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346" r:id="rId2"/>
    <p:sldId id="347" r:id="rId3"/>
    <p:sldId id="362" r:id="rId4"/>
    <p:sldId id="350" r:id="rId5"/>
    <p:sldId id="348" r:id="rId6"/>
    <p:sldId id="351" r:id="rId7"/>
    <p:sldId id="352" r:id="rId8"/>
    <p:sldId id="353" r:id="rId9"/>
    <p:sldId id="354" r:id="rId10"/>
    <p:sldId id="355" r:id="rId11"/>
    <p:sldId id="356" r:id="rId12"/>
    <p:sldId id="357" r:id="rId13"/>
    <p:sldId id="365" r:id="rId14"/>
    <p:sldId id="256" r:id="rId15"/>
    <p:sldId id="268" r:id="rId16"/>
    <p:sldId id="267" r:id="rId17"/>
    <p:sldId id="345" r:id="rId18"/>
    <p:sldId id="262" r:id="rId19"/>
    <p:sldId id="265" r:id="rId20"/>
    <p:sldId id="264" r:id="rId21"/>
    <p:sldId id="263" r:id="rId22"/>
    <p:sldId id="266" r:id="rId23"/>
    <p:sldId id="257" r:id="rId24"/>
    <p:sldId id="258" r:id="rId25"/>
    <p:sldId id="261" r:id="rId26"/>
    <p:sldId id="260" r:id="rId27"/>
    <p:sldId id="276" r:id="rId28"/>
    <p:sldId id="278" r:id="rId29"/>
    <p:sldId id="309" r:id="rId30"/>
    <p:sldId id="344" r:id="rId31"/>
    <p:sldId id="311" r:id="rId32"/>
    <p:sldId id="312" r:id="rId33"/>
    <p:sldId id="279" r:id="rId34"/>
    <p:sldId id="280" r:id="rId35"/>
    <p:sldId id="281" r:id="rId36"/>
    <p:sldId id="320" r:id="rId37"/>
    <p:sldId id="318" r:id="rId38"/>
    <p:sldId id="282" r:id="rId39"/>
    <p:sldId id="283" r:id="rId40"/>
    <p:sldId id="284" r:id="rId41"/>
    <p:sldId id="342" r:id="rId42"/>
    <p:sldId id="285" r:id="rId43"/>
    <p:sldId id="343"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22" r:id="rId60"/>
    <p:sldId id="302" r:id="rId61"/>
    <p:sldId id="301" r:id="rId62"/>
    <p:sldId id="304" r:id="rId63"/>
    <p:sldId id="308" r:id="rId64"/>
    <p:sldId id="364" r:id="rId65"/>
    <p:sldId id="323" r:id="rId66"/>
    <p:sldId id="341" r:id="rId67"/>
    <p:sldId id="324" r:id="rId68"/>
    <p:sldId id="325" r:id="rId69"/>
    <p:sldId id="326" r:id="rId70"/>
    <p:sldId id="358" r:id="rId71"/>
    <p:sldId id="359" r:id="rId72"/>
    <p:sldId id="360" r:id="rId73"/>
    <p:sldId id="361" r:id="rId7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1" autoAdjust="0"/>
    <p:restoredTop sz="91099" autoAdjust="0"/>
  </p:normalViewPr>
  <p:slideViewPr>
    <p:cSldViewPr snapToGrid="0">
      <p:cViewPr varScale="1">
        <p:scale>
          <a:sx n="63" d="100"/>
          <a:sy n="63" d="100"/>
        </p:scale>
        <p:origin x="138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EAC36D-8180-492F-A853-41D3CD646C09}" type="datetimeFigureOut">
              <a:rPr lang="it-IT" smtClean="0"/>
              <a:t>01/11/2020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6573CD-F60A-46A3-AF95-E53229C4D9D9}" type="slidenum">
              <a:rPr lang="it-IT" smtClean="0"/>
              <a:t>‹N›</a:t>
            </a:fld>
            <a:endParaRPr lang="it-IT"/>
          </a:p>
        </p:txBody>
      </p:sp>
    </p:spTree>
    <p:extLst>
      <p:ext uri="{BB962C8B-B14F-4D97-AF65-F5344CB8AC3E}">
        <p14:creationId xmlns:p14="http://schemas.microsoft.com/office/powerpoint/2010/main" val="477085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biorenew.iastate.edu/"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it.wikipedia.org/wiki/Cretacico" TargetMode="External"/><Relationship Id="rId13" Type="http://schemas.openxmlformats.org/officeDocument/2006/relationships/hyperlink" Target="https://it.wikipedia.org/wiki/Agenzia_Internazionale_per_l'Energia_Atomica" TargetMode="External"/><Relationship Id="rId3" Type="http://schemas.openxmlformats.org/officeDocument/2006/relationships/hyperlink" Target="https://it.wikipedia.org/wiki/Stadio_dell'isotopo_marino" TargetMode="External"/><Relationship Id="rId7" Type="http://schemas.openxmlformats.org/officeDocument/2006/relationships/hyperlink" Target="https://it.wikipedia.org/wiki/Carolina_del_Nord" TargetMode="External"/><Relationship Id="rId12" Type="http://schemas.openxmlformats.org/officeDocument/2006/relationships/hyperlink" Target="https://it.wikipedia.org/wiki/1968"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it.wikipedia.org/wiki/Ciclo_dell'acqua" TargetMode="External"/><Relationship Id="rId11" Type="http://schemas.openxmlformats.org/officeDocument/2006/relationships/hyperlink" Target="https://it.wikipedia.org/wiki/Vienna" TargetMode="External"/><Relationship Id="rId5" Type="http://schemas.openxmlformats.org/officeDocument/2006/relationships/hyperlink" Target="https://it.wikipedia.org/wiki/Idrogeno" TargetMode="External"/><Relationship Id="rId10" Type="http://schemas.openxmlformats.org/officeDocument/2006/relationships/hyperlink" Target="https://it.wikipedia.org/w/index.php?title=Stratigrafia_isotopica&amp;action=edit&amp;section=4" TargetMode="External"/><Relationship Id="rId4" Type="http://schemas.openxmlformats.org/officeDocument/2006/relationships/hyperlink" Target="https://it.wikipedia.org/wiki/Foraminiferi" TargetMode="External"/><Relationship Id="rId9" Type="http://schemas.openxmlformats.org/officeDocument/2006/relationships/hyperlink" Target="https://it.wikipedia.org/w/index.php?title=Stratigrafia_isotopica&amp;veaction=edit&amp;section=4"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it.wikipedia.org/wiki/Biliardo_(numero)"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C6573CD-F60A-46A3-AF95-E53229C4D9D9}" type="slidenum">
              <a:rPr lang="it-IT" smtClean="0"/>
              <a:t>1</a:t>
            </a:fld>
            <a:endParaRPr lang="it-IT"/>
          </a:p>
        </p:txBody>
      </p:sp>
    </p:spTree>
    <p:extLst>
      <p:ext uri="{BB962C8B-B14F-4D97-AF65-F5344CB8AC3E}">
        <p14:creationId xmlns:p14="http://schemas.microsoft.com/office/powerpoint/2010/main" val="1894512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C6573CD-F60A-46A3-AF95-E53229C4D9D9}" type="slidenum">
              <a:rPr lang="it-IT" smtClean="0"/>
              <a:t>26</a:t>
            </a:fld>
            <a:endParaRPr lang="it-IT"/>
          </a:p>
        </p:txBody>
      </p:sp>
    </p:spTree>
    <p:extLst>
      <p:ext uri="{BB962C8B-B14F-4D97-AF65-F5344CB8AC3E}">
        <p14:creationId xmlns:p14="http://schemas.microsoft.com/office/powerpoint/2010/main" val="144833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immagine diapositiva 1"/>
          <p:cNvSpPr>
            <a:spLocks noGrp="1" noRot="1" noChangeAspect="1" noTextEdit="1"/>
          </p:cNvSpPr>
          <p:nvPr>
            <p:ph type="sldImg"/>
          </p:nvPr>
        </p:nvSpPr>
        <p:spPr>
          <a:ln/>
        </p:spPr>
      </p:sp>
      <p:sp>
        <p:nvSpPr>
          <p:cNvPr id="2150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Arial" panose="020B0604020202020204" pitchFamily="34" charset="0"/>
            </a:endParaRPr>
          </a:p>
        </p:txBody>
      </p:sp>
      <p:sp>
        <p:nvSpPr>
          <p:cNvPr id="21508"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5FB2BE-B443-469A-B64D-15F904E2E194}" type="slidenum">
              <a:rPr lang="it-IT" altLang="it-IT" smtClean="0"/>
              <a:pPr>
                <a:spcBef>
                  <a:spcPct val="0"/>
                </a:spcBef>
              </a:pPr>
              <a:t>34</a:t>
            </a:fld>
            <a:endParaRPr lang="it-IT" altLang="it-IT" smtClean="0"/>
          </a:p>
        </p:txBody>
      </p:sp>
    </p:spTree>
    <p:extLst>
      <p:ext uri="{BB962C8B-B14F-4D97-AF65-F5344CB8AC3E}">
        <p14:creationId xmlns:p14="http://schemas.microsoft.com/office/powerpoint/2010/main" val="2003833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Starch is the principal storage carbohydrate in plants and this carbon reserve plays a number of important roles in plants. It is composed of two polymers of glucose, amylose and amylopectin and is stored in the plastid (chloroplast in leaves, </a:t>
            </a:r>
            <a:r>
              <a:rPr lang="en-US" dirty="0" err="1" smtClean="0"/>
              <a:t>amyloplasts</a:t>
            </a:r>
            <a:r>
              <a:rPr lang="en-US" dirty="0" smtClean="0"/>
              <a:t> in non-photosynthetic tissues) as insoluble, semi-crystalline granules. Starch is accumulated during rapid growth in the day and is almost completely degraded at night to mostly glucose and maltose, which is exported from the chloroplast and </a:t>
            </a:r>
            <a:r>
              <a:rPr lang="en-US" dirty="0" err="1" smtClean="0"/>
              <a:t>metabolised</a:t>
            </a:r>
            <a:r>
              <a:rPr lang="en-US" dirty="0" smtClean="0"/>
              <a:t> in the cytosol </a:t>
            </a:r>
            <a:endParaRPr lang="it-IT" dirty="0"/>
          </a:p>
        </p:txBody>
      </p:sp>
      <p:sp>
        <p:nvSpPr>
          <p:cNvPr id="4" name="Segnaposto numero diapositiva 3"/>
          <p:cNvSpPr>
            <a:spLocks noGrp="1"/>
          </p:cNvSpPr>
          <p:nvPr>
            <p:ph type="sldNum" sz="quarter" idx="10"/>
          </p:nvPr>
        </p:nvSpPr>
        <p:spPr/>
        <p:txBody>
          <a:bodyPr/>
          <a:lstStyle/>
          <a:p>
            <a:fld id="{1C6573CD-F60A-46A3-AF95-E53229C4D9D9}" type="slidenum">
              <a:rPr lang="it-IT" smtClean="0"/>
              <a:t>40</a:t>
            </a:fld>
            <a:endParaRPr lang="it-IT"/>
          </a:p>
        </p:txBody>
      </p:sp>
    </p:spTree>
    <p:extLst>
      <p:ext uri="{BB962C8B-B14F-4D97-AF65-F5344CB8AC3E}">
        <p14:creationId xmlns:p14="http://schemas.microsoft.com/office/powerpoint/2010/main" val="1500113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smtClean="0"/>
          </a:p>
          <a:p>
            <a:r>
              <a:rPr lang="en-US" dirty="0" smtClean="0"/>
              <a:t>Amylases are a class of enzymes that are capable of digesting these </a:t>
            </a:r>
            <a:r>
              <a:rPr lang="en-US" dirty="0" err="1" smtClean="0"/>
              <a:t>glycosidic</a:t>
            </a:r>
            <a:r>
              <a:rPr lang="en-US" dirty="0" smtClean="0"/>
              <a:t> linkages found in starches. Amylases can be derived from a variety of sources. They are present in all living organisms, but the enzymes vary in activity, specificity and requirements from species to species and even from tissue to tissue in the same organism. Raw-starch digesting amylases are produced by a variety of living organisms, ranging from microorganisms including fungi, yeast, and bacteria to plants and humans.</a:t>
            </a:r>
            <a:endParaRPr lang="it-IT" dirty="0"/>
          </a:p>
        </p:txBody>
      </p:sp>
      <p:sp>
        <p:nvSpPr>
          <p:cNvPr id="4" name="Segnaposto numero diapositiva 3"/>
          <p:cNvSpPr>
            <a:spLocks noGrp="1"/>
          </p:cNvSpPr>
          <p:nvPr>
            <p:ph type="sldNum" sz="quarter" idx="10"/>
          </p:nvPr>
        </p:nvSpPr>
        <p:spPr/>
        <p:txBody>
          <a:bodyPr/>
          <a:lstStyle/>
          <a:p>
            <a:fld id="{1C6573CD-F60A-46A3-AF95-E53229C4D9D9}" type="slidenum">
              <a:rPr lang="it-IT" smtClean="0"/>
              <a:t>41</a:t>
            </a:fld>
            <a:endParaRPr lang="it-IT"/>
          </a:p>
        </p:txBody>
      </p:sp>
    </p:spTree>
    <p:extLst>
      <p:ext uri="{BB962C8B-B14F-4D97-AF65-F5344CB8AC3E}">
        <p14:creationId xmlns:p14="http://schemas.microsoft.com/office/powerpoint/2010/main" val="3873730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Esempio in anaerobiosi,</a:t>
            </a:r>
            <a:r>
              <a:rPr lang="it-IT" baseline="0" dirty="0" smtClean="0"/>
              <a:t> ruminanti</a:t>
            </a:r>
          </a:p>
          <a:p>
            <a:r>
              <a:rPr lang="it-IT" baseline="0" dirty="0" smtClean="0"/>
              <a:t>Produzione di energia</a:t>
            </a:r>
          </a:p>
          <a:p>
            <a:endParaRPr lang="it-IT" dirty="0"/>
          </a:p>
        </p:txBody>
      </p:sp>
      <p:sp>
        <p:nvSpPr>
          <p:cNvPr id="4" name="Segnaposto numero diapositiva 3"/>
          <p:cNvSpPr>
            <a:spLocks noGrp="1"/>
          </p:cNvSpPr>
          <p:nvPr>
            <p:ph type="sldNum" sz="quarter" idx="10"/>
          </p:nvPr>
        </p:nvSpPr>
        <p:spPr/>
        <p:txBody>
          <a:bodyPr/>
          <a:lstStyle/>
          <a:p>
            <a:fld id="{1C6573CD-F60A-46A3-AF95-E53229C4D9D9}" type="slidenum">
              <a:rPr lang="it-IT" smtClean="0"/>
              <a:t>52</a:t>
            </a:fld>
            <a:endParaRPr lang="it-IT"/>
          </a:p>
        </p:txBody>
      </p:sp>
    </p:spTree>
    <p:extLst>
      <p:ext uri="{BB962C8B-B14F-4D97-AF65-F5344CB8AC3E}">
        <p14:creationId xmlns:p14="http://schemas.microsoft.com/office/powerpoint/2010/main" val="2614442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immagine diapositiva 1"/>
          <p:cNvSpPr>
            <a:spLocks noGrp="1" noRot="1" noChangeAspect="1" noTextEdit="1"/>
          </p:cNvSpPr>
          <p:nvPr>
            <p:ph type="sldImg"/>
          </p:nvPr>
        </p:nvSpPr>
        <p:spPr>
          <a:ln/>
        </p:spPr>
      </p:sp>
      <p:sp>
        <p:nvSpPr>
          <p:cNvPr id="4198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Arial" panose="020B0604020202020204" pitchFamily="34" charset="0"/>
            </a:endParaRPr>
          </a:p>
        </p:txBody>
      </p:sp>
      <p:sp>
        <p:nvSpPr>
          <p:cNvPr id="41988"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939DE6-57AC-4D6E-82FA-2266565515F2}" type="slidenum">
              <a:rPr lang="it-IT" altLang="it-IT" smtClean="0"/>
              <a:pPr/>
              <a:t>57</a:t>
            </a:fld>
            <a:endParaRPr lang="it-IT" altLang="it-IT" smtClean="0"/>
          </a:p>
        </p:txBody>
      </p:sp>
    </p:spTree>
    <p:extLst>
      <p:ext uri="{BB962C8B-B14F-4D97-AF65-F5344CB8AC3E}">
        <p14:creationId xmlns:p14="http://schemas.microsoft.com/office/powerpoint/2010/main" val="1231927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For example, if there is 1% SOC over 30 cm soil depth, the amount of SOC stored over 1 hectare of land can weigh about 42 </a:t>
            </a:r>
            <a:r>
              <a:rPr lang="en-US" smtClean="0"/>
              <a:t>tonnes</a:t>
            </a:r>
            <a:endParaRPr lang="it-IT" dirty="0"/>
          </a:p>
        </p:txBody>
      </p:sp>
      <p:sp>
        <p:nvSpPr>
          <p:cNvPr id="4" name="Segnaposto numero diapositiva 3"/>
          <p:cNvSpPr>
            <a:spLocks noGrp="1"/>
          </p:cNvSpPr>
          <p:nvPr>
            <p:ph type="sldNum" sz="quarter" idx="10"/>
          </p:nvPr>
        </p:nvSpPr>
        <p:spPr/>
        <p:txBody>
          <a:bodyPr/>
          <a:lstStyle/>
          <a:p>
            <a:fld id="{1C6573CD-F60A-46A3-AF95-E53229C4D9D9}" type="slidenum">
              <a:rPr lang="it-IT" smtClean="0"/>
              <a:t>65</a:t>
            </a:fld>
            <a:endParaRPr lang="it-IT"/>
          </a:p>
        </p:txBody>
      </p:sp>
    </p:spTree>
    <p:extLst>
      <p:ext uri="{BB962C8B-B14F-4D97-AF65-F5344CB8AC3E}">
        <p14:creationId xmlns:p14="http://schemas.microsoft.com/office/powerpoint/2010/main" val="3938559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FAO is concerned with the effect of agriculture on climate change, the impact of climate change on agriculture and with the role that agriculture can play in mitigating climate change. Historically, land-use conversion and soil cultivation have been an important source of greenhouse gases (GHGs) to the atmosphere. It is estimated that they are still responsible for about one-third of GHG emissions.</a:t>
            </a:r>
          </a:p>
          <a:p>
            <a:endParaRPr lang="en-US" dirty="0" smtClean="0"/>
          </a:p>
          <a:p>
            <a:r>
              <a:rPr lang="en-US" dirty="0" smtClean="0"/>
              <a:t>However, improved agricultural practices can help mitigate climate change by reducing emissions from agriculture and other sources and by storing carbon in plant biomass and soils. The work of FAO aims to identify, develop and promote cultural practices that reduce agricultural emissions and sequester carbon while helping to improve the livelihoods of farmers, especially in developing countries, through increased production and additional incomes from carbon credits under the mechanisms that have emerged since the Kyoto Protocol.</a:t>
            </a:r>
          </a:p>
          <a:p>
            <a:r>
              <a:rPr lang="en-US" dirty="0" smtClean="0"/>
              <a:t>The development of agriculture during the past centuries and particularly in last decades has entailed depletion of substantive soil carbon stocks. Agricultural soils are among the planet's largest reservoirs of carbon and hold potential for expanded carbon sequestration (CS), and thus provide a prospective way of mitigating the increasing atmospheric concentration of CO2. It is estimated that soils can sequester around 20 </a:t>
            </a:r>
            <a:r>
              <a:rPr lang="en-US" dirty="0" err="1" smtClean="0"/>
              <a:t>Pg</a:t>
            </a:r>
            <a:r>
              <a:rPr lang="en-US" dirty="0" smtClean="0"/>
              <a:t> C in 25 years, more than 10 % of the anthropogenic emissions.</a:t>
            </a:r>
          </a:p>
          <a:p>
            <a:endParaRPr lang="en-US" dirty="0" smtClean="0"/>
          </a:p>
          <a:p>
            <a:r>
              <a:rPr lang="en-US" dirty="0" smtClean="0"/>
              <a:t>At the same time, this process provides other important benefits for soil, crop and environment quality, prevention of erosion and desertification and for the enhancement of bio-diversity.  Land degradation, does not only reduce crop yields but often reduces the carbon content of agro-ecosystems, and may reduce biodiversity. It is therefore important to identify what important synergies can be found in the area of soil carbon sequestration between the three UN conventions: UNFCC, UNCCD and UNCBD.</a:t>
            </a:r>
            <a:endParaRPr lang="it-IT" dirty="0"/>
          </a:p>
        </p:txBody>
      </p:sp>
      <p:sp>
        <p:nvSpPr>
          <p:cNvPr id="4" name="Segnaposto numero diapositiva 3"/>
          <p:cNvSpPr>
            <a:spLocks noGrp="1"/>
          </p:cNvSpPr>
          <p:nvPr>
            <p:ph type="sldNum" sz="quarter" idx="10"/>
          </p:nvPr>
        </p:nvSpPr>
        <p:spPr/>
        <p:txBody>
          <a:bodyPr/>
          <a:lstStyle/>
          <a:p>
            <a:fld id="{1C6573CD-F60A-46A3-AF95-E53229C4D9D9}" type="slidenum">
              <a:rPr lang="it-IT" smtClean="0"/>
              <a:t>67</a:t>
            </a:fld>
            <a:endParaRPr lang="it-IT"/>
          </a:p>
        </p:txBody>
      </p:sp>
    </p:spTree>
    <p:extLst>
      <p:ext uri="{BB962C8B-B14F-4D97-AF65-F5344CB8AC3E}">
        <p14:creationId xmlns:p14="http://schemas.microsoft.com/office/powerpoint/2010/main" val="3434454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smtClean="0">
                <a:solidFill>
                  <a:schemeClr val="tx1"/>
                </a:solidFill>
                <a:effectLst/>
                <a:latin typeface="+mn-lt"/>
                <a:ea typeface="+mn-ea"/>
                <a:cs typeface="+mn-cs"/>
              </a:rPr>
              <a:t>Di particolare interesse risulta la sua produzione a partire da residui/sottoprodotti agricoli : potature, stoppie di mais o grano, lolla di riso, mallo di mandorla, fogliame secco, ecc. La pirolisi permette di ottenere: un gas (</a:t>
            </a:r>
            <a:r>
              <a:rPr lang="it-IT" sz="1200" b="0" i="0" kern="1200" dirty="0" err="1" smtClean="0">
                <a:solidFill>
                  <a:schemeClr val="tx1"/>
                </a:solidFill>
                <a:effectLst/>
                <a:latin typeface="+mn-lt"/>
                <a:ea typeface="+mn-ea"/>
                <a:cs typeface="+mn-cs"/>
              </a:rPr>
              <a:t>syngas</a:t>
            </a:r>
            <a:r>
              <a:rPr lang="it-IT" sz="1200" b="0" i="0" kern="1200" dirty="0" smtClean="0">
                <a:solidFill>
                  <a:schemeClr val="tx1"/>
                </a:solidFill>
                <a:effectLst/>
                <a:latin typeface="+mn-lt"/>
                <a:ea typeface="+mn-ea"/>
                <a:cs typeface="+mn-cs"/>
              </a:rPr>
              <a:t>) con un potere calorifico pari al GPL che può essere utilizzato in processi produttivi che necessitino di calore (es : essiccazione o per la produzione di energia elettrica), e </a:t>
            </a:r>
            <a:r>
              <a:rPr lang="it-IT" sz="1200" b="0" i="0" kern="1200" dirty="0" err="1" smtClean="0">
                <a:solidFill>
                  <a:schemeClr val="tx1"/>
                </a:solidFill>
                <a:effectLst/>
                <a:latin typeface="+mn-lt"/>
                <a:ea typeface="+mn-ea"/>
                <a:cs typeface="+mn-cs"/>
              </a:rPr>
              <a:t>biochar</a:t>
            </a:r>
            <a:r>
              <a:rPr lang="it-IT" sz="1200" b="0" i="0" kern="1200" dirty="0" smtClean="0">
                <a:solidFill>
                  <a:schemeClr val="tx1"/>
                </a:solidFill>
                <a:effectLst/>
                <a:latin typeface="+mn-lt"/>
                <a:ea typeface="+mn-ea"/>
                <a:cs typeface="+mn-cs"/>
              </a:rPr>
              <a:t> o carbone vegetale.</a:t>
            </a:r>
          </a:p>
          <a:p>
            <a:r>
              <a:rPr lang="it-IT" sz="1200" b="0" i="0" kern="1200" dirty="0" smtClean="0">
                <a:solidFill>
                  <a:schemeClr val="tx1"/>
                </a:solidFill>
                <a:effectLst/>
                <a:latin typeface="+mn-lt"/>
                <a:ea typeface="+mn-ea"/>
                <a:cs typeface="+mn-cs"/>
              </a:rPr>
              <a:t>Il sottoprodotto della pirolisi è il </a:t>
            </a:r>
            <a:r>
              <a:rPr lang="it-IT" sz="1200" b="0" i="0" kern="1200" dirty="0" err="1" smtClean="0">
                <a:solidFill>
                  <a:schemeClr val="tx1"/>
                </a:solidFill>
                <a:effectLst/>
                <a:latin typeface="+mn-lt"/>
                <a:ea typeface="+mn-ea"/>
                <a:cs typeface="+mn-cs"/>
              </a:rPr>
              <a:t>biochar</a:t>
            </a:r>
            <a:r>
              <a:rPr lang="it-IT" sz="1200" b="0" i="0" kern="1200" dirty="0" smtClean="0">
                <a:solidFill>
                  <a:schemeClr val="tx1"/>
                </a:solidFill>
                <a:effectLst/>
                <a:latin typeface="+mn-lt"/>
                <a:ea typeface="+mn-ea"/>
                <a:cs typeface="+mn-cs"/>
              </a:rPr>
              <a:t> (90% di contenuto di carbonio) che, se applicato ai suoli, è un potente ammendante. La sua alta porosità aumenta la ritenzione idrica e quella degli elementi nutritivi che rimangono più a lungo disponibili per le piante; migliora inoltre la struttura del terreno e le sue proprietà meccaniche (Chan et al., 2007). Molti studi hanno già dimostrato l’impatto positivo dell’applicazione del </a:t>
            </a:r>
            <a:r>
              <a:rPr lang="it-IT" sz="1200" b="0" i="0" kern="1200" dirty="0" err="1" smtClean="0">
                <a:solidFill>
                  <a:schemeClr val="tx1"/>
                </a:solidFill>
                <a:effectLst/>
                <a:latin typeface="+mn-lt"/>
                <a:ea typeface="+mn-ea"/>
                <a:cs typeface="+mn-cs"/>
              </a:rPr>
              <a:t>biochar</a:t>
            </a:r>
            <a:r>
              <a:rPr lang="it-IT" sz="1200" b="0" i="0" kern="1200" dirty="0" smtClean="0">
                <a:solidFill>
                  <a:schemeClr val="tx1"/>
                </a:solidFill>
                <a:effectLst/>
                <a:latin typeface="+mn-lt"/>
                <a:ea typeface="+mn-ea"/>
                <a:cs typeface="+mn-cs"/>
              </a:rPr>
              <a:t> sulle rese agricole diminuendo il fabbisogno di acqua e fertilizzanti (</a:t>
            </a:r>
            <a:r>
              <a:rPr lang="it-IT" sz="1200" b="0" i="0" kern="1200" dirty="0" err="1" smtClean="0">
                <a:solidFill>
                  <a:schemeClr val="tx1"/>
                </a:solidFill>
                <a:effectLst/>
                <a:latin typeface="+mn-lt"/>
                <a:ea typeface="+mn-ea"/>
                <a:cs typeface="+mn-cs"/>
              </a:rPr>
              <a:t>Nishio</a:t>
            </a:r>
            <a:r>
              <a:rPr lang="it-IT" sz="1200" b="0" i="0" kern="1200" dirty="0" smtClean="0">
                <a:solidFill>
                  <a:schemeClr val="tx1"/>
                </a:solidFill>
                <a:effectLst/>
                <a:latin typeface="+mn-lt"/>
                <a:ea typeface="+mn-ea"/>
                <a:cs typeface="+mn-cs"/>
              </a:rPr>
              <a:t>, 1996; </a:t>
            </a:r>
            <a:r>
              <a:rPr lang="it-IT" sz="1200" b="0" i="0" kern="1200" dirty="0" err="1" smtClean="0">
                <a:solidFill>
                  <a:schemeClr val="tx1"/>
                </a:solidFill>
                <a:effectLst/>
                <a:latin typeface="+mn-lt"/>
                <a:ea typeface="+mn-ea"/>
                <a:cs typeface="+mn-cs"/>
              </a:rPr>
              <a:t>Hoshi</a:t>
            </a:r>
            <a:r>
              <a:rPr lang="it-IT" sz="1200" b="0" i="0" kern="1200" dirty="0" smtClean="0">
                <a:solidFill>
                  <a:schemeClr val="tx1"/>
                </a:solidFill>
                <a:effectLst/>
                <a:latin typeface="+mn-lt"/>
                <a:ea typeface="+mn-ea"/>
                <a:cs typeface="+mn-cs"/>
              </a:rPr>
              <a:t>, 2001; Lehmann et al., 2003; </a:t>
            </a:r>
            <a:r>
              <a:rPr lang="it-IT" sz="1200" b="0" i="0" kern="1200" dirty="0" err="1" smtClean="0">
                <a:solidFill>
                  <a:schemeClr val="tx1"/>
                </a:solidFill>
                <a:effectLst/>
                <a:latin typeface="+mn-lt"/>
                <a:ea typeface="+mn-ea"/>
                <a:cs typeface="+mn-cs"/>
              </a:rPr>
              <a:t>Yamato</a:t>
            </a:r>
            <a:r>
              <a:rPr lang="it-IT" sz="1200" b="0" i="0" kern="1200" dirty="0" smtClean="0">
                <a:solidFill>
                  <a:schemeClr val="tx1"/>
                </a:solidFill>
                <a:effectLst/>
                <a:latin typeface="+mn-lt"/>
                <a:ea typeface="+mn-ea"/>
                <a:cs typeface="+mn-cs"/>
              </a:rPr>
              <a:t> et al., 2006; Chan et al., 2007; </a:t>
            </a:r>
            <a:r>
              <a:rPr lang="it-IT" sz="1200" b="0" i="0" kern="1200" dirty="0" err="1" smtClean="0">
                <a:solidFill>
                  <a:schemeClr val="tx1"/>
                </a:solidFill>
                <a:effectLst/>
                <a:latin typeface="+mn-lt"/>
                <a:ea typeface="+mn-ea"/>
                <a:cs typeface="+mn-cs"/>
              </a:rPr>
              <a:t>Rondon</a:t>
            </a:r>
            <a:r>
              <a:rPr lang="it-IT" sz="1200" b="0" i="0" kern="1200" dirty="0" smtClean="0">
                <a:solidFill>
                  <a:schemeClr val="tx1"/>
                </a:solidFill>
                <a:effectLst/>
                <a:latin typeface="+mn-lt"/>
                <a:ea typeface="+mn-ea"/>
                <a:cs typeface="+mn-cs"/>
              </a:rPr>
              <a:t> et al., 2007, </a:t>
            </a:r>
            <a:r>
              <a:rPr lang="it-IT" sz="1200" b="0" i="0" kern="1200" dirty="0" err="1" smtClean="0">
                <a:solidFill>
                  <a:schemeClr val="tx1"/>
                </a:solidFill>
                <a:effectLst/>
                <a:latin typeface="+mn-lt"/>
                <a:ea typeface="+mn-ea"/>
                <a:cs typeface="+mn-cs"/>
              </a:rPr>
              <a:t>Baronti</a:t>
            </a:r>
            <a:r>
              <a:rPr lang="it-IT" sz="1200" b="0" i="0" kern="1200" dirty="0" smtClean="0">
                <a:solidFill>
                  <a:schemeClr val="tx1"/>
                </a:solidFill>
                <a:effectLst/>
                <a:latin typeface="+mn-lt"/>
                <a:ea typeface="+mn-ea"/>
                <a:cs typeface="+mn-cs"/>
              </a:rPr>
              <a:t> et al 2010; Vaccari et al. 2011).</a:t>
            </a:r>
          </a:p>
          <a:p>
            <a:r>
              <a:rPr lang="it-IT" sz="1200" b="0" i="0" kern="1200" dirty="0" smtClean="0">
                <a:solidFill>
                  <a:schemeClr val="tx1"/>
                </a:solidFill>
                <a:effectLst/>
                <a:latin typeface="+mn-lt"/>
                <a:ea typeface="+mn-ea"/>
                <a:cs typeface="+mn-cs"/>
              </a:rPr>
              <a:t>La struttura compatta del </a:t>
            </a:r>
            <a:r>
              <a:rPr lang="it-IT" sz="1200" b="0" i="0" kern="1200" dirty="0" err="1" smtClean="0">
                <a:solidFill>
                  <a:schemeClr val="tx1"/>
                </a:solidFill>
                <a:effectLst/>
                <a:latin typeface="+mn-lt"/>
                <a:ea typeface="+mn-ea"/>
                <a:cs typeface="+mn-cs"/>
              </a:rPr>
              <a:t>biochar</a:t>
            </a:r>
            <a:r>
              <a:rPr lang="it-IT" sz="1200" b="0" i="0" kern="1200" dirty="0" smtClean="0">
                <a:solidFill>
                  <a:schemeClr val="tx1"/>
                </a:solidFill>
                <a:effectLst/>
                <a:latin typeface="+mn-lt"/>
                <a:ea typeface="+mn-ea"/>
                <a:cs typeface="+mn-cs"/>
              </a:rPr>
              <a:t> permette a questo prodotto di non essere degradato dai microrganismi del suolo e quindi di stoccare carbonio invece che farlo tornare all’atmosfera sotto forma di CO2 come nel caso del compost o dell'abbruciamento dei residui di potatura (</a:t>
            </a:r>
            <a:r>
              <a:rPr lang="it-IT" sz="1200" b="0" i="0" kern="1200" dirty="0" err="1" smtClean="0">
                <a:solidFill>
                  <a:schemeClr val="tx1"/>
                </a:solidFill>
                <a:effectLst/>
                <a:latin typeface="+mn-lt"/>
                <a:ea typeface="+mn-ea"/>
                <a:cs typeface="+mn-cs"/>
              </a:rPr>
              <a:t>Kuhlbusch</a:t>
            </a:r>
            <a:r>
              <a:rPr lang="it-IT" sz="1200" b="0" i="0" kern="1200" dirty="0" smtClean="0">
                <a:solidFill>
                  <a:schemeClr val="tx1"/>
                </a:solidFill>
                <a:effectLst/>
                <a:latin typeface="+mn-lt"/>
                <a:ea typeface="+mn-ea"/>
                <a:cs typeface="+mn-cs"/>
              </a:rPr>
              <a:t> et al., 1996; Lehmann et al., 2002, Harris e Hill, 2007). Secondo </a:t>
            </a:r>
            <a:r>
              <a:rPr lang="it-IT" sz="1200" b="0" i="0" kern="1200" dirty="0" err="1" smtClean="0">
                <a:solidFill>
                  <a:schemeClr val="tx1"/>
                </a:solidFill>
                <a:effectLst/>
                <a:latin typeface="+mn-lt"/>
                <a:ea typeface="+mn-ea"/>
                <a:cs typeface="+mn-cs"/>
              </a:rPr>
              <a:t>Yanai</a:t>
            </a:r>
            <a:r>
              <a:rPr lang="it-IT" sz="1200" b="0" i="0" kern="1200" dirty="0" smtClean="0">
                <a:solidFill>
                  <a:schemeClr val="tx1"/>
                </a:solidFill>
                <a:effectLst/>
                <a:latin typeface="+mn-lt"/>
                <a:ea typeface="+mn-ea"/>
                <a:cs typeface="+mn-cs"/>
              </a:rPr>
              <a:t> et al. (2007), l’impiego di </a:t>
            </a:r>
            <a:r>
              <a:rPr lang="it-IT" sz="1200" b="0" i="0" kern="1200" dirty="0" err="1" smtClean="0">
                <a:solidFill>
                  <a:schemeClr val="tx1"/>
                </a:solidFill>
                <a:effectLst/>
                <a:latin typeface="+mn-lt"/>
                <a:ea typeface="+mn-ea"/>
                <a:cs typeface="+mn-cs"/>
              </a:rPr>
              <a:t>biochar</a:t>
            </a:r>
            <a:r>
              <a:rPr lang="it-IT" sz="1200" b="0" i="0" kern="1200" dirty="0" smtClean="0">
                <a:solidFill>
                  <a:schemeClr val="tx1"/>
                </a:solidFill>
                <a:effectLst/>
                <a:latin typeface="+mn-lt"/>
                <a:ea typeface="+mn-ea"/>
                <a:cs typeface="+mn-cs"/>
              </a:rPr>
              <a:t> sui terreni agricoli permette di diminuire le emissioni di N2O dal suolo, gas a effetto serra con un Global </a:t>
            </a:r>
            <a:r>
              <a:rPr lang="it-IT" sz="1200" b="0" i="0" kern="1200" dirty="0" err="1" smtClean="0">
                <a:solidFill>
                  <a:schemeClr val="tx1"/>
                </a:solidFill>
                <a:effectLst/>
                <a:latin typeface="+mn-lt"/>
                <a:ea typeface="+mn-ea"/>
                <a:cs typeface="+mn-cs"/>
              </a:rPr>
              <a:t>Warming</a:t>
            </a:r>
            <a:r>
              <a:rPr lang="it-IT" sz="1200" b="0" i="0" kern="1200" dirty="0" smtClean="0">
                <a:solidFill>
                  <a:schemeClr val="tx1"/>
                </a:solidFill>
                <a:effectLst/>
                <a:latin typeface="+mn-lt"/>
                <a:ea typeface="+mn-ea"/>
                <a:cs typeface="+mn-cs"/>
              </a:rPr>
              <a:t> </a:t>
            </a:r>
            <a:r>
              <a:rPr lang="it-IT" sz="1200" b="0" i="0" kern="1200" dirty="0" err="1" smtClean="0">
                <a:solidFill>
                  <a:schemeClr val="tx1"/>
                </a:solidFill>
                <a:effectLst/>
                <a:latin typeface="+mn-lt"/>
                <a:ea typeface="+mn-ea"/>
                <a:cs typeface="+mn-cs"/>
              </a:rPr>
              <a:t>Potential</a:t>
            </a:r>
            <a:r>
              <a:rPr lang="it-IT" sz="1200" b="0" i="0" kern="1200" dirty="0" smtClean="0">
                <a:solidFill>
                  <a:schemeClr val="tx1"/>
                </a:solidFill>
                <a:effectLst/>
                <a:latin typeface="+mn-lt"/>
                <a:ea typeface="+mn-ea"/>
                <a:cs typeface="+mn-cs"/>
              </a:rPr>
              <a:t> 296 volte maggiore della CO2 (IPCC, 2001).</a:t>
            </a:r>
          </a:p>
          <a:p>
            <a:r>
              <a:rPr lang="it-IT" sz="1200" b="0" i="0" kern="1200" dirty="0" smtClean="0">
                <a:solidFill>
                  <a:schemeClr val="tx1"/>
                </a:solidFill>
                <a:effectLst/>
                <a:latin typeface="+mn-lt"/>
                <a:ea typeface="+mn-ea"/>
                <a:cs typeface="+mn-cs"/>
              </a:rPr>
              <a:t>Da questo quadro emerge che il </a:t>
            </a:r>
            <a:r>
              <a:rPr lang="it-IT" sz="1200" b="0" i="0" kern="1200" dirty="0" err="1" smtClean="0">
                <a:solidFill>
                  <a:schemeClr val="tx1"/>
                </a:solidFill>
                <a:effectLst/>
                <a:latin typeface="+mn-lt"/>
                <a:ea typeface="+mn-ea"/>
                <a:cs typeface="+mn-cs"/>
              </a:rPr>
              <a:t>biochar</a:t>
            </a:r>
            <a:r>
              <a:rPr lang="it-IT" sz="1200" b="0" i="0" kern="1200" dirty="0" smtClean="0">
                <a:solidFill>
                  <a:schemeClr val="tx1"/>
                </a:solidFill>
                <a:effectLst/>
                <a:latin typeface="+mn-lt"/>
                <a:ea typeface="+mn-ea"/>
                <a:cs typeface="+mn-cs"/>
              </a:rPr>
              <a:t> è l’unica tecnica di mitigazione dei cambiamenti climatici che non sia solo carbon </a:t>
            </a:r>
            <a:r>
              <a:rPr lang="it-IT" sz="1200" b="0" i="0" kern="1200" dirty="0" err="1" smtClean="0">
                <a:solidFill>
                  <a:schemeClr val="tx1"/>
                </a:solidFill>
                <a:effectLst/>
                <a:latin typeface="+mn-lt"/>
                <a:ea typeface="+mn-ea"/>
                <a:cs typeface="+mn-cs"/>
              </a:rPr>
              <a:t>neutral</a:t>
            </a:r>
            <a:r>
              <a:rPr lang="it-IT" sz="1200" b="0" i="0" kern="1200" dirty="0" smtClean="0">
                <a:solidFill>
                  <a:schemeClr val="tx1"/>
                </a:solidFill>
                <a:effectLst/>
                <a:latin typeface="+mn-lt"/>
                <a:ea typeface="+mn-ea"/>
                <a:cs typeface="+mn-cs"/>
              </a:rPr>
              <a:t>, ma addirittura carbon negative, ovvero sequestra più carbonio di quanto ne emetta per produrre energia. Si stima che una fattoria di 250 ha che utilizzi </a:t>
            </a:r>
            <a:r>
              <a:rPr lang="it-IT" sz="1200" b="0" i="0" kern="1200" dirty="0" err="1" smtClean="0">
                <a:solidFill>
                  <a:schemeClr val="tx1"/>
                </a:solidFill>
                <a:effectLst/>
                <a:latin typeface="+mn-lt"/>
                <a:ea typeface="+mn-ea"/>
                <a:cs typeface="+mn-cs"/>
              </a:rPr>
              <a:t>bio-char</a:t>
            </a:r>
            <a:r>
              <a:rPr lang="it-IT" sz="1200" b="0" i="0" kern="1200" dirty="0" smtClean="0">
                <a:solidFill>
                  <a:schemeClr val="tx1"/>
                </a:solidFill>
                <a:effectLst/>
                <a:latin typeface="+mn-lt"/>
                <a:ea typeface="+mn-ea"/>
                <a:cs typeface="+mn-cs"/>
              </a:rPr>
              <a:t> addizionato d'azoto sia in grado di sequestrare 1900 tonnellate di carbonio all’anno (</a:t>
            </a:r>
            <a:r>
              <a:rPr lang="it-IT" sz="1200" b="1" i="0" u="none" strike="noStrike" kern="1200" dirty="0" smtClean="0">
                <a:solidFill>
                  <a:schemeClr val="tx1"/>
                </a:solidFill>
                <a:effectLst/>
                <a:latin typeface="+mn-lt"/>
                <a:ea typeface="+mn-ea"/>
                <a:cs typeface="+mn-cs"/>
                <a:hlinkClick r:id="rId3"/>
              </a:rPr>
              <a:t>http://www.biorenew.iastate.edu</a:t>
            </a:r>
            <a:r>
              <a:rPr lang="it-IT" sz="1200" b="0" i="0" kern="1200" dirty="0" smtClean="0">
                <a:solidFill>
                  <a:schemeClr val="tx1"/>
                </a:solidFill>
                <a:effectLst/>
                <a:latin typeface="+mn-lt"/>
                <a:ea typeface="+mn-ea"/>
                <a:cs typeface="+mn-cs"/>
              </a:rPr>
              <a:t>).</a:t>
            </a:r>
          </a:p>
          <a:p>
            <a:r>
              <a:rPr lang="it-IT" sz="1200" b="0" i="0" kern="1200" dirty="0" smtClean="0">
                <a:solidFill>
                  <a:schemeClr val="tx1"/>
                </a:solidFill>
                <a:effectLst/>
                <a:latin typeface="+mn-lt"/>
                <a:ea typeface="+mn-ea"/>
                <a:cs typeface="+mn-cs"/>
              </a:rPr>
              <a:t>Ulteriori ricerche sono necessarie ma i risultati fino ad ora ottenuti sono positivi tant'è che il </a:t>
            </a:r>
            <a:r>
              <a:rPr lang="it-IT" sz="1200" b="0" i="0" kern="1200" dirty="0" err="1" smtClean="0">
                <a:solidFill>
                  <a:schemeClr val="tx1"/>
                </a:solidFill>
                <a:effectLst/>
                <a:latin typeface="+mn-lt"/>
                <a:ea typeface="+mn-ea"/>
                <a:cs typeface="+mn-cs"/>
              </a:rPr>
              <a:t>biochar</a:t>
            </a:r>
            <a:r>
              <a:rPr lang="it-IT" sz="1200" b="0" i="0" kern="1200" dirty="0" smtClean="0">
                <a:solidFill>
                  <a:schemeClr val="tx1"/>
                </a:solidFill>
                <a:effectLst/>
                <a:latin typeface="+mn-lt"/>
                <a:ea typeface="+mn-ea"/>
                <a:cs typeface="+mn-cs"/>
              </a:rPr>
              <a:t> è stato inserito nell’agenda dei prossimi negoziati internazionali sui cambiamenti climatici come la più promettente strategia di mitigazione del cambiamento climatico.</a:t>
            </a:r>
          </a:p>
          <a:p>
            <a:r>
              <a:rPr lang="it-IT" sz="1200" b="0" i="0" kern="1200" dirty="0" smtClean="0">
                <a:solidFill>
                  <a:schemeClr val="tx1"/>
                </a:solidFill>
                <a:effectLst/>
                <a:latin typeface="+mn-lt"/>
                <a:ea typeface="+mn-ea"/>
                <a:cs typeface="+mn-cs"/>
              </a:rPr>
              <a:t>Questo permetterà, tra l’altro, la creazione di un commercio internazionale regolamentato dalle Nazioni Unite di crediti di CO2 legati all’impiego del </a:t>
            </a:r>
            <a:r>
              <a:rPr lang="it-IT" sz="1200" b="0" i="0" kern="1200" dirty="0" err="1" smtClean="0">
                <a:solidFill>
                  <a:schemeClr val="tx1"/>
                </a:solidFill>
                <a:effectLst/>
                <a:latin typeface="+mn-lt"/>
                <a:ea typeface="+mn-ea"/>
                <a:cs typeface="+mn-cs"/>
              </a:rPr>
              <a:t>biochar</a:t>
            </a:r>
            <a:r>
              <a:rPr lang="it-IT" sz="1200" b="0" i="0" kern="1200" dirty="0" smtClean="0">
                <a:solidFill>
                  <a:schemeClr val="tx1"/>
                </a:solidFill>
                <a:effectLst/>
                <a:latin typeface="+mn-lt"/>
                <a:ea typeface="+mn-ea"/>
                <a:cs typeface="+mn-cs"/>
              </a:rPr>
              <a:t>. Le imprese potranno compensare le loro emissioni acquistando crediti di emissioni evitate grazie a questa nuova tecnologia.</a:t>
            </a:r>
          </a:p>
          <a:p>
            <a:r>
              <a:rPr lang="it-IT" sz="1200" b="0" i="0" kern="1200" dirty="0" smtClean="0">
                <a:solidFill>
                  <a:schemeClr val="tx1"/>
                </a:solidFill>
                <a:effectLst/>
                <a:latin typeface="+mn-lt"/>
                <a:ea typeface="+mn-ea"/>
                <a:cs typeface="+mn-cs"/>
              </a:rPr>
              <a:t>Parallelamente si sta sviluppando un mercato volontario sul quale anche coloro che non hanno obblighi di riduzione di emissioni possono acquistare crediti.</a:t>
            </a:r>
          </a:p>
          <a:p>
            <a:endParaRPr lang="it-IT" dirty="0"/>
          </a:p>
        </p:txBody>
      </p:sp>
      <p:sp>
        <p:nvSpPr>
          <p:cNvPr id="4" name="Segnaposto numero diapositiva 3"/>
          <p:cNvSpPr>
            <a:spLocks noGrp="1"/>
          </p:cNvSpPr>
          <p:nvPr>
            <p:ph type="sldNum" sz="quarter" idx="10"/>
          </p:nvPr>
        </p:nvSpPr>
        <p:spPr/>
        <p:txBody>
          <a:bodyPr/>
          <a:lstStyle/>
          <a:p>
            <a:fld id="{1C6573CD-F60A-46A3-AF95-E53229C4D9D9}" type="slidenum">
              <a:rPr lang="it-IT" smtClean="0"/>
              <a:t>70</a:t>
            </a:fld>
            <a:endParaRPr lang="it-IT"/>
          </a:p>
        </p:txBody>
      </p:sp>
    </p:spTree>
    <p:extLst>
      <p:ext uri="{BB962C8B-B14F-4D97-AF65-F5344CB8AC3E}">
        <p14:creationId xmlns:p14="http://schemas.microsoft.com/office/powerpoint/2010/main" val="3330065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Ecm</a:t>
            </a:r>
            <a:r>
              <a:rPr lang="it-IT" dirty="0" smtClean="0"/>
              <a:t>  = </a:t>
            </a:r>
            <a:r>
              <a:rPr lang="it-IT" dirty="0" err="1" smtClean="0"/>
              <a:t>ectomicorrize</a:t>
            </a:r>
            <a:endParaRPr lang="it-IT" dirty="0"/>
          </a:p>
        </p:txBody>
      </p:sp>
      <p:sp>
        <p:nvSpPr>
          <p:cNvPr id="4" name="Segnaposto numero diapositiva 3"/>
          <p:cNvSpPr>
            <a:spLocks noGrp="1"/>
          </p:cNvSpPr>
          <p:nvPr>
            <p:ph type="sldNum" sz="quarter" idx="10"/>
          </p:nvPr>
        </p:nvSpPr>
        <p:spPr/>
        <p:txBody>
          <a:bodyPr/>
          <a:lstStyle/>
          <a:p>
            <a:fld id="{1C6573CD-F60A-46A3-AF95-E53229C4D9D9}" type="slidenum">
              <a:rPr lang="it-IT" smtClean="0"/>
              <a:t>3</a:t>
            </a:fld>
            <a:endParaRPr lang="it-IT"/>
          </a:p>
        </p:txBody>
      </p:sp>
    </p:spTree>
    <p:extLst>
      <p:ext uri="{BB962C8B-B14F-4D97-AF65-F5344CB8AC3E}">
        <p14:creationId xmlns:p14="http://schemas.microsoft.com/office/powerpoint/2010/main" val="929485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The carbon cycle describes the way the element carbon moves between the Earth's biosphere, hydrosphere, atmosphere, and geosphere. It is important for a few reasons:</a:t>
            </a:r>
          </a:p>
          <a:p>
            <a:endParaRPr lang="en-US" dirty="0" smtClean="0"/>
          </a:p>
          <a:p>
            <a:r>
              <a:rPr lang="en-US" dirty="0" smtClean="0"/>
              <a:t>Carbon is an essential element for all life, so understanding how it moves helps us to understand biological processes and factors that influence them.</a:t>
            </a:r>
          </a:p>
          <a:p>
            <a:r>
              <a:rPr lang="en-US" dirty="0" smtClean="0"/>
              <a:t>One form carbon takes is the greenhouse gas carbon dioxide, CO2. Increased levels of carbon dioxide insulate the Earth, causing temperatures to rise. Understanding how carbon dioxide is absorbed and released helps us understand the climate and predict global warming.</a:t>
            </a:r>
          </a:p>
          <a:p>
            <a:endParaRPr lang="en-US" dirty="0" smtClean="0"/>
          </a:p>
          <a:p>
            <a:r>
              <a:rPr lang="en-US" dirty="0" smtClean="0"/>
              <a:t>Carbon is not in balance, so it's important to learn where it is being stored and released. The rate at which carbon is deposited into living organisms is not the same as the rate it is returned to the Earth. There is about 100x more carbon in living matter than in the Earth. Burning fossil fuels releases massive amounts of carbon into the atmosphere and to the Earth.</a:t>
            </a:r>
          </a:p>
          <a:p>
            <a:r>
              <a:rPr lang="en-US" dirty="0" smtClean="0"/>
              <a:t>The carbon cycle is tied to the availability of other elements and compounds. For example, the carbon cycle is tied to the availability of oxygen in the atmosphere. During photosynthesis, plants take carbon dioxide from the air and used it to make glucose (stored carbon), while releasing oxygen.</a:t>
            </a:r>
            <a:endParaRPr lang="it-IT" dirty="0"/>
          </a:p>
        </p:txBody>
      </p:sp>
      <p:sp>
        <p:nvSpPr>
          <p:cNvPr id="4" name="Segnaposto numero diapositiva 3"/>
          <p:cNvSpPr>
            <a:spLocks noGrp="1"/>
          </p:cNvSpPr>
          <p:nvPr>
            <p:ph type="sldNum" sz="quarter" idx="10"/>
          </p:nvPr>
        </p:nvSpPr>
        <p:spPr/>
        <p:txBody>
          <a:bodyPr/>
          <a:lstStyle/>
          <a:p>
            <a:fld id="{1C6573CD-F60A-46A3-AF95-E53229C4D9D9}" type="slidenum">
              <a:rPr lang="it-IT" smtClean="0"/>
              <a:t>14</a:t>
            </a:fld>
            <a:endParaRPr lang="it-IT"/>
          </a:p>
        </p:txBody>
      </p:sp>
    </p:spTree>
    <p:extLst>
      <p:ext uri="{BB962C8B-B14F-4D97-AF65-F5344CB8AC3E}">
        <p14:creationId xmlns:p14="http://schemas.microsoft.com/office/powerpoint/2010/main" val="2647075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02008E6-F691-40AA-8B8C-4C5EF2B9334F}" type="slidenum">
              <a:rPr lang="it-IT" altLang="it-IT" smtClean="0"/>
              <a:pPr>
                <a:spcBef>
                  <a:spcPct val="0"/>
                </a:spcBef>
              </a:pPr>
              <a:t>15</a:t>
            </a:fld>
            <a:endParaRPr lang="it-IT" altLang="it-IT" smtClean="0"/>
          </a:p>
        </p:txBody>
      </p:sp>
      <p:sp>
        <p:nvSpPr>
          <p:cNvPr id="17411" name="Rectangle 2"/>
          <p:cNvSpPr>
            <a:spLocks noGrp="1" noRot="1" noChangeAspect="1" noChangeArrowheads="1" noTextEdit="1"/>
          </p:cNvSpPr>
          <p:nvPr>
            <p:ph type="sldImg"/>
          </p:nvPr>
        </p:nvSpPr>
        <p:spPr>
          <a:xfrm>
            <a:off x="1144588" y="684213"/>
            <a:ext cx="4572000" cy="3429000"/>
          </a:xfrm>
          <a:ln/>
        </p:spPr>
      </p:sp>
      <p:sp>
        <p:nvSpPr>
          <p:cNvPr id="17412"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smtClean="0">
                <a:latin typeface="Arial" panose="020B0604020202020204" pitchFamily="34" charset="0"/>
              </a:rPr>
              <a:t>Lo</a:t>
            </a:r>
            <a:r>
              <a:rPr lang="it-IT" altLang="it-IT" baseline="0" dirty="0" smtClean="0">
                <a:latin typeface="Arial" panose="020B0604020202020204" pitchFamily="34" charset="0"/>
              </a:rPr>
              <a:t> spessore delle frecce </a:t>
            </a:r>
            <a:r>
              <a:rPr lang="it-IT" altLang="it-IT" dirty="0" smtClean="0">
                <a:latin typeface="Arial" panose="020B0604020202020204" pitchFamily="34" charset="0"/>
              </a:rPr>
              <a:t>rappresenta la </a:t>
            </a:r>
            <a:r>
              <a:rPr lang="it-IT" altLang="it-IT" dirty="0" smtClean="0">
                <a:latin typeface="Arial" panose="020B0604020202020204" pitchFamily="34" charset="0"/>
              </a:rPr>
              <a:t>dimensione </a:t>
            </a:r>
            <a:r>
              <a:rPr lang="it-IT" altLang="it-IT" dirty="0" smtClean="0">
                <a:latin typeface="Arial" panose="020B0604020202020204" pitchFamily="34" charset="0"/>
              </a:rPr>
              <a:t>del flusso tra il serbatoio atmosferico e la terra e l'oceano. Le unità sono in </a:t>
            </a:r>
            <a:r>
              <a:rPr lang="it-IT" altLang="it-IT" dirty="0" err="1" smtClean="0">
                <a:latin typeface="Arial" panose="020B0604020202020204" pitchFamily="34" charset="0"/>
              </a:rPr>
              <a:t>petagrammi</a:t>
            </a:r>
            <a:r>
              <a:rPr lang="it-IT" altLang="it-IT" dirty="0" smtClean="0">
                <a:latin typeface="Arial" panose="020B0604020202020204" pitchFamily="34" charset="0"/>
              </a:rPr>
              <a:t> o </a:t>
            </a:r>
            <a:r>
              <a:rPr lang="it-IT" altLang="it-IT" dirty="0" err="1" smtClean="0">
                <a:latin typeface="Arial" panose="020B0604020202020204" pitchFamily="34" charset="0"/>
              </a:rPr>
              <a:t>gigatonnellate</a:t>
            </a:r>
            <a:r>
              <a:rPr lang="it-IT" altLang="it-IT" dirty="0" smtClean="0">
                <a:latin typeface="Arial" panose="020B0604020202020204" pitchFamily="34" charset="0"/>
              </a:rPr>
              <a:t> di carbonio all'anno. Il serbatoio atmosferico, che non è mostrato, è di circa 750 </a:t>
            </a:r>
            <a:r>
              <a:rPr lang="it-IT" altLang="it-IT" dirty="0" err="1" smtClean="0">
                <a:latin typeface="Arial" panose="020B0604020202020204" pitchFamily="34" charset="0"/>
              </a:rPr>
              <a:t>petagrammi</a:t>
            </a:r>
            <a:r>
              <a:rPr lang="it-IT" altLang="it-IT" dirty="0" smtClean="0">
                <a:latin typeface="Arial" panose="020B0604020202020204" pitchFamily="34" charset="0"/>
              </a:rPr>
              <a:t> di carbonio. Quindi, circa il 16% della massa dei flussi di carbonio atmosferico attraverso la biosfera terrestre ogni anno, con una quantità simile che si scambia con la superficie dell'oceano. Tuttavia, i flussi oceanici non sono quasi stagionali quanto i flussi terrestri, e impongono relativamente poca stagionalità alla CO2 atmosferica. Un'altra caratteristica da notare su questo diagramma sono i flussi di combustibili fossili e deforestazione, dati da sottili frecce. Sono molto più piccoli degli altri flussi, ma sono flussi netti, mentre gli altri flussi sono flussi grossolani. La caratteristica finale da notare è il presunto </a:t>
            </a:r>
            <a:r>
              <a:rPr lang="it-IT" altLang="it-IT" dirty="0" err="1" smtClean="0">
                <a:latin typeface="Arial" panose="020B0604020202020204" pitchFamily="34" charset="0"/>
              </a:rPr>
              <a:t>sink</a:t>
            </a:r>
            <a:r>
              <a:rPr lang="it-IT" altLang="it-IT" dirty="0" smtClean="0">
                <a:latin typeface="Arial" panose="020B0604020202020204" pitchFamily="34" charset="0"/>
              </a:rPr>
              <a:t> netto dell'oceano, che è la differenza tra due grandi flussi.</a:t>
            </a:r>
            <a:endParaRPr lang="en-US" altLang="it-IT" dirty="0" smtClean="0">
              <a:latin typeface="Arial" panose="020B0604020202020204" pitchFamily="34" charset="0"/>
            </a:endParaRPr>
          </a:p>
        </p:txBody>
      </p:sp>
    </p:spTree>
    <p:extLst>
      <p:ext uri="{BB962C8B-B14F-4D97-AF65-F5344CB8AC3E}">
        <p14:creationId xmlns:p14="http://schemas.microsoft.com/office/powerpoint/2010/main" val="504331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Così poco, così</a:t>
            </a:r>
            <a:r>
              <a:rPr lang="it-IT" baseline="0" dirty="0" smtClean="0"/>
              <a:t> pericoloso</a:t>
            </a:r>
            <a:endParaRPr lang="it-IT" dirty="0"/>
          </a:p>
        </p:txBody>
      </p:sp>
      <p:sp>
        <p:nvSpPr>
          <p:cNvPr id="4" name="Segnaposto numero diapositiva 3"/>
          <p:cNvSpPr>
            <a:spLocks noGrp="1"/>
          </p:cNvSpPr>
          <p:nvPr>
            <p:ph type="sldNum" sz="quarter" idx="10"/>
          </p:nvPr>
        </p:nvSpPr>
        <p:spPr/>
        <p:txBody>
          <a:bodyPr/>
          <a:lstStyle/>
          <a:p>
            <a:fld id="{1C6573CD-F60A-46A3-AF95-E53229C4D9D9}" type="slidenum">
              <a:rPr lang="it-IT" smtClean="0"/>
              <a:t>16</a:t>
            </a:fld>
            <a:endParaRPr lang="it-IT"/>
          </a:p>
        </p:txBody>
      </p:sp>
    </p:spTree>
    <p:extLst>
      <p:ext uri="{BB962C8B-B14F-4D97-AF65-F5344CB8AC3E}">
        <p14:creationId xmlns:p14="http://schemas.microsoft.com/office/powerpoint/2010/main" val="1735482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Ice consists of water molecules made of atoms that come in versions with slightly different mass, so-called isotopes. Variations in the abundance of the heavy isotopes relative to the most common isotopes can be measured and are found to reflect the temperature variations through the year. For ice, the abundance of the heavy isotopes of Hydrogen and Oxygen is the </a:t>
            </a:r>
            <a:r>
              <a:rPr lang="en-US" dirty="0" err="1" smtClean="0"/>
              <a:t>δD</a:t>
            </a:r>
            <a:r>
              <a:rPr lang="en-US" dirty="0" smtClean="0"/>
              <a:t> and δ18O values, respectively (pronounced delta-Deuterium" and "delta-O-18 value"). The values are always given in per mille (‰) and are negative for glacier ice. Follow these links to learn more about how to measure the stable isotope ratios, stable isotopes as indicators of past temperatures and the δ notation or read more about how stable isotope data are used for dating below. In the following, dating using oxygen isotope data (δ18O) is described, although exactly the same techniques can be applied when using hydrogen isotope data (</a:t>
            </a:r>
            <a:r>
              <a:rPr lang="en-US" dirty="0" err="1" smtClean="0"/>
              <a:t>δD</a:t>
            </a:r>
            <a:r>
              <a:rPr lang="en-US" dirty="0" smtClean="0"/>
              <a:t>).</a:t>
            </a:r>
          </a:p>
          <a:p>
            <a:endParaRPr lang="en-US" dirty="0" smtClean="0"/>
          </a:p>
          <a:p>
            <a:r>
              <a:rPr lang="en-US" dirty="0" smtClean="0"/>
              <a:t>The annual cycle in δ18O is connected to local or regional temperature variations and is a very reliable indicator of the seasonal temperature cycle. The graph below shows how the isotopes correlate with the local temperature over a few years in the early 1990s at the GRIP drill site:</a:t>
            </a:r>
          </a:p>
          <a:p>
            <a:r>
              <a:rPr lang="it-IT" sz="1200" b="0" i="0" kern="1200" dirty="0" smtClean="0">
                <a:solidFill>
                  <a:schemeClr val="tx1"/>
                </a:solidFill>
                <a:effectLst/>
                <a:latin typeface="+mn-lt"/>
                <a:ea typeface="+mn-ea"/>
                <a:cs typeface="+mn-cs"/>
              </a:rPr>
              <a:t>L'importanza degli isotopi dell'Ossigeno nello studio delle variazioni climatiche</a:t>
            </a:r>
          </a:p>
          <a:p>
            <a:r>
              <a:rPr lang="it-IT" sz="1200" b="0" i="0" kern="1200" dirty="0" smtClean="0">
                <a:solidFill>
                  <a:schemeClr val="tx1"/>
                </a:solidFill>
                <a:effectLst/>
                <a:latin typeface="+mn-lt"/>
                <a:ea typeface="+mn-ea"/>
                <a:cs typeface="+mn-cs"/>
              </a:rPr>
              <a:t>Anche l'ossigeno costituisce un elemento fondamentale nella stratigrafia isotopica. Indispensabile alla vita, sia animale che vegetale, permette di trarre importantissime indicazioni circa l'andamento climatico su scala sia regionale che globale. Come il carbonio, anche l'ossigeno è presente in natura sotto una triplice forma isotopica: vi sono infatti l'</a:t>
            </a:r>
            <a:r>
              <a:rPr lang="it-IT" sz="1200" b="0" i="0" kern="1200" baseline="30000" dirty="0" smtClean="0">
                <a:solidFill>
                  <a:schemeClr val="tx1"/>
                </a:solidFill>
                <a:effectLst/>
                <a:latin typeface="+mn-lt"/>
                <a:ea typeface="+mn-ea"/>
                <a:cs typeface="+mn-cs"/>
              </a:rPr>
              <a:t>16</a:t>
            </a:r>
            <a:r>
              <a:rPr lang="it-IT" sz="1200" b="0" i="0" kern="1200" dirty="0" smtClean="0">
                <a:solidFill>
                  <a:schemeClr val="tx1"/>
                </a:solidFill>
                <a:effectLst/>
                <a:latin typeface="+mn-lt"/>
                <a:ea typeface="+mn-ea"/>
                <a:cs typeface="+mn-cs"/>
              </a:rPr>
              <a:t>O (99,762%), l'</a:t>
            </a:r>
            <a:r>
              <a:rPr lang="it-IT" sz="1200" b="0" i="0" kern="1200" baseline="30000" dirty="0" smtClean="0">
                <a:solidFill>
                  <a:schemeClr val="tx1"/>
                </a:solidFill>
                <a:effectLst/>
                <a:latin typeface="+mn-lt"/>
                <a:ea typeface="+mn-ea"/>
                <a:cs typeface="+mn-cs"/>
              </a:rPr>
              <a:t>17</a:t>
            </a:r>
            <a:r>
              <a:rPr lang="it-IT" sz="1200" b="0" i="0" kern="1200" dirty="0" smtClean="0">
                <a:solidFill>
                  <a:schemeClr val="tx1"/>
                </a:solidFill>
                <a:effectLst/>
                <a:latin typeface="+mn-lt"/>
                <a:ea typeface="+mn-ea"/>
                <a:cs typeface="+mn-cs"/>
              </a:rPr>
              <a:t>O (0,038%) e l'</a:t>
            </a:r>
            <a:r>
              <a:rPr lang="it-IT" sz="1200" b="0" i="0" kern="1200" baseline="30000" dirty="0" smtClean="0">
                <a:solidFill>
                  <a:schemeClr val="tx1"/>
                </a:solidFill>
                <a:effectLst/>
                <a:latin typeface="+mn-lt"/>
                <a:ea typeface="+mn-ea"/>
                <a:cs typeface="+mn-cs"/>
              </a:rPr>
              <a:t>18</a:t>
            </a:r>
            <a:r>
              <a:rPr lang="it-IT" sz="1200" b="0" i="0" kern="1200" dirty="0" smtClean="0">
                <a:solidFill>
                  <a:schemeClr val="tx1"/>
                </a:solidFill>
                <a:effectLst/>
                <a:latin typeface="+mn-lt"/>
                <a:ea typeface="+mn-ea"/>
                <a:cs typeface="+mn-cs"/>
              </a:rPr>
              <a:t>O (0,2%). Sono tutti isotopi stabili.</a:t>
            </a:r>
          </a:p>
          <a:p>
            <a:r>
              <a:rPr lang="it-IT" sz="1200" b="0" i="0" kern="1200" dirty="0" smtClean="0">
                <a:solidFill>
                  <a:schemeClr val="tx1"/>
                </a:solidFill>
                <a:effectLst/>
                <a:latin typeface="+mn-lt"/>
                <a:ea typeface="+mn-ea"/>
                <a:cs typeface="+mn-cs"/>
              </a:rPr>
              <a:t>Lo studio del </a:t>
            </a:r>
            <a:r>
              <a:rPr lang="it-IT" sz="1200" b="0" i="0" u="none" strike="noStrike" kern="1200" dirty="0" smtClean="0">
                <a:solidFill>
                  <a:schemeClr val="tx1"/>
                </a:solidFill>
                <a:effectLst/>
                <a:latin typeface="+mn-lt"/>
                <a:ea typeface="+mn-ea"/>
                <a:cs typeface="+mn-cs"/>
                <a:hlinkClick r:id="rId3" tooltip="Stadio dell'isotopo marino"/>
              </a:rPr>
              <a:t>rapporto</a:t>
            </a:r>
            <a:r>
              <a:rPr lang="it-IT" sz="1200" b="0" i="0" kern="1200" dirty="0" smtClean="0">
                <a:solidFill>
                  <a:schemeClr val="tx1"/>
                </a:solidFill>
                <a:effectLst/>
                <a:latin typeface="+mn-lt"/>
                <a:ea typeface="+mn-ea"/>
                <a:cs typeface="+mn-cs"/>
              </a:rPr>
              <a:t> tra gli isotopi </a:t>
            </a:r>
            <a:r>
              <a:rPr lang="it-IT" sz="1200" b="0" i="0" kern="1200" baseline="30000" dirty="0" smtClean="0">
                <a:solidFill>
                  <a:schemeClr val="tx1"/>
                </a:solidFill>
                <a:effectLst/>
                <a:latin typeface="+mn-lt"/>
                <a:ea typeface="+mn-ea"/>
                <a:cs typeface="+mn-cs"/>
              </a:rPr>
              <a:t>18</a:t>
            </a:r>
            <a:r>
              <a:rPr lang="it-IT" sz="1200" b="0" i="0" kern="1200" dirty="0" smtClean="0">
                <a:solidFill>
                  <a:schemeClr val="tx1"/>
                </a:solidFill>
                <a:effectLst/>
                <a:latin typeface="+mn-lt"/>
                <a:ea typeface="+mn-ea"/>
                <a:cs typeface="+mn-cs"/>
              </a:rPr>
              <a:t>O ed </a:t>
            </a:r>
            <a:r>
              <a:rPr lang="it-IT" sz="1200" b="0" i="0" kern="1200" baseline="30000" dirty="0" smtClean="0">
                <a:solidFill>
                  <a:schemeClr val="tx1"/>
                </a:solidFill>
                <a:effectLst/>
                <a:latin typeface="+mn-lt"/>
                <a:ea typeface="+mn-ea"/>
                <a:cs typeface="+mn-cs"/>
              </a:rPr>
              <a:t>16</a:t>
            </a:r>
            <a:r>
              <a:rPr lang="it-IT" sz="1200" b="0" i="0" kern="1200" dirty="0" smtClean="0">
                <a:solidFill>
                  <a:schemeClr val="tx1"/>
                </a:solidFill>
                <a:effectLst/>
                <a:latin typeface="+mn-lt"/>
                <a:ea typeface="+mn-ea"/>
                <a:cs typeface="+mn-cs"/>
              </a:rPr>
              <a:t>O, che è presente nel CaCO</a:t>
            </a:r>
            <a:r>
              <a:rPr lang="it-IT" sz="1200" b="0" i="0" kern="1200" baseline="-25000" dirty="0" smtClean="0">
                <a:solidFill>
                  <a:schemeClr val="tx1"/>
                </a:solidFill>
                <a:effectLst/>
                <a:latin typeface="+mn-lt"/>
                <a:ea typeface="+mn-ea"/>
                <a:cs typeface="+mn-cs"/>
              </a:rPr>
              <a:t>3</a:t>
            </a:r>
            <a:r>
              <a:rPr lang="it-IT" sz="1200" b="0" i="0" kern="1200" dirty="0" smtClean="0">
                <a:solidFill>
                  <a:schemeClr val="tx1"/>
                </a:solidFill>
                <a:effectLst/>
                <a:latin typeface="+mn-lt"/>
                <a:ea typeface="+mn-ea"/>
                <a:cs typeface="+mn-cs"/>
              </a:rPr>
              <a:t> dei gusci di alcuni organismi marini come, ad esempio, i </a:t>
            </a:r>
            <a:r>
              <a:rPr lang="it-IT" sz="1200" b="0" i="0" u="none" strike="noStrike" kern="1200" dirty="0" smtClean="0">
                <a:solidFill>
                  <a:schemeClr val="tx1"/>
                </a:solidFill>
                <a:effectLst/>
                <a:latin typeface="+mn-lt"/>
                <a:ea typeface="+mn-ea"/>
                <a:cs typeface="+mn-cs"/>
                <a:hlinkClick r:id="rId4" tooltip="Foraminiferi"/>
              </a:rPr>
              <a:t>foraminiferi</a:t>
            </a:r>
            <a:r>
              <a:rPr lang="it-IT" sz="1200" b="0" i="0" kern="1200" dirty="0" smtClean="0">
                <a:solidFill>
                  <a:schemeClr val="tx1"/>
                </a:solidFill>
                <a:effectLst/>
                <a:latin typeface="+mn-lt"/>
                <a:ea typeface="+mn-ea"/>
                <a:cs typeface="+mn-cs"/>
              </a:rPr>
              <a:t>, rappresenta uno strumento assai efficace per studiare l'andamento della temperatura delle acque oceaniche. Il rapporto tra </a:t>
            </a:r>
            <a:r>
              <a:rPr lang="it-IT" sz="1200" b="0" i="0" kern="1200" baseline="30000" dirty="0" smtClean="0">
                <a:solidFill>
                  <a:schemeClr val="tx1"/>
                </a:solidFill>
                <a:effectLst/>
                <a:latin typeface="+mn-lt"/>
                <a:ea typeface="+mn-ea"/>
                <a:cs typeface="+mn-cs"/>
              </a:rPr>
              <a:t>18</a:t>
            </a:r>
            <a:r>
              <a:rPr lang="it-IT" sz="1200" b="0" i="0" kern="1200" dirty="0" smtClean="0">
                <a:solidFill>
                  <a:schemeClr val="tx1"/>
                </a:solidFill>
                <a:effectLst/>
                <a:latin typeface="+mn-lt"/>
                <a:ea typeface="+mn-ea"/>
                <a:cs typeface="+mn-cs"/>
              </a:rPr>
              <a:t>O ed </a:t>
            </a:r>
            <a:r>
              <a:rPr lang="it-IT" sz="1200" b="0" i="0" kern="1200" baseline="30000" dirty="0" smtClean="0">
                <a:solidFill>
                  <a:schemeClr val="tx1"/>
                </a:solidFill>
                <a:effectLst/>
                <a:latin typeface="+mn-lt"/>
                <a:ea typeface="+mn-ea"/>
                <a:cs typeface="+mn-cs"/>
              </a:rPr>
              <a:t>16</a:t>
            </a:r>
            <a:r>
              <a:rPr lang="it-IT" sz="1200" b="0" i="0" kern="1200" dirty="0" smtClean="0">
                <a:solidFill>
                  <a:schemeClr val="tx1"/>
                </a:solidFill>
                <a:effectLst/>
                <a:latin typeface="+mn-lt"/>
                <a:ea typeface="+mn-ea"/>
                <a:cs typeface="+mn-cs"/>
              </a:rPr>
              <a:t>O dipende strettamente dalla temperatura delle acque oceaniche. L'</a:t>
            </a:r>
            <a:r>
              <a:rPr lang="it-IT" sz="1200" b="0" i="0" kern="1200" baseline="30000" dirty="0" smtClean="0">
                <a:solidFill>
                  <a:schemeClr val="tx1"/>
                </a:solidFill>
                <a:effectLst/>
                <a:latin typeface="+mn-lt"/>
                <a:ea typeface="+mn-ea"/>
                <a:cs typeface="+mn-cs"/>
              </a:rPr>
              <a:t>16</a:t>
            </a:r>
            <a:r>
              <a:rPr lang="it-IT" sz="1200" b="0" i="0" kern="1200" dirty="0" smtClean="0">
                <a:solidFill>
                  <a:schemeClr val="tx1"/>
                </a:solidFill>
                <a:effectLst/>
                <a:latin typeface="+mn-lt"/>
                <a:ea typeface="+mn-ea"/>
                <a:cs typeface="+mn-cs"/>
              </a:rPr>
              <a:t>O è più leggero rispetto all'isotopo 18 del medesimo elemento. Pertanto le molecole di acqua costituite da </a:t>
            </a:r>
            <a:r>
              <a:rPr lang="it-IT" sz="1200" b="0" i="0" u="none" strike="noStrike" kern="1200" dirty="0" smtClean="0">
                <a:solidFill>
                  <a:schemeClr val="tx1"/>
                </a:solidFill>
                <a:effectLst/>
                <a:latin typeface="+mn-lt"/>
                <a:ea typeface="+mn-ea"/>
                <a:cs typeface="+mn-cs"/>
                <a:hlinkClick r:id="rId5" tooltip="Idrogeno"/>
              </a:rPr>
              <a:t>idrogeno</a:t>
            </a:r>
            <a:r>
              <a:rPr lang="it-IT" sz="1200" b="0" i="0" kern="1200" dirty="0" smtClean="0">
                <a:solidFill>
                  <a:schemeClr val="tx1"/>
                </a:solidFill>
                <a:effectLst/>
                <a:latin typeface="+mn-lt"/>
                <a:ea typeface="+mn-ea"/>
                <a:cs typeface="+mn-cs"/>
              </a:rPr>
              <a:t> ed </a:t>
            </a:r>
            <a:r>
              <a:rPr lang="it-IT" sz="1200" b="0" i="0" kern="1200" baseline="30000" dirty="0" smtClean="0">
                <a:solidFill>
                  <a:schemeClr val="tx1"/>
                </a:solidFill>
                <a:effectLst/>
                <a:latin typeface="+mn-lt"/>
                <a:ea typeface="+mn-ea"/>
                <a:cs typeface="+mn-cs"/>
              </a:rPr>
              <a:t>16</a:t>
            </a:r>
            <a:r>
              <a:rPr lang="it-IT" sz="1200" b="0" i="0" kern="1200" dirty="0" smtClean="0">
                <a:solidFill>
                  <a:schemeClr val="tx1"/>
                </a:solidFill>
                <a:effectLst/>
                <a:latin typeface="+mn-lt"/>
                <a:ea typeface="+mn-ea"/>
                <a:cs typeface="+mn-cs"/>
              </a:rPr>
              <a:t>O, evaporeranno più facilmente rispetto a quelle in cui è contenuto l'</a:t>
            </a:r>
            <a:r>
              <a:rPr lang="it-IT" sz="1200" b="0" i="0" kern="1200" baseline="30000" dirty="0" smtClean="0">
                <a:solidFill>
                  <a:schemeClr val="tx1"/>
                </a:solidFill>
                <a:effectLst/>
                <a:latin typeface="+mn-lt"/>
                <a:ea typeface="+mn-ea"/>
                <a:cs typeface="+mn-cs"/>
              </a:rPr>
              <a:t>18</a:t>
            </a:r>
            <a:r>
              <a:rPr lang="it-IT" sz="1200" b="0" i="0" kern="1200" dirty="0" smtClean="0">
                <a:solidFill>
                  <a:schemeClr val="tx1"/>
                </a:solidFill>
                <a:effectLst/>
                <a:latin typeface="+mn-lt"/>
                <a:ea typeface="+mn-ea"/>
                <a:cs typeface="+mn-cs"/>
              </a:rPr>
              <a:t>O. In questo modo, l'acqua contenente l'isotopo </a:t>
            </a:r>
            <a:r>
              <a:rPr lang="it-IT" sz="1200" b="0" i="0" kern="1200" baseline="30000" dirty="0" smtClean="0">
                <a:solidFill>
                  <a:schemeClr val="tx1"/>
                </a:solidFill>
                <a:effectLst/>
                <a:latin typeface="+mn-lt"/>
                <a:ea typeface="+mn-ea"/>
                <a:cs typeface="+mn-cs"/>
              </a:rPr>
              <a:t>16</a:t>
            </a:r>
            <a:r>
              <a:rPr lang="it-IT" sz="1200" b="0" i="0" kern="1200" dirty="0" smtClean="0">
                <a:solidFill>
                  <a:schemeClr val="tx1"/>
                </a:solidFill>
                <a:effectLst/>
                <a:latin typeface="+mn-lt"/>
                <a:ea typeface="+mn-ea"/>
                <a:cs typeface="+mn-cs"/>
              </a:rPr>
              <a:t>O tenderà ad essere intrappolata nelle calotte polari, aumentando così la diffusione relativa dell'</a:t>
            </a:r>
            <a:r>
              <a:rPr lang="it-IT" sz="1200" b="0" i="0" kern="1200" baseline="30000" dirty="0" smtClean="0">
                <a:solidFill>
                  <a:schemeClr val="tx1"/>
                </a:solidFill>
                <a:effectLst/>
                <a:latin typeface="+mn-lt"/>
                <a:ea typeface="+mn-ea"/>
                <a:cs typeface="+mn-cs"/>
              </a:rPr>
              <a:t>18</a:t>
            </a:r>
            <a:r>
              <a:rPr lang="it-IT" sz="1200" b="0" i="0" kern="1200" dirty="0" smtClean="0">
                <a:solidFill>
                  <a:schemeClr val="tx1"/>
                </a:solidFill>
                <a:effectLst/>
                <a:latin typeface="+mn-lt"/>
                <a:ea typeface="+mn-ea"/>
                <a:cs typeface="+mn-cs"/>
              </a:rPr>
              <a:t>O nelle acque oceaniche.</a:t>
            </a:r>
          </a:p>
          <a:p>
            <a:r>
              <a:rPr lang="it-IT" sz="1200" b="0" i="0" kern="1200" dirty="0" smtClean="0">
                <a:solidFill>
                  <a:schemeClr val="tx1"/>
                </a:solidFill>
                <a:effectLst/>
                <a:latin typeface="+mn-lt"/>
                <a:ea typeface="+mn-ea"/>
                <a:cs typeface="+mn-cs"/>
              </a:rPr>
              <a:t>Nei periodi caldi, il </a:t>
            </a:r>
            <a:r>
              <a:rPr lang="it-IT" sz="1200" b="0" i="0" u="none" strike="noStrike" kern="1200" dirty="0" smtClean="0">
                <a:solidFill>
                  <a:schemeClr val="tx1"/>
                </a:solidFill>
                <a:effectLst/>
                <a:latin typeface="+mn-lt"/>
                <a:ea typeface="+mn-ea"/>
                <a:cs typeface="+mn-cs"/>
                <a:hlinkClick r:id="rId6" tooltip="Ciclo dell'acqua"/>
              </a:rPr>
              <a:t>bilancio idrologico</a:t>
            </a:r>
            <a:r>
              <a:rPr lang="it-IT" sz="1200" b="0" i="0" kern="1200" dirty="0" smtClean="0">
                <a:solidFill>
                  <a:schemeClr val="tx1"/>
                </a:solidFill>
                <a:effectLst/>
                <a:latin typeface="+mn-lt"/>
                <a:ea typeface="+mn-ea"/>
                <a:cs typeface="+mn-cs"/>
              </a:rPr>
              <a:t> è tale da mantenere invariato il rapporto </a:t>
            </a:r>
            <a:r>
              <a:rPr lang="it-IT" sz="1200" b="0" i="0" kern="1200" baseline="30000" dirty="0" smtClean="0">
                <a:solidFill>
                  <a:schemeClr val="tx1"/>
                </a:solidFill>
                <a:effectLst/>
                <a:latin typeface="+mn-lt"/>
                <a:ea typeface="+mn-ea"/>
                <a:cs typeface="+mn-cs"/>
              </a:rPr>
              <a:t>18</a:t>
            </a:r>
            <a:r>
              <a:rPr lang="it-IT" sz="1200" b="0" i="0" kern="1200" dirty="0" smtClean="0">
                <a:solidFill>
                  <a:schemeClr val="tx1"/>
                </a:solidFill>
                <a:effectLst/>
                <a:latin typeface="+mn-lt"/>
                <a:ea typeface="+mn-ea"/>
                <a:cs typeface="+mn-cs"/>
              </a:rPr>
              <a:t>O/</a:t>
            </a:r>
            <a:r>
              <a:rPr lang="it-IT" sz="1200" b="0" i="0" kern="1200" baseline="30000" dirty="0" smtClean="0">
                <a:solidFill>
                  <a:schemeClr val="tx1"/>
                </a:solidFill>
                <a:effectLst/>
                <a:latin typeface="+mn-lt"/>
                <a:ea typeface="+mn-ea"/>
                <a:cs typeface="+mn-cs"/>
              </a:rPr>
              <a:t>16</a:t>
            </a:r>
            <a:r>
              <a:rPr lang="it-IT" sz="1200" b="0" i="0" kern="1200" dirty="0" smtClean="0">
                <a:solidFill>
                  <a:schemeClr val="tx1"/>
                </a:solidFill>
                <a:effectLst/>
                <a:latin typeface="+mn-lt"/>
                <a:ea typeface="+mn-ea"/>
                <a:cs typeface="+mn-cs"/>
              </a:rPr>
              <a:t>O. Al contrario, nei periodi freddi il congelamento dell'acqua contenente </a:t>
            </a:r>
            <a:r>
              <a:rPr lang="it-IT" sz="1200" b="0" i="0" kern="1200" baseline="30000" dirty="0" smtClean="0">
                <a:solidFill>
                  <a:schemeClr val="tx1"/>
                </a:solidFill>
                <a:effectLst/>
                <a:latin typeface="+mn-lt"/>
                <a:ea typeface="+mn-ea"/>
                <a:cs typeface="+mn-cs"/>
              </a:rPr>
              <a:t>16</a:t>
            </a:r>
            <a:r>
              <a:rPr lang="it-IT" sz="1200" b="0" i="0" kern="1200" dirty="0" smtClean="0">
                <a:solidFill>
                  <a:schemeClr val="tx1"/>
                </a:solidFill>
                <a:effectLst/>
                <a:latin typeface="+mn-lt"/>
                <a:ea typeface="+mn-ea"/>
                <a:cs typeface="+mn-cs"/>
              </a:rPr>
              <a:t>O provoca un impoverimento di tale isotopo delle acque oceaniche, ed un relativo incremento dell'</a:t>
            </a:r>
            <a:r>
              <a:rPr lang="it-IT" sz="1200" b="0" i="0" kern="1200" baseline="30000" dirty="0" smtClean="0">
                <a:solidFill>
                  <a:schemeClr val="tx1"/>
                </a:solidFill>
                <a:effectLst/>
                <a:latin typeface="+mn-lt"/>
                <a:ea typeface="+mn-ea"/>
                <a:cs typeface="+mn-cs"/>
              </a:rPr>
              <a:t>18</a:t>
            </a:r>
            <a:r>
              <a:rPr lang="it-IT" sz="1200" b="0" i="0" kern="1200" dirty="0" smtClean="0">
                <a:solidFill>
                  <a:schemeClr val="tx1"/>
                </a:solidFill>
                <a:effectLst/>
                <a:latin typeface="+mn-lt"/>
                <a:ea typeface="+mn-ea"/>
                <a:cs typeface="+mn-cs"/>
              </a:rPr>
              <a:t>O.</a:t>
            </a:r>
          </a:p>
          <a:p>
            <a:r>
              <a:rPr lang="it-IT" sz="1200" b="0" i="0" kern="1200" dirty="0" smtClean="0">
                <a:solidFill>
                  <a:schemeClr val="tx1"/>
                </a:solidFill>
                <a:effectLst/>
                <a:latin typeface="+mn-lt"/>
                <a:ea typeface="+mn-ea"/>
                <a:cs typeface="+mn-cs"/>
              </a:rPr>
              <a:t>Organismi come i foraminiferi si servono dell'ossigeno presente nelle acque oceaniche per produrre il carbonato di calcio (CaCO</a:t>
            </a:r>
            <a:r>
              <a:rPr lang="it-IT" sz="1200" b="0" i="0" kern="1200" baseline="-25000" dirty="0" smtClean="0">
                <a:solidFill>
                  <a:schemeClr val="tx1"/>
                </a:solidFill>
                <a:effectLst/>
                <a:latin typeface="+mn-lt"/>
                <a:ea typeface="+mn-ea"/>
                <a:cs typeface="+mn-cs"/>
              </a:rPr>
              <a:t>3</a:t>
            </a:r>
            <a:r>
              <a:rPr lang="it-IT" sz="1200" b="0" i="0" kern="1200" dirty="0" smtClean="0">
                <a:solidFill>
                  <a:schemeClr val="tx1"/>
                </a:solidFill>
                <a:effectLst/>
                <a:latin typeface="+mn-lt"/>
                <a:ea typeface="+mn-ea"/>
                <a:cs typeface="+mn-cs"/>
              </a:rPr>
              <a:t>), indispensabile alla formazione del guscio. In questo modo, verificando il rapporto isotopico </a:t>
            </a:r>
            <a:r>
              <a:rPr lang="it-IT" sz="1200" b="0" i="0" kern="1200" baseline="30000" dirty="0" smtClean="0">
                <a:solidFill>
                  <a:schemeClr val="tx1"/>
                </a:solidFill>
                <a:effectLst/>
                <a:latin typeface="+mn-lt"/>
                <a:ea typeface="+mn-ea"/>
                <a:cs typeface="+mn-cs"/>
              </a:rPr>
              <a:t>18</a:t>
            </a:r>
            <a:r>
              <a:rPr lang="it-IT" sz="1200" b="0" i="0" kern="1200" dirty="0" smtClean="0">
                <a:solidFill>
                  <a:schemeClr val="tx1"/>
                </a:solidFill>
                <a:effectLst/>
                <a:latin typeface="+mn-lt"/>
                <a:ea typeface="+mn-ea"/>
                <a:cs typeface="+mn-cs"/>
              </a:rPr>
              <a:t>O/</a:t>
            </a:r>
            <a:r>
              <a:rPr lang="it-IT" sz="1200" b="0" i="0" kern="1200" baseline="30000" dirty="0" smtClean="0">
                <a:solidFill>
                  <a:schemeClr val="tx1"/>
                </a:solidFill>
                <a:effectLst/>
                <a:latin typeface="+mn-lt"/>
                <a:ea typeface="+mn-ea"/>
                <a:cs typeface="+mn-cs"/>
              </a:rPr>
              <a:t>16</a:t>
            </a:r>
            <a:r>
              <a:rPr lang="it-IT" sz="1200" b="0" i="0" kern="1200" dirty="0" smtClean="0">
                <a:solidFill>
                  <a:schemeClr val="tx1"/>
                </a:solidFill>
                <a:effectLst/>
                <a:latin typeface="+mn-lt"/>
                <a:ea typeface="+mn-ea"/>
                <a:cs typeface="+mn-cs"/>
              </a:rPr>
              <a:t>O presente nei gusci degli organismi marini, sarà possibile ottenere utili informazioni circa l'andamento climatico e la temperatura delle acque oceaniche.</a:t>
            </a:r>
          </a:p>
          <a:p>
            <a:r>
              <a:rPr lang="it-IT" sz="1200" b="0" i="0" kern="1200" dirty="0" smtClean="0">
                <a:solidFill>
                  <a:schemeClr val="tx1"/>
                </a:solidFill>
                <a:effectLst/>
                <a:latin typeface="+mn-lt"/>
                <a:ea typeface="+mn-ea"/>
                <a:cs typeface="+mn-cs"/>
              </a:rPr>
              <a:t>Un aumento del tasso di </a:t>
            </a:r>
            <a:r>
              <a:rPr lang="it-IT" sz="1200" b="0" i="0" kern="1200" baseline="30000" dirty="0" smtClean="0">
                <a:solidFill>
                  <a:schemeClr val="tx1"/>
                </a:solidFill>
                <a:effectLst/>
                <a:latin typeface="+mn-lt"/>
                <a:ea typeface="+mn-ea"/>
                <a:cs typeface="+mn-cs"/>
              </a:rPr>
              <a:t>18</a:t>
            </a:r>
            <a:r>
              <a:rPr lang="it-IT" sz="1200" b="0" i="0" kern="1200" dirty="0" smtClean="0">
                <a:solidFill>
                  <a:schemeClr val="tx1"/>
                </a:solidFill>
                <a:effectLst/>
                <a:latin typeface="+mn-lt"/>
                <a:ea typeface="+mn-ea"/>
                <a:cs typeface="+mn-cs"/>
              </a:rPr>
              <a:t>O indica una diminuzione della temperatura, con conseguente passaggio allo stato solido delle molecole di acqua contenenti </a:t>
            </a:r>
            <a:r>
              <a:rPr lang="it-IT" sz="1200" b="0" i="0" kern="1200" baseline="30000" dirty="0" smtClean="0">
                <a:solidFill>
                  <a:schemeClr val="tx1"/>
                </a:solidFill>
                <a:effectLst/>
                <a:latin typeface="+mn-lt"/>
                <a:ea typeface="+mn-ea"/>
                <a:cs typeface="+mn-cs"/>
              </a:rPr>
              <a:t>16</a:t>
            </a:r>
            <a:r>
              <a:rPr lang="it-IT" sz="1200" b="0" i="0" kern="1200" dirty="0" smtClean="0">
                <a:solidFill>
                  <a:schemeClr val="tx1"/>
                </a:solidFill>
                <a:effectLst/>
                <a:latin typeface="+mn-lt"/>
                <a:ea typeface="+mn-ea"/>
                <a:cs typeface="+mn-cs"/>
              </a:rPr>
              <a:t>O. Quando è invece il tasso di </a:t>
            </a:r>
            <a:r>
              <a:rPr lang="it-IT" sz="1200" b="0" i="0" kern="1200" baseline="30000" dirty="0" smtClean="0">
                <a:solidFill>
                  <a:schemeClr val="tx1"/>
                </a:solidFill>
                <a:effectLst/>
                <a:latin typeface="+mn-lt"/>
                <a:ea typeface="+mn-ea"/>
                <a:cs typeface="+mn-cs"/>
              </a:rPr>
              <a:t>16</a:t>
            </a:r>
            <a:r>
              <a:rPr lang="it-IT" sz="1200" b="0" i="0" kern="1200" dirty="0" smtClean="0">
                <a:solidFill>
                  <a:schemeClr val="tx1"/>
                </a:solidFill>
                <a:effectLst/>
                <a:latin typeface="+mn-lt"/>
                <a:ea typeface="+mn-ea"/>
                <a:cs typeface="+mn-cs"/>
              </a:rPr>
              <a:t>O a subire un aumento relativo, ci si troverà di fronte ad un chiaro indizio dell'aumento della temperatura media delle acque oceaniche, dovuta ad una minore produzione di ghiaccio.</a:t>
            </a:r>
          </a:p>
          <a:p>
            <a:r>
              <a:rPr lang="it-IT" sz="1200" b="0" i="0" kern="1200" dirty="0" smtClean="0">
                <a:solidFill>
                  <a:schemeClr val="tx1"/>
                </a:solidFill>
                <a:effectLst/>
                <a:latin typeface="+mn-lt"/>
                <a:ea typeface="+mn-ea"/>
                <a:cs typeface="+mn-cs"/>
              </a:rPr>
              <a:t>Attualmente lo standard di riferimento, in relazione all'attuale andamento climatico su scala planetaria, è lo SMOW (acronimo di Standard </a:t>
            </a:r>
            <a:r>
              <a:rPr lang="it-IT" sz="1200" b="0" i="0" kern="1200" dirty="0" err="1" smtClean="0">
                <a:solidFill>
                  <a:schemeClr val="tx1"/>
                </a:solidFill>
                <a:effectLst/>
                <a:latin typeface="+mn-lt"/>
                <a:ea typeface="+mn-ea"/>
                <a:cs typeface="+mn-cs"/>
              </a:rPr>
              <a:t>Mean</a:t>
            </a:r>
            <a:r>
              <a:rPr lang="it-IT" sz="1200" b="0" i="0" kern="1200" dirty="0" smtClean="0">
                <a:solidFill>
                  <a:schemeClr val="tx1"/>
                </a:solidFill>
                <a:effectLst/>
                <a:latin typeface="+mn-lt"/>
                <a:ea typeface="+mn-ea"/>
                <a:cs typeface="+mn-cs"/>
              </a:rPr>
              <a:t> Ocean Water), cui si affianca il PDB, ovvero il rapporto isotopico misurato nella </a:t>
            </a:r>
            <a:r>
              <a:rPr lang="it-IT" sz="1200" b="0" i="1" kern="1200" dirty="0" err="1" smtClean="0">
                <a:solidFill>
                  <a:schemeClr val="tx1"/>
                </a:solidFill>
                <a:effectLst/>
                <a:latin typeface="+mn-lt"/>
                <a:ea typeface="+mn-ea"/>
                <a:cs typeface="+mn-cs"/>
              </a:rPr>
              <a:t>Belemnitella</a:t>
            </a:r>
            <a:r>
              <a:rPr lang="it-IT" sz="1200" b="0" i="1" kern="1200" dirty="0" smtClean="0">
                <a:solidFill>
                  <a:schemeClr val="tx1"/>
                </a:solidFill>
                <a:effectLst/>
                <a:latin typeface="+mn-lt"/>
                <a:ea typeface="+mn-ea"/>
                <a:cs typeface="+mn-cs"/>
              </a:rPr>
              <a:t> americana</a:t>
            </a:r>
            <a:r>
              <a:rPr lang="it-IT" sz="1200" b="0" i="0" kern="1200" dirty="0" smtClean="0">
                <a:solidFill>
                  <a:schemeClr val="tx1"/>
                </a:solidFill>
                <a:effectLst/>
                <a:latin typeface="+mn-lt"/>
                <a:ea typeface="+mn-ea"/>
                <a:cs typeface="+mn-cs"/>
              </a:rPr>
              <a:t>, in particolare in un esemplare rinvenuto in </a:t>
            </a:r>
            <a:r>
              <a:rPr lang="it-IT" sz="1200" b="0" i="0" u="none" strike="noStrike" kern="1200" dirty="0" smtClean="0">
                <a:solidFill>
                  <a:schemeClr val="tx1"/>
                </a:solidFill>
                <a:effectLst/>
                <a:latin typeface="+mn-lt"/>
                <a:ea typeface="+mn-ea"/>
                <a:cs typeface="+mn-cs"/>
                <a:hlinkClick r:id="rId7" tooltip="Carolina del Nord"/>
              </a:rPr>
              <a:t>Carolina del Nord</a:t>
            </a:r>
            <a:r>
              <a:rPr lang="it-IT" sz="1200" b="0" i="0" kern="1200" dirty="0" smtClean="0">
                <a:solidFill>
                  <a:schemeClr val="tx1"/>
                </a:solidFill>
                <a:effectLst/>
                <a:latin typeface="+mn-lt"/>
                <a:ea typeface="+mn-ea"/>
                <a:cs typeface="+mn-cs"/>
              </a:rPr>
              <a:t>, nella </a:t>
            </a:r>
            <a:r>
              <a:rPr lang="it-IT" sz="1200" b="0" i="1" kern="1200" dirty="0" err="1" smtClean="0">
                <a:solidFill>
                  <a:schemeClr val="tx1"/>
                </a:solidFill>
                <a:effectLst/>
                <a:latin typeface="+mn-lt"/>
                <a:ea typeface="+mn-ea"/>
                <a:cs typeface="+mn-cs"/>
              </a:rPr>
              <a:t>Pee</a:t>
            </a:r>
            <a:r>
              <a:rPr lang="it-IT" sz="1200" b="0" i="1" kern="1200" dirty="0" smtClean="0">
                <a:solidFill>
                  <a:schemeClr val="tx1"/>
                </a:solidFill>
                <a:effectLst/>
                <a:latin typeface="+mn-lt"/>
                <a:ea typeface="+mn-ea"/>
                <a:cs typeface="+mn-cs"/>
              </a:rPr>
              <a:t> Dee </a:t>
            </a:r>
            <a:r>
              <a:rPr lang="it-IT" sz="1200" b="0" i="1" kern="1200" dirty="0" err="1" smtClean="0">
                <a:solidFill>
                  <a:schemeClr val="tx1"/>
                </a:solidFill>
                <a:effectLst/>
                <a:latin typeface="+mn-lt"/>
                <a:ea typeface="+mn-ea"/>
                <a:cs typeface="+mn-cs"/>
              </a:rPr>
              <a:t>Formation</a:t>
            </a:r>
            <a:r>
              <a:rPr lang="it-IT" sz="1200" b="0" i="0" kern="1200" dirty="0" smtClean="0">
                <a:solidFill>
                  <a:schemeClr val="tx1"/>
                </a:solidFill>
                <a:effectLst/>
                <a:latin typeface="+mn-lt"/>
                <a:ea typeface="+mn-ea"/>
                <a:cs typeface="+mn-cs"/>
              </a:rPr>
              <a:t> del </a:t>
            </a:r>
            <a:r>
              <a:rPr lang="it-IT" sz="1200" b="0" i="0" u="none" strike="noStrike" kern="1200" dirty="0" smtClean="0">
                <a:solidFill>
                  <a:schemeClr val="tx1"/>
                </a:solidFill>
                <a:effectLst/>
                <a:latin typeface="+mn-lt"/>
                <a:ea typeface="+mn-ea"/>
                <a:cs typeface="+mn-cs"/>
                <a:hlinkClick r:id="rId8" tooltip="Cretacico"/>
              </a:rPr>
              <a:t>Cretacico</a:t>
            </a:r>
            <a:r>
              <a:rPr lang="it-IT" sz="1200" b="0" i="0" kern="1200" dirty="0" smtClean="0">
                <a:solidFill>
                  <a:schemeClr val="tx1"/>
                </a:solidFill>
                <a:effectLst/>
                <a:latin typeface="+mn-lt"/>
                <a:ea typeface="+mn-ea"/>
                <a:cs typeface="+mn-cs"/>
              </a:rPr>
              <a:t>.</a:t>
            </a:r>
          </a:p>
          <a:p>
            <a:r>
              <a:rPr lang="it-IT" sz="1200" b="0" i="0" kern="1200" dirty="0" smtClean="0">
                <a:solidFill>
                  <a:schemeClr val="tx1"/>
                </a:solidFill>
                <a:effectLst/>
                <a:latin typeface="+mn-lt"/>
                <a:ea typeface="+mn-ea"/>
                <a:cs typeface="+mn-cs"/>
              </a:rPr>
              <a:t>Bisogna considerare che, mentre nei periodi glaciali, le oscillazioni del rapporto isotopico </a:t>
            </a:r>
            <a:r>
              <a:rPr lang="it-IT" sz="1200" b="0" i="0" kern="1200" baseline="30000" dirty="0" smtClean="0">
                <a:solidFill>
                  <a:schemeClr val="tx1"/>
                </a:solidFill>
                <a:effectLst/>
                <a:latin typeface="+mn-lt"/>
                <a:ea typeface="+mn-ea"/>
                <a:cs typeface="+mn-cs"/>
              </a:rPr>
              <a:t>18</a:t>
            </a:r>
            <a:r>
              <a:rPr lang="it-IT" sz="1200" b="0" i="0" kern="1200" dirty="0" smtClean="0">
                <a:solidFill>
                  <a:schemeClr val="tx1"/>
                </a:solidFill>
                <a:effectLst/>
                <a:latin typeface="+mn-lt"/>
                <a:ea typeface="+mn-ea"/>
                <a:cs typeface="+mn-cs"/>
              </a:rPr>
              <a:t>O/</a:t>
            </a:r>
            <a:r>
              <a:rPr lang="it-IT" sz="1200" b="0" i="0" kern="1200" baseline="30000" dirty="0" smtClean="0">
                <a:solidFill>
                  <a:schemeClr val="tx1"/>
                </a:solidFill>
                <a:effectLst/>
                <a:latin typeface="+mn-lt"/>
                <a:ea typeface="+mn-ea"/>
                <a:cs typeface="+mn-cs"/>
              </a:rPr>
              <a:t>16</a:t>
            </a:r>
            <a:r>
              <a:rPr lang="it-IT" sz="1200" b="0" i="0" kern="1200" dirty="0" smtClean="0">
                <a:solidFill>
                  <a:schemeClr val="tx1"/>
                </a:solidFill>
                <a:effectLst/>
                <a:latin typeface="+mn-lt"/>
                <a:ea typeface="+mn-ea"/>
                <a:cs typeface="+mn-cs"/>
              </a:rPr>
              <a:t>O hanno rilevanza planetaria, in quanto dovute al cambiamento di volume delle masse glaciali, nei periodi che intercorrono tra una glaciazione ed un'altra, rivestono un significato esclusivamente regionale, poiché influenzate da fattori che non agiscono su scala globale.</a:t>
            </a:r>
          </a:p>
          <a:p>
            <a:r>
              <a:rPr lang="it-IT" sz="1200" b="0" i="0" kern="1200" dirty="0" smtClean="0">
                <a:solidFill>
                  <a:schemeClr val="tx1"/>
                </a:solidFill>
                <a:effectLst/>
                <a:latin typeface="+mn-lt"/>
                <a:ea typeface="+mn-ea"/>
                <a:cs typeface="+mn-cs"/>
              </a:rPr>
              <a:t>Valore attuale dello S.M.O.W.[</a:t>
            </a:r>
            <a:r>
              <a:rPr lang="it-IT" sz="1200" b="0" i="0" u="none" strike="noStrike" kern="1200" dirty="0" smtClean="0">
                <a:solidFill>
                  <a:schemeClr val="tx1"/>
                </a:solidFill>
                <a:effectLst/>
                <a:latin typeface="+mn-lt"/>
                <a:ea typeface="+mn-ea"/>
                <a:cs typeface="+mn-cs"/>
                <a:hlinkClick r:id="rId9" tooltip="Modifica la sezione Valore attuale dello S.M.O.W."/>
              </a:rPr>
              <a:t>modifica</a:t>
            </a:r>
            <a:r>
              <a:rPr lang="it-IT" sz="1200" b="0" i="0" kern="1200" dirty="0" smtClean="0">
                <a:solidFill>
                  <a:schemeClr val="tx1"/>
                </a:solidFill>
                <a:effectLst/>
                <a:latin typeface="+mn-lt"/>
                <a:ea typeface="+mn-ea"/>
                <a:cs typeface="+mn-cs"/>
              </a:rPr>
              <a:t> | </a:t>
            </a:r>
            <a:r>
              <a:rPr lang="it-IT" sz="1200" b="0" i="0" u="none" strike="noStrike" kern="1200" dirty="0" smtClean="0">
                <a:solidFill>
                  <a:schemeClr val="tx1"/>
                </a:solidFill>
                <a:effectLst/>
                <a:latin typeface="+mn-lt"/>
                <a:ea typeface="+mn-ea"/>
                <a:cs typeface="+mn-cs"/>
                <a:hlinkClick r:id="rId10" tooltip="Modifica la sezione Valore attuale dello S.M.O.W."/>
              </a:rPr>
              <a:t>modifica </a:t>
            </a:r>
            <a:r>
              <a:rPr lang="it-IT" sz="1200" b="0" i="0" u="none" strike="noStrike" kern="1200" dirty="0" err="1" smtClean="0">
                <a:solidFill>
                  <a:schemeClr val="tx1"/>
                </a:solidFill>
                <a:effectLst/>
                <a:latin typeface="+mn-lt"/>
                <a:ea typeface="+mn-ea"/>
                <a:cs typeface="+mn-cs"/>
                <a:hlinkClick r:id="rId10" tooltip="Modifica la sezione Valore attuale dello S.M.O.W."/>
              </a:rPr>
              <a:t>wikitesto</a:t>
            </a:r>
            <a:r>
              <a:rPr lang="it-IT" sz="1200" b="0" i="0" kern="1200" dirty="0" smtClean="0">
                <a:solidFill>
                  <a:schemeClr val="tx1"/>
                </a:solidFill>
                <a:effectLst/>
                <a:latin typeface="+mn-lt"/>
                <a:ea typeface="+mn-ea"/>
                <a:cs typeface="+mn-cs"/>
              </a:rPr>
              <a:t>]</a:t>
            </a:r>
          </a:p>
          <a:p>
            <a:r>
              <a:rPr lang="it-IT" sz="1200" b="0" i="0" kern="1200" dirty="0" smtClean="0">
                <a:solidFill>
                  <a:schemeClr val="tx1"/>
                </a:solidFill>
                <a:effectLst/>
                <a:latin typeface="+mn-lt"/>
                <a:ea typeface="+mn-ea"/>
                <a:cs typeface="+mn-cs"/>
              </a:rPr>
              <a:t>Lo standard </a:t>
            </a:r>
            <a:r>
              <a:rPr lang="it-IT" sz="1200" b="1" i="0" kern="1200" dirty="0" smtClean="0">
                <a:solidFill>
                  <a:schemeClr val="tx1"/>
                </a:solidFill>
                <a:effectLst/>
                <a:latin typeface="+mn-lt"/>
                <a:ea typeface="+mn-ea"/>
                <a:cs typeface="+mn-cs"/>
              </a:rPr>
              <a:t>S.M.O.W.</a:t>
            </a:r>
            <a:r>
              <a:rPr lang="it-IT" sz="1200" b="0" i="0" kern="1200" dirty="0" smtClean="0">
                <a:solidFill>
                  <a:schemeClr val="tx1"/>
                </a:solidFill>
                <a:effectLst/>
                <a:latin typeface="+mn-lt"/>
                <a:ea typeface="+mn-ea"/>
                <a:cs typeface="+mn-cs"/>
              </a:rPr>
              <a:t> fu definito a </a:t>
            </a:r>
            <a:r>
              <a:rPr lang="it-IT" sz="1200" b="0" i="0" u="none" strike="noStrike" kern="1200" dirty="0" smtClean="0">
                <a:solidFill>
                  <a:schemeClr val="tx1"/>
                </a:solidFill>
                <a:effectLst/>
                <a:latin typeface="+mn-lt"/>
                <a:ea typeface="+mn-ea"/>
                <a:cs typeface="+mn-cs"/>
                <a:hlinkClick r:id="rId11" tooltip="Vienna"/>
              </a:rPr>
              <a:t>Vienna</a:t>
            </a:r>
            <a:r>
              <a:rPr lang="it-IT" sz="1200" b="0" i="0" kern="1200" dirty="0" smtClean="0">
                <a:solidFill>
                  <a:schemeClr val="tx1"/>
                </a:solidFill>
                <a:effectLst/>
                <a:latin typeface="+mn-lt"/>
                <a:ea typeface="+mn-ea"/>
                <a:cs typeface="+mn-cs"/>
              </a:rPr>
              <a:t> nel </a:t>
            </a:r>
            <a:r>
              <a:rPr lang="it-IT" sz="1200" b="0" i="0" u="none" strike="noStrike" kern="1200" dirty="0" smtClean="0">
                <a:solidFill>
                  <a:schemeClr val="tx1"/>
                </a:solidFill>
                <a:effectLst/>
                <a:latin typeface="+mn-lt"/>
                <a:ea typeface="+mn-ea"/>
                <a:cs typeface="+mn-cs"/>
                <a:hlinkClick r:id="rId12" tooltip="1968"/>
              </a:rPr>
              <a:t>1968</a:t>
            </a:r>
            <a:r>
              <a:rPr lang="it-IT" sz="1200" b="0" i="0" kern="1200" dirty="0" smtClean="0">
                <a:solidFill>
                  <a:schemeClr val="tx1"/>
                </a:solidFill>
                <a:effectLst/>
                <a:latin typeface="+mn-lt"/>
                <a:ea typeface="+mn-ea"/>
                <a:cs typeface="+mn-cs"/>
              </a:rPr>
              <a:t> dall'</a:t>
            </a:r>
            <a:r>
              <a:rPr lang="it-IT" sz="1200" b="0" i="0" u="none" strike="noStrike" kern="1200" dirty="0" smtClean="0">
                <a:solidFill>
                  <a:schemeClr val="tx1"/>
                </a:solidFill>
                <a:effectLst/>
                <a:latin typeface="+mn-lt"/>
                <a:ea typeface="+mn-ea"/>
                <a:cs typeface="+mn-cs"/>
                <a:hlinkClick r:id="rId13" tooltip="Agenzia Internazionale per l'Energia Atomica"/>
              </a:rPr>
              <a:t>Agenzia Internazionale per l'Energia Atomica</a:t>
            </a:r>
            <a:r>
              <a:rPr lang="it-IT" sz="1200" b="0" i="0" kern="1200" dirty="0" smtClean="0">
                <a:solidFill>
                  <a:schemeClr val="tx1"/>
                </a:solidFill>
                <a:effectLst/>
                <a:latin typeface="+mn-lt"/>
                <a:ea typeface="+mn-ea"/>
                <a:cs typeface="+mn-cs"/>
              </a:rPr>
              <a:t> (per questo definito anche </a:t>
            </a:r>
            <a:r>
              <a:rPr lang="it-IT" sz="1200" b="0" i="1" kern="1200" dirty="0" smtClean="0">
                <a:solidFill>
                  <a:schemeClr val="tx1"/>
                </a:solidFill>
                <a:effectLst/>
                <a:latin typeface="+mn-lt"/>
                <a:ea typeface="+mn-ea"/>
                <a:cs typeface="+mn-cs"/>
              </a:rPr>
              <a:t>V.S.M.O.W.</a:t>
            </a:r>
            <a:r>
              <a:rPr lang="it-IT" sz="1200" b="0" i="0" kern="1200" dirty="0" smtClean="0">
                <a:solidFill>
                  <a:schemeClr val="tx1"/>
                </a:solidFill>
                <a:effectLst/>
                <a:latin typeface="+mn-lt"/>
                <a:ea typeface="+mn-ea"/>
                <a:cs typeface="+mn-cs"/>
              </a:rPr>
              <a:t>), come il rapporto tra la concentrazione molare dell'isotopo più raro rispetto all'isotopo di maggior diffusione, e viene espressa in parti per milione. Attualmente, lo standard S.M.O.W. viene definito ricorrendo, oltre al rapporto </a:t>
            </a:r>
            <a:r>
              <a:rPr lang="it-IT" sz="1200" b="0" i="0" kern="1200" baseline="30000" dirty="0" smtClean="0">
                <a:solidFill>
                  <a:schemeClr val="tx1"/>
                </a:solidFill>
                <a:effectLst/>
                <a:latin typeface="+mn-lt"/>
                <a:ea typeface="+mn-ea"/>
                <a:cs typeface="+mn-cs"/>
              </a:rPr>
              <a:t>18</a:t>
            </a:r>
            <a:r>
              <a:rPr lang="it-IT" sz="1200" b="0" i="0" kern="1200" dirty="0" smtClean="0">
                <a:solidFill>
                  <a:schemeClr val="tx1"/>
                </a:solidFill>
                <a:effectLst/>
                <a:latin typeface="+mn-lt"/>
                <a:ea typeface="+mn-ea"/>
                <a:cs typeface="+mn-cs"/>
              </a:rPr>
              <a:t>O/</a:t>
            </a:r>
            <a:r>
              <a:rPr lang="it-IT" sz="1200" b="0" i="0" kern="1200" baseline="30000" dirty="0" smtClean="0">
                <a:solidFill>
                  <a:schemeClr val="tx1"/>
                </a:solidFill>
                <a:effectLst/>
                <a:latin typeface="+mn-lt"/>
                <a:ea typeface="+mn-ea"/>
                <a:cs typeface="+mn-cs"/>
              </a:rPr>
              <a:t>16</a:t>
            </a:r>
            <a:r>
              <a:rPr lang="it-IT" sz="1200" b="0" i="0" kern="1200" dirty="0" smtClean="0">
                <a:solidFill>
                  <a:schemeClr val="tx1"/>
                </a:solidFill>
                <a:effectLst/>
                <a:latin typeface="+mn-lt"/>
                <a:ea typeface="+mn-ea"/>
                <a:cs typeface="+mn-cs"/>
              </a:rPr>
              <a:t>O, anche al rapporto tra gli isotopi dell'</a:t>
            </a:r>
            <a:r>
              <a:rPr lang="it-IT" sz="1200" b="0" i="0" u="none" strike="noStrike" kern="1200" dirty="0" smtClean="0">
                <a:solidFill>
                  <a:schemeClr val="tx1"/>
                </a:solidFill>
                <a:effectLst/>
                <a:latin typeface="+mn-lt"/>
                <a:ea typeface="+mn-ea"/>
                <a:cs typeface="+mn-cs"/>
                <a:hlinkClick r:id="rId5" tooltip="Idrogeno"/>
              </a:rPr>
              <a:t>idrogeno</a:t>
            </a:r>
            <a:r>
              <a:rPr lang="it-IT" sz="1200" b="0" i="0" kern="1200" dirty="0" smtClean="0">
                <a:solidFill>
                  <a:schemeClr val="tx1"/>
                </a:solidFill>
                <a:effectLst/>
                <a:latin typeface="+mn-lt"/>
                <a:ea typeface="+mn-ea"/>
                <a:cs typeface="+mn-cs"/>
              </a:rPr>
              <a:t>, ed è definito come segue:</a:t>
            </a:r>
          </a:p>
          <a:p>
            <a:r>
              <a:rPr lang="it-IT" sz="1200" b="0" i="0" kern="1200" baseline="30000" dirty="0" smtClean="0">
                <a:solidFill>
                  <a:schemeClr val="tx1"/>
                </a:solidFill>
                <a:effectLst/>
                <a:latin typeface="+mn-lt"/>
                <a:ea typeface="+mn-ea"/>
                <a:cs typeface="+mn-cs"/>
              </a:rPr>
              <a:t>2</a:t>
            </a:r>
            <a:r>
              <a:rPr lang="it-IT" sz="1200" b="0" i="0" kern="1200" dirty="0" smtClean="0">
                <a:solidFill>
                  <a:schemeClr val="tx1"/>
                </a:solidFill>
                <a:effectLst/>
                <a:latin typeface="+mn-lt"/>
                <a:ea typeface="+mn-ea"/>
                <a:cs typeface="+mn-cs"/>
              </a:rPr>
              <a:t>H / </a:t>
            </a:r>
            <a:r>
              <a:rPr lang="it-IT" sz="1200" b="0" i="0" kern="1200" baseline="30000" dirty="0" smtClean="0">
                <a:solidFill>
                  <a:schemeClr val="tx1"/>
                </a:solidFill>
                <a:effectLst/>
                <a:latin typeface="+mn-lt"/>
                <a:ea typeface="+mn-ea"/>
                <a:cs typeface="+mn-cs"/>
              </a:rPr>
              <a:t>1</a:t>
            </a:r>
            <a:r>
              <a:rPr lang="it-IT" sz="1200" b="0" i="0" kern="1200" dirty="0" smtClean="0">
                <a:solidFill>
                  <a:schemeClr val="tx1"/>
                </a:solidFill>
                <a:effectLst/>
                <a:latin typeface="+mn-lt"/>
                <a:ea typeface="+mn-ea"/>
                <a:cs typeface="+mn-cs"/>
              </a:rPr>
              <a:t>H = 155,76 ± 0,1 </a:t>
            </a:r>
            <a:r>
              <a:rPr lang="it-IT" sz="1200" b="0" i="0" kern="1200" dirty="0" err="1" smtClean="0">
                <a:solidFill>
                  <a:schemeClr val="tx1"/>
                </a:solidFill>
                <a:effectLst/>
                <a:latin typeface="+mn-lt"/>
                <a:ea typeface="+mn-ea"/>
                <a:cs typeface="+mn-cs"/>
              </a:rPr>
              <a:t>ppm</a:t>
            </a:r>
            <a:r>
              <a:rPr lang="it-IT" sz="1200" b="0" i="0" kern="1200" dirty="0" smtClean="0">
                <a:solidFill>
                  <a:schemeClr val="tx1"/>
                </a:solidFill>
                <a:effectLst/>
                <a:latin typeface="+mn-lt"/>
                <a:ea typeface="+mn-ea"/>
                <a:cs typeface="+mn-cs"/>
              </a:rPr>
              <a:t> (parti per milione) (per un rapporto di circa 1 parte ogni 6.420 parti)</a:t>
            </a:r>
          </a:p>
          <a:p>
            <a:r>
              <a:rPr lang="it-IT" sz="1200" b="0" i="0" kern="1200" baseline="30000" dirty="0" smtClean="0">
                <a:solidFill>
                  <a:schemeClr val="tx1"/>
                </a:solidFill>
                <a:effectLst/>
                <a:latin typeface="+mn-lt"/>
                <a:ea typeface="+mn-ea"/>
                <a:cs typeface="+mn-cs"/>
              </a:rPr>
              <a:t>3</a:t>
            </a:r>
            <a:r>
              <a:rPr lang="it-IT" sz="1200" b="0" i="0" kern="1200" dirty="0" smtClean="0">
                <a:solidFill>
                  <a:schemeClr val="tx1"/>
                </a:solidFill>
                <a:effectLst/>
                <a:latin typeface="+mn-lt"/>
                <a:ea typeface="+mn-ea"/>
                <a:cs typeface="+mn-cs"/>
              </a:rPr>
              <a:t>H / 1H = 1,85 ±0,36 × 10 </a:t>
            </a:r>
            <a:r>
              <a:rPr lang="it-IT" sz="1200" b="0" i="0" kern="1200" baseline="30000" dirty="0" smtClean="0">
                <a:solidFill>
                  <a:schemeClr val="tx1"/>
                </a:solidFill>
                <a:effectLst/>
                <a:latin typeface="+mn-lt"/>
                <a:ea typeface="+mn-ea"/>
                <a:cs typeface="+mn-cs"/>
              </a:rPr>
              <a:t>−11</a:t>
            </a:r>
            <a:r>
              <a:rPr lang="it-IT" sz="1200" b="0" i="0" kern="1200" dirty="0" smtClean="0">
                <a:solidFill>
                  <a:schemeClr val="tx1"/>
                </a:solidFill>
                <a:effectLst/>
                <a:latin typeface="+mn-lt"/>
                <a:ea typeface="+mn-ea"/>
                <a:cs typeface="+mn-cs"/>
              </a:rPr>
              <a:t> </a:t>
            </a:r>
            <a:r>
              <a:rPr lang="it-IT" sz="1200" b="0" i="0" kern="1200" dirty="0" err="1" smtClean="0">
                <a:solidFill>
                  <a:schemeClr val="tx1"/>
                </a:solidFill>
                <a:effectLst/>
                <a:latin typeface="+mn-lt"/>
                <a:ea typeface="+mn-ea"/>
                <a:cs typeface="+mn-cs"/>
              </a:rPr>
              <a:t>ppm</a:t>
            </a:r>
            <a:r>
              <a:rPr lang="it-IT" sz="1200" b="0" i="0" kern="1200" dirty="0" smtClean="0">
                <a:solidFill>
                  <a:schemeClr val="tx1"/>
                </a:solidFill>
                <a:effectLst/>
                <a:latin typeface="+mn-lt"/>
                <a:ea typeface="+mn-ea"/>
                <a:cs typeface="+mn-cs"/>
              </a:rPr>
              <a:t> (un rapporto di 1 parte per circa 5.41 × 10</a:t>
            </a:r>
            <a:r>
              <a:rPr lang="it-IT" sz="1200" b="0" i="0" kern="1200" baseline="30000" dirty="0" smtClean="0">
                <a:solidFill>
                  <a:schemeClr val="tx1"/>
                </a:solidFill>
                <a:effectLst/>
                <a:latin typeface="+mn-lt"/>
                <a:ea typeface="+mn-ea"/>
                <a:cs typeface="+mn-cs"/>
              </a:rPr>
              <a:t>16</a:t>
            </a:r>
            <a:r>
              <a:rPr lang="it-IT" sz="1200" b="0" i="0" kern="1200" dirty="0" smtClean="0">
                <a:solidFill>
                  <a:schemeClr val="tx1"/>
                </a:solidFill>
                <a:effectLst/>
                <a:latin typeface="+mn-lt"/>
                <a:ea typeface="+mn-ea"/>
                <a:cs typeface="+mn-cs"/>
              </a:rPr>
              <a:t> parti)</a:t>
            </a:r>
          </a:p>
          <a:p>
            <a:r>
              <a:rPr lang="it-IT" sz="1200" b="0" i="0" kern="1200" baseline="30000" dirty="0" smtClean="0">
                <a:solidFill>
                  <a:schemeClr val="tx1"/>
                </a:solidFill>
                <a:effectLst/>
                <a:latin typeface="+mn-lt"/>
                <a:ea typeface="+mn-ea"/>
                <a:cs typeface="+mn-cs"/>
              </a:rPr>
              <a:t>18</a:t>
            </a:r>
            <a:r>
              <a:rPr lang="it-IT" sz="1200" b="0" i="0" kern="1200" dirty="0" smtClean="0">
                <a:solidFill>
                  <a:schemeClr val="tx1"/>
                </a:solidFill>
                <a:effectLst/>
                <a:latin typeface="+mn-lt"/>
                <a:ea typeface="+mn-ea"/>
                <a:cs typeface="+mn-cs"/>
              </a:rPr>
              <a:t>O / </a:t>
            </a:r>
            <a:r>
              <a:rPr lang="it-IT" sz="1200" b="0" i="0" kern="1200" baseline="30000" dirty="0" smtClean="0">
                <a:solidFill>
                  <a:schemeClr val="tx1"/>
                </a:solidFill>
                <a:effectLst/>
                <a:latin typeface="+mn-lt"/>
                <a:ea typeface="+mn-ea"/>
                <a:cs typeface="+mn-cs"/>
              </a:rPr>
              <a:t>16</a:t>
            </a:r>
            <a:r>
              <a:rPr lang="it-IT" sz="1200" b="0" i="0" kern="1200" dirty="0" smtClean="0">
                <a:solidFill>
                  <a:schemeClr val="tx1"/>
                </a:solidFill>
                <a:effectLst/>
                <a:latin typeface="+mn-lt"/>
                <a:ea typeface="+mn-ea"/>
                <a:cs typeface="+mn-cs"/>
              </a:rPr>
              <a:t>O = 2005,20 ± 0,43 </a:t>
            </a:r>
            <a:r>
              <a:rPr lang="it-IT" sz="1200" b="0" i="0" kern="1200" dirty="0" err="1" smtClean="0">
                <a:solidFill>
                  <a:schemeClr val="tx1"/>
                </a:solidFill>
                <a:effectLst/>
                <a:latin typeface="+mn-lt"/>
                <a:ea typeface="+mn-ea"/>
                <a:cs typeface="+mn-cs"/>
              </a:rPr>
              <a:t>ppm</a:t>
            </a:r>
            <a:r>
              <a:rPr lang="it-IT" sz="1200" b="0" i="0" kern="1200" dirty="0" smtClean="0">
                <a:solidFill>
                  <a:schemeClr val="tx1"/>
                </a:solidFill>
                <a:effectLst/>
                <a:latin typeface="+mn-lt"/>
                <a:ea typeface="+mn-ea"/>
                <a:cs typeface="+mn-cs"/>
              </a:rPr>
              <a:t> (un rapporto di 1 parte per circa 498.7 parti)</a:t>
            </a:r>
          </a:p>
          <a:p>
            <a:r>
              <a:rPr lang="it-IT" sz="1200" b="0" i="0" kern="1200" baseline="30000" dirty="0" smtClean="0">
                <a:solidFill>
                  <a:schemeClr val="tx1"/>
                </a:solidFill>
                <a:effectLst/>
                <a:latin typeface="+mn-lt"/>
                <a:ea typeface="+mn-ea"/>
                <a:cs typeface="+mn-cs"/>
              </a:rPr>
              <a:t>17</a:t>
            </a:r>
            <a:r>
              <a:rPr lang="it-IT" sz="1200" b="0" i="0" kern="1200" dirty="0" smtClean="0">
                <a:solidFill>
                  <a:schemeClr val="tx1"/>
                </a:solidFill>
                <a:effectLst/>
                <a:latin typeface="+mn-lt"/>
                <a:ea typeface="+mn-ea"/>
                <a:cs typeface="+mn-cs"/>
              </a:rPr>
              <a:t>O / </a:t>
            </a:r>
            <a:r>
              <a:rPr lang="it-IT" sz="1200" b="0" i="0" kern="1200" baseline="30000" dirty="0" smtClean="0">
                <a:solidFill>
                  <a:schemeClr val="tx1"/>
                </a:solidFill>
                <a:effectLst/>
                <a:latin typeface="+mn-lt"/>
                <a:ea typeface="+mn-ea"/>
                <a:cs typeface="+mn-cs"/>
              </a:rPr>
              <a:t>16</a:t>
            </a:r>
            <a:r>
              <a:rPr lang="it-IT" sz="1200" b="0" i="0" kern="1200" dirty="0" smtClean="0">
                <a:solidFill>
                  <a:schemeClr val="tx1"/>
                </a:solidFill>
                <a:effectLst/>
                <a:latin typeface="+mn-lt"/>
                <a:ea typeface="+mn-ea"/>
                <a:cs typeface="+mn-cs"/>
              </a:rPr>
              <a:t>O = 379,9 ± 1,6 </a:t>
            </a:r>
            <a:r>
              <a:rPr lang="it-IT" sz="1200" b="0" i="0" kern="1200" dirty="0" err="1" smtClean="0">
                <a:solidFill>
                  <a:schemeClr val="tx1"/>
                </a:solidFill>
                <a:effectLst/>
                <a:latin typeface="+mn-lt"/>
                <a:ea typeface="+mn-ea"/>
                <a:cs typeface="+mn-cs"/>
              </a:rPr>
              <a:t>ppm</a:t>
            </a:r>
            <a:r>
              <a:rPr lang="it-IT" sz="1200" b="0" i="0" kern="1200" dirty="0" smtClean="0">
                <a:solidFill>
                  <a:schemeClr val="tx1"/>
                </a:solidFill>
                <a:effectLst/>
                <a:latin typeface="+mn-lt"/>
                <a:ea typeface="+mn-ea"/>
                <a:cs typeface="+mn-cs"/>
              </a:rPr>
              <a:t> (un rapporto di 1 parte ogni circa 2.632 parti)</a:t>
            </a:r>
          </a:p>
          <a:p>
            <a:endParaRPr lang="it-IT" dirty="0"/>
          </a:p>
        </p:txBody>
      </p:sp>
      <p:sp>
        <p:nvSpPr>
          <p:cNvPr id="4" name="Segnaposto numero diapositiva 3"/>
          <p:cNvSpPr>
            <a:spLocks noGrp="1"/>
          </p:cNvSpPr>
          <p:nvPr>
            <p:ph type="sldNum" sz="quarter" idx="10"/>
          </p:nvPr>
        </p:nvSpPr>
        <p:spPr/>
        <p:txBody>
          <a:bodyPr/>
          <a:lstStyle/>
          <a:p>
            <a:fld id="{1C6573CD-F60A-46A3-AF95-E53229C4D9D9}" type="slidenum">
              <a:rPr lang="it-IT" smtClean="0"/>
              <a:t>18</a:t>
            </a:fld>
            <a:endParaRPr lang="it-IT"/>
          </a:p>
        </p:txBody>
      </p:sp>
    </p:spTree>
    <p:extLst>
      <p:ext uri="{BB962C8B-B14F-4D97-AF65-F5344CB8AC3E}">
        <p14:creationId xmlns:p14="http://schemas.microsoft.com/office/powerpoint/2010/main" val="3233397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C6573CD-F60A-46A3-AF95-E53229C4D9D9}" type="slidenum">
              <a:rPr lang="it-IT" smtClean="0"/>
              <a:t>19</a:t>
            </a:fld>
            <a:endParaRPr lang="it-IT"/>
          </a:p>
        </p:txBody>
      </p:sp>
    </p:spTree>
    <p:extLst>
      <p:ext uri="{BB962C8B-B14F-4D97-AF65-F5344CB8AC3E}">
        <p14:creationId xmlns:p14="http://schemas.microsoft.com/office/powerpoint/2010/main" val="1378779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i="0" kern="1200" dirty="0" smtClean="0">
                <a:solidFill>
                  <a:schemeClr val="tx1"/>
                </a:solidFill>
                <a:effectLst/>
                <a:latin typeface="+mn-lt"/>
                <a:ea typeface="+mn-ea"/>
                <a:cs typeface="+mn-cs"/>
              </a:rPr>
              <a:t>3.3.2.1. Stable isotope analysis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basis for </a:t>
            </a:r>
            <a:r>
              <a:rPr lang="en-US" sz="1200" b="0" i="0" kern="1200" dirty="0" err="1" smtClean="0">
                <a:solidFill>
                  <a:schemeClr val="tx1"/>
                </a:solidFill>
                <a:effectLst/>
                <a:latin typeface="+mn-lt"/>
                <a:ea typeface="+mn-ea"/>
                <a:cs typeface="+mn-cs"/>
              </a:rPr>
              <a:t>palaeoclimatic</a:t>
            </a:r>
            <a:r>
              <a:rPr lang="en-US" sz="1200" b="0" i="0" kern="1200" dirty="0" smtClean="0">
                <a:solidFill>
                  <a:schemeClr val="tx1"/>
                </a:solidFill>
                <a:effectLst/>
                <a:latin typeface="+mn-lt"/>
                <a:ea typeface="+mn-ea"/>
                <a:cs typeface="+mn-cs"/>
              </a:rPr>
              <a:t> interpretations of variations in the stable </a:t>
            </a:r>
            <a:r>
              <a:rPr lang="en-US" sz="1200" b="0" i="0" kern="1200" dirty="0" err="1" smtClean="0">
                <a:solidFill>
                  <a:schemeClr val="tx1"/>
                </a:solidFill>
                <a:effectLst/>
                <a:latin typeface="+mn-lt"/>
                <a:ea typeface="+mn-ea"/>
                <a:cs typeface="+mn-cs"/>
              </a:rPr>
              <a:t>isotopecontent</a:t>
            </a:r>
            <a:r>
              <a:rPr lang="en-US" sz="1200" b="0" i="0" kern="1200" dirty="0" smtClean="0">
                <a:solidFill>
                  <a:schemeClr val="tx1"/>
                </a:solidFill>
                <a:effectLst/>
                <a:latin typeface="+mn-lt"/>
                <a:ea typeface="+mn-ea"/>
                <a:cs typeface="+mn-cs"/>
              </a:rPr>
              <a:t> of water molecules is that the </a:t>
            </a:r>
            <a:r>
              <a:rPr lang="en-US" sz="1200" b="0" i="0" kern="1200" dirty="0" err="1" smtClean="0">
                <a:solidFill>
                  <a:schemeClr val="tx1"/>
                </a:solidFill>
                <a:effectLst/>
                <a:latin typeface="+mn-lt"/>
                <a:ea typeface="+mn-ea"/>
                <a:cs typeface="+mn-cs"/>
              </a:rPr>
              <a:t>vapour</a:t>
            </a:r>
            <a:r>
              <a:rPr lang="en-US" sz="1200" b="0" i="0" kern="1200" dirty="0" smtClean="0">
                <a:solidFill>
                  <a:schemeClr val="tx1"/>
                </a:solidFill>
                <a:effectLst/>
                <a:latin typeface="+mn-lt"/>
                <a:ea typeface="+mn-ea"/>
                <a:cs typeface="+mn-cs"/>
              </a:rPr>
              <a:t> pressure of H2</a:t>
            </a:r>
            <a:r>
              <a:rPr lang="en-US" sz="1200" b="0" i="0" kern="1200" baseline="30000" dirty="0" smtClean="0">
                <a:solidFill>
                  <a:schemeClr val="tx1"/>
                </a:solidFill>
                <a:effectLst/>
                <a:latin typeface="+mn-lt"/>
                <a:ea typeface="+mn-ea"/>
                <a:cs typeface="+mn-cs"/>
              </a:rPr>
              <a:t>16</a:t>
            </a:r>
            <a:r>
              <a:rPr lang="en-US" sz="1200" b="0" i="0" kern="1200" dirty="0" smtClean="0">
                <a:solidFill>
                  <a:schemeClr val="tx1"/>
                </a:solidFill>
                <a:effectLst/>
                <a:latin typeface="+mn-lt"/>
                <a:ea typeface="+mn-ea"/>
                <a:cs typeface="+mn-cs"/>
              </a:rPr>
              <a:t>O is higher than that of H2</a:t>
            </a:r>
            <a:r>
              <a:rPr lang="en-US" sz="1200" b="0" i="0" kern="1200" baseline="30000" dirty="0" smtClean="0">
                <a:solidFill>
                  <a:schemeClr val="tx1"/>
                </a:solidFill>
                <a:effectLst/>
                <a:latin typeface="+mn-lt"/>
                <a:ea typeface="+mn-ea"/>
                <a:cs typeface="+mn-cs"/>
              </a:rPr>
              <a:t>18</a:t>
            </a:r>
            <a:r>
              <a:rPr lang="en-US" sz="1200" b="0" i="0" kern="1200" dirty="0" smtClean="0">
                <a:solidFill>
                  <a:schemeClr val="tx1"/>
                </a:solidFill>
                <a:effectLst/>
                <a:latin typeface="+mn-lt"/>
                <a:ea typeface="+mn-ea"/>
                <a:cs typeface="+mn-cs"/>
              </a:rPr>
              <a:t>O. Evaporation from a water body thus results in a </a:t>
            </a:r>
            <a:r>
              <a:rPr lang="en-US" sz="1200" b="0" i="0" kern="1200" dirty="0" err="1" smtClean="0">
                <a:solidFill>
                  <a:schemeClr val="tx1"/>
                </a:solidFill>
                <a:effectLst/>
                <a:latin typeface="+mn-lt"/>
                <a:ea typeface="+mn-ea"/>
                <a:cs typeface="+mn-cs"/>
              </a:rPr>
              <a:t>vapour</a:t>
            </a:r>
            <a:r>
              <a:rPr lang="en-US" sz="1200" b="0" i="0" kern="1200" dirty="0" smtClean="0">
                <a:solidFill>
                  <a:schemeClr val="tx1"/>
                </a:solidFill>
                <a:effectLst/>
                <a:latin typeface="+mn-lt"/>
                <a:ea typeface="+mn-ea"/>
                <a:cs typeface="+mn-cs"/>
              </a:rPr>
              <a:t> which is poorer in </a:t>
            </a:r>
            <a:r>
              <a:rPr lang="en-US" sz="1200" b="0" i="0" kern="1200" baseline="30000" dirty="0" smtClean="0">
                <a:solidFill>
                  <a:schemeClr val="tx1"/>
                </a:solidFill>
                <a:effectLst/>
                <a:latin typeface="+mn-lt"/>
                <a:ea typeface="+mn-ea"/>
                <a:cs typeface="+mn-cs"/>
              </a:rPr>
              <a:t>18</a:t>
            </a:r>
            <a:r>
              <a:rPr lang="en-US" sz="1200" b="0" i="0" kern="1200" dirty="0" smtClean="0">
                <a:solidFill>
                  <a:schemeClr val="tx1"/>
                </a:solidFill>
                <a:effectLst/>
                <a:latin typeface="+mn-lt"/>
                <a:ea typeface="+mn-ea"/>
                <a:cs typeface="+mn-cs"/>
              </a:rPr>
              <a:t>O than the initial water; conversely, the remaining water is enriched in </a:t>
            </a:r>
            <a:r>
              <a:rPr lang="en-US" sz="1200" b="0" i="0" kern="1200" baseline="30000" dirty="0" smtClean="0">
                <a:solidFill>
                  <a:schemeClr val="tx1"/>
                </a:solidFill>
                <a:effectLst/>
                <a:latin typeface="+mn-lt"/>
                <a:ea typeface="+mn-ea"/>
                <a:cs typeface="+mn-cs"/>
              </a:rPr>
              <a:t>18</a:t>
            </a:r>
            <a:r>
              <a:rPr lang="en-US" sz="1200" b="0" i="0" kern="1200" dirty="0" smtClean="0">
                <a:solidFill>
                  <a:schemeClr val="tx1"/>
                </a:solidFill>
                <a:effectLst/>
                <a:latin typeface="+mn-lt"/>
                <a:ea typeface="+mn-ea"/>
                <a:cs typeface="+mn-cs"/>
              </a:rPr>
              <a:t>O. During condensation, the lower </a:t>
            </a:r>
            <a:r>
              <a:rPr lang="en-US" sz="1200" b="0" i="0" kern="1200" dirty="0" err="1" smtClean="0">
                <a:solidFill>
                  <a:schemeClr val="tx1"/>
                </a:solidFill>
                <a:effectLst/>
                <a:latin typeface="+mn-lt"/>
                <a:ea typeface="+mn-ea"/>
                <a:cs typeface="+mn-cs"/>
              </a:rPr>
              <a:t>vapour</a:t>
            </a:r>
            <a:r>
              <a:rPr lang="en-US" sz="1200" b="0" i="0" kern="1200" dirty="0" smtClean="0">
                <a:solidFill>
                  <a:schemeClr val="tx1"/>
                </a:solidFill>
                <a:effectLst/>
                <a:latin typeface="+mn-lt"/>
                <a:ea typeface="+mn-ea"/>
                <a:cs typeface="+mn-cs"/>
              </a:rPr>
              <a:t> pressure of the H2</a:t>
            </a:r>
            <a:r>
              <a:rPr lang="en-US" sz="1200" b="0" i="0" kern="1200" baseline="30000" dirty="0" smtClean="0">
                <a:solidFill>
                  <a:schemeClr val="tx1"/>
                </a:solidFill>
                <a:effectLst/>
                <a:latin typeface="+mn-lt"/>
                <a:ea typeface="+mn-ea"/>
                <a:cs typeface="+mn-cs"/>
              </a:rPr>
              <a:t>18</a:t>
            </a:r>
            <a:r>
              <a:rPr lang="en-US" sz="1200" b="0" i="0" kern="1200" dirty="0" smtClean="0">
                <a:solidFill>
                  <a:schemeClr val="tx1"/>
                </a:solidFill>
                <a:effectLst/>
                <a:latin typeface="+mn-lt"/>
                <a:ea typeface="+mn-ea"/>
                <a:cs typeface="+mn-cs"/>
              </a:rPr>
              <a:t>O ensures that it passes more readily into the liquid state than water </a:t>
            </a:r>
            <a:r>
              <a:rPr lang="en-US" sz="1200" b="0" i="0" kern="1200" dirty="0" err="1" smtClean="0">
                <a:solidFill>
                  <a:schemeClr val="tx1"/>
                </a:solidFill>
                <a:effectLst/>
                <a:latin typeface="+mn-lt"/>
                <a:ea typeface="+mn-ea"/>
                <a:cs typeface="+mn-cs"/>
              </a:rPr>
              <a:t>vapour</a:t>
            </a:r>
            <a:r>
              <a:rPr lang="en-US" sz="1200" b="0" i="0" kern="1200" dirty="0" smtClean="0">
                <a:solidFill>
                  <a:schemeClr val="tx1"/>
                </a:solidFill>
                <a:effectLst/>
                <a:latin typeface="+mn-lt"/>
                <a:ea typeface="+mn-ea"/>
                <a:cs typeface="+mn-cs"/>
              </a:rPr>
              <a:t> made up of the lighter oxygen isotope (</a:t>
            </a:r>
            <a:r>
              <a:rPr lang="en-US" sz="1200" b="0" i="0" kern="1200" dirty="0" err="1" smtClean="0">
                <a:solidFill>
                  <a:schemeClr val="tx1"/>
                </a:solidFill>
                <a:effectLst/>
                <a:latin typeface="+mn-lt"/>
                <a:ea typeface="+mn-ea"/>
                <a:cs typeface="+mn-cs"/>
              </a:rPr>
              <a:t>Dansgaard</a:t>
            </a:r>
            <a:r>
              <a:rPr lang="en-US" sz="1200" b="0" i="0" kern="1200" dirty="0" smtClean="0">
                <a:solidFill>
                  <a:schemeClr val="tx1"/>
                </a:solidFill>
                <a:effectLst/>
                <a:latin typeface="+mn-lt"/>
                <a:ea typeface="+mn-ea"/>
                <a:cs typeface="+mn-cs"/>
              </a:rPr>
              <a:t>, 1961). During the poleward transportation of water </a:t>
            </a:r>
            <a:r>
              <a:rPr lang="en-US" sz="1200" b="0" i="0" kern="1200" dirty="0" err="1" smtClean="0">
                <a:solidFill>
                  <a:schemeClr val="tx1"/>
                </a:solidFill>
                <a:effectLst/>
                <a:latin typeface="+mn-lt"/>
                <a:ea typeface="+mn-ea"/>
                <a:cs typeface="+mn-cs"/>
              </a:rPr>
              <a:t>vapour</a:t>
            </a:r>
            <a:r>
              <a:rPr lang="en-US" sz="1200" b="0" i="0" kern="1200" dirty="0" smtClean="0">
                <a:solidFill>
                  <a:schemeClr val="tx1"/>
                </a:solidFill>
                <a:effectLst/>
                <a:latin typeface="+mn-lt"/>
                <a:ea typeface="+mn-ea"/>
                <a:cs typeface="+mn-cs"/>
              </a:rPr>
              <a:t>, such isotope fractionation continues this preferential removal of the heavier isotope, leaving the water </a:t>
            </a:r>
            <a:r>
              <a:rPr lang="en-US" sz="1200" b="0" i="0" kern="1200" dirty="0" err="1" smtClean="0">
                <a:solidFill>
                  <a:schemeClr val="tx1"/>
                </a:solidFill>
                <a:effectLst/>
                <a:latin typeface="+mn-lt"/>
                <a:ea typeface="+mn-ea"/>
                <a:cs typeface="+mn-cs"/>
              </a:rPr>
              <a:t>vapour</a:t>
            </a:r>
            <a:r>
              <a:rPr lang="en-US" sz="1200" b="0" i="0" kern="1200" dirty="0" smtClean="0">
                <a:solidFill>
                  <a:schemeClr val="tx1"/>
                </a:solidFill>
                <a:effectLst/>
                <a:latin typeface="+mn-lt"/>
                <a:ea typeface="+mn-ea"/>
                <a:cs typeface="+mn-cs"/>
              </a:rPr>
              <a:t> increasingly depleted in H2</a:t>
            </a:r>
            <a:r>
              <a:rPr lang="en-US" sz="1200" b="0" i="0" kern="1200" baseline="30000" dirty="0" smtClean="0">
                <a:solidFill>
                  <a:schemeClr val="tx1"/>
                </a:solidFill>
                <a:effectLst/>
                <a:latin typeface="+mn-lt"/>
                <a:ea typeface="+mn-ea"/>
                <a:cs typeface="+mn-cs"/>
              </a:rPr>
              <a:t>18</a:t>
            </a:r>
            <a:r>
              <a:rPr lang="en-US" sz="1200" b="0" i="0" kern="1200" dirty="0" smtClean="0">
                <a:solidFill>
                  <a:schemeClr val="tx1"/>
                </a:solidFill>
                <a:effectLst/>
                <a:latin typeface="+mn-lt"/>
                <a:ea typeface="+mn-ea"/>
                <a:cs typeface="+mn-cs"/>
              </a:rPr>
              <a:t>O. Because condensation is the result of cooling, the greater the fall in temperature, the lower the heavy isotope concentration will be. Isotope concentration in the condensate can thus be considered as a function of the temperature at which condensation occurs. Water from polar snow will thus be found to be most depleted in H2</a:t>
            </a:r>
            <a:r>
              <a:rPr lang="en-US" sz="1200" b="0" i="0" kern="1200" baseline="30000" dirty="0" smtClean="0">
                <a:solidFill>
                  <a:schemeClr val="tx1"/>
                </a:solidFill>
                <a:effectLst/>
                <a:latin typeface="+mn-lt"/>
                <a:ea typeface="+mn-ea"/>
                <a:cs typeface="+mn-cs"/>
              </a:rPr>
              <a:t>18</a:t>
            </a:r>
            <a:r>
              <a:rPr lang="en-US" sz="1200" b="0" i="0" kern="1200" dirty="0" smtClean="0">
                <a:solidFill>
                  <a:schemeClr val="tx1"/>
                </a:solidFill>
                <a:effectLst/>
                <a:latin typeface="+mn-lt"/>
                <a:ea typeface="+mn-ea"/>
                <a:cs typeface="+mn-cs"/>
              </a:rPr>
              <a:t>O.</a:t>
            </a:r>
          </a:p>
          <a:p>
            <a:r>
              <a:rPr lang="en-US" sz="1200" b="0" i="0" kern="1200" dirty="0" smtClean="0">
                <a:solidFill>
                  <a:schemeClr val="tx1"/>
                </a:solidFill>
                <a:effectLst/>
                <a:latin typeface="+mn-lt"/>
                <a:ea typeface="+mn-ea"/>
                <a:cs typeface="+mn-cs"/>
              </a:rPr>
              <a:t>This temperature dependency allows the oxygen isotope content of a ice core to provide a proxy climate record. The relative proportions of </a:t>
            </a:r>
            <a:r>
              <a:rPr lang="en-US" sz="1200" b="0" i="0" kern="1200" baseline="30000" dirty="0" smtClean="0">
                <a:solidFill>
                  <a:schemeClr val="tx1"/>
                </a:solidFill>
                <a:effectLst/>
                <a:latin typeface="+mn-lt"/>
                <a:ea typeface="+mn-ea"/>
                <a:cs typeface="+mn-cs"/>
              </a:rPr>
              <a:t>16</a:t>
            </a:r>
            <a:r>
              <a:rPr lang="en-US" sz="1200" b="0" i="0" kern="1200" dirty="0" smtClean="0">
                <a:solidFill>
                  <a:schemeClr val="tx1"/>
                </a:solidFill>
                <a:effectLst/>
                <a:latin typeface="+mn-lt"/>
                <a:ea typeface="+mn-ea"/>
                <a:cs typeface="+mn-cs"/>
              </a:rPr>
              <a:t>O and </a:t>
            </a:r>
            <a:r>
              <a:rPr lang="en-US" sz="1200" b="0" i="0" kern="1200" baseline="30000" dirty="0" smtClean="0">
                <a:solidFill>
                  <a:schemeClr val="tx1"/>
                </a:solidFill>
                <a:effectLst/>
                <a:latin typeface="+mn-lt"/>
                <a:ea typeface="+mn-ea"/>
                <a:cs typeface="+mn-cs"/>
              </a:rPr>
              <a:t>18</a:t>
            </a:r>
            <a:r>
              <a:rPr lang="en-US" sz="1200" b="0" i="0" kern="1200" dirty="0" smtClean="0">
                <a:solidFill>
                  <a:schemeClr val="tx1"/>
                </a:solidFill>
                <a:effectLst/>
                <a:latin typeface="+mn-lt"/>
                <a:ea typeface="+mn-ea"/>
                <a:cs typeface="+mn-cs"/>
              </a:rPr>
              <a:t>O in an ice core are expressed in terms of departures, </a:t>
            </a:r>
            <a:r>
              <a:rPr lang="en-US" sz="1200" b="0" i="0" kern="1200" baseline="30000" dirty="0" smtClean="0">
                <a:solidFill>
                  <a:schemeClr val="tx1"/>
                </a:solidFill>
                <a:effectLst/>
                <a:latin typeface="+mn-lt"/>
                <a:ea typeface="+mn-ea"/>
                <a:cs typeface="+mn-cs"/>
              </a:rPr>
              <a:t>18</a:t>
            </a:r>
            <a:r>
              <a:rPr lang="en-US" sz="1200" b="0" i="0" kern="1200" dirty="0" smtClean="0">
                <a:solidFill>
                  <a:schemeClr val="tx1"/>
                </a:solidFill>
                <a:effectLst/>
                <a:latin typeface="+mn-lt"/>
                <a:ea typeface="+mn-ea"/>
                <a:cs typeface="+mn-cs"/>
              </a:rPr>
              <a:t>O, from the Standard Mean Ocean Water (SMOW) standard (Craig, 1961), such that:</a:t>
            </a:r>
          </a:p>
          <a:p>
            <a:r>
              <a:rPr lang="en-US" sz="1200" b="0" i="0" kern="1200" dirty="0" smtClean="0">
                <a:solidFill>
                  <a:schemeClr val="tx1"/>
                </a:solidFill>
                <a:effectLst/>
                <a:latin typeface="+mn-lt"/>
                <a:ea typeface="+mn-ea"/>
                <a:cs typeface="+mn-cs"/>
              </a:rPr>
              <a:t>    </a:t>
            </a:r>
            <a:r>
              <a:rPr lang="en-US" sz="1200" b="0" i="0" kern="1200" baseline="30000" dirty="0" smtClean="0">
                <a:solidFill>
                  <a:schemeClr val="tx1"/>
                </a:solidFill>
                <a:effectLst/>
                <a:latin typeface="+mn-lt"/>
                <a:ea typeface="+mn-ea"/>
                <a:cs typeface="+mn-cs"/>
              </a:rPr>
              <a:t>18</a:t>
            </a:r>
            <a:r>
              <a:rPr lang="en-US" sz="1200" b="0" i="0" kern="1200" dirty="0" smtClean="0">
                <a:solidFill>
                  <a:schemeClr val="tx1"/>
                </a:solidFill>
                <a:effectLst/>
                <a:latin typeface="+mn-lt"/>
                <a:ea typeface="+mn-ea"/>
                <a:cs typeface="+mn-cs"/>
              </a:rPr>
              <a:t>O = (</a:t>
            </a:r>
            <a:r>
              <a:rPr lang="en-US" sz="1200" b="0" i="0" kern="1200" baseline="30000" dirty="0" smtClean="0">
                <a:solidFill>
                  <a:schemeClr val="tx1"/>
                </a:solidFill>
                <a:effectLst/>
                <a:latin typeface="+mn-lt"/>
                <a:ea typeface="+mn-ea"/>
                <a:cs typeface="+mn-cs"/>
              </a:rPr>
              <a:t>18</a:t>
            </a:r>
            <a:r>
              <a:rPr lang="en-US" sz="1200" b="0" i="0" kern="1200" dirty="0" smtClean="0">
                <a:solidFill>
                  <a:schemeClr val="tx1"/>
                </a:solidFill>
                <a:effectLst/>
                <a:latin typeface="+mn-lt"/>
                <a:ea typeface="+mn-ea"/>
                <a:cs typeface="+mn-cs"/>
              </a:rPr>
              <a:t>O/</a:t>
            </a:r>
            <a:r>
              <a:rPr lang="en-US" sz="1200" b="0" i="0" kern="1200" baseline="30000" dirty="0" smtClean="0">
                <a:solidFill>
                  <a:schemeClr val="tx1"/>
                </a:solidFill>
                <a:effectLst/>
                <a:latin typeface="+mn-lt"/>
                <a:ea typeface="+mn-ea"/>
                <a:cs typeface="+mn-cs"/>
              </a:rPr>
              <a:t>16</a:t>
            </a:r>
            <a:r>
              <a:rPr lang="en-US" sz="1200" b="0" i="0" kern="1200" dirty="0" smtClean="0">
                <a:solidFill>
                  <a:schemeClr val="tx1"/>
                </a:solidFill>
                <a:effectLst/>
                <a:latin typeface="+mn-lt"/>
                <a:ea typeface="+mn-ea"/>
                <a:cs typeface="+mn-cs"/>
              </a:rPr>
              <a:t>O)</a:t>
            </a:r>
            <a:r>
              <a:rPr lang="en-US" sz="1200" b="0" i="0" kern="1200" baseline="-25000" dirty="0" smtClean="0">
                <a:solidFill>
                  <a:schemeClr val="tx1"/>
                </a:solidFill>
                <a:effectLst/>
                <a:latin typeface="+mn-lt"/>
                <a:ea typeface="+mn-ea"/>
                <a:cs typeface="+mn-cs"/>
              </a:rPr>
              <a:t>sample</a:t>
            </a:r>
            <a:r>
              <a:rPr lang="en-US" sz="1200" b="0" i="0" kern="1200" dirty="0" smtClean="0">
                <a:solidFill>
                  <a:schemeClr val="tx1"/>
                </a:solidFill>
                <a:effectLst/>
                <a:latin typeface="+mn-lt"/>
                <a:ea typeface="+mn-ea"/>
                <a:cs typeface="+mn-cs"/>
              </a:rPr>
              <a:t> - (</a:t>
            </a:r>
            <a:r>
              <a:rPr lang="en-US" sz="1200" b="0" i="0" kern="1200" baseline="30000" dirty="0" smtClean="0">
                <a:solidFill>
                  <a:schemeClr val="tx1"/>
                </a:solidFill>
                <a:effectLst/>
                <a:latin typeface="+mn-lt"/>
                <a:ea typeface="+mn-ea"/>
                <a:cs typeface="+mn-cs"/>
              </a:rPr>
              <a:t>18</a:t>
            </a:r>
            <a:r>
              <a:rPr lang="en-US" sz="1200" b="0" i="0" kern="1200" dirty="0" smtClean="0">
                <a:solidFill>
                  <a:schemeClr val="tx1"/>
                </a:solidFill>
                <a:effectLst/>
                <a:latin typeface="+mn-lt"/>
                <a:ea typeface="+mn-ea"/>
                <a:cs typeface="+mn-cs"/>
              </a:rPr>
              <a:t>O/</a:t>
            </a:r>
            <a:r>
              <a:rPr lang="en-US" sz="1200" b="0" i="0" kern="1200" baseline="30000" dirty="0" smtClean="0">
                <a:solidFill>
                  <a:schemeClr val="tx1"/>
                </a:solidFill>
                <a:effectLst/>
                <a:latin typeface="+mn-lt"/>
                <a:ea typeface="+mn-ea"/>
                <a:cs typeface="+mn-cs"/>
              </a:rPr>
              <a:t>16</a:t>
            </a:r>
            <a:r>
              <a:rPr lang="en-US" sz="1200" b="0" i="0" kern="1200" dirty="0" smtClean="0">
                <a:solidFill>
                  <a:schemeClr val="tx1"/>
                </a:solidFill>
                <a:effectLst/>
                <a:latin typeface="+mn-lt"/>
                <a:ea typeface="+mn-ea"/>
                <a:cs typeface="+mn-cs"/>
              </a:rPr>
              <a:t>O)</a:t>
            </a:r>
            <a:r>
              <a:rPr lang="en-US" sz="1200" b="0" i="0" kern="1200" baseline="-25000" dirty="0" smtClean="0">
                <a:solidFill>
                  <a:schemeClr val="tx1"/>
                </a:solidFill>
                <a:effectLst/>
                <a:latin typeface="+mn-lt"/>
                <a:ea typeface="+mn-ea"/>
                <a:cs typeface="+mn-cs"/>
              </a:rPr>
              <a:t>SMOW</a:t>
            </a:r>
            <a:r>
              <a:rPr lang="en-US" sz="1200" b="0" i="0" kern="1200" dirty="0" smtClean="0">
                <a:solidFill>
                  <a:schemeClr val="tx1"/>
                </a:solidFill>
                <a:effectLst/>
                <a:latin typeface="+mn-lt"/>
                <a:ea typeface="+mn-ea"/>
                <a:cs typeface="+mn-cs"/>
              </a:rPr>
              <a:t> x 10</a:t>
            </a:r>
            <a:r>
              <a:rPr lang="en-US" sz="1200" b="0" i="0" kern="1200" baseline="30000" dirty="0" smtClean="0">
                <a:solidFill>
                  <a:schemeClr val="tx1"/>
                </a:solidFill>
                <a:effectLst/>
                <a:latin typeface="+mn-lt"/>
                <a:ea typeface="+mn-ea"/>
                <a:cs typeface="+mn-cs"/>
              </a:rPr>
              <a:t>3</a:t>
            </a:r>
            <a:r>
              <a:rPr lang="en-US" sz="1200" b="0" i="0" kern="1200" dirty="0" smtClean="0">
                <a:solidFill>
                  <a:schemeClr val="tx1"/>
                </a:solidFill>
                <a:effectLst/>
                <a:latin typeface="+mn-lt"/>
                <a:ea typeface="+mn-ea"/>
                <a:cs typeface="+mn-cs"/>
              </a:rPr>
              <a:t>                                (</a:t>
            </a:r>
            <a:r>
              <a:rPr lang="en-US" sz="1200" b="0" i="0" kern="1200" baseline="30000" dirty="0" smtClean="0">
                <a:solidFill>
                  <a:schemeClr val="tx1"/>
                </a:solidFill>
                <a:effectLst/>
                <a:latin typeface="+mn-lt"/>
                <a:ea typeface="+mn-ea"/>
                <a:cs typeface="+mn-cs"/>
              </a:rPr>
              <a:t>18</a:t>
            </a:r>
            <a:r>
              <a:rPr lang="en-US" sz="1200" b="0" i="0" kern="1200" dirty="0" smtClean="0">
                <a:solidFill>
                  <a:schemeClr val="tx1"/>
                </a:solidFill>
                <a:effectLst/>
                <a:latin typeface="+mn-lt"/>
                <a:ea typeface="+mn-ea"/>
                <a:cs typeface="+mn-cs"/>
              </a:rPr>
              <a:t>O/</a:t>
            </a:r>
            <a:r>
              <a:rPr lang="en-US" sz="1200" b="0" i="0" kern="1200" baseline="30000" dirty="0" smtClean="0">
                <a:solidFill>
                  <a:schemeClr val="tx1"/>
                </a:solidFill>
                <a:effectLst/>
                <a:latin typeface="+mn-lt"/>
                <a:ea typeface="+mn-ea"/>
                <a:cs typeface="+mn-cs"/>
              </a:rPr>
              <a:t>16</a:t>
            </a:r>
            <a:r>
              <a:rPr lang="en-US" sz="1200" b="0" i="0" kern="1200" dirty="0" smtClean="0">
                <a:solidFill>
                  <a:schemeClr val="tx1"/>
                </a:solidFill>
                <a:effectLst/>
                <a:latin typeface="+mn-lt"/>
                <a:ea typeface="+mn-ea"/>
                <a:cs typeface="+mn-cs"/>
              </a:rPr>
              <a:t>O)</a:t>
            </a:r>
            <a:r>
              <a:rPr lang="en-US" sz="1200" b="0" i="0" kern="1200" baseline="-25000" dirty="0" smtClean="0">
                <a:solidFill>
                  <a:schemeClr val="tx1"/>
                </a:solidFill>
                <a:effectLst/>
                <a:latin typeface="+mn-lt"/>
                <a:ea typeface="+mn-ea"/>
                <a:cs typeface="+mn-cs"/>
              </a:rPr>
              <a:t>SMOW</a:t>
            </a:r>
            <a:r>
              <a:rPr lang="en-US" sz="1200" b="0" i="0" kern="1200" dirty="0" smtClean="0">
                <a:solidFill>
                  <a:schemeClr val="tx1"/>
                </a:solidFill>
                <a:effectLst/>
                <a:latin typeface="+mn-lt"/>
                <a:ea typeface="+mn-ea"/>
                <a:cs typeface="+mn-cs"/>
              </a:rPr>
              <a:t>[Equation 12]</a:t>
            </a:r>
          </a:p>
          <a:p>
            <a:r>
              <a:rPr lang="en-US" sz="1200" b="0" i="0" kern="1200" dirty="0" smtClean="0">
                <a:solidFill>
                  <a:schemeClr val="tx1"/>
                </a:solidFill>
                <a:effectLst/>
                <a:latin typeface="+mn-lt"/>
                <a:ea typeface="+mn-ea"/>
                <a:cs typeface="+mn-cs"/>
              </a:rPr>
              <a:t>All measurements are made using a mass spectrometer and results are normally accurate to within 0.1 (parts per mille). A </a:t>
            </a:r>
            <a:r>
              <a:rPr lang="en-US" sz="1200" b="0" i="0" kern="1200" baseline="30000" dirty="0" smtClean="0">
                <a:solidFill>
                  <a:schemeClr val="tx1"/>
                </a:solidFill>
                <a:effectLst/>
                <a:latin typeface="+mn-lt"/>
                <a:ea typeface="+mn-ea"/>
                <a:cs typeface="+mn-cs"/>
              </a:rPr>
              <a:t>18</a:t>
            </a:r>
            <a:r>
              <a:rPr lang="en-US" sz="1200" b="0" i="0" kern="1200" dirty="0" smtClean="0">
                <a:solidFill>
                  <a:schemeClr val="tx1"/>
                </a:solidFill>
                <a:effectLst/>
                <a:latin typeface="+mn-lt"/>
                <a:ea typeface="+mn-ea"/>
                <a:cs typeface="+mn-cs"/>
              </a:rPr>
              <a:t>O value of -10 indicates a sample with an </a:t>
            </a:r>
            <a:r>
              <a:rPr lang="en-US" sz="1200" b="0" i="0" kern="1200" baseline="30000" dirty="0" smtClean="0">
                <a:solidFill>
                  <a:schemeClr val="tx1"/>
                </a:solidFill>
                <a:effectLst/>
                <a:latin typeface="+mn-lt"/>
                <a:ea typeface="+mn-ea"/>
                <a:cs typeface="+mn-cs"/>
              </a:rPr>
              <a:t>18</a:t>
            </a:r>
            <a:r>
              <a:rPr lang="en-US" sz="1200" b="0" i="0" kern="1200" dirty="0" smtClean="0">
                <a:solidFill>
                  <a:schemeClr val="tx1"/>
                </a:solidFill>
                <a:effectLst/>
                <a:latin typeface="+mn-lt"/>
                <a:ea typeface="+mn-ea"/>
                <a:cs typeface="+mn-cs"/>
              </a:rPr>
              <a:t>O/</a:t>
            </a:r>
            <a:r>
              <a:rPr lang="en-US" sz="1200" b="0" i="0" kern="1200" baseline="30000" dirty="0" smtClean="0">
                <a:solidFill>
                  <a:schemeClr val="tx1"/>
                </a:solidFill>
                <a:effectLst/>
                <a:latin typeface="+mn-lt"/>
                <a:ea typeface="+mn-ea"/>
                <a:cs typeface="+mn-cs"/>
              </a:rPr>
              <a:t>16</a:t>
            </a:r>
            <a:r>
              <a:rPr lang="en-US" sz="1200" b="0" i="0" kern="1200" dirty="0" smtClean="0">
                <a:solidFill>
                  <a:schemeClr val="tx1"/>
                </a:solidFill>
                <a:effectLst/>
                <a:latin typeface="+mn-lt"/>
                <a:ea typeface="+mn-ea"/>
                <a:cs typeface="+mn-cs"/>
              </a:rPr>
              <a:t>O ratio 1% or 10 less than SMOW. For most </a:t>
            </a:r>
            <a:r>
              <a:rPr lang="en-US" sz="1200" b="0" i="0" kern="1200" dirty="0" err="1" smtClean="0">
                <a:solidFill>
                  <a:schemeClr val="tx1"/>
                </a:solidFill>
                <a:effectLst/>
                <a:latin typeface="+mn-lt"/>
                <a:ea typeface="+mn-ea"/>
                <a:cs typeface="+mn-cs"/>
              </a:rPr>
              <a:t>palaeoclimate</a:t>
            </a:r>
            <a:r>
              <a:rPr lang="en-US" sz="1200" b="0" i="0" kern="1200" dirty="0" smtClean="0">
                <a:solidFill>
                  <a:schemeClr val="tx1"/>
                </a:solidFill>
                <a:effectLst/>
                <a:latin typeface="+mn-lt"/>
                <a:ea typeface="+mn-ea"/>
                <a:cs typeface="+mn-cs"/>
              </a:rPr>
              <a:t> reconstructions, typical values for </a:t>
            </a:r>
            <a:r>
              <a:rPr lang="en-US" sz="1200" b="0" i="0" kern="1200" baseline="30000" dirty="0" smtClean="0">
                <a:solidFill>
                  <a:schemeClr val="tx1"/>
                </a:solidFill>
                <a:effectLst/>
                <a:latin typeface="+mn-lt"/>
                <a:ea typeface="+mn-ea"/>
                <a:cs typeface="+mn-cs"/>
              </a:rPr>
              <a:t>18</a:t>
            </a:r>
            <a:r>
              <a:rPr lang="en-US" sz="1200" b="0" i="0" kern="1200" dirty="0" smtClean="0">
                <a:solidFill>
                  <a:schemeClr val="tx1"/>
                </a:solidFill>
                <a:effectLst/>
                <a:latin typeface="+mn-lt"/>
                <a:ea typeface="+mn-ea"/>
                <a:cs typeface="+mn-cs"/>
              </a:rPr>
              <a:t>O obtained from ice cores range between -10 and -60 (Morgan, 1982).</a:t>
            </a:r>
          </a:p>
          <a:p>
            <a:r>
              <a:rPr lang="en-US" sz="1200" b="0" i="0" kern="1200" dirty="0" smtClean="0">
                <a:solidFill>
                  <a:schemeClr val="tx1"/>
                </a:solidFill>
                <a:effectLst/>
                <a:latin typeface="+mn-lt"/>
                <a:ea typeface="+mn-ea"/>
                <a:cs typeface="+mn-cs"/>
              </a:rPr>
              <a:t>Similar </a:t>
            </a:r>
            <a:r>
              <a:rPr lang="en-US" sz="1200" b="0" i="0" kern="1200" dirty="0" err="1" smtClean="0">
                <a:solidFill>
                  <a:schemeClr val="tx1"/>
                </a:solidFill>
                <a:effectLst/>
                <a:latin typeface="+mn-lt"/>
                <a:ea typeface="+mn-ea"/>
                <a:cs typeface="+mn-cs"/>
              </a:rPr>
              <a:t>palaeoclimatic</a:t>
            </a:r>
            <a:r>
              <a:rPr lang="en-US" sz="1200" b="0" i="0" kern="1200" dirty="0" smtClean="0">
                <a:solidFill>
                  <a:schemeClr val="tx1"/>
                </a:solidFill>
                <a:effectLst/>
                <a:latin typeface="+mn-lt"/>
                <a:ea typeface="+mn-ea"/>
                <a:cs typeface="+mn-cs"/>
              </a:rPr>
              <a:t> studies can be carried out using isotopes of hydrogen (</a:t>
            </a:r>
            <a:r>
              <a:rPr lang="en-US" sz="1200" b="0" i="0" kern="1200" baseline="30000" dirty="0" smtClean="0">
                <a:solidFill>
                  <a:schemeClr val="tx1"/>
                </a:solidFill>
                <a:effectLst/>
                <a:latin typeface="+mn-lt"/>
                <a:ea typeface="+mn-ea"/>
                <a:cs typeface="+mn-cs"/>
              </a:rPr>
              <a:t>1</a:t>
            </a:r>
            <a:r>
              <a:rPr lang="en-US" sz="1200" b="0" i="0" kern="1200" dirty="0" smtClean="0">
                <a:solidFill>
                  <a:schemeClr val="tx1"/>
                </a:solidFill>
                <a:effectLst/>
                <a:latin typeface="+mn-lt"/>
                <a:ea typeface="+mn-ea"/>
                <a:cs typeface="+mn-cs"/>
              </a:rPr>
              <a:t>H and </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H (Deuterium)), but these are rarer in nature and the laboratory techniques involved are more complex.</a:t>
            </a:r>
          </a:p>
          <a:p>
            <a:endParaRPr lang="it-IT" dirty="0"/>
          </a:p>
        </p:txBody>
      </p:sp>
      <p:sp>
        <p:nvSpPr>
          <p:cNvPr id="4" name="Segnaposto numero diapositiva 3"/>
          <p:cNvSpPr>
            <a:spLocks noGrp="1"/>
          </p:cNvSpPr>
          <p:nvPr>
            <p:ph type="sldNum" sz="quarter" idx="10"/>
          </p:nvPr>
        </p:nvSpPr>
        <p:spPr/>
        <p:txBody>
          <a:bodyPr/>
          <a:lstStyle/>
          <a:p>
            <a:fld id="{1C6573CD-F60A-46A3-AF95-E53229C4D9D9}" type="slidenum">
              <a:rPr lang="it-IT" smtClean="0"/>
              <a:t>22</a:t>
            </a:fld>
            <a:endParaRPr lang="it-IT"/>
          </a:p>
        </p:txBody>
      </p:sp>
    </p:spTree>
    <p:extLst>
      <p:ext uri="{BB962C8B-B14F-4D97-AF65-F5344CB8AC3E}">
        <p14:creationId xmlns:p14="http://schemas.microsoft.com/office/powerpoint/2010/main" val="3739019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Le frecce nere emissioni prima1750</a:t>
            </a:r>
          </a:p>
          <a:p>
            <a:r>
              <a:rPr lang="it-IT" dirty="0" smtClean="0"/>
              <a:t>Le frecce rosse quello in più dovuto a attività umana post 1750</a:t>
            </a:r>
          </a:p>
          <a:p>
            <a:r>
              <a:rPr lang="en-US" sz="1200" b="0" i="0" kern="1200" dirty="0" smtClean="0">
                <a:solidFill>
                  <a:schemeClr val="tx1"/>
                </a:solidFill>
                <a:effectLst/>
                <a:latin typeface="+mn-lt"/>
                <a:ea typeface="+mn-ea"/>
                <a:cs typeface="+mn-cs"/>
              </a:rPr>
              <a:t>Trends</a:t>
            </a:r>
          </a:p>
          <a:p>
            <a:r>
              <a:rPr lang="en-US" sz="1200" b="0" i="0" kern="1200" dirty="0" smtClean="0">
                <a:solidFill>
                  <a:schemeClr val="tx1"/>
                </a:solidFill>
                <a:effectLst/>
                <a:latin typeface="+mn-lt"/>
                <a:ea typeface="+mn-ea"/>
                <a:cs typeface="+mn-cs"/>
              </a:rPr>
              <a:t>Over the last 800,000 years atmospheric CO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levels as indicated by the ice-core data have fluctuated between 170 and 300 parts per million by volume (</a:t>
            </a:r>
            <a:r>
              <a:rPr lang="en-US" sz="1200" b="0" i="0" kern="1200" dirty="0" err="1" smtClean="0">
                <a:solidFill>
                  <a:schemeClr val="tx1"/>
                </a:solidFill>
                <a:effectLst/>
                <a:latin typeface="+mn-lt"/>
                <a:ea typeface="+mn-ea"/>
                <a:cs typeface="+mn-cs"/>
              </a:rPr>
              <a:t>ppmv</a:t>
            </a:r>
            <a:r>
              <a:rPr lang="en-US" sz="1200" b="0" i="0" kern="1200" dirty="0" smtClean="0">
                <a:solidFill>
                  <a:schemeClr val="tx1"/>
                </a:solidFill>
                <a:effectLst/>
                <a:latin typeface="+mn-lt"/>
                <a:ea typeface="+mn-ea"/>
                <a:cs typeface="+mn-cs"/>
              </a:rPr>
              <a:t>), corresponding with conditions of glacial and interglacial periods. The </a:t>
            </a:r>
            <a:r>
              <a:rPr lang="en-US" sz="1200" b="0" i="0" kern="1200" dirty="0" err="1" smtClean="0">
                <a:solidFill>
                  <a:schemeClr val="tx1"/>
                </a:solidFill>
                <a:effectLst/>
                <a:latin typeface="+mn-lt"/>
                <a:ea typeface="+mn-ea"/>
                <a:cs typeface="+mn-cs"/>
              </a:rPr>
              <a:t>Vostok</a:t>
            </a:r>
            <a:r>
              <a:rPr lang="en-US" sz="1200" b="0" i="0" kern="1200" dirty="0" smtClean="0">
                <a:solidFill>
                  <a:schemeClr val="tx1"/>
                </a:solidFill>
                <a:effectLst/>
                <a:latin typeface="+mn-lt"/>
                <a:ea typeface="+mn-ea"/>
                <a:cs typeface="+mn-cs"/>
              </a:rPr>
              <a:t> core indicates very similar trends. Prior to about 450,000 years before present time (BP) atmospheric CO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levels were always at or below 260 </a:t>
            </a:r>
            <a:r>
              <a:rPr lang="en-US" sz="1200" b="0" i="0" kern="1200" dirty="0" err="1" smtClean="0">
                <a:solidFill>
                  <a:schemeClr val="tx1"/>
                </a:solidFill>
                <a:effectLst/>
                <a:latin typeface="+mn-lt"/>
                <a:ea typeface="+mn-ea"/>
                <a:cs typeface="+mn-cs"/>
              </a:rPr>
              <a:t>ppmv</a:t>
            </a:r>
            <a:r>
              <a:rPr lang="en-US" sz="1200" b="0" i="0" kern="1200" dirty="0" smtClean="0">
                <a:solidFill>
                  <a:schemeClr val="tx1"/>
                </a:solidFill>
                <a:effectLst/>
                <a:latin typeface="+mn-lt"/>
                <a:ea typeface="+mn-ea"/>
                <a:cs typeface="+mn-cs"/>
              </a:rPr>
              <a:t> and reached lowest values, approaching 170 </a:t>
            </a:r>
            <a:r>
              <a:rPr lang="en-US" sz="1200" b="0" i="0" kern="1200" dirty="0" err="1" smtClean="0">
                <a:solidFill>
                  <a:schemeClr val="tx1"/>
                </a:solidFill>
                <a:effectLst/>
                <a:latin typeface="+mn-lt"/>
                <a:ea typeface="+mn-ea"/>
                <a:cs typeface="+mn-cs"/>
              </a:rPr>
              <a:t>ppmv</a:t>
            </a:r>
            <a:r>
              <a:rPr lang="en-US" sz="1200" b="0" i="0" kern="1200" dirty="0" smtClean="0">
                <a:solidFill>
                  <a:schemeClr val="tx1"/>
                </a:solidFill>
                <a:effectLst/>
                <a:latin typeface="+mn-lt"/>
                <a:ea typeface="+mn-ea"/>
                <a:cs typeface="+mn-cs"/>
              </a:rPr>
              <a:t>, between 660,000 and 670,000 years ago. The highest pre-industrial value recorded in 800,000 years of ice-core record was 298.6 </a:t>
            </a:r>
            <a:r>
              <a:rPr lang="en-US" sz="1200" b="0" i="0" kern="1200" dirty="0" err="1" smtClean="0">
                <a:solidFill>
                  <a:schemeClr val="tx1"/>
                </a:solidFill>
                <a:effectLst/>
                <a:latin typeface="+mn-lt"/>
                <a:ea typeface="+mn-ea"/>
                <a:cs typeface="+mn-cs"/>
              </a:rPr>
              <a:t>ppmv</a:t>
            </a:r>
            <a:r>
              <a:rPr lang="en-US" sz="1200" b="0" i="0" kern="1200" dirty="0" smtClean="0">
                <a:solidFill>
                  <a:schemeClr val="tx1"/>
                </a:solidFill>
                <a:effectLst/>
                <a:latin typeface="+mn-lt"/>
                <a:ea typeface="+mn-ea"/>
                <a:cs typeface="+mn-cs"/>
              </a:rPr>
              <a:t>, in the </a:t>
            </a:r>
            <a:r>
              <a:rPr lang="en-US" sz="1200" b="0" i="0" kern="1200" dirty="0" err="1" smtClean="0">
                <a:solidFill>
                  <a:schemeClr val="tx1"/>
                </a:solidFill>
                <a:effectLst/>
                <a:latin typeface="+mn-lt"/>
                <a:ea typeface="+mn-ea"/>
                <a:cs typeface="+mn-cs"/>
              </a:rPr>
              <a:t>Vostok</a:t>
            </a:r>
            <a:r>
              <a:rPr lang="en-US" sz="1200" b="0" i="0" kern="1200" dirty="0" smtClean="0">
                <a:solidFill>
                  <a:schemeClr val="tx1"/>
                </a:solidFill>
                <a:effectLst/>
                <a:latin typeface="+mn-lt"/>
                <a:ea typeface="+mn-ea"/>
                <a:cs typeface="+mn-cs"/>
              </a:rPr>
              <a:t> core, around 330,000 years ago. Atmospheric CO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levels have increased markedly in industrial times; measurements in year 2010 at Cape Grim Tasmania and the South Pole both indicated values of 386 </a:t>
            </a:r>
            <a:r>
              <a:rPr lang="en-US" sz="1200" b="0" i="0" kern="1200" dirty="0" err="1" smtClean="0">
                <a:solidFill>
                  <a:schemeClr val="tx1"/>
                </a:solidFill>
                <a:effectLst/>
                <a:latin typeface="+mn-lt"/>
                <a:ea typeface="+mn-ea"/>
                <a:cs typeface="+mn-cs"/>
              </a:rPr>
              <a:t>ppmv</a:t>
            </a:r>
            <a:r>
              <a:rPr lang="en-US" sz="1200" b="0" i="0" kern="1200" dirty="0" smtClean="0">
                <a:solidFill>
                  <a:schemeClr val="tx1"/>
                </a:solidFill>
                <a:effectLst/>
                <a:latin typeface="+mn-lt"/>
                <a:ea typeface="+mn-ea"/>
                <a:cs typeface="+mn-cs"/>
              </a:rPr>
              <a:t>, and are currently increasing at about 2 </a:t>
            </a:r>
            <a:r>
              <a:rPr lang="en-US" sz="1200" b="0" i="0" kern="1200" dirty="0" err="1" smtClean="0">
                <a:solidFill>
                  <a:schemeClr val="tx1"/>
                </a:solidFill>
                <a:effectLst/>
                <a:latin typeface="+mn-lt"/>
                <a:ea typeface="+mn-ea"/>
                <a:cs typeface="+mn-cs"/>
              </a:rPr>
              <a:t>ppmv</a:t>
            </a:r>
            <a:r>
              <a:rPr lang="en-US" sz="1200" b="0" i="0" kern="1200" dirty="0" smtClean="0">
                <a:solidFill>
                  <a:schemeClr val="tx1"/>
                </a:solidFill>
                <a:effectLst/>
                <a:latin typeface="+mn-lt"/>
                <a:ea typeface="+mn-ea"/>
                <a:cs typeface="+mn-cs"/>
              </a:rPr>
              <a:t>/year.</a:t>
            </a:r>
          </a:p>
          <a:p>
            <a:r>
              <a:rPr lang="it-IT" dirty="0" err="1" smtClean="0"/>
              <a:t>Petagrammi</a:t>
            </a:r>
            <a:r>
              <a:rPr lang="it-IT" dirty="0" smtClean="0"/>
              <a:t> 1</a:t>
            </a:r>
            <a:r>
              <a:rPr lang="it-IT" dirty="0" smtClean="0">
                <a:effectLst/>
              </a:rPr>
              <a:t>0</a:t>
            </a:r>
            <a:r>
              <a:rPr lang="it-IT" baseline="30000" dirty="0" smtClean="0">
                <a:effectLst/>
              </a:rPr>
              <a:t>15</a:t>
            </a:r>
            <a:r>
              <a:rPr lang="it-IT" b="1" dirty="0" smtClean="0">
                <a:effectLst/>
              </a:rPr>
              <a:t>peta</a:t>
            </a:r>
            <a:r>
              <a:rPr lang="it-IT" dirty="0" smtClean="0">
                <a:effectLst/>
              </a:rPr>
              <a:t>P</a:t>
            </a:r>
            <a:r>
              <a:rPr lang="it-IT" sz="1200" u="none" strike="noStrike" kern="1200" dirty="0" smtClean="0">
                <a:solidFill>
                  <a:schemeClr val="tx1"/>
                </a:solidFill>
                <a:effectLst/>
                <a:latin typeface="+mn-lt"/>
                <a:ea typeface="+mn-ea"/>
                <a:cs typeface="+mn-cs"/>
                <a:hlinkClick r:id="rId3" tooltip="Biliardo (numero)"/>
              </a:rPr>
              <a:t>Biliardo</a:t>
            </a:r>
            <a:r>
              <a:rPr lang="it-IT" sz="1200" u="none" strike="noStrike" kern="1200" dirty="0" smtClean="0">
                <a:solidFill>
                  <a:schemeClr val="tx1"/>
                </a:solidFill>
                <a:effectLst/>
                <a:latin typeface="+mn-lt"/>
                <a:ea typeface="+mn-ea"/>
                <a:cs typeface="+mn-cs"/>
              </a:rPr>
              <a:t> o quadrilione </a:t>
            </a:r>
            <a:r>
              <a:rPr lang="it-IT" dirty="0" smtClean="0">
                <a:effectLst/>
              </a:rPr>
              <a:t>1 000 000 000 000 000</a:t>
            </a:r>
            <a:endParaRPr lang="it-IT" dirty="0"/>
          </a:p>
        </p:txBody>
      </p:sp>
      <p:sp>
        <p:nvSpPr>
          <p:cNvPr id="4" name="Segnaposto numero diapositiva 3"/>
          <p:cNvSpPr>
            <a:spLocks noGrp="1"/>
          </p:cNvSpPr>
          <p:nvPr>
            <p:ph type="sldNum" sz="quarter" idx="10"/>
          </p:nvPr>
        </p:nvSpPr>
        <p:spPr/>
        <p:txBody>
          <a:bodyPr/>
          <a:lstStyle/>
          <a:p>
            <a:fld id="{1C6573CD-F60A-46A3-AF95-E53229C4D9D9}" type="slidenum">
              <a:rPr lang="it-IT" smtClean="0"/>
              <a:t>24</a:t>
            </a:fld>
            <a:endParaRPr lang="it-IT"/>
          </a:p>
        </p:txBody>
      </p:sp>
    </p:spTree>
    <p:extLst>
      <p:ext uri="{BB962C8B-B14F-4D97-AF65-F5344CB8AC3E}">
        <p14:creationId xmlns:p14="http://schemas.microsoft.com/office/powerpoint/2010/main" val="2361142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B34E2E6-52CB-4D01-B1AE-01905AC46F6C}" type="datetimeFigureOut">
              <a:rPr lang="it-IT" smtClean="0"/>
              <a:t>01/11/2020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45D19A-137F-4E4C-925B-F5C53E3ACE80}" type="slidenum">
              <a:rPr lang="it-IT" smtClean="0"/>
              <a:t>‹N›</a:t>
            </a:fld>
            <a:endParaRPr lang="it-IT"/>
          </a:p>
        </p:txBody>
      </p:sp>
    </p:spTree>
    <p:extLst>
      <p:ext uri="{BB962C8B-B14F-4D97-AF65-F5344CB8AC3E}">
        <p14:creationId xmlns:p14="http://schemas.microsoft.com/office/powerpoint/2010/main" val="3594633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B34E2E6-52CB-4D01-B1AE-01905AC46F6C}" type="datetimeFigureOut">
              <a:rPr lang="it-IT" smtClean="0"/>
              <a:t>01/11/2020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45D19A-137F-4E4C-925B-F5C53E3ACE80}" type="slidenum">
              <a:rPr lang="it-IT" smtClean="0"/>
              <a:t>‹N›</a:t>
            </a:fld>
            <a:endParaRPr lang="it-IT"/>
          </a:p>
        </p:txBody>
      </p:sp>
    </p:spTree>
    <p:extLst>
      <p:ext uri="{BB962C8B-B14F-4D97-AF65-F5344CB8AC3E}">
        <p14:creationId xmlns:p14="http://schemas.microsoft.com/office/powerpoint/2010/main" val="1179590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B34E2E6-52CB-4D01-B1AE-01905AC46F6C}" type="datetimeFigureOut">
              <a:rPr lang="it-IT" smtClean="0"/>
              <a:t>01/11/2020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45D19A-137F-4E4C-925B-F5C53E3ACE80}" type="slidenum">
              <a:rPr lang="it-IT" smtClean="0"/>
              <a:t>‹N›</a:t>
            </a:fld>
            <a:endParaRPr lang="it-IT"/>
          </a:p>
        </p:txBody>
      </p:sp>
    </p:spTree>
    <p:extLst>
      <p:ext uri="{BB962C8B-B14F-4D97-AF65-F5344CB8AC3E}">
        <p14:creationId xmlns:p14="http://schemas.microsoft.com/office/powerpoint/2010/main" val="820885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FD09A9DB-47EF-4DD2-9500-47017A90A7FD}" type="slidenum">
              <a:rPr lang="it-IT" altLang="it-IT"/>
              <a:pPr>
                <a:defRPr/>
              </a:pPr>
              <a:t>‹N›</a:t>
            </a:fld>
            <a:endParaRPr lang="it-IT" altLang="it-IT"/>
          </a:p>
        </p:txBody>
      </p:sp>
    </p:spTree>
    <p:extLst>
      <p:ext uri="{BB962C8B-B14F-4D97-AF65-F5344CB8AC3E}">
        <p14:creationId xmlns:p14="http://schemas.microsoft.com/office/powerpoint/2010/main" val="4069579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B34E2E6-52CB-4D01-B1AE-01905AC46F6C}" type="datetimeFigureOut">
              <a:rPr lang="it-IT" smtClean="0"/>
              <a:t>01/11/2020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45D19A-137F-4E4C-925B-F5C53E3ACE80}" type="slidenum">
              <a:rPr lang="it-IT" smtClean="0"/>
              <a:t>‹N›</a:t>
            </a:fld>
            <a:endParaRPr lang="it-IT"/>
          </a:p>
        </p:txBody>
      </p:sp>
    </p:spTree>
    <p:extLst>
      <p:ext uri="{BB962C8B-B14F-4D97-AF65-F5344CB8AC3E}">
        <p14:creationId xmlns:p14="http://schemas.microsoft.com/office/powerpoint/2010/main" val="100740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1B34E2E6-52CB-4D01-B1AE-01905AC46F6C}" type="datetimeFigureOut">
              <a:rPr lang="it-IT" smtClean="0"/>
              <a:t>01/11/2020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45D19A-137F-4E4C-925B-F5C53E3ACE80}" type="slidenum">
              <a:rPr lang="it-IT" smtClean="0"/>
              <a:t>‹N›</a:t>
            </a:fld>
            <a:endParaRPr lang="it-IT"/>
          </a:p>
        </p:txBody>
      </p:sp>
    </p:spTree>
    <p:extLst>
      <p:ext uri="{BB962C8B-B14F-4D97-AF65-F5344CB8AC3E}">
        <p14:creationId xmlns:p14="http://schemas.microsoft.com/office/powerpoint/2010/main" val="32177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1B34E2E6-52CB-4D01-B1AE-01905AC46F6C}" type="datetimeFigureOut">
              <a:rPr lang="it-IT" smtClean="0"/>
              <a:t>01/11/2020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A45D19A-137F-4E4C-925B-F5C53E3ACE80}" type="slidenum">
              <a:rPr lang="it-IT" smtClean="0"/>
              <a:t>‹N›</a:t>
            </a:fld>
            <a:endParaRPr lang="it-IT"/>
          </a:p>
        </p:txBody>
      </p:sp>
    </p:spTree>
    <p:extLst>
      <p:ext uri="{BB962C8B-B14F-4D97-AF65-F5344CB8AC3E}">
        <p14:creationId xmlns:p14="http://schemas.microsoft.com/office/powerpoint/2010/main" val="4162856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1B34E2E6-52CB-4D01-B1AE-01905AC46F6C}" type="datetimeFigureOut">
              <a:rPr lang="it-IT" smtClean="0"/>
              <a:t>01/11/2020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A45D19A-137F-4E4C-925B-F5C53E3ACE80}" type="slidenum">
              <a:rPr lang="it-IT" smtClean="0"/>
              <a:t>‹N›</a:t>
            </a:fld>
            <a:endParaRPr lang="it-IT"/>
          </a:p>
        </p:txBody>
      </p:sp>
    </p:spTree>
    <p:extLst>
      <p:ext uri="{BB962C8B-B14F-4D97-AF65-F5344CB8AC3E}">
        <p14:creationId xmlns:p14="http://schemas.microsoft.com/office/powerpoint/2010/main" val="1169751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1B34E2E6-52CB-4D01-B1AE-01905AC46F6C}" type="datetimeFigureOut">
              <a:rPr lang="it-IT" smtClean="0"/>
              <a:t>01/11/2020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A45D19A-137F-4E4C-925B-F5C53E3ACE80}" type="slidenum">
              <a:rPr lang="it-IT" smtClean="0"/>
              <a:t>‹N›</a:t>
            </a:fld>
            <a:endParaRPr lang="it-IT"/>
          </a:p>
        </p:txBody>
      </p:sp>
    </p:spTree>
    <p:extLst>
      <p:ext uri="{BB962C8B-B14F-4D97-AF65-F5344CB8AC3E}">
        <p14:creationId xmlns:p14="http://schemas.microsoft.com/office/powerpoint/2010/main" val="592624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4E2E6-52CB-4D01-B1AE-01905AC46F6C}" type="datetimeFigureOut">
              <a:rPr lang="it-IT" smtClean="0"/>
              <a:t>01/11/2020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A45D19A-137F-4E4C-925B-F5C53E3ACE80}" type="slidenum">
              <a:rPr lang="it-IT" smtClean="0"/>
              <a:t>‹N›</a:t>
            </a:fld>
            <a:endParaRPr lang="it-IT"/>
          </a:p>
        </p:txBody>
      </p:sp>
    </p:spTree>
    <p:extLst>
      <p:ext uri="{BB962C8B-B14F-4D97-AF65-F5344CB8AC3E}">
        <p14:creationId xmlns:p14="http://schemas.microsoft.com/office/powerpoint/2010/main" val="1297347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B34E2E6-52CB-4D01-B1AE-01905AC46F6C}" type="datetimeFigureOut">
              <a:rPr lang="it-IT" smtClean="0"/>
              <a:t>01/11/2020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A45D19A-137F-4E4C-925B-F5C53E3ACE80}" type="slidenum">
              <a:rPr lang="it-IT" smtClean="0"/>
              <a:t>‹N›</a:t>
            </a:fld>
            <a:endParaRPr lang="it-IT"/>
          </a:p>
        </p:txBody>
      </p:sp>
    </p:spTree>
    <p:extLst>
      <p:ext uri="{BB962C8B-B14F-4D97-AF65-F5344CB8AC3E}">
        <p14:creationId xmlns:p14="http://schemas.microsoft.com/office/powerpoint/2010/main" val="1120281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B34E2E6-52CB-4D01-B1AE-01905AC46F6C}" type="datetimeFigureOut">
              <a:rPr lang="it-IT" smtClean="0"/>
              <a:t>01/11/2020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A45D19A-137F-4E4C-925B-F5C53E3ACE80}" type="slidenum">
              <a:rPr lang="it-IT" smtClean="0"/>
              <a:t>‹N›</a:t>
            </a:fld>
            <a:endParaRPr lang="it-IT"/>
          </a:p>
        </p:txBody>
      </p:sp>
    </p:spTree>
    <p:extLst>
      <p:ext uri="{BB962C8B-B14F-4D97-AF65-F5344CB8AC3E}">
        <p14:creationId xmlns:p14="http://schemas.microsoft.com/office/powerpoint/2010/main" val="4149610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000"/>
            <a:lum/>
          </a:blip>
          <a:srcRect/>
          <a:stretch>
            <a:fillRect t="-16000" b="-1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4E2E6-52CB-4D01-B1AE-01905AC46F6C}" type="datetimeFigureOut">
              <a:rPr lang="it-IT" smtClean="0"/>
              <a:t>01/11/2020</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5D19A-137F-4E4C-925B-F5C53E3ACE80}" type="slidenum">
              <a:rPr lang="it-IT" smtClean="0"/>
              <a:t>‹N›</a:t>
            </a:fld>
            <a:endParaRPr lang="it-IT"/>
          </a:p>
        </p:txBody>
      </p:sp>
    </p:spTree>
    <p:extLst>
      <p:ext uri="{BB962C8B-B14F-4D97-AF65-F5344CB8AC3E}">
        <p14:creationId xmlns:p14="http://schemas.microsoft.com/office/powerpoint/2010/main" val="2205844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3.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3" Type="http://schemas.openxmlformats.org/officeDocument/2006/relationships/hyperlink" Target="http://www.pnas.org/" TargetMode="External"/><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www.fao.or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fao.org/"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fao.or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it-IT" altLang="it-IT" b="1" smtClean="0"/>
              <a:t>I CICLI BIOGEOCHIMICI</a:t>
            </a:r>
          </a:p>
        </p:txBody>
      </p:sp>
      <p:sp>
        <p:nvSpPr>
          <p:cNvPr id="3075" name="Rectangle 3"/>
          <p:cNvSpPr>
            <a:spLocks noGrp="1" noChangeArrowheads="1"/>
          </p:cNvSpPr>
          <p:nvPr>
            <p:ph type="body" idx="1"/>
          </p:nvPr>
        </p:nvSpPr>
        <p:spPr>
          <a:xfrm>
            <a:off x="457200" y="1600200"/>
            <a:ext cx="8229600" cy="2189163"/>
          </a:xfrm>
        </p:spPr>
        <p:txBody>
          <a:bodyPr/>
          <a:lstStyle/>
          <a:p>
            <a:pPr marL="0" indent="0" algn="ctr" eaLnBrk="1" hangingPunct="1">
              <a:buFontTx/>
              <a:buNone/>
            </a:pPr>
            <a:r>
              <a:rPr lang="it-IT" altLang="it-IT" smtClean="0">
                <a:solidFill>
                  <a:schemeClr val="accent2"/>
                </a:solidFill>
              </a:rPr>
              <a:t>I cicli biogeochimici descrivono il movimento e la conversione dei materiali, per attività biogeochimica, fra la porzione biotica e abiotica dell’ecosfera.</a:t>
            </a:r>
          </a:p>
          <a:p>
            <a:pPr marL="0" indent="0" eaLnBrk="1" hangingPunct="1">
              <a:buFontTx/>
              <a:buNone/>
            </a:pPr>
            <a:endParaRPr lang="it-IT" altLang="it-IT" smtClean="0">
              <a:solidFill>
                <a:schemeClr val="accent2"/>
              </a:solidFill>
            </a:endParaRPr>
          </a:p>
        </p:txBody>
      </p:sp>
      <p:sp>
        <p:nvSpPr>
          <p:cNvPr id="3076" name="Text Box 4"/>
          <p:cNvSpPr txBox="1">
            <a:spLocks noChangeArrowheads="1"/>
          </p:cNvSpPr>
          <p:nvPr/>
        </p:nvSpPr>
        <p:spPr bwMode="auto">
          <a:xfrm>
            <a:off x="684213" y="4027488"/>
            <a:ext cx="3052762"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a:solidFill>
                  <a:schemeClr val="folHlink"/>
                </a:solidFill>
              </a:rPr>
              <a:t>Trasformazioni fisiche</a:t>
            </a:r>
          </a:p>
          <a:p>
            <a:pPr eaLnBrk="1" hangingPunct="1">
              <a:spcBef>
                <a:spcPct val="0"/>
              </a:spcBef>
            </a:pPr>
            <a:r>
              <a:rPr lang="it-IT" altLang="it-IT" sz="2400"/>
              <a:t>dissoluzione</a:t>
            </a:r>
          </a:p>
          <a:p>
            <a:pPr eaLnBrk="1" hangingPunct="1">
              <a:spcBef>
                <a:spcPct val="0"/>
              </a:spcBef>
            </a:pPr>
            <a:r>
              <a:rPr lang="it-IT" altLang="it-IT" sz="2400"/>
              <a:t>precipitazione</a:t>
            </a:r>
          </a:p>
          <a:p>
            <a:pPr eaLnBrk="1" hangingPunct="1">
              <a:spcBef>
                <a:spcPct val="0"/>
              </a:spcBef>
            </a:pPr>
            <a:r>
              <a:rPr lang="it-IT" altLang="it-IT" sz="2400"/>
              <a:t>volatilizzazione</a:t>
            </a:r>
          </a:p>
          <a:p>
            <a:pPr eaLnBrk="1" hangingPunct="1">
              <a:spcBef>
                <a:spcPct val="0"/>
              </a:spcBef>
            </a:pPr>
            <a:r>
              <a:rPr lang="it-IT" altLang="it-IT" sz="2400"/>
              <a:t>fissazione</a:t>
            </a:r>
          </a:p>
          <a:p>
            <a:pPr eaLnBrk="1" hangingPunct="1">
              <a:spcBef>
                <a:spcPct val="50000"/>
              </a:spcBef>
              <a:buFontTx/>
              <a:buNone/>
            </a:pPr>
            <a:endParaRPr lang="it-IT" altLang="it-IT" sz="2400"/>
          </a:p>
        </p:txBody>
      </p:sp>
      <p:sp>
        <p:nvSpPr>
          <p:cNvPr id="3077" name="Text Box 5"/>
          <p:cNvSpPr txBox="1">
            <a:spLocks noChangeArrowheads="1"/>
          </p:cNvSpPr>
          <p:nvPr/>
        </p:nvSpPr>
        <p:spPr bwMode="auto">
          <a:xfrm>
            <a:off x="3779838" y="4048125"/>
            <a:ext cx="536416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a:solidFill>
                  <a:schemeClr val="folHlink"/>
                </a:solidFill>
              </a:rPr>
              <a:t>Trasformazioni chimiche (bio)</a:t>
            </a:r>
          </a:p>
          <a:p>
            <a:pPr eaLnBrk="1" hangingPunct="1">
              <a:spcBef>
                <a:spcPct val="0"/>
              </a:spcBef>
            </a:pPr>
            <a:r>
              <a:rPr lang="it-IT" altLang="it-IT" sz="2400"/>
              <a:t>sintesi </a:t>
            </a:r>
          </a:p>
          <a:p>
            <a:pPr eaLnBrk="1" hangingPunct="1">
              <a:spcBef>
                <a:spcPct val="0"/>
              </a:spcBef>
            </a:pPr>
            <a:r>
              <a:rPr lang="it-IT" altLang="it-IT" sz="2400"/>
              <a:t>degradazione</a:t>
            </a:r>
          </a:p>
          <a:p>
            <a:pPr eaLnBrk="1" hangingPunct="1">
              <a:spcBef>
                <a:spcPct val="0"/>
              </a:spcBef>
            </a:pPr>
            <a:r>
              <a:rPr lang="it-IT" altLang="it-IT" sz="2400"/>
              <a:t>trasformazioni ossido-riduttive</a:t>
            </a:r>
          </a:p>
        </p:txBody>
      </p:sp>
    </p:spTree>
    <p:extLst>
      <p:ext uri="{BB962C8B-B14F-4D97-AF65-F5344CB8AC3E}">
        <p14:creationId xmlns:p14="http://schemas.microsoft.com/office/powerpoint/2010/main" val="24287727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01625" y="263525"/>
            <a:ext cx="85391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4400" b="1">
                <a:solidFill>
                  <a:schemeClr val="accent2"/>
                </a:solidFill>
                <a:latin typeface="Times New Roman" panose="02020603050405020304" pitchFamily="18" charset="0"/>
              </a:rPr>
              <a:t>Rapporto Carbonio / Azoto</a:t>
            </a:r>
          </a:p>
        </p:txBody>
      </p:sp>
      <p:sp>
        <p:nvSpPr>
          <p:cNvPr id="12291" name="Rectangle 3"/>
          <p:cNvSpPr>
            <a:spLocks noChangeArrowheads="1"/>
          </p:cNvSpPr>
          <p:nvPr/>
        </p:nvSpPr>
        <p:spPr bwMode="auto">
          <a:xfrm>
            <a:off x="654050" y="1085850"/>
            <a:ext cx="7899400" cy="5248275"/>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IT" sz="1800"/>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13" y="2552700"/>
            <a:ext cx="995362"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3" name="Group 5"/>
          <p:cNvGrpSpPr>
            <a:grpSpLocks/>
          </p:cNvGrpSpPr>
          <p:nvPr/>
        </p:nvGrpSpPr>
        <p:grpSpPr bwMode="auto">
          <a:xfrm>
            <a:off x="1995488" y="1684338"/>
            <a:ext cx="1123950" cy="2395537"/>
            <a:chOff x="2850" y="1299"/>
            <a:chExt cx="574" cy="1088"/>
          </a:xfrm>
        </p:grpSpPr>
        <p:sp>
          <p:nvSpPr>
            <p:cNvPr id="12301" name="Freeform 6"/>
            <p:cNvSpPr>
              <a:spLocks/>
            </p:cNvSpPr>
            <p:nvPr/>
          </p:nvSpPr>
          <p:spPr bwMode="auto">
            <a:xfrm>
              <a:off x="3132" y="1418"/>
              <a:ext cx="52" cy="293"/>
            </a:xfrm>
            <a:custGeom>
              <a:avLst/>
              <a:gdLst>
                <a:gd name="T0" fmla="*/ 0 w 312"/>
                <a:gd name="T1" fmla="*/ 0 h 1761"/>
                <a:gd name="T2" fmla="*/ 0 w 312"/>
                <a:gd name="T3" fmla="*/ 0 h 1761"/>
                <a:gd name="T4" fmla="*/ 0 w 312"/>
                <a:gd name="T5" fmla="*/ 0 h 1761"/>
                <a:gd name="T6" fmla="*/ 0 w 312"/>
                <a:gd name="T7" fmla="*/ 0 h 1761"/>
                <a:gd name="T8" fmla="*/ 0 w 312"/>
                <a:gd name="T9" fmla="*/ 0 h 1761"/>
                <a:gd name="T10" fmla="*/ 0 w 312"/>
                <a:gd name="T11" fmla="*/ 0 h 1761"/>
                <a:gd name="T12" fmla="*/ 0 w 312"/>
                <a:gd name="T13" fmla="*/ 0 h 1761"/>
                <a:gd name="T14" fmla="*/ 0 w 312"/>
                <a:gd name="T15" fmla="*/ 0 h 1761"/>
                <a:gd name="T16" fmla="*/ 0 w 312"/>
                <a:gd name="T17" fmla="*/ 0 h 1761"/>
                <a:gd name="T18" fmla="*/ 0 w 312"/>
                <a:gd name="T19" fmla="*/ 0 h 1761"/>
                <a:gd name="T20" fmla="*/ 0 w 312"/>
                <a:gd name="T21" fmla="*/ 0 h 1761"/>
                <a:gd name="T22" fmla="*/ 0 w 312"/>
                <a:gd name="T23" fmla="*/ 0 h 1761"/>
                <a:gd name="T24" fmla="*/ 0 w 312"/>
                <a:gd name="T25" fmla="*/ 0 h 1761"/>
                <a:gd name="T26" fmla="*/ 0 w 312"/>
                <a:gd name="T27" fmla="*/ 0 h 1761"/>
                <a:gd name="T28" fmla="*/ 0 w 312"/>
                <a:gd name="T29" fmla="*/ 0 h 1761"/>
                <a:gd name="T30" fmla="*/ 0 w 312"/>
                <a:gd name="T31" fmla="*/ 0 h 1761"/>
                <a:gd name="T32" fmla="*/ 0 w 312"/>
                <a:gd name="T33" fmla="*/ 0 h 1761"/>
                <a:gd name="T34" fmla="*/ 0 w 312"/>
                <a:gd name="T35" fmla="*/ 0 h 1761"/>
                <a:gd name="T36" fmla="*/ 0 w 312"/>
                <a:gd name="T37" fmla="*/ 0 h 1761"/>
                <a:gd name="T38" fmla="*/ 0 w 312"/>
                <a:gd name="T39" fmla="*/ 0 h 1761"/>
                <a:gd name="T40" fmla="*/ 0 w 312"/>
                <a:gd name="T41" fmla="*/ 0 h 1761"/>
                <a:gd name="T42" fmla="*/ 0 w 312"/>
                <a:gd name="T43" fmla="*/ 0 h 1761"/>
                <a:gd name="T44" fmla="*/ 0 w 312"/>
                <a:gd name="T45" fmla="*/ 0 h 1761"/>
                <a:gd name="T46" fmla="*/ 0 w 312"/>
                <a:gd name="T47" fmla="*/ 0 h 1761"/>
                <a:gd name="T48" fmla="*/ 0 w 312"/>
                <a:gd name="T49" fmla="*/ 0 h 1761"/>
                <a:gd name="T50" fmla="*/ 0 w 312"/>
                <a:gd name="T51" fmla="*/ 0 h 1761"/>
                <a:gd name="T52" fmla="*/ 0 w 312"/>
                <a:gd name="T53" fmla="*/ 0 h 1761"/>
                <a:gd name="T54" fmla="*/ 0 w 312"/>
                <a:gd name="T55" fmla="*/ 0 h 1761"/>
                <a:gd name="T56" fmla="*/ 0 w 312"/>
                <a:gd name="T57" fmla="*/ 0 h 1761"/>
                <a:gd name="T58" fmla="*/ 0 w 312"/>
                <a:gd name="T59" fmla="*/ 0 h 1761"/>
                <a:gd name="T60" fmla="*/ 0 w 312"/>
                <a:gd name="T61" fmla="*/ 0 h 1761"/>
                <a:gd name="T62" fmla="*/ 0 w 312"/>
                <a:gd name="T63" fmla="*/ 0 h 1761"/>
                <a:gd name="T64" fmla="*/ 0 w 312"/>
                <a:gd name="T65" fmla="*/ 0 h 1761"/>
                <a:gd name="T66" fmla="*/ 0 w 312"/>
                <a:gd name="T67" fmla="*/ 0 h 1761"/>
                <a:gd name="T68" fmla="*/ 0 w 312"/>
                <a:gd name="T69" fmla="*/ 0 h 1761"/>
                <a:gd name="T70" fmla="*/ 0 w 312"/>
                <a:gd name="T71" fmla="*/ 0 h 1761"/>
                <a:gd name="T72" fmla="*/ 0 w 312"/>
                <a:gd name="T73" fmla="*/ 0 h 1761"/>
                <a:gd name="T74" fmla="*/ 0 w 312"/>
                <a:gd name="T75" fmla="*/ 0 h 1761"/>
                <a:gd name="T76" fmla="*/ 0 w 312"/>
                <a:gd name="T77" fmla="*/ 0 h 1761"/>
                <a:gd name="T78" fmla="*/ 0 w 312"/>
                <a:gd name="T79" fmla="*/ 0 h 1761"/>
                <a:gd name="T80" fmla="*/ 0 w 312"/>
                <a:gd name="T81" fmla="*/ 0 h 1761"/>
                <a:gd name="T82" fmla="*/ 0 w 312"/>
                <a:gd name="T83" fmla="*/ 0 h 1761"/>
                <a:gd name="T84" fmla="*/ 0 w 312"/>
                <a:gd name="T85" fmla="*/ 0 h 17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12"/>
                <a:gd name="T130" fmla="*/ 0 h 1761"/>
                <a:gd name="T131" fmla="*/ 312 w 312"/>
                <a:gd name="T132" fmla="*/ 1761 h 17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12" h="1761">
                  <a:moveTo>
                    <a:pt x="310" y="824"/>
                  </a:moveTo>
                  <a:lnTo>
                    <a:pt x="298" y="833"/>
                  </a:lnTo>
                  <a:lnTo>
                    <a:pt x="287" y="845"/>
                  </a:lnTo>
                  <a:lnTo>
                    <a:pt x="277" y="862"/>
                  </a:lnTo>
                  <a:lnTo>
                    <a:pt x="268" y="880"/>
                  </a:lnTo>
                  <a:lnTo>
                    <a:pt x="259" y="901"/>
                  </a:lnTo>
                  <a:lnTo>
                    <a:pt x="250" y="925"/>
                  </a:lnTo>
                  <a:lnTo>
                    <a:pt x="241" y="951"/>
                  </a:lnTo>
                  <a:lnTo>
                    <a:pt x="233" y="980"/>
                  </a:lnTo>
                  <a:lnTo>
                    <a:pt x="226" y="1011"/>
                  </a:lnTo>
                  <a:lnTo>
                    <a:pt x="218" y="1042"/>
                  </a:lnTo>
                  <a:lnTo>
                    <a:pt x="213" y="1075"/>
                  </a:lnTo>
                  <a:lnTo>
                    <a:pt x="206" y="1111"/>
                  </a:lnTo>
                  <a:lnTo>
                    <a:pt x="200" y="1147"/>
                  </a:lnTo>
                  <a:lnTo>
                    <a:pt x="194" y="1183"/>
                  </a:lnTo>
                  <a:lnTo>
                    <a:pt x="190" y="1221"/>
                  </a:lnTo>
                  <a:lnTo>
                    <a:pt x="185" y="1258"/>
                  </a:lnTo>
                  <a:lnTo>
                    <a:pt x="181" y="1296"/>
                  </a:lnTo>
                  <a:lnTo>
                    <a:pt x="176" y="1334"/>
                  </a:lnTo>
                  <a:lnTo>
                    <a:pt x="173" y="1372"/>
                  </a:lnTo>
                  <a:lnTo>
                    <a:pt x="170" y="1410"/>
                  </a:lnTo>
                  <a:lnTo>
                    <a:pt x="167" y="1447"/>
                  </a:lnTo>
                  <a:lnTo>
                    <a:pt x="164" y="1484"/>
                  </a:lnTo>
                  <a:lnTo>
                    <a:pt x="162" y="1519"/>
                  </a:lnTo>
                  <a:lnTo>
                    <a:pt x="159" y="1553"/>
                  </a:lnTo>
                  <a:lnTo>
                    <a:pt x="158" y="1587"/>
                  </a:lnTo>
                  <a:lnTo>
                    <a:pt x="156" y="1618"/>
                  </a:lnTo>
                  <a:lnTo>
                    <a:pt x="155" y="1648"/>
                  </a:lnTo>
                  <a:lnTo>
                    <a:pt x="155" y="1675"/>
                  </a:lnTo>
                  <a:lnTo>
                    <a:pt x="154" y="1700"/>
                  </a:lnTo>
                  <a:lnTo>
                    <a:pt x="153" y="1723"/>
                  </a:lnTo>
                  <a:lnTo>
                    <a:pt x="153" y="1743"/>
                  </a:lnTo>
                  <a:lnTo>
                    <a:pt x="153" y="1761"/>
                  </a:lnTo>
                  <a:lnTo>
                    <a:pt x="147" y="1738"/>
                  </a:lnTo>
                  <a:lnTo>
                    <a:pt x="141" y="1715"/>
                  </a:lnTo>
                  <a:lnTo>
                    <a:pt x="136" y="1692"/>
                  </a:lnTo>
                  <a:lnTo>
                    <a:pt x="131" y="1668"/>
                  </a:lnTo>
                  <a:lnTo>
                    <a:pt x="127" y="1643"/>
                  </a:lnTo>
                  <a:lnTo>
                    <a:pt x="122" y="1617"/>
                  </a:lnTo>
                  <a:lnTo>
                    <a:pt x="118" y="1590"/>
                  </a:lnTo>
                  <a:lnTo>
                    <a:pt x="113" y="1564"/>
                  </a:lnTo>
                  <a:lnTo>
                    <a:pt x="109" y="1537"/>
                  </a:lnTo>
                  <a:lnTo>
                    <a:pt x="104" y="1509"/>
                  </a:lnTo>
                  <a:lnTo>
                    <a:pt x="101" y="1482"/>
                  </a:lnTo>
                  <a:lnTo>
                    <a:pt x="96" y="1453"/>
                  </a:lnTo>
                  <a:lnTo>
                    <a:pt x="93" y="1425"/>
                  </a:lnTo>
                  <a:lnTo>
                    <a:pt x="89" y="1396"/>
                  </a:lnTo>
                  <a:lnTo>
                    <a:pt x="85" y="1366"/>
                  </a:lnTo>
                  <a:lnTo>
                    <a:pt x="82" y="1336"/>
                  </a:lnTo>
                  <a:lnTo>
                    <a:pt x="78" y="1308"/>
                  </a:lnTo>
                  <a:lnTo>
                    <a:pt x="75" y="1278"/>
                  </a:lnTo>
                  <a:lnTo>
                    <a:pt x="70" y="1248"/>
                  </a:lnTo>
                  <a:lnTo>
                    <a:pt x="67" y="1218"/>
                  </a:lnTo>
                  <a:lnTo>
                    <a:pt x="63" y="1189"/>
                  </a:lnTo>
                  <a:lnTo>
                    <a:pt x="59" y="1159"/>
                  </a:lnTo>
                  <a:lnTo>
                    <a:pt x="56" y="1129"/>
                  </a:lnTo>
                  <a:lnTo>
                    <a:pt x="51" y="1100"/>
                  </a:lnTo>
                  <a:lnTo>
                    <a:pt x="48" y="1071"/>
                  </a:lnTo>
                  <a:lnTo>
                    <a:pt x="43" y="1042"/>
                  </a:lnTo>
                  <a:lnTo>
                    <a:pt x="39" y="1013"/>
                  </a:lnTo>
                  <a:lnTo>
                    <a:pt x="34" y="985"/>
                  </a:lnTo>
                  <a:lnTo>
                    <a:pt x="30" y="956"/>
                  </a:lnTo>
                  <a:lnTo>
                    <a:pt x="25" y="929"/>
                  </a:lnTo>
                  <a:lnTo>
                    <a:pt x="21" y="901"/>
                  </a:lnTo>
                  <a:lnTo>
                    <a:pt x="15" y="874"/>
                  </a:lnTo>
                  <a:lnTo>
                    <a:pt x="12" y="841"/>
                  </a:lnTo>
                  <a:lnTo>
                    <a:pt x="8" y="807"/>
                  </a:lnTo>
                  <a:lnTo>
                    <a:pt x="6" y="774"/>
                  </a:lnTo>
                  <a:lnTo>
                    <a:pt x="4" y="742"/>
                  </a:lnTo>
                  <a:lnTo>
                    <a:pt x="1" y="710"/>
                  </a:lnTo>
                  <a:lnTo>
                    <a:pt x="0" y="679"/>
                  </a:lnTo>
                  <a:lnTo>
                    <a:pt x="0" y="648"/>
                  </a:lnTo>
                  <a:lnTo>
                    <a:pt x="0" y="618"/>
                  </a:lnTo>
                  <a:lnTo>
                    <a:pt x="0" y="588"/>
                  </a:lnTo>
                  <a:lnTo>
                    <a:pt x="1" y="558"/>
                  </a:lnTo>
                  <a:lnTo>
                    <a:pt x="3" y="530"/>
                  </a:lnTo>
                  <a:lnTo>
                    <a:pt x="4" y="501"/>
                  </a:lnTo>
                  <a:lnTo>
                    <a:pt x="6" y="472"/>
                  </a:lnTo>
                  <a:lnTo>
                    <a:pt x="8" y="445"/>
                  </a:lnTo>
                  <a:lnTo>
                    <a:pt x="10" y="417"/>
                  </a:lnTo>
                  <a:lnTo>
                    <a:pt x="14" y="390"/>
                  </a:lnTo>
                  <a:lnTo>
                    <a:pt x="17" y="364"/>
                  </a:lnTo>
                  <a:lnTo>
                    <a:pt x="21" y="338"/>
                  </a:lnTo>
                  <a:lnTo>
                    <a:pt x="25" y="311"/>
                  </a:lnTo>
                  <a:lnTo>
                    <a:pt x="30" y="286"/>
                  </a:lnTo>
                  <a:lnTo>
                    <a:pt x="34" y="261"/>
                  </a:lnTo>
                  <a:lnTo>
                    <a:pt x="39" y="236"/>
                  </a:lnTo>
                  <a:lnTo>
                    <a:pt x="44" y="211"/>
                  </a:lnTo>
                  <a:lnTo>
                    <a:pt x="50" y="187"/>
                  </a:lnTo>
                  <a:lnTo>
                    <a:pt x="56" y="162"/>
                  </a:lnTo>
                  <a:lnTo>
                    <a:pt x="62" y="139"/>
                  </a:lnTo>
                  <a:lnTo>
                    <a:pt x="68" y="116"/>
                  </a:lnTo>
                  <a:lnTo>
                    <a:pt x="75" y="92"/>
                  </a:lnTo>
                  <a:lnTo>
                    <a:pt x="82" y="68"/>
                  </a:lnTo>
                  <a:lnTo>
                    <a:pt x="88" y="46"/>
                  </a:lnTo>
                  <a:lnTo>
                    <a:pt x="96" y="23"/>
                  </a:lnTo>
                  <a:lnTo>
                    <a:pt x="103" y="0"/>
                  </a:lnTo>
                  <a:lnTo>
                    <a:pt x="115" y="17"/>
                  </a:lnTo>
                  <a:lnTo>
                    <a:pt x="127" y="34"/>
                  </a:lnTo>
                  <a:lnTo>
                    <a:pt x="138" y="53"/>
                  </a:lnTo>
                  <a:lnTo>
                    <a:pt x="150" y="73"/>
                  </a:lnTo>
                  <a:lnTo>
                    <a:pt x="161" y="94"/>
                  </a:lnTo>
                  <a:lnTo>
                    <a:pt x="172" y="116"/>
                  </a:lnTo>
                  <a:lnTo>
                    <a:pt x="182" y="140"/>
                  </a:lnTo>
                  <a:lnTo>
                    <a:pt x="193" y="164"/>
                  </a:lnTo>
                  <a:lnTo>
                    <a:pt x="202" y="189"/>
                  </a:lnTo>
                  <a:lnTo>
                    <a:pt x="213" y="214"/>
                  </a:lnTo>
                  <a:lnTo>
                    <a:pt x="222" y="240"/>
                  </a:lnTo>
                  <a:lnTo>
                    <a:pt x="231" y="267"/>
                  </a:lnTo>
                  <a:lnTo>
                    <a:pt x="238" y="295"/>
                  </a:lnTo>
                  <a:lnTo>
                    <a:pt x="248" y="322"/>
                  </a:lnTo>
                  <a:lnTo>
                    <a:pt x="255" y="351"/>
                  </a:lnTo>
                  <a:lnTo>
                    <a:pt x="262" y="379"/>
                  </a:lnTo>
                  <a:lnTo>
                    <a:pt x="269" y="408"/>
                  </a:lnTo>
                  <a:lnTo>
                    <a:pt x="276" y="437"/>
                  </a:lnTo>
                  <a:lnTo>
                    <a:pt x="281" y="466"/>
                  </a:lnTo>
                  <a:lnTo>
                    <a:pt x="287" y="495"/>
                  </a:lnTo>
                  <a:lnTo>
                    <a:pt x="292" y="525"/>
                  </a:lnTo>
                  <a:lnTo>
                    <a:pt x="296" y="553"/>
                  </a:lnTo>
                  <a:lnTo>
                    <a:pt x="301" y="582"/>
                  </a:lnTo>
                  <a:lnTo>
                    <a:pt x="304" y="611"/>
                  </a:lnTo>
                  <a:lnTo>
                    <a:pt x="306" y="639"/>
                  </a:lnTo>
                  <a:lnTo>
                    <a:pt x="308" y="668"/>
                  </a:lnTo>
                  <a:lnTo>
                    <a:pt x="311" y="695"/>
                  </a:lnTo>
                  <a:lnTo>
                    <a:pt x="312" y="723"/>
                  </a:lnTo>
                  <a:lnTo>
                    <a:pt x="312" y="749"/>
                  </a:lnTo>
                  <a:lnTo>
                    <a:pt x="312" y="775"/>
                  </a:lnTo>
                  <a:lnTo>
                    <a:pt x="311" y="800"/>
                  </a:lnTo>
                  <a:lnTo>
                    <a:pt x="310" y="82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02" name="Freeform 7"/>
            <p:cNvSpPr>
              <a:spLocks/>
            </p:cNvSpPr>
            <p:nvPr/>
          </p:nvSpPr>
          <p:spPr bwMode="auto">
            <a:xfrm>
              <a:off x="3132" y="1418"/>
              <a:ext cx="52" cy="293"/>
            </a:xfrm>
            <a:custGeom>
              <a:avLst/>
              <a:gdLst>
                <a:gd name="T0" fmla="*/ 0 w 312"/>
                <a:gd name="T1" fmla="*/ 0 h 1761"/>
                <a:gd name="T2" fmla="*/ 0 w 312"/>
                <a:gd name="T3" fmla="*/ 0 h 1761"/>
                <a:gd name="T4" fmla="*/ 0 w 312"/>
                <a:gd name="T5" fmla="*/ 0 h 1761"/>
                <a:gd name="T6" fmla="*/ 0 w 312"/>
                <a:gd name="T7" fmla="*/ 0 h 1761"/>
                <a:gd name="T8" fmla="*/ 0 w 312"/>
                <a:gd name="T9" fmla="*/ 0 h 1761"/>
                <a:gd name="T10" fmla="*/ 0 w 312"/>
                <a:gd name="T11" fmla="*/ 0 h 1761"/>
                <a:gd name="T12" fmla="*/ 0 w 312"/>
                <a:gd name="T13" fmla="*/ 0 h 1761"/>
                <a:gd name="T14" fmla="*/ 0 w 312"/>
                <a:gd name="T15" fmla="*/ 0 h 1761"/>
                <a:gd name="T16" fmla="*/ 0 w 312"/>
                <a:gd name="T17" fmla="*/ 0 h 1761"/>
                <a:gd name="T18" fmla="*/ 0 w 312"/>
                <a:gd name="T19" fmla="*/ 0 h 1761"/>
                <a:gd name="T20" fmla="*/ 0 w 312"/>
                <a:gd name="T21" fmla="*/ 0 h 1761"/>
                <a:gd name="T22" fmla="*/ 0 w 312"/>
                <a:gd name="T23" fmla="*/ 0 h 1761"/>
                <a:gd name="T24" fmla="*/ 0 w 312"/>
                <a:gd name="T25" fmla="*/ 0 h 1761"/>
                <a:gd name="T26" fmla="*/ 0 w 312"/>
                <a:gd name="T27" fmla="*/ 0 h 1761"/>
                <a:gd name="T28" fmla="*/ 0 w 312"/>
                <a:gd name="T29" fmla="*/ 0 h 1761"/>
                <a:gd name="T30" fmla="*/ 0 w 312"/>
                <a:gd name="T31" fmla="*/ 0 h 1761"/>
                <a:gd name="T32" fmla="*/ 0 w 312"/>
                <a:gd name="T33" fmla="*/ 0 h 1761"/>
                <a:gd name="T34" fmla="*/ 0 w 312"/>
                <a:gd name="T35" fmla="*/ 0 h 1761"/>
                <a:gd name="T36" fmla="*/ 0 w 312"/>
                <a:gd name="T37" fmla="*/ 0 h 1761"/>
                <a:gd name="T38" fmla="*/ 0 w 312"/>
                <a:gd name="T39" fmla="*/ 0 h 1761"/>
                <a:gd name="T40" fmla="*/ 0 w 312"/>
                <a:gd name="T41" fmla="*/ 0 h 1761"/>
                <a:gd name="T42" fmla="*/ 0 w 312"/>
                <a:gd name="T43" fmla="*/ 0 h 1761"/>
                <a:gd name="T44" fmla="*/ 0 w 312"/>
                <a:gd name="T45" fmla="*/ 0 h 1761"/>
                <a:gd name="T46" fmla="*/ 0 w 312"/>
                <a:gd name="T47" fmla="*/ 0 h 1761"/>
                <a:gd name="T48" fmla="*/ 0 w 312"/>
                <a:gd name="T49" fmla="*/ 0 h 1761"/>
                <a:gd name="T50" fmla="*/ 0 w 312"/>
                <a:gd name="T51" fmla="*/ 0 h 1761"/>
                <a:gd name="T52" fmla="*/ 0 w 312"/>
                <a:gd name="T53" fmla="*/ 0 h 1761"/>
                <a:gd name="T54" fmla="*/ 0 w 312"/>
                <a:gd name="T55" fmla="*/ 0 h 1761"/>
                <a:gd name="T56" fmla="*/ 0 w 312"/>
                <a:gd name="T57" fmla="*/ 0 h 1761"/>
                <a:gd name="T58" fmla="*/ 0 w 312"/>
                <a:gd name="T59" fmla="*/ 0 h 1761"/>
                <a:gd name="T60" fmla="*/ 0 w 312"/>
                <a:gd name="T61" fmla="*/ 0 h 1761"/>
                <a:gd name="T62" fmla="*/ 0 w 312"/>
                <a:gd name="T63" fmla="*/ 0 h 1761"/>
                <a:gd name="T64" fmla="*/ 0 w 312"/>
                <a:gd name="T65" fmla="*/ 0 h 1761"/>
                <a:gd name="T66" fmla="*/ 0 w 312"/>
                <a:gd name="T67" fmla="*/ 0 h 1761"/>
                <a:gd name="T68" fmla="*/ 0 w 312"/>
                <a:gd name="T69" fmla="*/ 0 h 1761"/>
                <a:gd name="T70" fmla="*/ 0 w 312"/>
                <a:gd name="T71" fmla="*/ 0 h 1761"/>
                <a:gd name="T72" fmla="*/ 0 w 312"/>
                <a:gd name="T73" fmla="*/ 0 h 1761"/>
                <a:gd name="T74" fmla="*/ 0 w 312"/>
                <a:gd name="T75" fmla="*/ 0 h 1761"/>
                <a:gd name="T76" fmla="*/ 0 w 312"/>
                <a:gd name="T77" fmla="*/ 0 h 1761"/>
                <a:gd name="T78" fmla="*/ 0 w 312"/>
                <a:gd name="T79" fmla="*/ 0 h 1761"/>
                <a:gd name="T80" fmla="*/ 0 w 312"/>
                <a:gd name="T81" fmla="*/ 0 h 1761"/>
                <a:gd name="T82" fmla="*/ 0 w 312"/>
                <a:gd name="T83" fmla="*/ 0 h 1761"/>
                <a:gd name="T84" fmla="*/ 0 w 312"/>
                <a:gd name="T85" fmla="*/ 0 h 1761"/>
                <a:gd name="T86" fmla="*/ 0 w 312"/>
                <a:gd name="T87" fmla="*/ 0 h 17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2"/>
                <a:gd name="T133" fmla="*/ 0 h 1761"/>
                <a:gd name="T134" fmla="*/ 312 w 312"/>
                <a:gd name="T135" fmla="*/ 1761 h 176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2" h="1761">
                  <a:moveTo>
                    <a:pt x="310" y="824"/>
                  </a:moveTo>
                  <a:lnTo>
                    <a:pt x="310" y="824"/>
                  </a:lnTo>
                  <a:lnTo>
                    <a:pt x="298" y="833"/>
                  </a:lnTo>
                  <a:lnTo>
                    <a:pt x="287" y="845"/>
                  </a:lnTo>
                  <a:lnTo>
                    <a:pt x="277" y="862"/>
                  </a:lnTo>
                  <a:lnTo>
                    <a:pt x="268" y="880"/>
                  </a:lnTo>
                  <a:lnTo>
                    <a:pt x="259" y="901"/>
                  </a:lnTo>
                  <a:lnTo>
                    <a:pt x="250" y="925"/>
                  </a:lnTo>
                  <a:lnTo>
                    <a:pt x="241" y="951"/>
                  </a:lnTo>
                  <a:lnTo>
                    <a:pt x="233" y="980"/>
                  </a:lnTo>
                  <a:lnTo>
                    <a:pt x="226" y="1011"/>
                  </a:lnTo>
                  <a:lnTo>
                    <a:pt x="218" y="1042"/>
                  </a:lnTo>
                  <a:lnTo>
                    <a:pt x="213" y="1075"/>
                  </a:lnTo>
                  <a:lnTo>
                    <a:pt x="206" y="1111"/>
                  </a:lnTo>
                  <a:lnTo>
                    <a:pt x="200" y="1147"/>
                  </a:lnTo>
                  <a:lnTo>
                    <a:pt x="194" y="1183"/>
                  </a:lnTo>
                  <a:lnTo>
                    <a:pt x="190" y="1221"/>
                  </a:lnTo>
                  <a:lnTo>
                    <a:pt x="185" y="1258"/>
                  </a:lnTo>
                  <a:lnTo>
                    <a:pt x="181" y="1296"/>
                  </a:lnTo>
                  <a:lnTo>
                    <a:pt x="176" y="1334"/>
                  </a:lnTo>
                  <a:lnTo>
                    <a:pt x="173" y="1372"/>
                  </a:lnTo>
                  <a:lnTo>
                    <a:pt x="170" y="1410"/>
                  </a:lnTo>
                  <a:lnTo>
                    <a:pt x="167" y="1447"/>
                  </a:lnTo>
                  <a:lnTo>
                    <a:pt x="164" y="1484"/>
                  </a:lnTo>
                  <a:lnTo>
                    <a:pt x="162" y="1519"/>
                  </a:lnTo>
                  <a:lnTo>
                    <a:pt x="159" y="1553"/>
                  </a:lnTo>
                  <a:lnTo>
                    <a:pt x="158" y="1587"/>
                  </a:lnTo>
                  <a:lnTo>
                    <a:pt x="156" y="1618"/>
                  </a:lnTo>
                  <a:lnTo>
                    <a:pt x="155" y="1648"/>
                  </a:lnTo>
                  <a:lnTo>
                    <a:pt x="155" y="1675"/>
                  </a:lnTo>
                  <a:lnTo>
                    <a:pt x="154" y="1700"/>
                  </a:lnTo>
                  <a:lnTo>
                    <a:pt x="153" y="1723"/>
                  </a:lnTo>
                  <a:lnTo>
                    <a:pt x="153" y="1743"/>
                  </a:lnTo>
                  <a:lnTo>
                    <a:pt x="153" y="1761"/>
                  </a:lnTo>
                  <a:lnTo>
                    <a:pt x="147" y="1738"/>
                  </a:lnTo>
                  <a:lnTo>
                    <a:pt x="141" y="1715"/>
                  </a:lnTo>
                  <a:lnTo>
                    <a:pt x="136" y="1692"/>
                  </a:lnTo>
                  <a:lnTo>
                    <a:pt x="131" y="1668"/>
                  </a:lnTo>
                  <a:lnTo>
                    <a:pt x="127" y="1643"/>
                  </a:lnTo>
                  <a:lnTo>
                    <a:pt x="122" y="1617"/>
                  </a:lnTo>
                  <a:lnTo>
                    <a:pt x="118" y="1590"/>
                  </a:lnTo>
                  <a:lnTo>
                    <a:pt x="113" y="1564"/>
                  </a:lnTo>
                  <a:lnTo>
                    <a:pt x="109" y="1537"/>
                  </a:lnTo>
                  <a:lnTo>
                    <a:pt x="104" y="1509"/>
                  </a:lnTo>
                  <a:lnTo>
                    <a:pt x="101" y="1482"/>
                  </a:lnTo>
                  <a:lnTo>
                    <a:pt x="96" y="1453"/>
                  </a:lnTo>
                  <a:lnTo>
                    <a:pt x="93" y="1425"/>
                  </a:lnTo>
                  <a:lnTo>
                    <a:pt x="89" y="1396"/>
                  </a:lnTo>
                  <a:lnTo>
                    <a:pt x="85" y="1366"/>
                  </a:lnTo>
                  <a:lnTo>
                    <a:pt x="82" y="1336"/>
                  </a:lnTo>
                  <a:lnTo>
                    <a:pt x="78" y="1308"/>
                  </a:lnTo>
                  <a:lnTo>
                    <a:pt x="75" y="1278"/>
                  </a:lnTo>
                  <a:lnTo>
                    <a:pt x="70" y="1248"/>
                  </a:lnTo>
                  <a:lnTo>
                    <a:pt x="67" y="1218"/>
                  </a:lnTo>
                  <a:lnTo>
                    <a:pt x="63" y="1189"/>
                  </a:lnTo>
                  <a:lnTo>
                    <a:pt x="59" y="1159"/>
                  </a:lnTo>
                  <a:lnTo>
                    <a:pt x="56" y="1129"/>
                  </a:lnTo>
                  <a:lnTo>
                    <a:pt x="51" y="1100"/>
                  </a:lnTo>
                  <a:lnTo>
                    <a:pt x="48" y="1071"/>
                  </a:lnTo>
                  <a:lnTo>
                    <a:pt x="43" y="1042"/>
                  </a:lnTo>
                  <a:lnTo>
                    <a:pt x="39" y="1013"/>
                  </a:lnTo>
                  <a:lnTo>
                    <a:pt x="34" y="985"/>
                  </a:lnTo>
                  <a:lnTo>
                    <a:pt x="30" y="956"/>
                  </a:lnTo>
                  <a:lnTo>
                    <a:pt x="25" y="929"/>
                  </a:lnTo>
                  <a:lnTo>
                    <a:pt x="21" y="901"/>
                  </a:lnTo>
                  <a:lnTo>
                    <a:pt x="15" y="874"/>
                  </a:lnTo>
                  <a:lnTo>
                    <a:pt x="12" y="841"/>
                  </a:lnTo>
                  <a:lnTo>
                    <a:pt x="8" y="807"/>
                  </a:lnTo>
                  <a:lnTo>
                    <a:pt x="6" y="774"/>
                  </a:lnTo>
                  <a:lnTo>
                    <a:pt x="4" y="742"/>
                  </a:lnTo>
                  <a:lnTo>
                    <a:pt x="1" y="710"/>
                  </a:lnTo>
                  <a:lnTo>
                    <a:pt x="0" y="679"/>
                  </a:lnTo>
                  <a:lnTo>
                    <a:pt x="0" y="648"/>
                  </a:lnTo>
                  <a:lnTo>
                    <a:pt x="0" y="618"/>
                  </a:lnTo>
                  <a:lnTo>
                    <a:pt x="0" y="588"/>
                  </a:lnTo>
                  <a:lnTo>
                    <a:pt x="1" y="558"/>
                  </a:lnTo>
                  <a:lnTo>
                    <a:pt x="3" y="530"/>
                  </a:lnTo>
                  <a:lnTo>
                    <a:pt x="4" y="501"/>
                  </a:lnTo>
                  <a:lnTo>
                    <a:pt x="6" y="472"/>
                  </a:lnTo>
                  <a:lnTo>
                    <a:pt x="8" y="445"/>
                  </a:lnTo>
                  <a:lnTo>
                    <a:pt x="10" y="417"/>
                  </a:lnTo>
                  <a:lnTo>
                    <a:pt x="14" y="390"/>
                  </a:lnTo>
                  <a:lnTo>
                    <a:pt x="17" y="364"/>
                  </a:lnTo>
                  <a:lnTo>
                    <a:pt x="21" y="338"/>
                  </a:lnTo>
                  <a:lnTo>
                    <a:pt x="25" y="311"/>
                  </a:lnTo>
                  <a:lnTo>
                    <a:pt x="30" y="286"/>
                  </a:lnTo>
                  <a:lnTo>
                    <a:pt x="34" y="261"/>
                  </a:lnTo>
                  <a:lnTo>
                    <a:pt x="39" y="236"/>
                  </a:lnTo>
                  <a:lnTo>
                    <a:pt x="44" y="211"/>
                  </a:lnTo>
                  <a:lnTo>
                    <a:pt x="50" y="187"/>
                  </a:lnTo>
                  <a:lnTo>
                    <a:pt x="56" y="162"/>
                  </a:lnTo>
                  <a:lnTo>
                    <a:pt x="62" y="139"/>
                  </a:lnTo>
                  <a:lnTo>
                    <a:pt x="68" y="116"/>
                  </a:lnTo>
                  <a:lnTo>
                    <a:pt x="75" y="92"/>
                  </a:lnTo>
                  <a:lnTo>
                    <a:pt x="82" y="68"/>
                  </a:lnTo>
                  <a:lnTo>
                    <a:pt x="88" y="46"/>
                  </a:lnTo>
                  <a:lnTo>
                    <a:pt x="96" y="23"/>
                  </a:lnTo>
                  <a:lnTo>
                    <a:pt x="103" y="0"/>
                  </a:lnTo>
                  <a:lnTo>
                    <a:pt x="115" y="17"/>
                  </a:lnTo>
                  <a:lnTo>
                    <a:pt x="127" y="34"/>
                  </a:lnTo>
                  <a:lnTo>
                    <a:pt x="138" y="53"/>
                  </a:lnTo>
                  <a:lnTo>
                    <a:pt x="150" y="73"/>
                  </a:lnTo>
                  <a:lnTo>
                    <a:pt x="161" y="94"/>
                  </a:lnTo>
                  <a:lnTo>
                    <a:pt x="172" y="116"/>
                  </a:lnTo>
                  <a:lnTo>
                    <a:pt x="182" y="140"/>
                  </a:lnTo>
                  <a:lnTo>
                    <a:pt x="193" y="164"/>
                  </a:lnTo>
                  <a:lnTo>
                    <a:pt x="202" y="189"/>
                  </a:lnTo>
                  <a:lnTo>
                    <a:pt x="213" y="214"/>
                  </a:lnTo>
                  <a:lnTo>
                    <a:pt x="222" y="240"/>
                  </a:lnTo>
                  <a:lnTo>
                    <a:pt x="231" y="267"/>
                  </a:lnTo>
                  <a:lnTo>
                    <a:pt x="238" y="295"/>
                  </a:lnTo>
                  <a:lnTo>
                    <a:pt x="248" y="322"/>
                  </a:lnTo>
                  <a:lnTo>
                    <a:pt x="255" y="351"/>
                  </a:lnTo>
                  <a:lnTo>
                    <a:pt x="262" y="379"/>
                  </a:lnTo>
                  <a:lnTo>
                    <a:pt x="269" y="408"/>
                  </a:lnTo>
                  <a:lnTo>
                    <a:pt x="276" y="437"/>
                  </a:lnTo>
                  <a:lnTo>
                    <a:pt x="281" y="466"/>
                  </a:lnTo>
                  <a:lnTo>
                    <a:pt x="287" y="495"/>
                  </a:lnTo>
                  <a:lnTo>
                    <a:pt x="292" y="525"/>
                  </a:lnTo>
                  <a:lnTo>
                    <a:pt x="296" y="553"/>
                  </a:lnTo>
                  <a:lnTo>
                    <a:pt x="301" y="582"/>
                  </a:lnTo>
                  <a:lnTo>
                    <a:pt x="304" y="611"/>
                  </a:lnTo>
                  <a:lnTo>
                    <a:pt x="306" y="639"/>
                  </a:lnTo>
                  <a:lnTo>
                    <a:pt x="308" y="668"/>
                  </a:lnTo>
                  <a:lnTo>
                    <a:pt x="311" y="695"/>
                  </a:lnTo>
                  <a:lnTo>
                    <a:pt x="312" y="723"/>
                  </a:lnTo>
                  <a:lnTo>
                    <a:pt x="312" y="749"/>
                  </a:lnTo>
                  <a:lnTo>
                    <a:pt x="312" y="775"/>
                  </a:lnTo>
                  <a:lnTo>
                    <a:pt x="311" y="800"/>
                  </a:lnTo>
                  <a:lnTo>
                    <a:pt x="310" y="82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03" name="Freeform 8"/>
            <p:cNvSpPr>
              <a:spLocks/>
            </p:cNvSpPr>
            <p:nvPr/>
          </p:nvSpPr>
          <p:spPr bwMode="auto">
            <a:xfrm>
              <a:off x="3082" y="1458"/>
              <a:ext cx="66" cy="218"/>
            </a:xfrm>
            <a:custGeom>
              <a:avLst/>
              <a:gdLst>
                <a:gd name="T0" fmla="*/ 0 w 394"/>
                <a:gd name="T1" fmla="*/ 0 h 1306"/>
                <a:gd name="T2" fmla="*/ 0 w 394"/>
                <a:gd name="T3" fmla="*/ 0 h 1306"/>
                <a:gd name="T4" fmla="*/ 0 w 394"/>
                <a:gd name="T5" fmla="*/ 0 h 1306"/>
                <a:gd name="T6" fmla="*/ 0 w 394"/>
                <a:gd name="T7" fmla="*/ 0 h 1306"/>
                <a:gd name="T8" fmla="*/ 0 w 394"/>
                <a:gd name="T9" fmla="*/ 0 h 1306"/>
                <a:gd name="T10" fmla="*/ 0 w 394"/>
                <a:gd name="T11" fmla="*/ 0 h 1306"/>
                <a:gd name="T12" fmla="*/ 0 w 394"/>
                <a:gd name="T13" fmla="*/ 0 h 1306"/>
                <a:gd name="T14" fmla="*/ 0 w 394"/>
                <a:gd name="T15" fmla="*/ 0 h 1306"/>
                <a:gd name="T16" fmla="*/ 0 w 394"/>
                <a:gd name="T17" fmla="*/ 0 h 1306"/>
                <a:gd name="T18" fmla="*/ 0 w 394"/>
                <a:gd name="T19" fmla="*/ 0 h 1306"/>
                <a:gd name="T20" fmla="*/ 0 w 394"/>
                <a:gd name="T21" fmla="*/ 0 h 1306"/>
                <a:gd name="T22" fmla="*/ 0 w 394"/>
                <a:gd name="T23" fmla="*/ 0 h 1306"/>
                <a:gd name="T24" fmla="*/ 0 w 394"/>
                <a:gd name="T25" fmla="*/ 0 h 1306"/>
                <a:gd name="T26" fmla="*/ 0 w 394"/>
                <a:gd name="T27" fmla="*/ 0 h 1306"/>
                <a:gd name="T28" fmla="*/ 0 w 394"/>
                <a:gd name="T29" fmla="*/ 0 h 1306"/>
                <a:gd name="T30" fmla="*/ 0 w 394"/>
                <a:gd name="T31" fmla="*/ 0 h 1306"/>
                <a:gd name="T32" fmla="*/ 0 w 394"/>
                <a:gd name="T33" fmla="*/ 0 h 1306"/>
                <a:gd name="T34" fmla="*/ 0 w 394"/>
                <a:gd name="T35" fmla="*/ 0 h 1306"/>
                <a:gd name="T36" fmla="*/ 0 w 394"/>
                <a:gd name="T37" fmla="*/ 0 h 1306"/>
                <a:gd name="T38" fmla="*/ 0 w 394"/>
                <a:gd name="T39" fmla="*/ 0 h 1306"/>
                <a:gd name="T40" fmla="*/ 0 w 394"/>
                <a:gd name="T41" fmla="*/ 0 h 1306"/>
                <a:gd name="T42" fmla="*/ 0 w 394"/>
                <a:gd name="T43" fmla="*/ 0 h 1306"/>
                <a:gd name="T44" fmla="*/ 0 w 394"/>
                <a:gd name="T45" fmla="*/ 0 h 1306"/>
                <a:gd name="T46" fmla="*/ 0 w 394"/>
                <a:gd name="T47" fmla="*/ 0 h 1306"/>
                <a:gd name="T48" fmla="*/ 0 w 394"/>
                <a:gd name="T49" fmla="*/ 0 h 1306"/>
                <a:gd name="T50" fmla="*/ 0 w 394"/>
                <a:gd name="T51" fmla="*/ 0 h 1306"/>
                <a:gd name="T52" fmla="*/ 0 w 394"/>
                <a:gd name="T53" fmla="*/ 0 h 1306"/>
                <a:gd name="T54" fmla="*/ 0 w 394"/>
                <a:gd name="T55" fmla="*/ 0 h 1306"/>
                <a:gd name="T56" fmla="*/ 0 w 394"/>
                <a:gd name="T57" fmla="*/ 0 h 1306"/>
                <a:gd name="T58" fmla="*/ 0 w 394"/>
                <a:gd name="T59" fmla="*/ 0 h 1306"/>
                <a:gd name="T60" fmla="*/ 0 w 394"/>
                <a:gd name="T61" fmla="*/ 0 h 1306"/>
                <a:gd name="T62" fmla="*/ 0 w 394"/>
                <a:gd name="T63" fmla="*/ 0 h 1306"/>
                <a:gd name="T64" fmla="*/ 0 w 394"/>
                <a:gd name="T65" fmla="*/ 0 h 1306"/>
                <a:gd name="T66" fmla="*/ 0 w 394"/>
                <a:gd name="T67" fmla="*/ 0 h 1306"/>
                <a:gd name="T68" fmla="*/ 0 w 394"/>
                <a:gd name="T69" fmla="*/ 0 h 1306"/>
                <a:gd name="T70" fmla="*/ 0 w 394"/>
                <a:gd name="T71" fmla="*/ 0 h 1306"/>
                <a:gd name="T72" fmla="*/ 0 w 394"/>
                <a:gd name="T73" fmla="*/ 0 h 1306"/>
                <a:gd name="T74" fmla="*/ 0 w 394"/>
                <a:gd name="T75" fmla="*/ 0 h 1306"/>
                <a:gd name="T76" fmla="*/ 0 w 394"/>
                <a:gd name="T77" fmla="*/ 0 h 1306"/>
                <a:gd name="T78" fmla="*/ 0 w 394"/>
                <a:gd name="T79" fmla="*/ 0 h 1306"/>
                <a:gd name="T80" fmla="*/ 0 w 394"/>
                <a:gd name="T81" fmla="*/ 0 h 1306"/>
                <a:gd name="T82" fmla="*/ 0 w 394"/>
                <a:gd name="T83" fmla="*/ 0 h 1306"/>
                <a:gd name="T84" fmla="*/ 0 w 394"/>
                <a:gd name="T85" fmla="*/ 0 h 1306"/>
                <a:gd name="T86" fmla="*/ 0 w 394"/>
                <a:gd name="T87" fmla="*/ 0 h 1306"/>
                <a:gd name="T88" fmla="*/ 0 w 394"/>
                <a:gd name="T89" fmla="*/ 0 h 1306"/>
                <a:gd name="T90" fmla="*/ 0 w 394"/>
                <a:gd name="T91" fmla="*/ 0 h 1306"/>
                <a:gd name="T92" fmla="*/ 0 w 394"/>
                <a:gd name="T93" fmla="*/ 0 h 1306"/>
                <a:gd name="T94" fmla="*/ 0 w 394"/>
                <a:gd name="T95" fmla="*/ 0 h 1306"/>
                <a:gd name="T96" fmla="*/ 0 w 394"/>
                <a:gd name="T97" fmla="*/ 0 h 1306"/>
                <a:gd name="T98" fmla="*/ 0 w 394"/>
                <a:gd name="T99" fmla="*/ 0 h 1306"/>
                <a:gd name="T100" fmla="*/ 0 w 394"/>
                <a:gd name="T101" fmla="*/ 0 h 1306"/>
                <a:gd name="T102" fmla="*/ 0 w 394"/>
                <a:gd name="T103" fmla="*/ 0 h 13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4"/>
                <a:gd name="T157" fmla="*/ 0 h 1306"/>
                <a:gd name="T158" fmla="*/ 394 w 394"/>
                <a:gd name="T159" fmla="*/ 1306 h 13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4" h="1306">
                  <a:moveTo>
                    <a:pt x="0" y="49"/>
                  </a:moveTo>
                  <a:lnTo>
                    <a:pt x="17" y="45"/>
                  </a:lnTo>
                  <a:lnTo>
                    <a:pt x="33" y="42"/>
                  </a:lnTo>
                  <a:lnTo>
                    <a:pt x="46" y="37"/>
                  </a:lnTo>
                  <a:lnTo>
                    <a:pt x="60" y="32"/>
                  </a:lnTo>
                  <a:lnTo>
                    <a:pt x="72" y="25"/>
                  </a:lnTo>
                  <a:lnTo>
                    <a:pt x="85" y="18"/>
                  </a:lnTo>
                  <a:lnTo>
                    <a:pt x="100" y="10"/>
                  </a:lnTo>
                  <a:lnTo>
                    <a:pt x="114" y="0"/>
                  </a:lnTo>
                  <a:lnTo>
                    <a:pt x="132" y="38"/>
                  </a:lnTo>
                  <a:lnTo>
                    <a:pt x="147" y="70"/>
                  </a:lnTo>
                  <a:lnTo>
                    <a:pt x="161" y="100"/>
                  </a:lnTo>
                  <a:lnTo>
                    <a:pt x="172" y="126"/>
                  </a:lnTo>
                  <a:lnTo>
                    <a:pt x="181" y="150"/>
                  </a:lnTo>
                  <a:lnTo>
                    <a:pt x="190" y="172"/>
                  </a:lnTo>
                  <a:lnTo>
                    <a:pt x="197" y="193"/>
                  </a:lnTo>
                  <a:lnTo>
                    <a:pt x="203" y="215"/>
                  </a:lnTo>
                  <a:lnTo>
                    <a:pt x="210" y="236"/>
                  </a:lnTo>
                  <a:lnTo>
                    <a:pt x="217" y="259"/>
                  </a:lnTo>
                  <a:lnTo>
                    <a:pt x="224" y="283"/>
                  </a:lnTo>
                  <a:lnTo>
                    <a:pt x="231" y="310"/>
                  </a:lnTo>
                  <a:lnTo>
                    <a:pt x="238" y="341"/>
                  </a:lnTo>
                  <a:lnTo>
                    <a:pt x="247" y="376"/>
                  </a:lnTo>
                  <a:lnTo>
                    <a:pt x="258" y="416"/>
                  </a:lnTo>
                  <a:lnTo>
                    <a:pt x="269" y="461"/>
                  </a:lnTo>
                  <a:lnTo>
                    <a:pt x="273" y="477"/>
                  </a:lnTo>
                  <a:lnTo>
                    <a:pt x="278" y="494"/>
                  </a:lnTo>
                  <a:lnTo>
                    <a:pt x="284" y="513"/>
                  </a:lnTo>
                  <a:lnTo>
                    <a:pt x="288" y="534"/>
                  </a:lnTo>
                  <a:lnTo>
                    <a:pt x="293" y="556"/>
                  </a:lnTo>
                  <a:lnTo>
                    <a:pt x="298" y="579"/>
                  </a:lnTo>
                  <a:lnTo>
                    <a:pt x="303" y="604"/>
                  </a:lnTo>
                  <a:lnTo>
                    <a:pt x="308" y="631"/>
                  </a:lnTo>
                  <a:lnTo>
                    <a:pt x="313" y="658"/>
                  </a:lnTo>
                  <a:lnTo>
                    <a:pt x="319" y="687"/>
                  </a:lnTo>
                  <a:lnTo>
                    <a:pt x="323" y="715"/>
                  </a:lnTo>
                  <a:lnTo>
                    <a:pt x="329" y="745"/>
                  </a:lnTo>
                  <a:lnTo>
                    <a:pt x="333" y="775"/>
                  </a:lnTo>
                  <a:lnTo>
                    <a:pt x="338" y="806"/>
                  </a:lnTo>
                  <a:lnTo>
                    <a:pt x="343" y="837"/>
                  </a:lnTo>
                  <a:lnTo>
                    <a:pt x="348" y="868"/>
                  </a:lnTo>
                  <a:lnTo>
                    <a:pt x="352" y="900"/>
                  </a:lnTo>
                  <a:lnTo>
                    <a:pt x="357" y="931"/>
                  </a:lnTo>
                  <a:lnTo>
                    <a:pt x="360" y="962"/>
                  </a:lnTo>
                  <a:lnTo>
                    <a:pt x="365" y="994"/>
                  </a:lnTo>
                  <a:lnTo>
                    <a:pt x="368" y="1024"/>
                  </a:lnTo>
                  <a:lnTo>
                    <a:pt x="373" y="1055"/>
                  </a:lnTo>
                  <a:lnTo>
                    <a:pt x="376" y="1085"/>
                  </a:lnTo>
                  <a:lnTo>
                    <a:pt x="380" y="1113"/>
                  </a:lnTo>
                  <a:lnTo>
                    <a:pt x="382" y="1142"/>
                  </a:lnTo>
                  <a:lnTo>
                    <a:pt x="385" y="1169"/>
                  </a:lnTo>
                  <a:lnTo>
                    <a:pt x="387" y="1196"/>
                  </a:lnTo>
                  <a:lnTo>
                    <a:pt x="390" y="1221"/>
                  </a:lnTo>
                  <a:lnTo>
                    <a:pt x="391" y="1244"/>
                  </a:lnTo>
                  <a:lnTo>
                    <a:pt x="392" y="1266"/>
                  </a:lnTo>
                  <a:lnTo>
                    <a:pt x="393" y="1287"/>
                  </a:lnTo>
                  <a:lnTo>
                    <a:pt x="394" y="1306"/>
                  </a:lnTo>
                  <a:lnTo>
                    <a:pt x="392" y="1292"/>
                  </a:lnTo>
                  <a:lnTo>
                    <a:pt x="389" y="1274"/>
                  </a:lnTo>
                  <a:lnTo>
                    <a:pt x="385" y="1255"/>
                  </a:lnTo>
                  <a:lnTo>
                    <a:pt x="381" y="1233"/>
                  </a:lnTo>
                  <a:lnTo>
                    <a:pt x="375" y="1209"/>
                  </a:lnTo>
                  <a:lnTo>
                    <a:pt x="369" y="1184"/>
                  </a:lnTo>
                  <a:lnTo>
                    <a:pt x="363" y="1156"/>
                  </a:lnTo>
                  <a:lnTo>
                    <a:pt x="356" y="1128"/>
                  </a:lnTo>
                  <a:lnTo>
                    <a:pt x="348" y="1098"/>
                  </a:lnTo>
                  <a:lnTo>
                    <a:pt x="340" y="1067"/>
                  </a:lnTo>
                  <a:lnTo>
                    <a:pt x="331" y="1035"/>
                  </a:lnTo>
                  <a:lnTo>
                    <a:pt x="322" y="1001"/>
                  </a:lnTo>
                  <a:lnTo>
                    <a:pt x="313" y="968"/>
                  </a:lnTo>
                  <a:lnTo>
                    <a:pt x="303" y="935"/>
                  </a:lnTo>
                  <a:lnTo>
                    <a:pt x="294" y="900"/>
                  </a:lnTo>
                  <a:lnTo>
                    <a:pt x="284" y="865"/>
                  </a:lnTo>
                  <a:lnTo>
                    <a:pt x="275" y="831"/>
                  </a:lnTo>
                  <a:lnTo>
                    <a:pt x="264" y="796"/>
                  </a:lnTo>
                  <a:lnTo>
                    <a:pt x="254" y="763"/>
                  </a:lnTo>
                  <a:lnTo>
                    <a:pt x="244" y="730"/>
                  </a:lnTo>
                  <a:lnTo>
                    <a:pt x="235" y="696"/>
                  </a:lnTo>
                  <a:lnTo>
                    <a:pt x="225" y="664"/>
                  </a:lnTo>
                  <a:lnTo>
                    <a:pt x="216" y="633"/>
                  </a:lnTo>
                  <a:lnTo>
                    <a:pt x="207" y="603"/>
                  </a:lnTo>
                  <a:lnTo>
                    <a:pt x="198" y="576"/>
                  </a:lnTo>
                  <a:lnTo>
                    <a:pt x="190" y="548"/>
                  </a:lnTo>
                  <a:lnTo>
                    <a:pt x="182" y="523"/>
                  </a:lnTo>
                  <a:lnTo>
                    <a:pt x="175" y="501"/>
                  </a:lnTo>
                  <a:lnTo>
                    <a:pt x="168" y="479"/>
                  </a:lnTo>
                  <a:lnTo>
                    <a:pt x="162" y="460"/>
                  </a:lnTo>
                  <a:lnTo>
                    <a:pt x="156" y="443"/>
                  </a:lnTo>
                  <a:lnTo>
                    <a:pt x="151" y="429"/>
                  </a:lnTo>
                  <a:lnTo>
                    <a:pt x="140" y="404"/>
                  </a:lnTo>
                  <a:lnTo>
                    <a:pt x="129" y="380"/>
                  </a:lnTo>
                  <a:lnTo>
                    <a:pt x="120" y="355"/>
                  </a:lnTo>
                  <a:lnTo>
                    <a:pt x="111" y="330"/>
                  </a:lnTo>
                  <a:lnTo>
                    <a:pt x="102" y="305"/>
                  </a:lnTo>
                  <a:lnTo>
                    <a:pt x="94" y="280"/>
                  </a:lnTo>
                  <a:lnTo>
                    <a:pt x="86" y="255"/>
                  </a:lnTo>
                  <a:lnTo>
                    <a:pt x="78" y="230"/>
                  </a:lnTo>
                  <a:lnTo>
                    <a:pt x="69" y="206"/>
                  </a:lnTo>
                  <a:lnTo>
                    <a:pt x="61" y="181"/>
                  </a:lnTo>
                  <a:lnTo>
                    <a:pt x="53" y="157"/>
                  </a:lnTo>
                  <a:lnTo>
                    <a:pt x="44" y="135"/>
                  </a:lnTo>
                  <a:lnTo>
                    <a:pt x="34" y="112"/>
                  </a:lnTo>
                  <a:lnTo>
                    <a:pt x="24" y="91"/>
                  </a:lnTo>
                  <a:lnTo>
                    <a:pt x="13" y="69"/>
                  </a:lnTo>
                  <a:lnTo>
                    <a:pt x="0" y="49"/>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04" name="Freeform 9"/>
            <p:cNvSpPr>
              <a:spLocks/>
            </p:cNvSpPr>
            <p:nvPr/>
          </p:nvSpPr>
          <p:spPr bwMode="auto">
            <a:xfrm>
              <a:off x="3082" y="1458"/>
              <a:ext cx="66" cy="218"/>
            </a:xfrm>
            <a:custGeom>
              <a:avLst/>
              <a:gdLst>
                <a:gd name="T0" fmla="*/ 0 w 394"/>
                <a:gd name="T1" fmla="*/ 0 h 1306"/>
                <a:gd name="T2" fmla="*/ 0 w 394"/>
                <a:gd name="T3" fmla="*/ 0 h 1306"/>
                <a:gd name="T4" fmla="*/ 0 w 394"/>
                <a:gd name="T5" fmla="*/ 0 h 1306"/>
                <a:gd name="T6" fmla="*/ 0 w 394"/>
                <a:gd name="T7" fmla="*/ 0 h 1306"/>
                <a:gd name="T8" fmla="*/ 0 w 394"/>
                <a:gd name="T9" fmla="*/ 0 h 1306"/>
                <a:gd name="T10" fmla="*/ 0 w 394"/>
                <a:gd name="T11" fmla="*/ 0 h 1306"/>
                <a:gd name="T12" fmla="*/ 0 w 394"/>
                <a:gd name="T13" fmla="*/ 0 h 1306"/>
                <a:gd name="T14" fmla="*/ 0 w 394"/>
                <a:gd name="T15" fmla="*/ 0 h 1306"/>
                <a:gd name="T16" fmla="*/ 0 w 394"/>
                <a:gd name="T17" fmla="*/ 0 h 1306"/>
                <a:gd name="T18" fmla="*/ 0 w 394"/>
                <a:gd name="T19" fmla="*/ 0 h 1306"/>
                <a:gd name="T20" fmla="*/ 0 w 394"/>
                <a:gd name="T21" fmla="*/ 0 h 1306"/>
                <a:gd name="T22" fmla="*/ 0 w 394"/>
                <a:gd name="T23" fmla="*/ 0 h 1306"/>
                <a:gd name="T24" fmla="*/ 0 w 394"/>
                <a:gd name="T25" fmla="*/ 0 h 1306"/>
                <a:gd name="T26" fmla="*/ 0 w 394"/>
                <a:gd name="T27" fmla="*/ 0 h 1306"/>
                <a:gd name="T28" fmla="*/ 0 w 394"/>
                <a:gd name="T29" fmla="*/ 0 h 1306"/>
                <a:gd name="T30" fmla="*/ 0 w 394"/>
                <a:gd name="T31" fmla="*/ 0 h 1306"/>
                <a:gd name="T32" fmla="*/ 0 w 394"/>
                <a:gd name="T33" fmla="*/ 0 h 1306"/>
                <a:gd name="T34" fmla="*/ 0 w 394"/>
                <a:gd name="T35" fmla="*/ 0 h 1306"/>
                <a:gd name="T36" fmla="*/ 0 w 394"/>
                <a:gd name="T37" fmla="*/ 0 h 1306"/>
                <a:gd name="T38" fmla="*/ 0 w 394"/>
                <a:gd name="T39" fmla="*/ 0 h 1306"/>
                <a:gd name="T40" fmla="*/ 0 w 394"/>
                <a:gd name="T41" fmla="*/ 0 h 1306"/>
                <a:gd name="T42" fmla="*/ 0 w 394"/>
                <a:gd name="T43" fmla="*/ 0 h 1306"/>
                <a:gd name="T44" fmla="*/ 0 w 394"/>
                <a:gd name="T45" fmla="*/ 0 h 1306"/>
                <a:gd name="T46" fmla="*/ 0 w 394"/>
                <a:gd name="T47" fmla="*/ 0 h 1306"/>
                <a:gd name="T48" fmla="*/ 0 w 394"/>
                <a:gd name="T49" fmla="*/ 0 h 1306"/>
                <a:gd name="T50" fmla="*/ 0 w 394"/>
                <a:gd name="T51" fmla="*/ 0 h 1306"/>
                <a:gd name="T52" fmla="*/ 0 w 394"/>
                <a:gd name="T53" fmla="*/ 0 h 1306"/>
                <a:gd name="T54" fmla="*/ 0 w 394"/>
                <a:gd name="T55" fmla="*/ 0 h 1306"/>
                <a:gd name="T56" fmla="*/ 0 w 394"/>
                <a:gd name="T57" fmla="*/ 0 h 1306"/>
                <a:gd name="T58" fmla="*/ 0 w 394"/>
                <a:gd name="T59" fmla="*/ 0 h 1306"/>
                <a:gd name="T60" fmla="*/ 0 w 394"/>
                <a:gd name="T61" fmla="*/ 0 h 1306"/>
                <a:gd name="T62" fmla="*/ 0 w 394"/>
                <a:gd name="T63" fmla="*/ 0 h 1306"/>
                <a:gd name="T64" fmla="*/ 0 w 394"/>
                <a:gd name="T65" fmla="*/ 0 h 1306"/>
                <a:gd name="T66" fmla="*/ 0 w 394"/>
                <a:gd name="T67" fmla="*/ 0 h 1306"/>
                <a:gd name="T68" fmla="*/ 0 w 394"/>
                <a:gd name="T69" fmla="*/ 0 h 1306"/>
                <a:gd name="T70" fmla="*/ 0 w 394"/>
                <a:gd name="T71" fmla="*/ 0 h 1306"/>
                <a:gd name="T72" fmla="*/ 0 w 394"/>
                <a:gd name="T73" fmla="*/ 0 h 1306"/>
                <a:gd name="T74" fmla="*/ 0 w 394"/>
                <a:gd name="T75" fmla="*/ 0 h 1306"/>
                <a:gd name="T76" fmla="*/ 0 w 394"/>
                <a:gd name="T77" fmla="*/ 0 h 1306"/>
                <a:gd name="T78" fmla="*/ 0 w 394"/>
                <a:gd name="T79" fmla="*/ 0 h 1306"/>
                <a:gd name="T80" fmla="*/ 0 w 394"/>
                <a:gd name="T81" fmla="*/ 0 h 1306"/>
                <a:gd name="T82" fmla="*/ 0 w 394"/>
                <a:gd name="T83" fmla="*/ 0 h 1306"/>
                <a:gd name="T84" fmla="*/ 0 w 394"/>
                <a:gd name="T85" fmla="*/ 0 h 1306"/>
                <a:gd name="T86" fmla="*/ 0 w 394"/>
                <a:gd name="T87" fmla="*/ 0 h 1306"/>
                <a:gd name="T88" fmla="*/ 0 w 394"/>
                <a:gd name="T89" fmla="*/ 0 h 1306"/>
                <a:gd name="T90" fmla="*/ 0 w 394"/>
                <a:gd name="T91" fmla="*/ 0 h 1306"/>
                <a:gd name="T92" fmla="*/ 0 w 394"/>
                <a:gd name="T93" fmla="*/ 0 h 1306"/>
                <a:gd name="T94" fmla="*/ 0 w 394"/>
                <a:gd name="T95" fmla="*/ 0 h 1306"/>
                <a:gd name="T96" fmla="*/ 0 w 394"/>
                <a:gd name="T97" fmla="*/ 0 h 1306"/>
                <a:gd name="T98" fmla="*/ 0 w 394"/>
                <a:gd name="T99" fmla="*/ 0 h 1306"/>
                <a:gd name="T100" fmla="*/ 0 w 394"/>
                <a:gd name="T101" fmla="*/ 0 h 1306"/>
                <a:gd name="T102" fmla="*/ 0 w 394"/>
                <a:gd name="T103" fmla="*/ 0 h 1306"/>
                <a:gd name="T104" fmla="*/ 0 w 394"/>
                <a:gd name="T105" fmla="*/ 0 h 1306"/>
                <a:gd name="T106" fmla="*/ 0 w 394"/>
                <a:gd name="T107" fmla="*/ 0 h 1306"/>
                <a:gd name="T108" fmla="*/ 0 w 394"/>
                <a:gd name="T109" fmla="*/ 0 h 13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94"/>
                <a:gd name="T166" fmla="*/ 0 h 1306"/>
                <a:gd name="T167" fmla="*/ 394 w 394"/>
                <a:gd name="T168" fmla="*/ 1306 h 13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94" h="1306">
                  <a:moveTo>
                    <a:pt x="0" y="49"/>
                  </a:moveTo>
                  <a:lnTo>
                    <a:pt x="0" y="49"/>
                  </a:lnTo>
                  <a:lnTo>
                    <a:pt x="17" y="45"/>
                  </a:lnTo>
                  <a:lnTo>
                    <a:pt x="33" y="42"/>
                  </a:lnTo>
                  <a:lnTo>
                    <a:pt x="46" y="37"/>
                  </a:lnTo>
                  <a:lnTo>
                    <a:pt x="60" y="32"/>
                  </a:lnTo>
                  <a:lnTo>
                    <a:pt x="72" y="25"/>
                  </a:lnTo>
                  <a:lnTo>
                    <a:pt x="85" y="18"/>
                  </a:lnTo>
                  <a:lnTo>
                    <a:pt x="100" y="10"/>
                  </a:lnTo>
                  <a:lnTo>
                    <a:pt x="114" y="0"/>
                  </a:lnTo>
                  <a:lnTo>
                    <a:pt x="132" y="38"/>
                  </a:lnTo>
                  <a:lnTo>
                    <a:pt x="147" y="70"/>
                  </a:lnTo>
                  <a:lnTo>
                    <a:pt x="161" y="100"/>
                  </a:lnTo>
                  <a:lnTo>
                    <a:pt x="172" y="126"/>
                  </a:lnTo>
                  <a:lnTo>
                    <a:pt x="181" y="150"/>
                  </a:lnTo>
                  <a:lnTo>
                    <a:pt x="190" y="172"/>
                  </a:lnTo>
                  <a:lnTo>
                    <a:pt x="197" y="193"/>
                  </a:lnTo>
                  <a:lnTo>
                    <a:pt x="203" y="215"/>
                  </a:lnTo>
                  <a:lnTo>
                    <a:pt x="210" y="236"/>
                  </a:lnTo>
                  <a:lnTo>
                    <a:pt x="217" y="259"/>
                  </a:lnTo>
                  <a:lnTo>
                    <a:pt x="224" y="283"/>
                  </a:lnTo>
                  <a:lnTo>
                    <a:pt x="231" y="310"/>
                  </a:lnTo>
                  <a:lnTo>
                    <a:pt x="238" y="341"/>
                  </a:lnTo>
                  <a:lnTo>
                    <a:pt x="247" y="376"/>
                  </a:lnTo>
                  <a:lnTo>
                    <a:pt x="258" y="416"/>
                  </a:lnTo>
                  <a:lnTo>
                    <a:pt x="269" y="461"/>
                  </a:lnTo>
                  <a:lnTo>
                    <a:pt x="273" y="477"/>
                  </a:lnTo>
                  <a:lnTo>
                    <a:pt x="278" y="494"/>
                  </a:lnTo>
                  <a:lnTo>
                    <a:pt x="284" y="513"/>
                  </a:lnTo>
                  <a:lnTo>
                    <a:pt x="288" y="534"/>
                  </a:lnTo>
                  <a:lnTo>
                    <a:pt x="293" y="556"/>
                  </a:lnTo>
                  <a:lnTo>
                    <a:pt x="298" y="579"/>
                  </a:lnTo>
                  <a:lnTo>
                    <a:pt x="303" y="604"/>
                  </a:lnTo>
                  <a:lnTo>
                    <a:pt x="308" y="631"/>
                  </a:lnTo>
                  <a:lnTo>
                    <a:pt x="313" y="658"/>
                  </a:lnTo>
                  <a:lnTo>
                    <a:pt x="319" y="687"/>
                  </a:lnTo>
                  <a:lnTo>
                    <a:pt x="323" y="715"/>
                  </a:lnTo>
                  <a:lnTo>
                    <a:pt x="329" y="745"/>
                  </a:lnTo>
                  <a:lnTo>
                    <a:pt x="333" y="775"/>
                  </a:lnTo>
                  <a:lnTo>
                    <a:pt x="338" y="806"/>
                  </a:lnTo>
                  <a:lnTo>
                    <a:pt x="343" y="837"/>
                  </a:lnTo>
                  <a:lnTo>
                    <a:pt x="348" y="868"/>
                  </a:lnTo>
                  <a:lnTo>
                    <a:pt x="352" y="900"/>
                  </a:lnTo>
                  <a:lnTo>
                    <a:pt x="357" y="931"/>
                  </a:lnTo>
                  <a:lnTo>
                    <a:pt x="360" y="962"/>
                  </a:lnTo>
                  <a:lnTo>
                    <a:pt x="365" y="994"/>
                  </a:lnTo>
                  <a:lnTo>
                    <a:pt x="368" y="1024"/>
                  </a:lnTo>
                  <a:lnTo>
                    <a:pt x="373" y="1055"/>
                  </a:lnTo>
                  <a:lnTo>
                    <a:pt x="376" y="1085"/>
                  </a:lnTo>
                  <a:lnTo>
                    <a:pt x="380" y="1113"/>
                  </a:lnTo>
                  <a:lnTo>
                    <a:pt x="382" y="1142"/>
                  </a:lnTo>
                  <a:lnTo>
                    <a:pt x="385" y="1169"/>
                  </a:lnTo>
                  <a:lnTo>
                    <a:pt x="387" y="1196"/>
                  </a:lnTo>
                  <a:lnTo>
                    <a:pt x="390" y="1221"/>
                  </a:lnTo>
                  <a:lnTo>
                    <a:pt x="391" y="1244"/>
                  </a:lnTo>
                  <a:lnTo>
                    <a:pt x="392" y="1266"/>
                  </a:lnTo>
                  <a:lnTo>
                    <a:pt x="393" y="1287"/>
                  </a:lnTo>
                  <a:lnTo>
                    <a:pt x="394" y="1306"/>
                  </a:lnTo>
                  <a:lnTo>
                    <a:pt x="392" y="1292"/>
                  </a:lnTo>
                  <a:lnTo>
                    <a:pt x="389" y="1274"/>
                  </a:lnTo>
                  <a:lnTo>
                    <a:pt x="385" y="1255"/>
                  </a:lnTo>
                  <a:lnTo>
                    <a:pt x="381" y="1233"/>
                  </a:lnTo>
                  <a:lnTo>
                    <a:pt x="375" y="1209"/>
                  </a:lnTo>
                  <a:lnTo>
                    <a:pt x="369" y="1184"/>
                  </a:lnTo>
                  <a:lnTo>
                    <a:pt x="363" y="1156"/>
                  </a:lnTo>
                  <a:lnTo>
                    <a:pt x="356" y="1128"/>
                  </a:lnTo>
                  <a:lnTo>
                    <a:pt x="348" y="1098"/>
                  </a:lnTo>
                  <a:lnTo>
                    <a:pt x="340" y="1067"/>
                  </a:lnTo>
                  <a:lnTo>
                    <a:pt x="331" y="1035"/>
                  </a:lnTo>
                  <a:lnTo>
                    <a:pt x="322" y="1001"/>
                  </a:lnTo>
                  <a:lnTo>
                    <a:pt x="313" y="968"/>
                  </a:lnTo>
                  <a:lnTo>
                    <a:pt x="303" y="935"/>
                  </a:lnTo>
                  <a:lnTo>
                    <a:pt x="294" y="900"/>
                  </a:lnTo>
                  <a:lnTo>
                    <a:pt x="284" y="865"/>
                  </a:lnTo>
                  <a:lnTo>
                    <a:pt x="275" y="831"/>
                  </a:lnTo>
                  <a:lnTo>
                    <a:pt x="264" y="796"/>
                  </a:lnTo>
                  <a:lnTo>
                    <a:pt x="254" y="763"/>
                  </a:lnTo>
                  <a:lnTo>
                    <a:pt x="244" y="730"/>
                  </a:lnTo>
                  <a:lnTo>
                    <a:pt x="235" y="696"/>
                  </a:lnTo>
                  <a:lnTo>
                    <a:pt x="225" y="664"/>
                  </a:lnTo>
                  <a:lnTo>
                    <a:pt x="216" y="633"/>
                  </a:lnTo>
                  <a:lnTo>
                    <a:pt x="207" y="603"/>
                  </a:lnTo>
                  <a:lnTo>
                    <a:pt x="198" y="576"/>
                  </a:lnTo>
                  <a:lnTo>
                    <a:pt x="190" y="548"/>
                  </a:lnTo>
                  <a:lnTo>
                    <a:pt x="182" y="523"/>
                  </a:lnTo>
                  <a:lnTo>
                    <a:pt x="175" y="501"/>
                  </a:lnTo>
                  <a:lnTo>
                    <a:pt x="168" y="479"/>
                  </a:lnTo>
                  <a:lnTo>
                    <a:pt x="162" y="460"/>
                  </a:lnTo>
                  <a:lnTo>
                    <a:pt x="156" y="443"/>
                  </a:lnTo>
                  <a:lnTo>
                    <a:pt x="151" y="429"/>
                  </a:lnTo>
                  <a:lnTo>
                    <a:pt x="140" y="404"/>
                  </a:lnTo>
                  <a:lnTo>
                    <a:pt x="129" y="380"/>
                  </a:lnTo>
                  <a:lnTo>
                    <a:pt x="120" y="355"/>
                  </a:lnTo>
                  <a:lnTo>
                    <a:pt x="111" y="330"/>
                  </a:lnTo>
                  <a:lnTo>
                    <a:pt x="102" y="305"/>
                  </a:lnTo>
                  <a:lnTo>
                    <a:pt x="94" y="280"/>
                  </a:lnTo>
                  <a:lnTo>
                    <a:pt x="86" y="255"/>
                  </a:lnTo>
                  <a:lnTo>
                    <a:pt x="78" y="230"/>
                  </a:lnTo>
                  <a:lnTo>
                    <a:pt x="69" y="206"/>
                  </a:lnTo>
                  <a:lnTo>
                    <a:pt x="61" y="181"/>
                  </a:lnTo>
                  <a:lnTo>
                    <a:pt x="53" y="157"/>
                  </a:lnTo>
                  <a:lnTo>
                    <a:pt x="44" y="135"/>
                  </a:lnTo>
                  <a:lnTo>
                    <a:pt x="34" y="112"/>
                  </a:lnTo>
                  <a:lnTo>
                    <a:pt x="24" y="91"/>
                  </a:lnTo>
                  <a:lnTo>
                    <a:pt x="13" y="69"/>
                  </a:lnTo>
                  <a:lnTo>
                    <a:pt x="0" y="4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05" name="Freeform 10"/>
            <p:cNvSpPr>
              <a:spLocks/>
            </p:cNvSpPr>
            <p:nvPr/>
          </p:nvSpPr>
          <p:spPr bwMode="auto">
            <a:xfrm>
              <a:off x="3159" y="1664"/>
              <a:ext cx="83" cy="184"/>
            </a:xfrm>
            <a:custGeom>
              <a:avLst/>
              <a:gdLst>
                <a:gd name="T0" fmla="*/ 0 w 500"/>
                <a:gd name="T1" fmla="*/ 0 h 1106"/>
                <a:gd name="T2" fmla="*/ 0 w 500"/>
                <a:gd name="T3" fmla="*/ 0 h 1106"/>
                <a:gd name="T4" fmla="*/ 0 w 500"/>
                <a:gd name="T5" fmla="*/ 0 h 1106"/>
                <a:gd name="T6" fmla="*/ 0 w 500"/>
                <a:gd name="T7" fmla="*/ 0 h 1106"/>
                <a:gd name="T8" fmla="*/ 0 w 500"/>
                <a:gd name="T9" fmla="*/ 0 h 1106"/>
                <a:gd name="T10" fmla="*/ 0 w 500"/>
                <a:gd name="T11" fmla="*/ 0 h 1106"/>
                <a:gd name="T12" fmla="*/ 0 w 500"/>
                <a:gd name="T13" fmla="*/ 0 h 1106"/>
                <a:gd name="T14" fmla="*/ 0 w 500"/>
                <a:gd name="T15" fmla="*/ 0 h 1106"/>
                <a:gd name="T16" fmla="*/ 0 w 500"/>
                <a:gd name="T17" fmla="*/ 0 h 1106"/>
                <a:gd name="T18" fmla="*/ 0 w 500"/>
                <a:gd name="T19" fmla="*/ 0 h 1106"/>
                <a:gd name="T20" fmla="*/ 0 w 500"/>
                <a:gd name="T21" fmla="*/ 0 h 1106"/>
                <a:gd name="T22" fmla="*/ 0 w 500"/>
                <a:gd name="T23" fmla="*/ 0 h 1106"/>
                <a:gd name="T24" fmla="*/ 0 w 500"/>
                <a:gd name="T25" fmla="*/ 0 h 1106"/>
                <a:gd name="T26" fmla="*/ 0 w 500"/>
                <a:gd name="T27" fmla="*/ 0 h 1106"/>
                <a:gd name="T28" fmla="*/ 0 w 500"/>
                <a:gd name="T29" fmla="*/ 0 h 1106"/>
                <a:gd name="T30" fmla="*/ 0 w 500"/>
                <a:gd name="T31" fmla="*/ 0 h 1106"/>
                <a:gd name="T32" fmla="*/ 0 w 500"/>
                <a:gd name="T33" fmla="*/ 0 h 1106"/>
                <a:gd name="T34" fmla="*/ 0 w 500"/>
                <a:gd name="T35" fmla="*/ 0 h 1106"/>
                <a:gd name="T36" fmla="*/ 0 w 500"/>
                <a:gd name="T37" fmla="*/ 0 h 1106"/>
                <a:gd name="T38" fmla="*/ 0 w 500"/>
                <a:gd name="T39" fmla="*/ 0 h 1106"/>
                <a:gd name="T40" fmla="*/ 0 w 500"/>
                <a:gd name="T41" fmla="*/ 0 h 1106"/>
                <a:gd name="T42" fmla="*/ 0 w 500"/>
                <a:gd name="T43" fmla="*/ 0 h 1106"/>
                <a:gd name="T44" fmla="*/ 0 w 500"/>
                <a:gd name="T45" fmla="*/ 0 h 1106"/>
                <a:gd name="T46" fmla="*/ 0 w 500"/>
                <a:gd name="T47" fmla="*/ 0 h 1106"/>
                <a:gd name="T48" fmla="*/ 0 w 500"/>
                <a:gd name="T49" fmla="*/ 0 h 1106"/>
                <a:gd name="T50" fmla="*/ 0 w 500"/>
                <a:gd name="T51" fmla="*/ 0 h 1106"/>
                <a:gd name="T52" fmla="*/ 0 w 500"/>
                <a:gd name="T53" fmla="*/ 0 h 1106"/>
                <a:gd name="T54" fmla="*/ 0 w 500"/>
                <a:gd name="T55" fmla="*/ 0 h 1106"/>
                <a:gd name="T56" fmla="*/ 0 w 500"/>
                <a:gd name="T57" fmla="*/ 0 h 1106"/>
                <a:gd name="T58" fmla="*/ 0 w 500"/>
                <a:gd name="T59" fmla="*/ 0 h 1106"/>
                <a:gd name="T60" fmla="*/ 0 w 500"/>
                <a:gd name="T61" fmla="*/ 0 h 1106"/>
                <a:gd name="T62" fmla="*/ 0 w 500"/>
                <a:gd name="T63" fmla="*/ 0 h 1106"/>
                <a:gd name="T64" fmla="*/ 0 w 500"/>
                <a:gd name="T65" fmla="*/ 0 h 1106"/>
                <a:gd name="T66" fmla="*/ 0 w 500"/>
                <a:gd name="T67" fmla="*/ 0 h 1106"/>
                <a:gd name="T68" fmla="*/ 0 w 500"/>
                <a:gd name="T69" fmla="*/ 0 h 1106"/>
                <a:gd name="T70" fmla="*/ 0 w 500"/>
                <a:gd name="T71" fmla="*/ 0 h 1106"/>
                <a:gd name="T72" fmla="*/ 0 w 500"/>
                <a:gd name="T73" fmla="*/ 0 h 1106"/>
                <a:gd name="T74" fmla="*/ 0 w 500"/>
                <a:gd name="T75" fmla="*/ 0 h 1106"/>
                <a:gd name="T76" fmla="*/ 0 w 500"/>
                <a:gd name="T77" fmla="*/ 0 h 1106"/>
                <a:gd name="T78" fmla="*/ 0 w 500"/>
                <a:gd name="T79" fmla="*/ 0 h 1106"/>
                <a:gd name="T80" fmla="*/ 0 w 500"/>
                <a:gd name="T81" fmla="*/ 0 h 1106"/>
                <a:gd name="T82" fmla="*/ 0 w 500"/>
                <a:gd name="T83" fmla="*/ 0 h 1106"/>
                <a:gd name="T84" fmla="*/ 0 w 500"/>
                <a:gd name="T85" fmla="*/ 0 h 1106"/>
                <a:gd name="T86" fmla="*/ 0 w 500"/>
                <a:gd name="T87" fmla="*/ 0 h 11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00"/>
                <a:gd name="T133" fmla="*/ 0 h 1106"/>
                <a:gd name="T134" fmla="*/ 500 w 500"/>
                <a:gd name="T135" fmla="*/ 1106 h 11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00" h="1106">
                  <a:moveTo>
                    <a:pt x="213" y="526"/>
                  </a:moveTo>
                  <a:lnTo>
                    <a:pt x="204" y="544"/>
                  </a:lnTo>
                  <a:lnTo>
                    <a:pt x="196" y="560"/>
                  </a:lnTo>
                  <a:lnTo>
                    <a:pt x="189" y="575"/>
                  </a:lnTo>
                  <a:lnTo>
                    <a:pt x="180" y="588"/>
                  </a:lnTo>
                  <a:lnTo>
                    <a:pt x="170" y="600"/>
                  </a:lnTo>
                  <a:lnTo>
                    <a:pt x="157" y="611"/>
                  </a:lnTo>
                  <a:lnTo>
                    <a:pt x="140" y="621"/>
                  </a:lnTo>
                  <a:lnTo>
                    <a:pt x="117" y="631"/>
                  </a:lnTo>
                  <a:lnTo>
                    <a:pt x="102" y="658"/>
                  </a:lnTo>
                  <a:lnTo>
                    <a:pt x="89" y="687"/>
                  </a:lnTo>
                  <a:lnTo>
                    <a:pt x="79" y="714"/>
                  </a:lnTo>
                  <a:lnTo>
                    <a:pt x="71" y="743"/>
                  </a:lnTo>
                  <a:lnTo>
                    <a:pt x="65" y="771"/>
                  </a:lnTo>
                  <a:lnTo>
                    <a:pt x="61" y="800"/>
                  </a:lnTo>
                  <a:lnTo>
                    <a:pt x="57" y="829"/>
                  </a:lnTo>
                  <a:lnTo>
                    <a:pt x="55" y="858"/>
                  </a:lnTo>
                  <a:lnTo>
                    <a:pt x="54" y="888"/>
                  </a:lnTo>
                  <a:lnTo>
                    <a:pt x="54" y="918"/>
                  </a:lnTo>
                  <a:lnTo>
                    <a:pt x="54" y="948"/>
                  </a:lnTo>
                  <a:lnTo>
                    <a:pt x="54" y="979"/>
                  </a:lnTo>
                  <a:lnTo>
                    <a:pt x="54" y="1010"/>
                  </a:lnTo>
                  <a:lnTo>
                    <a:pt x="54" y="1042"/>
                  </a:lnTo>
                  <a:lnTo>
                    <a:pt x="54" y="1074"/>
                  </a:lnTo>
                  <a:lnTo>
                    <a:pt x="53" y="1106"/>
                  </a:lnTo>
                  <a:lnTo>
                    <a:pt x="46" y="1077"/>
                  </a:lnTo>
                  <a:lnTo>
                    <a:pt x="39" y="1046"/>
                  </a:lnTo>
                  <a:lnTo>
                    <a:pt x="32" y="1012"/>
                  </a:lnTo>
                  <a:lnTo>
                    <a:pt x="27" y="976"/>
                  </a:lnTo>
                  <a:lnTo>
                    <a:pt x="20" y="941"/>
                  </a:lnTo>
                  <a:lnTo>
                    <a:pt x="16" y="904"/>
                  </a:lnTo>
                  <a:lnTo>
                    <a:pt x="11" y="864"/>
                  </a:lnTo>
                  <a:lnTo>
                    <a:pt x="6" y="825"/>
                  </a:lnTo>
                  <a:lnTo>
                    <a:pt x="3" y="785"/>
                  </a:lnTo>
                  <a:lnTo>
                    <a:pt x="1" y="744"/>
                  </a:lnTo>
                  <a:lnTo>
                    <a:pt x="0" y="702"/>
                  </a:lnTo>
                  <a:lnTo>
                    <a:pt x="0" y="661"/>
                  </a:lnTo>
                  <a:lnTo>
                    <a:pt x="0" y="619"/>
                  </a:lnTo>
                  <a:lnTo>
                    <a:pt x="2" y="577"/>
                  </a:lnTo>
                  <a:lnTo>
                    <a:pt x="4" y="535"/>
                  </a:lnTo>
                  <a:lnTo>
                    <a:pt x="9" y="494"/>
                  </a:lnTo>
                  <a:lnTo>
                    <a:pt x="14" y="453"/>
                  </a:lnTo>
                  <a:lnTo>
                    <a:pt x="22" y="413"/>
                  </a:lnTo>
                  <a:lnTo>
                    <a:pt x="30" y="373"/>
                  </a:lnTo>
                  <a:lnTo>
                    <a:pt x="40" y="335"/>
                  </a:lnTo>
                  <a:lnTo>
                    <a:pt x="53" y="297"/>
                  </a:lnTo>
                  <a:lnTo>
                    <a:pt x="66" y="261"/>
                  </a:lnTo>
                  <a:lnTo>
                    <a:pt x="82" y="227"/>
                  </a:lnTo>
                  <a:lnTo>
                    <a:pt x="100" y="193"/>
                  </a:lnTo>
                  <a:lnTo>
                    <a:pt x="119" y="161"/>
                  </a:lnTo>
                  <a:lnTo>
                    <a:pt x="141" y="131"/>
                  </a:lnTo>
                  <a:lnTo>
                    <a:pt x="165" y="104"/>
                  </a:lnTo>
                  <a:lnTo>
                    <a:pt x="191" y="78"/>
                  </a:lnTo>
                  <a:lnTo>
                    <a:pt x="219" y="55"/>
                  </a:lnTo>
                  <a:lnTo>
                    <a:pt x="250" y="34"/>
                  </a:lnTo>
                  <a:lnTo>
                    <a:pt x="283" y="16"/>
                  </a:lnTo>
                  <a:lnTo>
                    <a:pt x="319" y="0"/>
                  </a:lnTo>
                  <a:lnTo>
                    <a:pt x="335" y="23"/>
                  </a:lnTo>
                  <a:lnTo>
                    <a:pt x="350" y="44"/>
                  </a:lnTo>
                  <a:lnTo>
                    <a:pt x="363" y="65"/>
                  </a:lnTo>
                  <a:lnTo>
                    <a:pt x="377" y="84"/>
                  </a:lnTo>
                  <a:lnTo>
                    <a:pt x="390" y="103"/>
                  </a:lnTo>
                  <a:lnTo>
                    <a:pt x="403" y="119"/>
                  </a:lnTo>
                  <a:lnTo>
                    <a:pt x="415" y="136"/>
                  </a:lnTo>
                  <a:lnTo>
                    <a:pt x="426" y="150"/>
                  </a:lnTo>
                  <a:lnTo>
                    <a:pt x="437" y="165"/>
                  </a:lnTo>
                  <a:lnTo>
                    <a:pt x="448" y="177"/>
                  </a:lnTo>
                  <a:lnTo>
                    <a:pt x="457" y="186"/>
                  </a:lnTo>
                  <a:lnTo>
                    <a:pt x="467" y="196"/>
                  </a:lnTo>
                  <a:lnTo>
                    <a:pt x="476" y="203"/>
                  </a:lnTo>
                  <a:lnTo>
                    <a:pt x="484" y="209"/>
                  </a:lnTo>
                  <a:lnTo>
                    <a:pt x="492" y="212"/>
                  </a:lnTo>
                  <a:lnTo>
                    <a:pt x="500" y="214"/>
                  </a:lnTo>
                  <a:lnTo>
                    <a:pt x="481" y="224"/>
                  </a:lnTo>
                  <a:lnTo>
                    <a:pt x="461" y="234"/>
                  </a:lnTo>
                  <a:lnTo>
                    <a:pt x="442" y="243"/>
                  </a:lnTo>
                  <a:lnTo>
                    <a:pt x="424" y="254"/>
                  </a:lnTo>
                  <a:lnTo>
                    <a:pt x="407" y="266"/>
                  </a:lnTo>
                  <a:lnTo>
                    <a:pt x="389" y="278"/>
                  </a:lnTo>
                  <a:lnTo>
                    <a:pt x="372" y="291"/>
                  </a:lnTo>
                  <a:lnTo>
                    <a:pt x="355" y="307"/>
                  </a:lnTo>
                  <a:lnTo>
                    <a:pt x="338" y="323"/>
                  </a:lnTo>
                  <a:lnTo>
                    <a:pt x="321" y="342"/>
                  </a:lnTo>
                  <a:lnTo>
                    <a:pt x="305" y="365"/>
                  </a:lnTo>
                  <a:lnTo>
                    <a:pt x="286" y="390"/>
                  </a:lnTo>
                  <a:lnTo>
                    <a:pt x="268" y="419"/>
                  </a:lnTo>
                  <a:lnTo>
                    <a:pt x="250" y="450"/>
                  </a:lnTo>
                  <a:lnTo>
                    <a:pt x="232" y="485"/>
                  </a:lnTo>
                  <a:lnTo>
                    <a:pt x="213" y="526"/>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06" name="Freeform 11"/>
            <p:cNvSpPr>
              <a:spLocks/>
            </p:cNvSpPr>
            <p:nvPr/>
          </p:nvSpPr>
          <p:spPr bwMode="auto">
            <a:xfrm>
              <a:off x="3159" y="1664"/>
              <a:ext cx="83" cy="184"/>
            </a:xfrm>
            <a:custGeom>
              <a:avLst/>
              <a:gdLst>
                <a:gd name="T0" fmla="*/ 0 w 500"/>
                <a:gd name="T1" fmla="*/ 0 h 1106"/>
                <a:gd name="T2" fmla="*/ 0 w 500"/>
                <a:gd name="T3" fmla="*/ 0 h 1106"/>
                <a:gd name="T4" fmla="*/ 0 w 500"/>
                <a:gd name="T5" fmla="*/ 0 h 1106"/>
                <a:gd name="T6" fmla="*/ 0 w 500"/>
                <a:gd name="T7" fmla="*/ 0 h 1106"/>
                <a:gd name="T8" fmla="*/ 0 w 500"/>
                <a:gd name="T9" fmla="*/ 0 h 1106"/>
                <a:gd name="T10" fmla="*/ 0 w 500"/>
                <a:gd name="T11" fmla="*/ 0 h 1106"/>
                <a:gd name="T12" fmla="*/ 0 w 500"/>
                <a:gd name="T13" fmla="*/ 0 h 1106"/>
                <a:gd name="T14" fmla="*/ 0 w 500"/>
                <a:gd name="T15" fmla="*/ 0 h 1106"/>
                <a:gd name="T16" fmla="*/ 0 w 500"/>
                <a:gd name="T17" fmla="*/ 0 h 1106"/>
                <a:gd name="T18" fmla="*/ 0 w 500"/>
                <a:gd name="T19" fmla="*/ 0 h 1106"/>
                <a:gd name="T20" fmla="*/ 0 w 500"/>
                <a:gd name="T21" fmla="*/ 0 h 1106"/>
                <a:gd name="T22" fmla="*/ 0 w 500"/>
                <a:gd name="T23" fmla="*/ 0 h 1106"/>
                <a:gd name="T24" fmla="*/ 0 w 500"/>
                <a:gd name="T25" fmla="*/ 0 h 1106"/>
                <a:gd name="T26" fmla="*/ 0 w 500"/>
                <a:gd name="T27" fmla="*/ 0 h 1106"/>
                <a:gd name="T28" fmla="*/ 0 w 500"/>
                <a:gd name="T29" fmla="*/ 0 h 1106"/>
                <a:gd name="T30" fmla="*/ 0 w 500"/>
                <a:gd name="T31" fmla="*/ 0 h 1106"/>
                <a:gd name="T32" fmla="*/ 0 w 500"/>
                <a:gd name="T33" fmla="*/ 0 h 1106"/>
                <a:gd name="T34" fmla="*/ 0 w 500"/>
                <a:gd name="T35" fmla="*/ 0 h 1106"/>
                <a:gd name="T36" fmla="*/ 0 w 500"/>
                <a:gd name="T37" fmla="*/ 0 h 1106"/>
                <a:gd name="T38" fmla="*/ 0 w 500"/>
                <a:gd name="T39" fmla="*/ 0 h 1106"/>
                <a:gd name="T40" fmla="*/ 0 w 500"/>
                <a:gd name="T41" fmla="*/ 0 h 1106"/>
                <a:gd name="T42" fmla="*/ 0 w 500"/>
                <a:gd name="T43" fmla="*/ 0 h 1106"/>
                <a:gd name="T44" fmla="*/ 0 w 500"/>
                <a:gd name="T45" fmla="*/ 0 h 1106"/>
                <a:gd name="T46" fmla="*/ 0 w 500"/>
                <a:gd name="T47" fmla="*/ 0 h 1106"/>
                <a:gd name="T48" fmla="*/ 0 w 500"/>
                <a:gd name="T49" fmla="*/ 0 h 1106"/>
                <a:gd name="T50" fmla="*/ 0 w 500"/>
                <a:gd name="T51" fmla="*/ 0 h 1106"/>
                <a:gd name="T52" fmla="*/ 0 w 500"/>
                <a:gd name="T53" fmla="*/ 0 h 1106"/>
                <a:gd name="T54" fmla="*/ 0 w 500"/>
                <a:gd name="T55" fmla="*/ 0 h 1106"/>
                <a:gd name="T56" fmla="*/ 0 w 500"/>
                <a:gd name="T57" fmla="*/ 0 h 1106"/>
                <a:gd name="T58" fmla="*/ 0 w 500"/>
                <a:gd name="T59" fmla="*/ 0 h 1106"/>
                <a:gd name="T60" fmla="*/ 0 w 500"/>
                <a:gd name="T61" fmla="*/ 0 h 1106"/>
                <a:gd name="T62" fmla="*/ 0 w 500"/>
                <a:gd name="T63" fmla="*/ 0 h 1106"/>
                <a:gd name="T64" fmla="*/ 0 w 500"/>
                <a:gd name="T65" fmla="*/ 0 h 1106"/>
                <a:gd name="T66" fmla="*/ 0 w 500"/>
                <a:gd name="T67" fmla="*/ 0 h 1106"/>
                <a:gd name="T68" fmla="*/ 0 w 500"/>
                <a:gd name="T69" fmla="*/ 0 h 1106"/>
                <a:gd name="T70" fmla="*/ 0 w 500"/>
                <a:gd name="T71" fmla="*/ 0 h 1106"/>
                <a:gd name="T72" fmla="*/ 0 w 500"/>
                <a:gd name="T73" fmla="*/ 0 h 1106"/>
                <a:gd name="T74" fmla="*/ 0 w 500"/>
                <a:gd name="T75" fmla="*/ 0 h 1106"/>
                <a:gd name="T76" fmla="*/ 0 w 500"/>
                <a:gd name="T77" fmla="*/ 0 h 1106"/>
                <a:gd name="T78" fmla="*/ 0 w 500"/>
                <a:gd name="T79" fmla="*/ 0 h 1106"/>
                <a:gd name="T80" fmla="*/ 0 w 500"/>
                <a:gd name="T81" fmla="*/ 0 h 1106"/>
                <a:gd name="T82" fmla="*/ 0 w 500"/>
                <a:gd name="T83" fmla="*/ 0 h 1106"/>
                <a:gd name="T84" fmla="*/ 0 w 500"/>
                <a:gd name="T85" fmla="*/ 0 h 1106"/>
                <a:gd name="T86" fmla="*/ 0 w 500"/>
                <a:gd name="T87" fmla="*/ 0 h 1106"/>
                <a:gd name="T88" fmla="*/ 0 w 500"/>
                <a:gd name="T89" fmla="*/ 0 h 1106"/>
                <a:gd name="T90" fmla="*/ 0 w 500"/>
                <a:gd name="T91" fmla="*/ 0 h 1106"/>
                <a:gd name="T92" fmla="*/ 0 w 500"/>
                <a:gd name="T93" fmla="*/ 0 h 110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00"/>
                <a:gd name="T142" fmla="*/ 0 h 1106"/>
                <a:gd name="T143" fmla="*/ 500 w 500"/>
                <a:gd name="T144" fmla="*/ 1106 h 110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00" h="1106">
                  <a:moveTo>
                    <a:pt x="213" y="526"/>
                  </a:moveTo>
                  <a:lnTo>
                    <a:pt x="213" y="526"/>
                  </a:lnTo>
                  <a:lnTo>
                    <a:pt x="204" y="544"/>
                  </a:lnTo>
                  <a:lnTo>
                    <a:pt x="196" y="560"/>
                  </a:lnTo>
                  <a:lnTo>
                    <a:pt x="189" y="575"/>
                  </a:lnTo>
                  <a:lnTo>
                    <a:pt x="180" y="588"/>
                  </a:lnTo>
                  <a:lnTo>
                    <a:pt x="170" y="600"/>
                  </a:lnTo>
                  <a:lnTo>
                    <a:pt x="157" y="611"/>
                  </a:lnTo>
                  <a:lnTo>
                    <a:pt x="140" y="621"/>
                  </a:lnTo>
                  <a:lnTo>
                    <a:pt x="117" y="631"/>
                  </a:lnTo>
                  <a:lnTo>
                    <a:pt x="102" y="658"/>
                  </a:lnTo>
                  <a:lnTo>
                    <a:pt x="89" y="687"/>
                  </a:lnTo>
                  <a:lnTo>
                    <a:pt x="79" y="714"/>
                  </a:lnTo>
                  <a:lnTo>
                    <a:pt x="71" y="743"/>
                  </a:lnTo>
                  <a:lnTo>
                    <a:pt x="65" y="771"/>
                  </a:lnTo>
                  <a:lnTo>
                    <a:pt x="61" y="800"/>
                  </a:lnTo>
                  <a:lnTo>
                    <a:pt x="57" y="829"/>
                  </a:lnTo>
                  <a:lnTo>
                    <a:pt x="55" y="858"/>
                  </a:lnTo>
                  <a:lnTo>
                    <a:pt x="54" y="888"/>
                  </a:lnTo>
                  <a:lnTo>
                    <a:pt x="54" y="918"/>
                  </a:lnTo>
                  <a:lnTo>
                    <a:pt x="54" y="948"/>
                  </a:lnTo>
                  <a:lnTo>
                    <a:pt x="54" y="979"/>
                  </a:lnTo>
                  <a:lnTo>
                    <a:pt x="54" y="1010"/>
                  </a:lnTo>
                  <a:lnTo>
                    <a:pt x="54" y="1042"/>
                  </a:lnTo>
                  <a:lnTo>
                    <a:pt x="54" y="1074"/>
                  </a:lnTo>
                  <a:lnTo>
                    <a:pt x="53" y="1106"/>
                  </a:lnTo>
                  <a:lnTo>
                    <a:pt x="46" y="1077"/>
                  </a:lnTo>
                  <a:lnTo>
                    <a:pt x="39" y="1046"/>
                  </a:lnTo>
                  <a:lnTo>
                    <a:pt x="32" y="1012"/>
                  </a:lnTo>
                  <a:lnTo>
                    <a:pt x="27" y="976"/>
                  </a:lnTo>
                  <a:lnTo>
                    <a:pt x="20" y="941"/>
                  </a:lnTo>
                  <a:lnTo>
                    <a:pt x="16" y="904"/>
                  </a:lnTo>
                  <a:lnTo>
                    <a:pt x="11" y="864"/>
                  </a:lnTo>
                  <a:lnTo>
                    <a:pt x="6" y="825"/>
                  </a:lnTo>
                  <a:lnTo>
                    <a:pt x="3" y="785"/>
                  </a:lnTo>
                  <a:lnTo>
                    <a:pt x="1" y="744"/>
                  </a:lnTo>
                  <a:lnTo>
                    <a:pt x="0" y="702"/>
                  </a:lnTo>
                  <a:lnTo>
                    <a:pt x="0" y="661"/>
                  </a:lnTo>
                  <a:lnTo>
                    <a:pt x="0" y="619"/>
                  </a:lnTo>
                  <a:lnTo>
                    <a:pt x="2" y="577"/>
                  </a:lnTo>
                  <a:lnTo>
                    <a:pt x="4" y="535"/>
                  </a:lnTo>
                  <a:lnTo>
                    <a:pt x="9" y="494"/>
                  </a:lnTo>
                  <a:lnTo>
                    <a:pt x="14" y="453"/>
                  </a:lnTo>
                  <a:lnTo>
                    <a:pt x="22" y="413"/>
                  </a:lnTo>
                  <a:lnTo>
                    <a:pt x="30" y="373"/>
                  </a:lnTo>
                  <a:lnTo>
                    <a:pt x="40" y="335"/>
                  </a:lnTo>
                  <a:lnTo>
                    <a:pt x="53" y="297"/>
                  </a:lnTo>
                  <a:lnTo>
                    <a:pt x="66" y="261"/>
                  </a:lnTo>
                  <a:lnTo>
                    <a:pt x="82" y="227"/>
                  </a:lnTo>
                  <a:lnTo>
                    <a:pt x="100" y="193"/>
                  </a:lnTo>
                  <a:lnTo>
                    <a:pt x="119" y="161"/>
                  </a:lnTo>
                  <a:lnTo>
                    <a:pt x="141" y="131"/>
                  </a:lnTo>
                  <a:lnTo>
                    <a:pt x="165" y="104"/>
                  </a:lnTo>
                  <a:lnTo>
                    <a:pt x="191" y="78"/>
                  </a:lnTo>
                  <a:lnTo>
                    <a:pt x="219" y="55"/>
                  </a:lnTo>
                  <a:lnTo>
                    <a:pt x="250" y="34"/>
                  </a:lnTo>
                  <a:lnTo>
                    <a:pt x="283" y="16"/>
                  </a:lnTo>
                  <a:lnTo>
                    <a:pt x="319" y="0"/>
                  </a:lnTo>
                  <a:lnTo>
                    <a:pt x="335" y="23"/>
                  </a:lnTo>
                  <a:lnTo>
                    <a:pt x="350" y="44"/>
                  </a:lnTo>
                  <a:lnTo>
                    <a:pt x="363" y="65"/>
                  </a:lnTo>
                  <a:lnTo>
                    <a:pt x="377" y="84"/>
                  </a:lnTo>
                  <a:lnTo>
                    <a:pt x="390" y="103"/>
                  </a:lnTo>
                  <a:lnTo>
                    <a:pt x="403" y="119"/>
                  </a:lnTo>
                  <a:lnTo>
                    <a:pt x="415" y="136"/>
                  </a:lnTo>
                  <a:lnTo>
                    <a:pt x="426" y="150"/>
                  </a:lnTo>
                  <a:lnTo>
                    <a:pt x="437" y="165"/>
                  </a:lnTo>
                  <a:lnTo>
                    <a:pt x="448" y="177"/>
                  </a:lnTo>
                  <a:lnTo>
                    <a:pt x="457" y="186"/>
                  </a:lnTo>
                  <a:lnTo>
                    <a:pt x="467" y="196"/>
                  </a:lnTo>
                  <a:lnTo>
                    <a:pt x="476" y="203"/>
                  </a:lnTo>
                  <a:lnTo>
                    <a:pt x="484" y="209"/>
                  </a:lnTo>
                  <a:lnTo>
                    <a:pt x="492" y="212"/>
                  </a:lnTo>
                  <a:lnTo>
                    <a:pt x="500" y="214"/>
                  </a:lnTo>
                  <a:lnTo>
                    <a:pt x="481" y="224"/>
                  </a:lnTo>
                  <a:lnTo>
                    <a:pt x="461" y="234"/>
                  </a:lnTo>
                  <a:lnTo>
                    <a:pt x="442" y="243"/>
                  </a:lnTo>
                  <a:lnTo>
                    <a:pt x="424" y="254"/>
                  </a:lnTo>
                  <a:lnTo>
                    <a:pt x="407" y="266"/>
                  </a:lnTo>
                  <a:lnTo>
                    <a:pt x="389" y="278"/>
                  </a:lnTo>
                  <a:lnTo>
                    <a:pt x="372" y="291"/>
                  </a:lnTo>
                  <a:lnTo>
                    <a:pt x="355" y="307"/>
                  </a:lnTo>
                  <a:lnTo>
                    <a:pt x="338" y="323"/>
                  </a:lnTo>
                  <a:lnTo>
                    <a:pt x="321" y="342"/>
                  </a:lnTo>
                  <a:lnTo>
                    <a:pt x="305" y="365"/>
                  </a:lnTo>
                  <a:lnTo>
                    <a:pt x="286" y="390"/>
                  </a:lnTo>
                  <a:lnTo>
                    <a:pt x="268" y="419"/>
                  </a:lnTo>
                  <a:lnTo>
                    <a:pt x="250" y="450"/>
                  </a:lnTo>
                  <a:lnTo>
                    <a:pt x="232" y="485"/>
                  </a:lnTo>
                  <a:lnTo>
                    <a:pt x="213" y="5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07" name="Freeform 12"/>
            <p:cNvSpPr>
              <a:spLocks/>
            </p:cNvSpPr>
            <p:nvPr/>
          </p:nvSpPr>
          <p:spPr bwMode="auto">
            <a:xfrm>
              <a:off x="2912" y="1564"/>
              <a:ext cx="96" cy="227"/>
            </a:xfrm>
            <a:custGeom>
              <a:avLst/>
              <a:gdLst>
                <a:gd name="T0" fmla="*/ 0 w 579"/>
                <a:gd name="T1" fmla="*/ 0 h 1365"/>
                <a:gd name="T2" fmla="*/ 0 w 579"/>
                <a:gd name="T3" fmla="*/ 0 h 1365"/>
                <a:gd name="T4" fmla="*/ 0 w 579"/>
                <a:gd name="T5" fmla="*/ 0 h 1365"/>
                <a:gd name="T6" fmla="*/ 0 w 579"/>
                <a:gd name="T7" fmla="*/ 0 h 1365"/>
                <a:gd name="T8" fmla="*/ 0 w 579"/>
                <a:gd name="T9" fmla="*/ 0 h 1365"/>
                <a:gd name="T10" fmla="*/ 0 w 579"/>
                <a:gd name="T11" fmla="*/ 0 h 1365"/>
                <a:gd name="T12" fmla="*/ 0 w 579"/>
                <a:gd name="T13" fmla="*/ 0 h 1365"/>
                <a:gd name="T14" fmla="*/ 0 w 579"/>
                <a:gd name="T15" fmla="*/ 0 h 1365"/>
                <a:gd name="T16" fmla="*/ 0 w 579"/>
                <a:gd name="T17" fmla="*/ 0 h 1365"/>
                <a:gd name="T18" fmla="*/ 0 w 579"/>
                <a:gd name="T19" fmla="*/ 0 h 1365"/>
                <a:gd name="T20" fmla="*/ 0 w 579"/>
                <a:gd name="T21" fmla="*/ 0 h 1365"/>
                <a:gd name="T22" fmla="*/ 0 w 579"/>
                <a:gd name="T23" fmla="*/ 0 h 1365"/>
                <a:gd name="T24" fmla="*/ 0 w 579"/>
                <a:gd name="T25" fmla="*/ 0 h 1365"/>
                <a:gd name="T26" fmla="*/ 0 w 579"/>
                <a:gd name="T27" fmla="*/ 0 h 1365"/>
                <a:gd name="T28" fmla="*/ 0 w 579"/>
                <a:gd name="T29" fmla="*/ 0 h 1365"/>
                <a:gd name="T30" fmla="*/ 0 w 579"/>
                <a:gd name="T31" fmla="*/ 0 h 1365"/>
                <a:gd name="T32" fmla="*/ 0 w 579"/>
                <a:gd name="T33" fmla="*/ 0 h 1365"/>
                <a:gd name="T34" fmla="*/ 0 w 579"/>
                <a:gd name="T35" fmla="*/ 0 h 1365"/>
                <a:gd name="T36" fmla="*/ 0 w 579"/>
                <a:gd name="T37" fmla="*/ 0 h 1365"/>
                <a:gd name="T38" fmla="*/ 0 w 579"/>
                <a:gd name="T39" fmla="*/ 0 h 1365"/>
                <a:gd name="T40" fmla="*/ 0 w 579"/>
                <a:gd name="T41" fmla="*/ 0 h 1365"/>
                <a:gd name="T42" fmla="*/ 0 w 579"/>
                <a:gd name="T43" fmla="*/ 0 h 1365"/>
                <a:gd name="T44" fmla="*/ 0 w 579"/>
                <a:gd name="T45" fmla="*/ 0 h 1365"/>
                <a:gd name="T46" fmla="*/ 0 w 579"/>
                <a:gd name="T47" fmla="*/ 0 h 1365"/>
                <a:gd name="T48" fmla="*/ 0 w 579"/>
                <a:gd name="T49" fmla="*/ 0 h 1365"/>
                <a:gd name="T50" fmla="*/ 0 w 579"/>
                <a:gd name="T51" fmla="*/ 0 h 1365"/>
                <a:gd name="T52" fmla="*/ 0 w 579"/>
                <a:gd name="T53" fmla="*/ 0 h 1365"/>
                <a:gd name="T54" fmla="*/ 0 w 579"/>
                <a:gd name="T55" fmla="*/ 0 h 1365"/>
                <a:gd name="T56" fmla="*/ 0 w 579"/>
                <a:gd name="T57" fmla="*/ 0 h 1365"/>
                <a:gd name="T58" fmla="*/ 0 w 579"/>
                <a:gd name="T59" fmla="*/ 0 h 1365"/>
                <a:gd name="T60" fmla="*/ 0 w 579"/>
                <a:gd name="T61" fmla="*/ 0 h 1365"/>
                <a:gd name="T62" fmla="*/ 0 w 579"/>
                <a:gd name="T63" fmla="*/ 0 h 1365"/>
                <a:gd name="T64" fmla="*/ 0 w 579"/>
                <a:gd name="T65" fmla="*/ 0 h 1365"/>
                <a:gd name="T66" fmla="*/ 0 w 579"/>
                <a:gd name="T67" fmla="*/ 0 h 1365"/>
                <a:gd name="T68" fmla="*/ 0 w 579"/>
                <a:gd name="T69" fmla="*/ 0 h 1365"/>
                <a:gd name="T70" fmla="*/ 0 w 579"/>
                <a:gd name="T71" fmla="*/ 0 h 1365"/>
                <a:gd name="T72" fmla="*/ 0 w 579"/>
                <a:gd name="T73" fmla="*/ 0 h 1365"/>
                <a:gd name="T74" fmla="*/ 0 w 579"/>
                <a:gd name="T75" fmla="*/ 0 h 1365"/>
                <a:gd name="T76" fmla="*/ 0 w 579"/>
                <a:gd name="T77" fmla="*/ 0 h 1365"/>
                <a:gd name="T78" fmla="*/ 0 w 579"/>
                <a:gd name="T79" fmla="*/ 0 h 1365"/>
                <a:gd name="T80" fmla="*/ 0 w 579"/>
                <a:gd name="T81" fmla="*/ 0 h 1365"/>
                <a:gd name="T82" fmla="*/ 0 w 579"/>
                <a:gd name="T83" fmla="*/ 0 h 1365"/>
                <a:gd name="T84" fmla="*/ 0 w 579"/>
                <a:gd name="T85" fmla="*/ 0 h 1365"/>
                <a:gd name="T86" fmla="*/ 0 w 579"/>
                <a:gd name="T87" fmla="*/ 0 h 1365"/>
                <a:gd name="T88" fmla="*/ 0 w 579"/>
                <a:gd name="T89" fmla="*/ 0 h 1365"/>
                <a:gd name="T90" fmla="*/ 0 w 579"/>
                <a:gd name="T91" fmla="*/ 0 h 1365"/>
                <a:gd name="T92" fmla="*/ 0 w 579"/>
                <a:gd name="T93" fmla="*/ 0 h 1365"/>
                <a:gd name="T94" fmla="*/ 0 w 579"/>
                <a:gd name="T95" fmla="*/ 0 h 1365"/>
                <a:gd name="T96" fmla="*/ 0 w 579"/>
                <a:gd name="T97" fmla="*/ 0 h 1365"/>
                <a:gd name="T98" fmla="*/ 0 w 579"/>
                <a:gd name="T99" fmla="*/ 0 h 1365"/>
                <a:gd name="T100" fmla="*/ 0 w 579"/>
                <a:gd name="T101" fmla="*/ 0 h 1365"/>
                <a:gd name="T102" fmla="*/ 0 w 579"/>
                <a:gd name="T103" fmla="*/ 0 h 136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9"/>
                <a:gd name="T157" fmla="*/ 0 h 1365"/>
                <a:gd name="T158" fmla="*/ 579 w 579"/>
                <a:gd name="T159" fmla="*/ 1365 h 136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9" h="1365">
                  <a:moveTo>
                    <a:pt x="89" y="1148"/>
                  </a:moveTo>
                  <a:lnTo>
                    <a:pt x="92" y="1172"/>
                  </a:lnTo>
                  <a:lnTo>
                    <a:pt x="97" y="1195"/>
                  </a:lnTo>
                  <a:lnTo>
                    <a:pt x="101" y="1215"/>
                  </a:lnTo>
                  <a:lnTo>
                    <a:pt x="106" y="1233"/>
                  </a:lnTo>
                  <a:lnTo>
                    <a:pt x="111" y="1250"/>
                  </a:lnTo>
                  <a:lnTo>
                    <a:pt x="117" y="1265"/>
                  </a:lnTo>
                  <a:lnTo>
                    <a:pt x="123" y="1278"/>
                  </a:lnTo>
                  <a:lnTo>
                    <a:pt x="129" y="1291"/>
                  </a:lnTo>
                  <a:lnTo>
                    <a:pt x="136" y="1302"/>
                  </a:lnTo>
                  <a:lnTo>
                    <a:pt x="144" y="1313"/>
                  </a:lnTo>
                  <a:lnTo>
                    <a:pt x="152" y="1322"/>
                  </a:lnTo>
                  <a:lnTo>
                    <a:pt x="161" y="1332"/>
                  </a:lnTo>
                  <a:lnTo>
                    <a:pt x="170" y="1340"/>
                  </a:lnTo>
                  <a:lnTo>
                    <a:pt x="180" y="1348"/>
                  </a:lnTo>
                  <a:lnTo>
                    <a:pt x="190" y="1357"/>
                  </a:lnTo>
                  <a:lnTo>
                    <a:pt x="202" y="1365"/>
                  </a:lnTo>
                  <a:lnTo>
                    <a:pt x="176" y="1360"/>
                  </a:lnTo>
                  <a:lnTo>
                    <a:pt x="153" y="1352"/>
                  </a:lnTo>
                  <a:lnTo>
                    <a:pt x="131" y="1339"/>
                  </a:lnTo>
                  <a:lnTo>
                    <a:pt x="111" y="1323"/>
                  </a:lnTo>
                  <a:lnTo>
                    <a:pt x="92" y="1306"/>
                  </a:lnTo>
                  <a:lnTo>
                    <a:pt x="76" y="1283"/>
                  </a:lnTo>
                  <a:lnTo>
                    <a:pt x="62" y="1259"/>
                  </a:lnTo>
                  <a:lnTo>
                    <a:pt x="48" y="1232"/>
                  </a:lnTo>
                  <a:lnTo>
                    <a:pt x="37" y="1202"/>
                  </a:lnTo>
                  <a:lnTo>
                    <a:pt x="27" y="1171"/>
                  </a:lnTo>
                  <a:lnTo>
                    <a:pt x="19" y="1136"/>
                  </a:lnTo>
                  <a:lnTo>
                    <a:pt x="12" y="1102"/>
                  </a:lnTo>
                  <a:lnTo>
                    <a:pt x="6" y="1064"/>
                  </a:lnTo>
                  <a:lnTo>
                    <a:pt x="3" y="1025"/>
                  </a:lnTo>
                  <a:lnTo>
                    <a:pt x="1" y="986"/>
                  </a:lnTo>
                  <a:lnTo>
                    <a:pt x="0" y="944"/>
                  </a:lnTo>
                  <a:lnTo>
                    <a:pt x="1" y="903"/>
                  </a:lnTo>
                  <a:lnTo>
                    <a:pt x="3" y="861"/>
                  </a:lnTo>
                  <a:lnTo>
                    <a:pt x="6" y="818"/>
                  </a:lnTo>
                  <a:lnTo>
                    <a:pt x="11" y="775"/>
                  </a:lnTo>
                  <a:lnTo>
                    <a:pt x="18" y="732"/>
                  </a:lnTo>
                  <a:lnTo>
                    <a:pt x="26" y="689"/>
                  </a:lnTo>
                  <a:lnTo>
                    <a:pt x="33" y="646"/>
                  </a:lnTo>
                  <a:lnTo>
                    <a:pt x="44" y="603"/>
                  </a:lnTo>
                  <a:lnTo>
                    <a:pt x="55" y="563"/>
                  </a:lnTo>
                  <a:lnTo>
                    <a:pt x="67" y="522"/>
                  </a:lnTo>
                  <a:lnTo>
                    <a:pt x="82" y="483"/>
                  </a:lnTo>
                  <a:lnTo>
                    <a:pt x="97" y="445"/>
                  </a:lnTo>
                  <a:lnTo>
                    <a:pt x="112" y="408"/>
                  </a:lnTo>
                  <a:lnTo>
                    <a:pt x="129" y="373"/>
                  </a:lnTo>
                  <a:lnTo>
                    <a:pt x="147" y="340"/>
                  </a:lnTo>
                  <a:lnTo>
                    <a:pt x="167" y="309"/>
                  </a:lnTo>
                  <a:lnTo>
                    <a:pt x="180" y="289"/>
                  </a:lnTo>
                  <a:lnTo>
                    <a:pt x="195" y="270"/>
                  </a:lnTo>
                  <a:lnTo>
                    <a:pt x="208" y="248"/>
                  </a:lnTo>
                  <a:lnTo>
                    <a:pt x="224" y="228"/>
                  </a:lnTo>
                  <a:lnTo>
                    <a:pt x="239" y="208"/>
                  </a:lnTo>
                  <a:lnTo>
                    <a:pt x="255" y="186"/>
                  </a:lnTo>
                  <a:lnTo>
                    <a:pt x="271" y="166"/>
                  </a:lnTo>
                  <a:lnTo>
                    <a:pt x="286" y="146"/>
                  </a:lnTo>
                  <a:lnTo>
                    <a:pt x="302" y="126"/>
                  </a:lnTo>
                  <a:lnTo>
                    <a:pt x="319" y="105"/>
                  </a:lnTo>
                  <a:lnTo>
                    <a:pt x="336" y="86"/>
                  </a:lnTo>
                  <a:lnTo>
                    <a:pt x="352" y="68"/>
                  </a:lnTo>
                  <a:lnTo>
                    <a:pt x="369" y="50"/>
                  </a:lnTo>
                  <a:lnTo>
                    <a:pt x="385" y="34"/>
                  </a:lnTo>
                  <a:lnTo>
                    <a:pt x="401" y="18"/>
                  </a:lnTo>
                  <a:lnTo>
                    <a:pt x="417" y="4"/>
                  </a:lnTo>
                  <a:lnTo>
                    <a:pt x="431" y="0"/>
                  </a:lnTo>
                  <a:lnTo>
                    <a:pt x="447" y="4"/>
                  </a:lnTo>
                  <a:lnTo>
                    <a:pt x="467" y="12"/>
                  </a:lnTo>
                  <a:lnTo>
                    <a:pt x="488" y="24"/>
                  </a:lnTo>
                  <a:lnTo>
                    <a:pt x="511" y="40"/>
                  </a:lnTo>
                  <a:lnTo>
                    <a:pt x="535" y="55"/>
                  </a:lnTo>
                  <a:lnTo>
                    <a:pt x="557" y="72"/>
                  </a:lnTo>
                  <a:lnTo>
                    <a:pt x="579" y="87"/>
                  </a:lnTo>
                  <a:lnTo>
                    <a:pt x="557" y="121"/>
                  </a:lnTo>
                  <a:lnTo>
                    <a:pt x="535" y="154"/>
                  </a:lnTo>
                  <a:lnTo>
                    <a:pt x="513" y="185"/>
                  </a:lnTo>
                  <a:lnTo>
                    <a:pt x="491" y="216"/>
                  </a:lnTo>
                  <a:lnTo>
                    <a:pt x="469" y="246"/>
                  </a:lnTo>
                  <a:lnTo>
                    <a:pt x="448" y="276"/>
                  </a:lnTo>
                  <a:lnTo>
                    <a:pt x="426" y="304"/>
                  </a:lnTo>
                  <a:lnTo>
                    <a:pt x="405" y="333"/>
                  </a:lnTo>
                  <a:lnTo>
                    <a:pt x="383" y="362"/>
                  </a:lnTo>
                  <a:lnTo>
                    <a:pt x="363" y="389"/>
                  </a:lnTo>
                  <a:lnTo>
                    <a:pt x="342" y="416"/>
                  </a:lnTo>
                  <a:lnTo>
                    <a:pt x="322" y="445"/>
                  </a:lnTo>
                  <a:lnTo>
                    <a:pt x="302" y="472"/>
                  </a:lnTo>
                  <a:lnTo>
                    <a:pt x="283" y="500"/>
                  </a:lnTo>
                  <a:lnTo>
                    <a:pt x="265" y="528"/>
                  </a:lnTo>
                  <a:lnTo>
                    <a:pt x="247" y="557"/>
                  </a:lnTo>
                  <a:lnTo>
                    <a:pt x="230" y="586"/>
                  </a:lnTo>
                  <a:lnTo>
                    <a:pt x="213" y="615"/>
                  </a:lnTo>
                  <a:lnTo>
                    <a:pt x="197" y="646"/>
                  </a:lnTo>
                  <a:lnTo>
                    <a:pt x="182" y="677"/>
                  </a:lnTo>
                  <a:lnTo>
                    <a:pt x="169" y="708"/>
                  </a:lnTo>
                  <a:lnTo>
                    <a:pt x="155" y="742"/>
                  </a:lnTo>
                  <a:lnTo>
                    <a:pt x="144" y="776"/>
                  </a:lnTo>
                  <a:lnTo>
                    <a:pt x="133" y="811"/>
                  </a:lnTo>
                  <a:lnTo>
                    <a:pt x="123" y="848"/>
                  </a:lnTo>
                  <a:lnTo>
                    <a:pt x="114" y="886"/>
                  </a:lnTo>
                  <a:lnTo>
                    <a:pt x="107" y="925"/>
                  </a:lnTo>
                  <a:lnTo>
                    <a:pt x="100" y="966"/>
                  </a:lnTo>
                  <a:lnTo>
                    <a:pt x="96" y="1009"/>
                  </a:lnTo>
                  <a:lnTo>
                    <a:pt x="92" y="1053"/>
                  </a:lnTo>
                  <a:lnTo>
                    <a:pt x="90" y="1099"/>
                  </a:lnTo>
                  <a:lnTo>
                    <a:pt x="89" y="1148"/>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08" name="Freeform 13"/>
            <p:cNvSpPr>
              <a:spLocks/>
            </p:cNvSpPr>
            <p:nvPr/>
          </p:nvSpPr>
          <p:spPr bwMode="auto">
            <a:xfrm>
              <a:off x="2912" y="1564"/>
              <a:ext cx="96" cy="227"/>
            </a:xfrm>
            <a:custGeom>
              <a:avLst/>
              <a:gdLst>
                <a:gd name="T0" fmla="*/ 0 w 579"/>
                <a:gd name="T1" fmla="*/ 0 h 1365"/>
                <a:gd name="T2" fmla="*/ 0 w 579"/>
                <a:gd name="T3" fmla="*/ 0 h 1365"/>
                <a:gd name="T4" fmla="*/ 0 w 579"/>
                <a:gd name="T5" fmla="*/ 0 h 1365"/>
                <a:gd name="T6" fmla="*/ 0 w 579"/>
                <a:gd name="T7" fmla="*/ 0 h 1365"/>
                <a:gd name="T8" fmla="*/ 0 w 579"/>
                <a:gd name="T9" fmla="*/ 0 h 1365"/>
                <a:gd name="T10" fmla="*/ 0 w 579"/>
                <a:gd name="T11" fmla="*/ 0 h 1365"/>
                <a:gd name="T12" fmla="*/ 0 w 579"/>
                <a:gd name="T13" fmla="*/ 0 h 1365"/>
                <a:gd name="T14" fmla="*/ 0 w 579"/>
                <a:gd name="T15" fmla="*/ 0 h 1365"/>
                <a:gd name="T16" fmla="*/ 0 w 579"/>
                <a:gd name="T17" fmla="*/ 0 h 1365"/>
                <a:gd name="T18" fmla="*/ 0 w 579"/>
                <a:gd name="T19" fmla="*/ 0 h 1365"/>
                <a:gd name="T20" fmla="*/ 0 w 579"/>
                <a:gd name="T21" fmla="*/ 0 h 1365"/>
                <a:gd name="T22" fmla="*/ 0 w 579"/>
                <a:gd name="T23" fmla="*/ 0 h 1365"/>
                <a:gd name="T24" fmla="*/ 0 w 579"/>
                <a:gd name="T25" fmla="*/ 0 h 1365"/>
                <a:gd name="T26" fmla="*/ 0 w 579"/>
                <a:gd name="T27" fmla="*/ 0 h 1365"/>
                <a:gd name="T28" fmla="*/ 0 w 579"/>
                <a:gd name="T29" fmla="*/ 0 h 1365"/>
                <a:gd name="T30" fmla="*/ 0 w 579"/>
                <a:gd name="T31" fmla="*/ 0 h 1365"/>
                <a:gd name="T32" fmla="*/ 0 w 579"/>
                <a:gd name="T33" fmla="*/ 0 h 1365"/>
                <a:gd name="T34" fmla="*/ 0 w 579"/>
                <a:gd name="T35" fmla="*/ 0 h 1365"/>
                <a:gd name="T36" fmla="*/ 0 w 579"/>
                <a:gd name="T37" fmla="*/ 0 h 1365"/>
                <a:gd name="T38" fmla="*/ 0 w 579"/>
                <a:gd name="T39" fmla="*/ 0 h 1365"/>
                <a:gd name="T40" fmla="*/ 0 w 579"/>
                <a:gd name="T41" fmla="*/ 0 h 1365"/>
                <a:gd name="T42" fmla="*/ 0 w 579"/>
                <a:gd name="T43" fmla="*/ 0 h 1365"/>
                <a:gd name="T44" fmla="*/ 0 w 579"/>
                <a:gd name="T45" fmla="*/ 0 h 1365"/>
                <a:gd name="T46" fmla="*/ 0 w 579"/>
                <a:gd name="T47" fmla="*/ 0 h 1365"/>
                <a:gd name="T48" fmla="*/ 0 w 579"/>
                <a:gd name="T49" fmla="*/ 0 h 1365"/>
                <a:gd name="T50" fmla="*/ 0 w 579"/>
                <a:gd name="T51" fmla="*/ 0 h 1365"/>
                <a:gd name="T52" fmla="*/ 0 w 579"/>
                <a:gd name="T53" fmla="*/ 0 h 1365"/>
                <a:gd name="T54" fmla="*/ 0 w 579"/>
                <a:gd name="T55" fmla="*/ 0 h 1365"/>
                <a:gd name="T56" fmla="*/ 0 w 579"/>
                <a:gd name="T57" fmla="*/ 0 h 1365"/>
                <a:gd name="T58" fmla="*/ 0 w 579"/>
                <a:gd name="T59" fmla="*/ 0 h 1365"/>
                <a:gd name="T60" fmla="*/ 0 w 579"/>
                <a:gd name="T61" fmla="*/ 0 h 1365"/>
                <a:gd name="T62" fmla="*/ 0 w 579"/>
                <a:gd name="T63" fmla="*/ 0 h 1365"/>
                <a:gd name="T64" fmla="*/ 0 w 579"/>
                <a:gd name="T65" fmla="*/ 0 h 1365"/>
                <a:gd name="T66" fmla="*/ 0 w 579"/>
                <a:gd name="T67" fmla="*/ 0 h 1365"/>
                <a:gd name="T68" fmla="*/ 0 w 579"/>
                <a:gd name="T69" fmla="*/ 0 h 1365"/>
                <a:gd name="T70" fmla="*/ 0 w 579"/>
                <a:gd name="T71" fmla="*/ 0 h 1365"/>
                <a:gd name="T72" fmla="*/ 0 w 579"/>
                <a:gd name="T73" fmla="*/ 0 h 1365"/>
                <a:gd name="T74" fmla="*/ 0 w 579"/>
                <a:gd name="T75" fmla="*/ 0 h 1365"/>
                <a:gd name="T76" fmla="*/ 0 w 579"/>
                <a:gd name="T77" fmla="*/ 0 h 1365"/>
                <a:gd name="T78" fmla="*/ 0 w 579"/>
                <a:gd name="T79" fmla="*/ 0 h 1365"/>
                <a:gd name="T80" fmla="*/ 0 w 579"/>
                <a:gd name="T81" fmla="*/ 0 h 1365"/>
                <a:gd name="T82" fmla="*/ 0 w 579"/>
                <a:gd name="T83" fmla="*/ 0 h 1365"/>
                <a:gd name="T84" fmla="*/ 0 w 579"/>
                <a:gd name="T85" fmla="*/ 0 h 1365"/>
                <a:gd name="T86" fmla="*/ 0 w 579"/>
                <a:gd name="T87" fmla="*/ 0 h 1365"/>
                <a:gd name="T88" fmla="*/ 0 w 579"/>
                <a:gd name="T89" fmla="*/ 0 h 1365"/>
                <a:gd name="T90" fmla="*/ 0 w 579"/>
                <a:gd name="T91" fmla="*/ 0 h 1365"/>
                <a:gd name="T92" fmla="*/ 0 w 579"/>
                <a:gd name="T93" fmla="*/ 0 h 1365"/>
                <a:gd name="T94" fmla="*/ 0 w 579"/>
                <a:gd name="T95" fmla="*/ 0 h 1365"/>
                <a:gd name="T96" fmla="*/ 0 w 579"/>
                <a:gd name="T97" fmla="*/ 0 h 1365"/>
                <a:gd name="T98" fmla="*/ 0 w 579"/>
                <a:gd name="T99" fmla="*/ 0 h 1365"/>
                <a:gd name="T100" fmla="*/ 0 w 579"/>
                <a:gd name="T101" fmla="*/ 0 h 1365"/>
                <a:gd name="T102" fmla="*/ 0 w 579"/>
                <a:gd name="T103" fmla="*/ 0 h 1365"/>
                <a:gd name="T104" fmla="*/ 0 w 579"/>
                <a:gd name="T105" fmla="*/ 0 h 1365"/>
                <a:gd name="T106" fmla="*/ 0 w 579"/>
                <a:gd name="T107" fmla="*/ 0 h 1365"/>
                <a:gd name="T108" fmla="*/ 0 w 579"/>
                <a:gd name="T109" fmla="*/ 0 h 13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79"/>
                <a:gd name="T166" fmla="*/ 0 h 1365"/>
                <a:gd name="T167" fmla="*/ 579 w 579"/>
                <a:gd name="T168" fmla="*/ 1365 h 136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79" h="1365">
                  <a:moveTo>
                    <a:pt x="89" y="1148"/>
                  </a:moveTo>
                  <a:lnTo>
                    <a:pt x="89" y="1148"/>
                  </a:lnTo>
                  <a:lnTo>
                    <a:pt x="92" y="1172"/>
                  </a:lnTo>
                  <a:lnTo>
                    <a:pt x="97" y="1195"/>
                  </a:lnTo>
                  <a:lnTo>
                    <a:pt x="101" y="1215"/>
                  </a:lnTo>
                  <a:lnTo>
                    <a:pt x="106" y="1233"/>
                  </a:lnTo>
                  <a:lnTo>
                    <a:pt x="111" y="1250"/>
                  </a:lnTo>
                  <a:lnTo>
                    <a:pt x="117" y="1265"/>
                  </a:lnTo>
                  <a:lnTo>
                    <a:pt x="123" y="1278"/>
                  </a:lnTo>
                  <a:lnTo>
                    <a:pt x="129" y="1291"/>
                  </a:lnTo>
                  <a:lnTo>
                    <a:pt x="136" y="1302"/>
                  </a:lnTo>
                  <a:lnTo>
                    <a:pt x="144" y="1313"/>
                  </a:lnTo>
                  <a:lnTo>
                    <a:pt x="152" y="1322"/>
                  </a:lnTo>
                  <a:lnTo>
                    <a:pt x="161" y="1332"/>
                  </a:lnTo>
                  <a:lnTo>
                    <a:pt x="170" y="1340"/>
                  </a:lnTo>
                  <a:lnTo>
                    <a:pt x="180" y="1348"/>
                  </a:lnTo>
                  <a:lnTo>
                    <a:pt x="190" y="1357"/>
                  </a:lnTo>
                  <a:lnTo>
                    <a:pt x="202" y="1365"/>
                  </a:lnTo>
                  <a:lnTo>
                    <a:pt x="176" y="1360"/>
                  </a:lnTo>
                  <a:lnTo>
                    <a:pt x="153" y="1352"/>
                  </a:lnTo>
                  <a:lnTo>
                    <a:pt x="131" y="1339"/>
                  </a:lnTo>
                  <a:lnTo>
                    <a:pt x="111" y="1323"/>
                  </a:lnTo>
                  <a:lnTo>
                    <a:pt x="92" y="1306"/>
                  </a:lnTo>
                  <a:lnTo>
                    <a:pt x="76" y="1283"/>
                  </a:lnTo>
                  <a:lnTo>
                    <a:pt x="62" y="1259"/>
                  </a:lnTo>
                  <a:lnTo>
                    <a:pt x="48" y="1232"/>
                  </a:lnTo>
                  <a:lnTo>
                    <a:pt x="37" y="1202"/>
                  </a:lnTo>
                  <a:lnTo>
                    <a:pt x="27" y="1171"/>
                  </a:lnTo>
                  <a:lnTo>
                    <a:pt x="19" y="1136"/>
                  </a:lnTo>
                  <a:lnTo>
                    <a:pt x="12" y="1102"/>
                  </a:lnTo>
                  <a:lnTo>
                    <a:pt x="6" y="1064"/>
                  </a:lnTo>
                  <a:lnTo>
                    <a:pt x="3" y="1025"/>
                  </a:lnTo>
                  <a:lnTo>
                    <a:pt x="1" y="986"/>
                  </a:lnTo>
                  <a:lnTo>
                    <a:pt x="0" y="944"/>
                  </a:lnTo>
                  <a:lnTo>
                    <a:pt x="1" y="903"/>
                  </a:lnTo>
                  <a:lnTo>
                    <a:pt x="3" y="861"/>
                  </a:lnTo>
                  <a:lnTo>
                    <a:pt x="6" y="818"/>
                  </a:lnTo>
                  <a:lnTo>
                    <a:pt x="11" y="775"/>
                  </a:lnTo>
                  <a:lnTo>
                    <a:pt x="18" y="732"/>
                  </a:lnTo>
                  <a:lnTo>
                    <a:pt x="26" y="689"/>
                  </a:lnTo>
                  <a:lnTo>
                    <a:pt x="33" y="646"/>
                  </a:lnTo>
                  <a:lnTo>
                    <a:pt x="44" y="603"/>
                  </a:lnTo>
                  <a:lnTo>
                    <a:pt x="55" y="563"/>
                  </a:lnTo>
                  <a:lnTo>
                    <a:pt x="67" y="522"/>
                  </a:lnTo>
                  <a:lnTo>
                    <a:pt x="82" y="483"/>
                  </a:lnTo>
                  <a:lnTo>
                    <a:pt x="97" y="445"/>
                  </a:lnTo>
                  <a:lnTo>
                    <a:pt x="112" y="408"/>
                  </a:lnTo>
                  <a:lnTo>
                    <a:pt x="129" y="373"/>
                  </a:lnTo>
                  <a:lnTo>
                    <a:pt x="147" y="340"/>
                  </a:lnTo>
                  <a:lnTo>
                    <a:pt x="167" y="309"/>
                  </a:lnTo>
                  <a:lnTo>
                    <a:pt x="180" y="289"/>
                  </a:lnTo>
                  <a:lnTo>
                    <a:pt x="195" y="270"/>
                  </a:lnTo>
                  <a:lnTo>
                    <a:pt x="208" y="248"/>
                  </a:lnTo>
                  <a:lnTo>
                    <a:pt x="224" y="228"/>
                  </a:lnTo>
                  <a:lnTo>
                    <a:pt x="239" y="208"/>
                  </a:lnTo>
                  <a:lnTo>
                    <a:pt x="255" y="186"/>
                  </a:lnTo>
                  <a:lnTo>
                    <a:pt x="271" y="166"/>
                  </a:lnTo>
                  <a:lnTo>
                    <a:pt x="286" y="146"/>
                  </a:lnTo>
                  <a:lnTo>
                    <a:pt x="302" y="126"/>
                  </a:lnTo>
                  <a:lnTo>
                    <a:pt x="319" y="105"/>
                  </a:lnTo>
                  <a:lnTo>
                    <a:pt x="336" y="86"/>
                  </a:lnTo>
                  <a:lnTo>
                    <a:pt x="352" y="68"/>
                  </a:lnTo>
                  <a:lnTo>
                    <a:pt x="369" y="50"/>
                  </a:lnTo>
                  <a:lnTo>
                    <a:pt x="385" y="34"/>
                  </a:lnTo>
                  <a:lnTo>
                    <a:pt x="401" y="18"/>
                  </a:lnTo>
                  <a:lnTo>
                    <a:pt x="417" y="4"/>
                  </a:lnTo>
                  <a:lnTo>
                    <a:pt x="431" y="0"/>
                  </a:lnTo>
                  <a:lnTo>
                    <a:pt x="447" y="4"/>
                  </a:lnTo>
                  <a:lnTo>
                    <a:pt x="467" y="12"/>
                  </a:lnTo>
                  <a:lnTo>
                    <a:pt x="488" y="24"/>
                  </a:lnTo>
                  <a:lnTo>
                    <a:pt x="511" y="40"/>
                  </a:lnTo>
                  <a:lnTo>
                    <a:pt x="535" y="55"/>
                  </a:lnTo>
                  <a:lnTo>
                    <a:pt x="557" y="72"/>
                  </a:lnTo>
                  <a:lnTo>
                    <a:pt x="579" y="87"/>
                  </a:lnTo>
                  <a:lnTo>
                    <a:pt x="557" y="121"/>
                  </a:lnTo>
                  <a:lnTo>
                    <a:pt x="535" y="154"/>
                  </a:lnTo>
                  <a:lnTo>
                    <a:pt x="513" y="185"/>
                  </a:lnTo>
                  <a:lnTo>
                    <a:pt x="491" y="216"/>
                  </a:lnTo>
                  <a:lnTo>
                    <a:pt x="469" y="246"/>
                  </a:lnTo>
                  <a:lnTo>
                    <a:pt x="448" y="276"/>
                  </a:lnTo>
                  <a:lnTo>
                    <a:pt x="426" y="304"/>
                  </a:lnTo>
                  <a:lnTo>
                    <a:pt x="405" y="333"/>
                  </a:lnTo>
                  <a:lnTo>
                    <a:pt x="383" y="362"/>
                  </a:lnTo>
                  <a:lnTo>
                    <a:pt x="363" y="389"/>
                  </a:lnTo>
                  <a:lnTo>
                    <a:pt x="342" y="416"/>
                  </a:lnTo>
                  <a:lnTo>
                    <a:pt x="322" y="445"/>
                  </a:lnTo>
                  <a:lnTo>
                    <a:pt x="302" y="472"/>
                  </a:lnTo>
                  <a:lnTo>
                    <a:pt x="283" y="500"/>
                  </a:lnTo>
                  <a:lnTo>
                    <a:pt x="265" y="528"/>
                  </a:lnTo>
                  <a:lnTo>
                    <a:pt x="247" y="557"/>
                  </a:lnTo>
                  <a:lnTo>
                    <a:pt x="230" y="586"/>
                  </a:lnTo>
                  <a:lnTo>
                    <a:pt x="213" y="615"/>
                  </a:lnTo>
                  <a:lnTo>
                    <a:pt x="197" y="646"/>
                  </a:lnTo>
                  <a:lnTo>
                    <a:pt x="182" y="677"/>
                  </a:lnTo>
                  <a:lnTo>
                    <a:pt x="169" y="708"/>
                  </a:lnTo>
                  <a:lnTo>
                    <a:pt x="155" y="742"/>
                  </a:lnTo>
                  <a:lnTo>
                    <a:pt x="144" y="776"/>
                  </a:lnTo>
                  <a:lnTo>
                    <a:pt x="133" y="811"/>
                  </a:lnTo>
                  <a:lnTo>
                    <a:pt x="123" y="848"/>
                  </a:lnTo>
                  <a:lnTo>
                    <a:pt x="114" y="886"/>
                  </a:lnTo>
                  <a:lnTo>
                    <a:pt x="107" y="925"/>
                  </a:lnTo>
                  <a:lnTo>
                    <a:pt x="100" y="966"/>
                  </a:lnTo>
                  <a:lnTo>
                    <a:pt x="96" y="1009"/>
                  </a:lnTo>
                  <a:lnTo>
                    <a:pt x="92" y="1053"/>
                  </a:lnTo>
                  <a:lnTo>
                    <a:pt x="90" y="1099"/>
                  </a:lnTo>
                  <a:lnTo>
                    <a:pt x="89" y="11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09" name="Freeform 14"/>
            <p:cNvSpPr>
              <a:spLocks/>
            </p:cNvSpPr>
            <p:nvPr/>
          </p:nvSpPr>
          <p:spPr bwMode="auto">
            <a:xfrm>
              <a:off x="2850" y="1401"/>
              <a:ext cx="107" cy="138"/>
            </a:xfrm>
            <a:custGeom>
              <a:avLst/>
              <a:gdLst>
                <a:gd name="T0" fmla="*/ 0 w 642"/>
                <a:gd name="T1" fmla="*/ 0 h 832"/>
                <a:gd name="T2" fmla="*/ 0 w 642"/>
                <a:gd name="T3" fmla="*/ 0 h 832"/>
                <a:gd name="T4" fmla="*/ 0 w 642"/>
                <a:gd name="T5" fmla="*/ 0 h 832"/>
                <a:gd name="T6" fmla="*/ 0 w 642"/>
                <a:gd name="T7" fmla="*/ 0 h 832"/>
                <a:gd name="T8" fmla="*/ 0 w 642"/>
                <a:gd name="T9" fmla="*/ 0 h 832"/>
                <a:gd name="T10" fmla="*/ 0 w 642"/>
                <a:gd name="T11" fmla="*/ 0 h 832"/>
                <a:gd name="T12" fmla="*/ 0 w 642"/>
                <a:gd name="T13" fmla="*/ 0 h 832"/>
                <a:gd name="T14" fmla="*/ 0 w 642"/>
                <a:gd name="T15" fmla="*/ 0 h 832"/>
                <a:gd name="T16" fmla="*/ 0 w 642"/>
                <a:gd name="T17" fmla="*/ 0 h 832"/>
                <a:gd name="T18" fmla="*/ 0 w 642"/>
                <a:gd name="T19" fmla="*/ 0 h 832"/>
                <a:gd name="T20" fmla="*/ 0 w 642"/>
                <a:gd name="T21" fmla="*/ 0 h 832"/>
                <a:gd name="T22" fmla="*/ 0 w 642"/>
                <a:gd name="T23" fmla="*/ 0 h 832"/>
                <a:gd name="T24" fmla="*/ 0 w 642"/>
                <a:gd name="T25" fmla="*/ 0 h 832"/>
                <a:gd name="T26" fmla="*/ 0 w 642"/>
                <a:gd name="T27" fmla="*/ 0 h 832"/>
                <a:gd name="T28" fmla="*/ 0 w 642"/>
                <a:gd name="T29" fmla="*/ 0 h 832"/>
                <a:gd name="T30" fmla="*/ 0 w 642"/>
                <a:gd name="T31" fmla="*/ 0 h 832"/>
                <a:gd name="T32" fmla="*/ 0 w 642"/>
                <a:gd name="T33" fmla="*/ 0 h 832"/>
                <a:gd name="T34" fmla="*/ 0 w 642"/>
                <a:gd name="T35" fmla="*/ 0 h 832"/>
                <a:gd name="T36" fmla="*/ 0 w 642"/>
                <a:gd name="T37" fmla="*/ 0 h 832"/>
                <a:gd name="T38" fmla="*/ 0 w 642"/>
                <a:gd name="T39" fmla="*/ 0 h 832"/>
                <a:gd name="T40" fmla="*/ 0 w 642"/>
                <a:gd name="T41" fmla="*/ 0 h 832"/>
                <a:gd name="T42" fmla="*/ 0 w 642"/>
                <a:gd name="T43" fmla="*/ 0 h 832"/>
                <a:gd name="T44" fmla="*/ 0 w 642"/>
                <a:gd name="T45" fmla="*/ 0 h 832"/>
                <a:gd name="T46" fmla="*/ 0 w 642"/>
                <a:gd name="T47" fmla="*/ 0 h 832"/>
                <a:gd name="T48" fmla="*/ 0 w 642"/>
                <a:gd name="T49" fmla="*/ 0 h 832"/>
                <a:gd name="T50" fmla="*/ 0 w 642"/>
                <a:gd name="T51" fmla="*/ 0 h 832"/>
                <a:gd name="T52" fmla="*/ 0 w 642"/>
                <a:gd name="T53" fmla="*/ 0 h 832"/>
                <a:gd name="T54" fmla="*/ 0 w 642"/>
                <a:gd name="T55" fmla="*/ 0 h 832"/>
                <a:gd name="T56" fmla="*/ 0 w 642"/>
                <a:gd name="T57" fmla="*/ 0 h 832"/>
                <a:gd name="T58" fmla="*/ 0 w 642"/>
                <a:gd name="T59" fmla="*/ 0 h 832"/>
                <a:gd name="T60" fmla="*/ 0 w 642"/>
                <a:gd name="T61" fmla="*/ 0 h 832"/>
                <a:gd name="T62" fmla="*/ 0 w 642"/>
                <a:gd name="T63" fmla="*/ 0 h 832"/>
                <a:gd name="T64" fmla="*/ 0 w 642"/>
                <a:gd name="T65" fmla="*/ 0 h 832"/>
                <a:gd name="T66" fmla="*/ 0 w 642"/>
                <a:gd name="T67" fmla="*/ 0 h 832"/>
                <a:gd name="T68" fmla="*/ 0 w 642"/>
                <a:gd name="T69" fmla="*/ 0 h 832"/>
                <a:gd name="T70" fmla="*/ 0 w 642"/>
                <a:gd name="T71" fmla="*/ 0 h 832"/>
                <a:gd name="T72" fmla="*/ 0 w 642"/>
                <a:gd name="T73" fmla="*/ 0 h 832"/>
                <a:gd name="T74" fmla="*/ 0 w 642"/>
                <a:gd name="T75" fmla="*/ 0 h 832"/>
                <a:gd name="T76" fmla="*/ 0 w 642"/>
                <a:gd name="T77" fmla="*/ 0 h 832"/>
                <a:gd name="T78" fmla="*/ 0 w 642"/>
                <a:gd name="T79" fmla="*/ 0 h 832"/>
                <a:gd name="T80" fmla="*/ 0 w 642"/>
                <a:gd name="T81" fmla="*/ 0 h 832"/>
                <a:gd name="T82" fmla="*/ 0 w 642"/>
                <a:gd name="T83" fmla="*/ 0 h 832"/>
                <a:gd name="T84" fmla="*/ 0 w 642"/>
                <a:gd name="T85" fmla="*/ 0 h 832"/>
                <a:gd name="T86" fmla="*/ 0 w 642"/>
                <a:gd name="T87" fmla="*/ 0 h 832"/>
                <a:gd name="T88" fmla="*/ 0 w 642"/>
                <a:gd name="T89" fmla="*/ 0 h 832"/>
                <a:gd name="T90" fmla="*/ 0 w 642"/>
                <a:gd name="T91" fmla="*/ 0 h 832"/>
                <a:gd name="T92" fmla="*/ 0 w 642"/>
                <a:gd name="T93" fmla="*/ 0 h 832"/>
                <a:gd name="T94" fmla="*/ 0 w 642"/>
                <a:gd name="T95" fmla="*/ 0 h 832"/>
                <a:gd name="T96" fmla="*/ 0 w 642"/>
                <a:gd name="T97" fmla="*/ 0 h 832"/>
                <a:gd name="T98" fmla="*/ 0 w 642"/>
                <a:gd name="T99" fmla="*/ 0 h 832"/>
                <a:gd name="T100" fmla="*/ 0 w 642"/>
                <a:gd name="T101" fmla="*/ 0 h 832"/>
                <a:gd name="T102" fmla="*/ 0 w 642"/>
                <a:gd name="T103" fmla="*/ 0 h 8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42"/>
                <a:gd name="T157" fmla="*/ 0 h 832"/>
                <a:gd name="T158" fmla="*/ 642 w 642"/>
                <a:gd name="T159" fmla="*/ 832 h 8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42" h="832">
                  <a:moveTo>
                    <a:pt x="642" y="136"/>
                  </a:moveTo>
                  <a:lnTo>
                    <a:pt x="620" y="105"/>
                  </a:lnTo>
                  <a:lnTo>
                    <a:pt x="594" y="77"/>
                  </a:lnTo>
                  <a:lnTo>
                    <a:pt x="566" y="54"/>
                  </a:lnTo>
                  <a:lnTo>
                    <a:pt x="535" y="35"/>
                  </a:lnTo>
                  <a:lnTo>
                    <a:pt x="503" y="19"/>
                  </a:lnTo>
                  <a:lnTo>
                    <a:pt x="468" y="8"/>
                  </a:lnTo>
                  <a:lnTo>
                    <a:pt x="433" y="1"/>
                  </a:lnTo>
                  <a:lnTo>
                    <a:pt x="398" y="0"/>
                  </a:lnTo>
                  <a:lnTo>
                    <a:pt x="362" y="2"/>
                  </a:lnTo>
                  <a:lnTo>
                    <a:pt x="328" y="11"/>
                  </a:lnTo>
                  <a:lnTo>
                    <a:pt x="294" y="24"/>
                  </a:lnTo>
                  <a:lnTo>
                    <a:pt x="262" y="41"/>
                  </a:lnTo>
                  <a:lnTo>
                    <a:pt x="233" y="64"/>
                  </a:lnTo>
                  <a:lnTo>
                    <a:pt x="207" y="92"/>
                  </a:lnTo>
                  <a:lnTo>
                    <a:pt x="184" y="125"/>
                  </a:lnTo>
                  <a:lnTo>
                    <a:pt x="165" y="164"/>
                  </a:lnTo>
                  <a:lnTo>
                    <a:pt x="141" y="175"/>
                  </a:lnTo>
                  <a:lnTo>
                    <a:pt x="121" y="187"/>
                  </a:lnTo>
                  <a:lnTo>
                    <a:pt x="103" y="201"/>
                  </a:lnTo>
                  <a:lnTo>
                    <a:pt x="87" y="217"/>
                  </a:lnTo>
                  <a:lnTo>
                    <a:pt x="75" y="234"/>
                  </a:lnTo>
                  <a:lnTo>
                    <a:pt x="65" y="253"/>
                  </a:lnTo>
                  <a:lnTo>
                    <a:pt x="56" y="273"/>
                  </a:lnTo>
                  <a:lnTo>
                    <a:pt x="50" y="296"/>
                  </a:lnTo>
                  <a:lnTo>
                    <a:pt x="44" y="319"/>
                  </a:lnTo>
                  <a:lnTo>
                    <a:pt x="41" y="344"/>
                  </a:lnTo>
                  <a:lnTo>
                    <a:pt x="39" y="372"/>
                  </a:lnTo>
                  <a:lnTo>
                    <a:pt x="36" y="402"/>
                  </a:lnTo>
                  <a:lnTo>
                    <a:pt x="35" y="433"/>
                  </a:lnTo>
                  <a:lnTo>
                    <a:pt x="35" y="466"/>
                  </a:lnTo>
                  <a:lnTo>
                    <a:pt x="35" y="501"/>
                  </a:lnTo>
                  <a:lnTo>
                    <a:pt x="35" y="538"/>
                  </a:lnTo>
                  <a:lnTo>
                    <a:pt x="26" y="554"/>
                  </a:lnTo>
                  <a:lnTo>
                    <a:pt x="18" y="571"/>
                  </a:lnTo>
                  <a:lnTo>
                    <a:pt x="13" y="589"/>
                  </a:lnTo>
                  <a:lnTo>
                    <a:pt x="7" y="608"/>
                  </a:lnTo>
                  <a:lnTo>
                    <a:pt x="4" y="627"/>
                  </a:lnTo>
                  <a:lnTo>
                    <a:pt x="1" y="646"/>
                  </a:lnTo>
                  <a:lnTo>
                    <a:pt x="0" y="665"/>
                  </a:lnTo>
                  <a:lnTo>
                    <a:pt x="0" y="685"/>
                  </a:lnTo>
                  <a:lnTo>
                    <a:pt x="1" y="704"/>
                  </a:lnTo>
                  <a:lnTo>
                    <a:pt x="4" y="725"/>
                  </a:lnTo>
                  <a:lnTo>
                    <a:pt x="7" y="744"/>
                  </a:lnTo>
                  <a:lnTo>
                    <a:pt x="12" y="763"/>
                  </a:lnTo>
                  <a:lnTo>
                    <a:pt x="17" y="781"/>
                  </a:lnTo>
                  <a:lnTo>
                    <a:pt x="24" y="799"/>
                  </a:lnTo>
                  <a:lnTo>
                    <a:pt x="32" y="815"/>
                  </a:lnTo>
                  <a:lnTo>
                    <a:pt x="41" y="832"/>
                  </a:lnTo>
                  <a:lnTo>
                    <a:pt x="41" y="796"/>
                  </a:lnTo>
                  <a:lnTo>
                    <a:pt x="40" y="764"/>
                  </a:lnTo>
                  <a:lnTo>
                    <a:pt x="40" y="735"/>
                  </a:lnTo>
                  <a:lnTo>
                    <a:pt x="39" y="710"/>
                  </a:lnTo>
                  <a:lnTo>
                    <a:pt x="39" y="687"/>
                  </a:lnTo>
                  <a:lnTo>
                    <a:pt x="39" y="665"/>
                  </a:lnTo>
                  <a:lnTo>
                    <a:pt x="40" y="645"/>
                  </a:lnTo>
                  <a:lnTo>
                    <a:pt x="42" y="627"/>
                  </a:lnTo>
                  <a:lnTo>
                    <a:pt x="45" y="609"/>
                  </a:lnTo>
                  <a:lnTo>
                    <a:pt x="51" y="592"/>
                  </a:lnTo>
                  <a:lnTo>
                    <a:pt x="58" y="575"/>
                  </a:lnTo>
                  <a:lnTo>
                    <a:pt x="67" y="557"/>
                  </a:lnTo>
                  <a:lnTo>
                    <a:pt x="78" y="539"/>
                  </a:lnTo>
                  <a:lnTo>
                    <a:pt x="93" y="518"/>
                  </a:lnTo>
                  <a:lnTo>
                    <a:pt x="109" y="497"/>
                  </a:lnTo>
                  <a:lnTo>
                    <a:pt x="129" y="474"/>
                  </a:lnTo>
                  <a:lnTo>
                    <a:pt x="135" y="436"/>
                  </a:lnTo>
                  <a:lnTo>
                    <a:pt x="142" y="404"/>
                  </a:lnTo>
                  <a:lnTo>
                    <a:pt x="153" y="377"/>
                  </a:lnTo>
                  <a:lnTo>
                    <a:pt x="166" y="353"/>
                  </a:lnTo>
                  <a:lnTo>
                    <a:pt x="181" y="333"/>
                  </a:lnTo>
                  <a:lnTo>
                    <a:pt x="200" y="317"/>
                  </a:lnTo>
                  <a:lnTo>
                    <a:pt x="220" y="304"/>
                  </a:lnTo>
                  <a:lnTo>
                    <a:pt x="244" y="294"/>
                  </a:lnTo>
                  <a:lnTo>
                    <a:pt x="257" y="282"/>
                  </a:lnTo>
                  <a:lnTo>
                    <a:pt x="264" y="274"/>
                  </a:lnTo>
                  <a:lnTo>
                    <a:pt x="271" y="269"/>
                  </a:lnTo>
                  <a:lnTo>
                    <a:pt x="277" y="267"/>
                  </a:lnTo>
                  <a:lnTo>
                    <a:pt x="282" y="267"/>
                  </a:lnTo>
                  <a:lnTo>
                    <a:pt x="290" y="267"/>
                  </a:lnTo>
                  <a:lnTo>
                    <a:pt x="299" y="268"/>
                  </a:lnTo>
                  <a:lnTo>
                    <a:pt x="314" y="268"/>
                  </a:lnTo>
                  <a:lnTo>
                    <a:pt x="329" y="255"/>
                  </a:lnTo>
                  <a:lnTo>
                    <a:pt x="343" y="242"/>
                  </a:lnTo>
                  <a:lnTo>
                    <a:pt x="359" y="230"/>
                  </a:lnTo>
                  <a:lnTo>
                    <a:pt x="374" y="217"/>
                  </a:lnTo>
                  <a:lnTo>
                    <a:pt x="389" y="205"/>
                  </a:lnTo>
                  <a:lnTo>
                    <a:pt x="404" y="193"/>
                  </a:lnTo>
                  <a:lnTo>
                    <a:pt x="419" y="182"/>
                  </a:lnTo>
                  <a:lnTo>
                    <a:pt x="435" y="172"/>
                  </a:lnTo>
                  <a:lnTo>
                    <a:pt x="451" y="161"/>
                  </a:lnTo>
                  <a:lnTo>
                    <a:pt x="465" y="153"/>
                  </a:lnTo>
                  <a:lnTo>
                    <a:pt x="481" y="144"/>
                  </a:lnTo>
                  <a:lnTo>
                    <a:pt x="497" y="138"/>
                  </a:lnTo>
                  <a:lnTo>
                    <a:pt x="513" y="132"/>
                  </a:lnTo>
                  <a:lnTo>
                    <a:pt x="529" y="129"/>
                  </a:lnTo>
                  <a:lnTo>
                    <a:pt x="546" y="126"/>
                  </a:lnTo>
                  <a:lnTo>
                    <a:pt x="561" y="125"/>
                  </a:lnTo>
                  <a:lnTo>
                    <a:pt x="578" y="125"/>
                  </a:lnTo>
                  <a:lnTo>
                    <a:pt x="594" y="125"/>
                  </a:lnTo>
                  <a:lnTo>
                    <a:pt x="607" y="128"/>
                  </a:lnTo>
                  <a:lnTo>
                    <a:pt x="618" y="130"/>
                  </a:lnTo>
                  <a:lnTo>
                    <a:pt x="627" y="132"/>
                  </a:lnTo>
                  <a:lnTo>
                    <a:pt x="634" y="135"/>
                  </a:lnTo>
                  <a:lnTo>
                    <a:pt x="638" y="136"/>
                  </a:lnTo>
                  <a:lnTo>
                    <a:pt x="642" y="136"/>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10" name="Freeform 15"/>
            <p:cNvSpPr>
              <a:spLocks/>
            </p:cNvSpPr>
            <p:nvPr/>
          </p:nvSpPr>
          <p:spPr bwMode="auto">
            <a:xfrm>
              <a:off x="2850" y="1401"/>
              <a:ext cx="107" cy="138"/>
            </a:xfrm>
            <a:custGeom>
              <a:avLst/>
              <a:gdLst>
                <a:gd name="T0" fmla="*/ 0 w 642"/>
                <a:gd name="T1" fmla="*/ 0 h 832"/>
                <a:gd name="T2" fmla="*/ 0 w 642"/>
                <a:gd name="T3" fmla="*/ 0 h 832"/>
                <a:gd name="T4" fmla="*/ 0 w 642"/>
                <a:gd name="T5" fmla="*/ 0 h 832"/>
                <a:gd name="T6" fmla="*/ 0 w 642"/>
                <a:gd name="T7" fmla="*/ 0 h 832"/>
                <a:gd name="T8" fmla="*/ 0 w 642"/>
                <a:gd name="T9" fmla="*/ 0 h 832"/>
                <a:gd name="T10" fmla="*/ 0 w 642"/>
                <a:gd name="T11" fmla="*/ 0 h 832"/>
                <a:gd name="T12" fmla="*/ 0 w 642"/>
                <a:gd name="T13" fmla="*/ 0 h 832"/>
                <a:gd name="T14" fmla="*/ 0 w 642"/>
                <a:gd name="T15" fmla="*/ 0 h 832"/>
                <a:gd name="T16" fmla="*/ 0 w 642"/>
                <a:gd name="T17" fmla="*/ 0 h 832"/>
                <a:gd name="T18" fmla="*/ 0 w 642"/>
                <a:gd name="T19" fmla="*/ 0 h 832"/>
                <a:gd name="T20" fmla="*/ 0 w 642"/>
                <a:gd name="T21" fmla="*/ 0 h 832"/>
                <a:gd name="T22" fmla="*/ 0 w 642"/>
                <a:gd name="T23" fmla="*/ 0 h 832"/>
                <a:gd name="T24" fmla="*/ 0 w 642"/>
                <a:gd name="T25" fmla="*/ 0 h 832"/>
                <a:gd name="T26" fmla="*/ 0 w 642"/>
                <a:gd name="T27" fmla="*/ 0 h 832"/>
                <a:gd name="T28" fmla="*/ 0 w 642"/>
                <a:gd name="T29" fmla="*/ 0 h 832"/>
                <a:gd name="T30" fmla="*/ 0 w 642"/>
                <a:gd name="T31" fmla="*/ 0 h 832"/>
                <a:gd name="T32" fmla="*/ 0 w 642"/>
                <a:gd name="T33" fmla="*/ 0 h 832"/>
                <a:gd name="T34" fmla="*/ 0 w 642"/>
                <a:gd name="T35" fmla="*/ 0 h 832"/>
                <a:gd name="T36" fmla="*/ 0 w 642"/>
                <a:gd name="T37" fmla="*/ 0 h 832"/>
                <a:gd name="T38" fmla="*/ 0 w 642"/>
                <a:gd name="T39" fmla="*/ 0 h 832"/>
                <a:gd name="T40" fmla="*/ 0 w 642"/>
                <a:gd name="T41" fmla="*/ 0 h 832"/>
                <a:gd name="T42" fmla="*/ 0 w 642"/>
                <a:gd name="T43" fmla="*/ 0 h 832"/>
                <a:gd name="T44" fmla="*/ 0 w 642"/>
                <a:gd name="T45" fmla="*/ 0 h 832"/>
                <a:gd name="T46" fmla="*/ 0 w 642"/>
                <a:gd name="T47" fmla="*/ 0 h 832"/>
                <a:gd name="T48" fmla="*/ 0 w 642"/>
                <a:gd name="T49" fmla="*/ 0 h 832"/>
                <a:gd name="T50" fmla="*/ 0 w 642"/>
                <a:gd name="T51" fmla="*/ 0 h 832"/>
                <a:gd name="T52" fmla="*/ 0 w 642"/>
                <a:gd name="T53" fmla="*/ 0 h 832"/>
                <a:gd name="T54" fmla="*/ 0 w 642"/>
                <a:gd name="T55" fmla="*/ 0 h 832"/>
                <a:gd name="T56" fmla="*/ 0 w 642"/>
                <a:gd name="T57" fmla="*/ 0 h 832"/>
                <a:gd name="T58" fmla="*/ 0 w 642"/>
                <a:gd name="T59" fmla="*/ 0 h 832"/>
                <a:gd name="T60" fmla="*/ 0 w 642"/>
                <a:gd name="T61" fmla="*/ 0 h 832"/>
                <a:gd name="T62" fmla="*/ 0 w 642"/>
                <a:gd name="T63" fmla="*/ 0 h 832"/>
                <a:gd name="T64" fmla="*/ 0 w 642"/>
                <a:gd name="T65" fmla="*/ 0 h 832"/>
                <a:gd name="T66" fmla="*/ 0 w 642"/>
                <a:gd name="T67" fmla="*/ 0 h 832"/>
                <a:gd name="T68" fmla="*/ 0 w 642"/>
                <a:gd name="T69" fmla="*/ 0 h 832"/>
                <a:gd name="T70" fmla="*/ 0 w 642"/>
                <a:gd name="T71" fmla="*/ 0 h 832"/>
                <a:gd name="T72" fmla="*/ 0 w 642"/>
                <a:gd name="T73" fmla="*/ 0 h 832"/>
                <a:gd name="T74" fmla="*/ 0 w 642"/>
                <a:gd name="T75" fmla="*/ 0 h 832"/>
                <a:gd name="T76" fmla="*/ 0 w 642"/>
                <a:gd name="T77" fmla="*/ 0 h 832"/>
                <a:gd name="T78" fmla="*/ 0 w 642"/>
                <a:gd name="T79" fmla="*/ 0 h 832"/>
                <a:gd name="T80" fmla="*/ 0 w 642"/>
                <a:gd name="T81" fmla="*/ 0 h 832"/>
                <a:gd name="T82" fmla="*/ 0 w 642"/>
                <a:gd name="T83" fmla="*/ 0 h 832"/>
                <a:gd name="T84" fmla="*/ 0 w 642"/>
                <a:gd name="T85" fmla="*/ 0 h 832"/>
                <a:gd name="T86" fmla="*/ 0 w 642"/>
                <a:gd name="T87" fmla="*/ 0 h 832"/>
                <a:gd name="T88" fmla="*/ 0 w 642"/>
                <a:gd name="T89" fmla="*/ 0 h 832"/>
                <a:gd name="T90" fmla="*/ 0 w 642"/>
                <a:gd name="T91" fmla="*/ 0 h 832"/>
                <a:gd name="T92" fmla="*/ 0 w 642"/>
                <a:gd name="T93" fmla="*/ 0 h 832"/>
                <a:gd name="T94" fmla="*/ 0 w 642"/>
                <a:gd name="T95" fmla="*/ 0 h 832"/>
                <a:gd name="T96" fmla="*/ 0 w 642"/>
                <a:gd name="T97" fmla="*/ 0 h 832"/>
                <a:gd name="T98" fmla="*/ 0 w 642"/>
                <a:gd name="T99" fmla="*/ 0 h 832"/>
                <a:gd name="T100" fmla="*/ 0 w 642"/>
                <a:gd name="T101" fmla="*/ 0 h 832"/>
                <a:gd name="T102" fmla="*/ 0 w 642"/>
                <a:gd name="T103" fmla="*/ 0 h 832"/>
                <a:gd name="T104" fmla="*/ 0 w 642"/>
                <a:gd name="T105" fmla="*/ 0 h 832"/>
                <a:gd name="T106" fmla="*/ 0 w 642"/>
                <a:gd name="T107" fmla="*/ 0 h 832"/>
                <a:gd name="T108" fmla="*/ 0 w 642"/>
                <a:gd name="T109" fmla="*/ 0 h 832"/>
                <a:gd name="T110" fmla="*/ 0 w 642"/>
                <a:gd name="T111" fmla="*/ 0 h 8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42"/>
                <a:gd name="T169" fmla="*/ 0 h 832"/>
                <a:gd name="T170" fmla="*/ 642 w 642"/>
                <a:gd name="T171" fmla="*/ 832 h 8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42" h="832">
                  <a:moveTo>
                    <a:pt x="642" y="136"/>
                  </a:moveTo>
                  <a:lnTo>
                    <a:pt x="642" y="136"/>
                  </a:lnTo>
                  <a:lnTo>
                    <a:pt x="620" y="105"/>
                  </a:lnTo>
                  <a:lnTo>
                    <a:pt x="594" y="77"/>
                  </a:lnTo>
                  <a:lnTo>
                    <a:pt x="566" y="54"/>
                  </a:lnTo>
                  <a:lnTo>
                    <a:pt x="535" y="35"/>
                  </a:lnTo>
                  <a:lnTo>
                    <a:pt x="503" y="19"/>
                  </a:lnTo>
                  <a:lnTo>
                    <a:pt x="468" y="8"/>
                  </a:lnTo>
                  <a:lnTo>
                    <a:pt x="433" y="1"/>
                  </a:lnTo>
                  <a:lnTo>
                    <a:pt x="398" y="0"/>
                  </a:lnTo>
                  <a:lnTo>
                    <a:pt x="362" y="2"/>
                  </a:lnTo>
                  <a:lnTo>
                    <a:pt x="328" y="11"/>
                  </a:lnTo>
                  <a:lnTo>
                    <a:pt x="294" y="24"/>
                  </a:lnTo>
                  <a:lnTo>
                    <a:pt x="262" y="41"/>
                  </a:lnTo>
                  <a:lnTo>
                    <a:pt x="233" y="64"/>
                  </a:lnTo>
                  <a:lnTo>
                    <a:pt x="207" y="92"/>
                  </a:lnTo>
                  <a:lnTo>
                    <a:pt x="184" y="125"/>
                  </a:lnTo>
                  <a:lnTo>
                    <a:pt x="165" y="164"/>
                  </a:lnTo>
                  <a:lnTo>
                    <a:pt x="141" y="175"/>
                  </a:lnTo>
                  <a:lnTo>
                    <a:pt x="121" y="187"/>
                  </a:lnTo>
                  <a:lnTo>
                    <a:pt x="103" y="201"/>
                  </a:lnTo>
                  <a:lnTo>
                    <a:pt x="87" y="217"/>
                  </a:lnTo>
                  <a:lnTo>
                    <a:pt x="75" y="234"/>
                  </a:lnTo>
                  <a:lnTo>
                    <a:pt x="65" y="253"/>
                  </a:lnTo>
                  <a:lnTo>
                    <a:pt x="56" y="273"/>
                  </a:lnTo>
                  <a:lnTo>
                    <a:pt x="50" y="296"/>
                  </a:lnTo>
                  <a:lnTo>
                    <a:pt x="44" y="319"/>
                  </a:lnTo>
                  <a:lnTo>
                    <a:pt x="41" y="344"/>
                  </a:lnTo>
                  <a:lnTo>
                    <a:pt x="39" y="372"/>
                  </a:lnTo>
                  <a:lnTo>
                    <a:pt x="36" y="402"/>
                  </a:lnTo>
                  <a:lnTo>
                    <a:pt x="35" y="433"/>
                  </a:lnTo>
                  <a:lnTo>
                    <a:pt x="35" y="466"/>
                  </a:lnTo>
                  <a:lnTo>
                    <a:pt x="35" y="501"/>
                  </a:lnTo>
                  <a:lnTo>
                    <a:pt x="35" y="538"/>
                  </a:lnTo>
                  <a:lnTo>
                    <a:pt x="26" y="554"/>
                  </a:lnTo>
                  <a:lnTo>
                    <a:pt x="18" y="571"/>
                  </a:lnTo>
                  <a:lnTo>
                    <a:pt x="13" y="589"/>
                  </a:lnTo>
                  <a:lnTo>
                    <a:pt x="7" y="608"/>
                  </a:lnTo>
                  <a:lnTo>
                    <a:pt x="4" y="627"/>
                  </a:lnTo>
                  <a:lnTo>
                    <a:pt x="1" y="646"/>
                  </a:lnTo>
                  <a:lnTo>
                    <a:pt x="0" y="665"/>
                  </a:lnTo>
                  <a:lnTo>
                    <a:pt x="0" y="685"/>
                  </a:lnTo>
                  <a:lnTo>
                    <a:pt x="1" y="704"/>
                  </a:lnTo>
                  <a:lnTo>
                    <a:pt x="4" y="725"/>
                  </a:lnTo>
                  <a:lnTo>
                    <a:pt x="7" y="744"/>
                  </a:lnTo>
                  <a:lnTo>
                    <a:pt x="12" y="763"/>
                  </a:lnTo>
                  <a:lnTo>
                    <a:pt x="17" y="781"/>
                  </a:lnTo>
                  <a:lnTo>
                    <a:pt x="24" y="799"/>
                  </a:lnTo>
                  <a:lnTo>
                    <a:pt x="32" y="815"/>
                  </a:lnTo>
                  <a:lnTo>
                    <a:pt x="41" y="832"/>
                  </a:lnTo>
                  <a:lnTo>
                    <a:pt x="41" y="796"/>
                  </a:lnTo>
                  <a:lnTo>
                    <a:pt x="40" y="764"/>
                  </a:lnTo>
                  <a:lnTo>
                    <a:pt x="40" y="735"/>
                  </a:lnTo>
                  <a:lnTo>
                    <a:pt x="39" y="710"/>
                  </a:lnTo>
                  <a:lnTo>
                    <a:pt x="39" y="687"/>
                  </a:lnTo>
                  <a:lnTo>
                    <a:pt x="39" y="665"/>
                  </a:lnTo>
                  <a:lnTo>
                    <a:pt x="40" y="645"/>
                  </a:lnTo>
                  <a:lnTo>
                    <a:pt x="42" y="627"/>
                  </a:lnTo>
                  <a:lnTo>
                    <a:pt x="45" y="609"/>
                  </a:lnTo>
                  <a:lnTo>
                    <a:pt x="51" y="592"/>
                  </a:lnTo>
                  <a:lnTo>
                    <a:pt x="58" y="575"/>
                  </a:lnTo>
                  <a:lnTo>
                    <a:pt x="67" y="557"/>
                  </a:lnTo>
                  <a:lnTo>
                    <a:pt x="78" y="539"/>
                  </a:lnTo>
                  <a:lnTo>
                    <a:pt x="93" y="518"/>
                  </a:lnTo>
                  <a:lnTo>
                    <a:pt x="109" y="497"/>
                  </a:lnTo>
                  <a:lnTo>
                    <a:pt x="129" y="474"/>
                  </a:lnTo>
                  <a:lnTo>
                    <a:pt x="135" y="436"/>
                  </a:lnTo>
                  <a:lnTo>
                    <a:pt x="142" y="404"/>
                  </a:lnTo>
                  <a:lnTo>
                    <a:pt x="153" y="377"/>
                  </a:lnTo>
                  <a:lnTo>
                    <a:pt x="166" y="353"/>
                  </a:lnTo>
                  <a:lnTo>
                    <a:pt x="181" y="333"/>
                  </a:lnTo>
                  <a:lnTo>
                    <a:pt x="200" y="317"/>
                  </a:lnTo>
                  <a:lnTo>
                    <a:pt x="220" y="304"/>
                  </a:lnTo>
                  <a:lnTo>
                    <a:pt x="244" y="294"/>
                  </a:lnTo>
                  <a:lnTo>
                    <a:pt x="257" y="282"/>
                  </a:lnTo>
                  <a:lnTo>
                    <a:pt x="264" y="274"/>
                  </a:lnTo>
                  <a:lnTo>
                    <a:pt x="271" y="269"/>
                  </a:lnTo>
                  <a:lnTo>
                    <a:pt x="277" y="267"/>
                  </a:lnTo>
                  <a:lnTo>
                    <a:pt x="282" y="267"/>
                  </a:lnTo>
                  <a:lnTo>
                    <a:pt x="290" y="267"/>
                  </a:lnTo>
                  <a:lnTo>
                    <a:pt x="299" y="268"/>
                  </a:lnTo>
                  <a:lnTo>
                    <a:pt x="314" y="268"/>
                  </a:lnTo>
                  <a:lnTo>
                    <a:pt x="329" y="255"/>
                  </a:lnTo>
                  <a:lnTo>
                    <a:pt x="343" y="242"/>
                  </a:lnTo>
                  <a:lnTo>
                    <a:pt x="359" y="230"/>
                  </a:lnTo>
                  <a:lnTo>
                    <a:pt x="374" y="217"/>
                  </a:lnTo>
                  <a:lnTo>
                    <a:pt x="389" y="205"/>
                  </a:lnTo>
                  <a:lnTo>
                    <a:pt x="404" y="193"/>
                  </a:lnTo>
                  <a:lnTo>
                    <a:pt x="419" y="182"/>
                  </a:lnTo>
                  <a:lnTo>
                    <a:pt x="435" y="172"/>
                  </a:lnTo>
                  <a:lnTo>
                    <a:pt x="451" y="161"/>
                  </a:lnTo>
                  <a:lnTo>
                    <a:pt x="465" y="153"/>
                  </a:lnTo>
                  <a:lnTo>
                    <a:pt x="481" y="144"/>
                  </a:lnTo>
                  <a:lnTo>
                    <a:pt x="497" y="138"/>
                  </a:lnTo>
                  <a:lnTo>
                    <a:pt x="513" y="132"/>
                  </a:lnTo>
                  <a:lnTo>
                    <a:pt x="529" y="129"/>
                  </a:lnTo>
                  <a:lnTo>
                    <a:pt x="546" y="126"/>
                  </a:lnTo>
                  <a:lnTo>
                    <a:pt x="561" y="125"/>
                  </a:lnTo>
                  <a:lnTo>
                    <a:pt x="578" y="125"/>
                  </a:lnTo>
                  <a:lnTo>
                    <a:pt x="594" y="125"/>
                  </a:lnTo>
                  <a:lnTo>
                    <a:pt x="607" y="128"/>
                  </a:lnTo>
                  <a:lnTo>
                    <a:pt x="618" y="130"/>
                  </a:lnTo>
                  <a:lnTo>
                    <a:pt x="627" y="132"/>
                  </a:lnTo>
                  <a:lnTo>
                    <a:pt x="634" y="135"/>
                  </a:lnTo>
                  <a:lnTo>
                    <a:pt x="638" y="136"/>
                  </a:lnTo>
                  <a:lnTo>
                    <a:pt x="642" y="13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11" name="Freeform 16"/>
            <p:cNvSpPr>
              <a:spLocks/>
            </p:cNvSpPr>
            <p:nvPr/>
          </p:nvSpPr>
          <p:spPr bwMode="auto">
            <a:xfrm>
              <a:off x="3050" y="1376"/>
              <a:ext cx="32" cy="45"/>
            </a:xfrm>
            <a:custGeom>
              <a:avLst/>
              <a:gdLst>
                <a:gd name="T0" fmla="*/ 0 w 188"/>
                <a:gd name="T1" fmla="*/ 0 h 271"/>
                <a:gd name="T2" fmla="*/ 0 w 188"/>
                <a:gd name="T3" fmla="*/ 0 h 271"/>
                <a:gd name="T4" fmla="*/ 0 w 188"/>
                <a:gd name="T5" fmla="*/ 0 h 271"/>
                <a:gd name="T6" fmla="*/ 0 w 188"/>
                <a:gd name="T7" fmla="*/ 0 h 271"/>
                <a:gd name="T8" fmla="*/ 0 w 188"/>
                <a:gd name="T9" fmla="*/ 0 h 271"/>
                <a:gd name="T10" fmla="*/ 0 w 188"/>
                <a:gd name="T11" fmla="*/ 0 h 271"/>
                <a:gd name="T12" fmla="*/ 0 w 188"/>
                <a:gd name="T13" fmla="*/ 0 h 271"/>
                <a:gd name="T14" fmla="*/ 0 w 188"/>
                <a:gd name="T15" fmla="*/ 0 h 271"/>
                <a:gd name="T16" fmla="*/ 0 w 188"/>
                <a:gd name="T17" fmla="*/ 0 h 271"/>
                <a:gd name="T18" fmla="*/ 0 w 188"/>
                <a:gd name="T19" fmla="*/ 0 h 271"/>
                <a:gd name="T20" fmla="*/ 0 w 188"/>
                <a:gd name="T21" fmla="*/ 0 h 271"/>
                <a:gd name="T22" fmla="*/ 0 w 188"/>
                <a:gd name="T23" fmla="*/ 0 h 271"/>
                <a:gd name="T24" fmla="*/ 0 w 188"/>
                <a:gd name="T25" fmla="*/ 0 h 271"/>
                <a:gd name="T26" fmla="*/ 0 w 188"/>
                <a:gd name="T27" fmla="*/ 0 h 271"/>
                <a:gd name="T28" fmla="*/ 0 w 188"/>
                <a:gd name="T29" fmla="*/ 0 h 271"/>
                <a:gd name="T30" fmla="*/ 0 w 188"/>
                <a:gd name="T31" fmla="*/ 0 h 271"/>
                <a:gd name="T32" fmla="*/ 0 w 188"/>
                <a:gd name="T33" fmla="*/ 0 h 271"/>
                <a:gd name="T34" fmla="*/ 0 w 188"/>
                <a:gd name="T35" fmla="*/ 0 h 271"/>
                <a:gd name="T36" fmla="*/ 0 w 188"/>
                <a:gd name="T37" fmla="*/ 0 h 271"/>
                <a:gd name="T38" fmla="*/ 0 w 188"/>
                <a:gd name="T39" fmla="*/ 0 h 271"/>
                <a:gd name="T40" fmla="*/ 0 w 188"/>
                <a:gd name="T41" fmla="*/ 0 h 271"/>
                <a:gd name="T42" fmla="*/ 0 w 188"/>
                <a:gd name="T43" fmla="*/ 0 h 271"/>
                <a:gd name="T44" fmla="*/ 0 w 188"/>
                <a:gd name="T45" fmla="*/ 0 h 271"/>
                <a:gd name="T46" fmla="*/ 0 w 188"/>
                <a:gd name="T47" fmla="*/ 0 h 271"/>
                <a:gd name="T48" fmla="*/ 0 w 188"/>
                <a:gd name="T49" fmla="*/ 0 h 271"/>
                <a:gd name="T50" fmla="*/ 0 w 188"/>
                <a:gd name="T51" fmla="*/ 0 h 271"/>
                <a:gd name="T52" fmla="*/ 0 w 188"/>
                <a:gd name="T53" fmla="*/ 0 h 271"/>
                <a:gd name="T54" fmla="*/ 0 w 188"/>
                <a:gd name="T55" fmla="*/ 0 h 271"/>
                <a:gd name="T56" fmla="*/ 0 w 188"/>
                <a:gd name="T57" fmla="*/ 0 h 271"/>
                <a:gd name="T58" fmla="*/ 0 w 188"/>
                <a:gd name="T59" fmla="*/ 0 h 271"/>
                <a:gd name="T60" fmla="*/ 0 w 188"/>
                <a:gd name="T61" fmla="*/ 0 h 271"/>
                <a:gd name="T62" fmla="*/ 0 w 188"/>
                <a:gd name="T63" fmla="*/ 0 h 271"/>
                <a:gd name="T64" fmla="*/ 0 w 188"/>
                <a:gd name="T65" fmla="*/ 0 h 271"/>
                <a:gd name="T66" fmla="*/ 0 w 188"/>
                <a:gd name="T67" fmla="*/ 0 h 271"/>
                <a:gd name="T68" fmla="*/ 0 w 188"/>
                <a:gd name="T69" fmla="*/ 0 h 271"/>
                <a:gd name="T70" fmla="*/ 0 w 188"/>
                <a:gd name="T71" fmla="*/ 0 h 271"/>
                <a:gd name="T72" fmla="*/ 0 w 188"/>
                <a:gd name="T73" fmla="*/ 0 h 271"/>
                <a:gd name="T74" fmla="*/ 0 w 188"/>
                <a:gd name="T75" fmla="*/ 0 h 271"/>
                <a:gd name="T76" fmla="*/ 0 w 188"/>
                <a:gd name="T77" fmla="*/ 0 h 271"/>
                <a:gd name="T78" fmla="*/ 0 w 188"/>
                <a:gd name="T79" fmla="*/ 0 h 271"/>
                <a:gd name="T80" fmla="*/ 0 w 188"/>
                <a:gd name="T81" fmla="*/ 0 h 271"/>
                <a:gd name="T82" fmla="*/ 0 w 188"/>
                <a:gd name="T83" fmla="*/ 0 h 271"/>
                <a:gd name="T84" fmla="*/ 0 w 188"/>
                <a:gd name="T85" fmla="*/ 0 h 2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271"/>
                <a:gd name="T131" fmla="*/ 188 w 188"/>
                <a:gd name="T132" fmla="*/ 271 h 27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271">
                  <a:moveTo>
                    <a:pt x="133" y="271"/>
                  </a:moveTo>
                  <a:lnTo>
                    <a:pt x="84" y="178"/>
                  </a:lnTo>
                  <a:lnTo>
                    <a:pt x="72" y="179"/>
                  </a:lnTo>
                  <a:lnTo>
                    <a:pt x="60" y="180"/>
                  </a:lnTo>
                  <a:lnTo>
                    <a:pt x="51" y="184"/>
                  </a:lnTo>
                  <a:lnTo>
                    <a:pt x="42" y="186"/>
                  </a:lnTo>
                  <a:lnTo>
                    <a:pt x="33" y="190"/>
                  </a:lnTo>
                  <a:lnTo>
                    <a:pt x="23" y="193"/>
                  </a:lnTo>
                  <a:lnTo>
                    <a:pt x="12" y="194"/>
                  </a:lnTo>
                  <a:lnTo>
                    <a:pt x="0" y="195"/>
                  </a:lnTo>
                  <a:lnTo>
                    <a:pt x="1" y="180"/>
                  </a:lnTo>
                  <a:lnTo>
                    <a:pt x="3" y="163"/>
                  </a:lnTo>
                  <a:lnTo>
                    <a:pt x="7" y="145"/>
                  </a:lnTo>
                  <a:lnTo>
                    <a:pt x="13" y="128"/>
                  </a:lnTo>
                  <a:lnTo>
                    <a:pt x="20" y="110"/>
                  </a:lnTo>
                  <a:lnTo>
                    <a:pt x="28" y="92"/>
                  </a:lnTo>
                  <a:lnTo>
                    <a:pt x="37" y="75"/>
                  </a:lnTo>
                  <a:lnTo>
                    <a:pt x="46" y="58"/>
                  </a:lnTo>
                  <a:lnTo>
                    <a:pt x="56" y="44"/>
                  </a:lnTo>
                  <a:lnTo>
                    <a:pt x="65" y="30"/>
                  </a:lnTo>
                  <a:lnTo>
                    <a:pt x="75" y="19"/>
                  </a:lnTo>
                  <a:lnTo>
                    <a:pt x="85" y="10"/>
                  </a:lnTo>
                  <a:lnTo>
                    <a:pt x="94" y="4"/>
                  </a:lnTo>
                  <a:lnTo>
                    <a:pt x="102" y="0"/>
                  </a:lnTo>
                  <a:lnTo>
                    <a:pt x="110" y="1"/>
                  </a:lnTo>
                  <a:lnTo>
                    <a:pt x="116" y="5"/>
                  </a:lnTo>
                  <a:lnTo>
                    <a:pt x="121" y="18"/>
                  </a:lnTo>
                  <a:lnTo>
                    <a:pt x="126" y="32"/>
                  </a:lnTo>
                  <a:lnTo>
                    <a:pt x="132" y="45"/>
                  </a:lnTo>
                  <a:lnTo>
                    <a:pt x="136" y="57"/>
                  </a:lnTo>
                  <a:lnTo>
                    <a:pt x="141" y="70"/>
                  </a:lnTo>
                  <a:lnTo>
                    <a:pt x="144" y="83"/>
                  </a:lnTo>
                  <a:lnTo>
                    <a:pt x="149" y="97"/>
                  </a:lnTo>
                  <a:lnTo>
                    <a:pt x="152" y="110"/>
                  </a:lnTo>
                  <a:lnTo>
                    <a:pt x="156" y="123"/>
                  </a:lnTo>
                  <a:lnTo>
                    <a:pt x="160" y="136"/>
                  </a:lnTo>
                  <a:lnTo>
                    <a:pt x="164" y="150"/>
                  </a:lnTo>
                  <a:lnTo>
                    <a:pt x="169" y="165"/>
                  </a:lnTo>
                  <a:lnTo>
                    <a:pt x="173" y="180"/>
                  </a:lnTo>
                  <a:lnTo>
                    <a:pt x="178" y="195"/>
                  </a:lnTo>
                  <a:lnTo>
                    <a:pt x="182" y="212"/>
                  </a:lnTo>
                  <a:lnTo>
                    <a:pt x="188" y="230"/>
                  </a:lnTo>
                  <a:lnTo>
                    <a:pt x="133" y="271"/>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12" name="Freeform 17"/>
            <p:cNvSpPr>
              <a:spLocks/>
            </p:cNvSpPr>
            <p:nvPr/>
          </p:nvSpPr>
          <p:spPr bwMode="auto">
            <a:xfrm>
              <a:off x="3050" y="1376"/>
              <a:ext cx="32" cy="45"/>
            </a:xfrm>
            <a:custGeom>
              <a:avLst/>
              <a:gdLst>
                <a:gd name="T0" fmla="*/ 0 w 188"/>
                <a:gd name="T1" fmla="*/ 0 h 271"/>
                <a:gd name="T2" fmla="*/ 0 w 188"/>
                <a:gd name="T3" fmla="*/ 0 h 271"/>
                <a:gd name="T4" fmla="*/ 0 w 188"/>
                <a:gd name="T5" fmla="*/ 0 h 271"/>
                <a:gd name="T6" fmla="*/ 0 w 188"/>
                <a:gd name="T7" fmla="*/ 0 h 271"/>
                <a:gd name="T8" fmla="*/ 0 w 188"/>
                <a:gd name="T9" fmla="*/ 0 h 271"/>
                <a:gd name="T10" fmla="*/ 0 w 188"/>
                <a:gd name="T11" fmla="*/ 0 h 271"/>
                <a:gd name="T12" fmla="*/ 0 w 188"/>
                <a:gd name="T13" fmla="*/ 0 h 271"/>
                <a:gd name="T14" fmla="*/ 0 w 188"/>
                <a:gd name="T15" fmla="*/ 0 h 271"/>
                <a:gd name="T16" fmla="*/ 0 w 188"/>
                <a:gd name="T17" fmla="*/ 0 h 271"/>
                <a:gd name="T18" fmla="*/ 0 w 188"/>
                <a:gd name="T19" fmla="*/ 0 h 271"/>
                <a:gd name="T20" fmla="*/ 0 w 188"/>
                <a:gd name="T21" fmla="*/ 0 h 271"/>
                <a:gd name="T22" fmla="*/ 0 w 188"/>
                <a:gd name="T23" fmla="*/ 0 h 271"/>
                <a:gd name="T24" fmla="*/ 0 w 188"/>
                <a:gd name="T25" fmla="*/ 0 h 271"/>
                <a:gd name="T26" fmla="*/ 0 w 188"/>
                <a:gd name="T27" fmla="*/ 0 h 271"/>
                <a:gd name="T28" fmla="*/ 0 w 188"/>
                <a:gd name="T29" fmla="*/ 0 h 271"/>
                <a:gd name="T30" fmla="*/ 0 w 188"/>
                <a:gd name="T31" fmla="*/ 0 h 271"/>
                <a:gd name="T32" fmla="*/ 0 w 188"/>
                <a:gd name="T33" fmla="*/ 0 h 271"/>
                <a:gd name="T34" fmla="*/ 0 w 188"/>
                <a:gd name="T35" fmla="*/ 0 h 271"/>
                <a:gd name="T36" fmla="*/ 0 w 188"/>
                <a:gd name="T37" fmla="*/ 0 h 271"/>
                <a:gd name="T38" fmla="*/ 0 w 188"/>
                <a:gd name="T39" fmla="*/ 0 h 271"/>
                <a:gd name="T40" fmla="*/ 0 w 188"/>
                <a:gd name="T41" fmla="*/ 0 h 271"/>
                <a:gd name="T42" fmla="*/ 0 w 188"/>
                <a:gd name="T43" fmla="*/ 0 h 271"/>
                <a:gd name="T44" fmla="*/ 0 w 188"/>
                <a:gd name="T45" fmla="*/ 0 h 271"/>
                <a:gd name="T46" fmla="*/ 0 w 188"/>
                <a:gd name="T47" fmla="*/ 0 h 271"/>
                <a:gd name="T48" fmla="*/ 0 w 188"/>
                <a:gd name="T49" fmla="*/ 0 h 271"/>
                <a:gd name="T50" fmla="*/ 0 w 188"/>
                <a:gd name="T51" fmla="*/ 0 h 271"/>
                <a:gd name="T52" fmla="*/ 0 w 188"/>
                <a:gd name="T53" fmla="*/ 0 h 271"/>
                <a:gd name="T54" fmla="*/ 0 w 188"/>
                <a:gd name="T55" fmla="*/ 0 h 271"/>
                <a:gd name="T56" fmla="*/ 0 w 188"/>
                <a:gd name="T57" fmla="*/ 0 h 271"/>
                <a:gd name="T58" fmla="*/ 0 w 188"/>
                <a:gd name="T59" fmla="*/ 0 h 271"/>
                <a:gd name="T60" fmla="*/ 0 w 188"/>
                <a:gd name="T61" fmla="*/ 0 h 271"/>
                <a:gd name="T62" fmla="*/ 0 w 188"/>
                <a:gd name="T63" fmla="*/ 0 h 271"/>
                <a:gd name="T64" fmla="*/ 0 w 188"/>
                <a:gd name="T65" fmla="*/ 0 h 271"/>
                <a:gd name="T66" fmla="*/ 0 w 188"/>
                <a:gd name="T67" fmla="*/ 0 h 271"/>
                <a:gd name="T68" fmla="*/ 0 w 188"/>
                <a:gd name="T69" fmla="*/ 0 h 271"/>
                <a:gd name="T70" fmla="*/ 0 w 188"/>
                <a:gd name="T71" fmla="*/ 0 h 271"/>
                <a:gd name="T72" fmla="*/ 0 w 188"/>
                <a:gd name="T73" fmla="*/ 0 h 271"/>
                <a:gd name="T74" fmla="*/ 0 w 188"/>
                <a:gd name="T75" fmla="*/ 0 h 271"/>
                <a:gd name="T76" fmla="*/ 0 w 188"/>
                <a:gd name="T77" fmla="*/ 0 h 271"/>
                <a:gd name="T78" fmla="*/ 0 w 188"/>
                <a:gd name="T79" fmla="*/ 0 h 271"/>
                <a:gd name="T80" fmla="*/ 0 w 188"/>
                <a:gd name="T81" fmla="*/ 0 h 271"/>
                <a:gd name="T82" fmla="*/ 0 w 188"/>
                <a:gd name="T83" fmla="*/ 0 h 271"/>
                <a:gd name="T84" fmla="*/ 0 w 188"/>
                <a:gd name="T85" fmla="*/ 0 h 271"/>
                <a:gd name="T86" fmla="*/ 0 w 188"/>
                <a:gd name="T87" fmla="*/ 0 h 271"/>
                <a:gd name="T88" fmla="*/ 0 w 188"/>
                <a:gd name="T89" fmla="*/ 0 h 271"/>
                <a:gd name="T90" fmla="*/ 0 w 188"/>
                <a:gd name="T91" fmla="*/ 0 h 2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8"/>
                <a:gd name="T139" fmla="*/ 0 h 271"/>
                <a:gd name="T140" fmla="*/ 188 w 188"/>
                <a:gd name="T141" fmla="*/ 271 h 2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8" h="271">
                  <a:moveTo>
                    <a:pt x="133" y="271"/>
                  </a:moveTo>
                  <a:lnTo>
                    <a:pt x="84" y="178"/>
                  </a:lnTo>
                  <a:lnTo>
                    <a:pt x="72" y="179"/>
                  </a:lnTo>
                  <a:lnTo>
                    <a:pt x="60" y="180"/>
                  </a:lnTo>
                  <a:lnTo>
                    <a:pt x="51" y="184"/>
                  </a:lnTo>
                  <a:lnTo>
                    <a:pt x="42" y="186"/>
                  </a:lnTo>
                  <a:lnTo>
                    <a:pt x="33" y="190"/>
                  </a:lnTo>
                  <a:lnTo>
                    <a:pt x="23" y="193"/>
                  </a:lnTo>
                  <a:lnTo>
                    <a:pt x="12" y="194"/>
                  </a:lnTo>
                  <a:lnTo>
                    <a:pt x="0" y="195"/>
                  </a:lnTo>
                  <a:lnTo>
                    <a:pt x="1" y="180"/>
                  </a:lnTo>
                  <a:lnTo>
                    <a:pt x="3" y="163"/>
                  </a:lnTo>
                  <a:lnTo>
                    <a:pt x="7" y="145"/>
                  </a:lnTo>
                  <a:lnTo>
                    <a:pt x="13" y="128"/>
                  </a:lnTo>
                  <a:lnTo>
                    <a:pt x="20" y="110"/>
                  </a:lnTo>
                  <a:lnTo>
                    <a:pt x="28" y="92"/>
                  </a:lnTo>
                  <a:lnTo>
                    <a:pt x="37" y="75"/>
                  </a:lnTo>
                  <a:lnTo>
                    <a:pt x="46" y="58"/>
                  </a:lnTo>
                  <a:lnTo>
                    <a:pt x="56" y="44"/>
                  </a:lnTo>
                  <a:lnTo>
                    <a:pt x="65" y="30"/>
                  </a:lnTo>
                  <a:lnTo>
                    <a:pt x="75" y="19"/>
                  </a:lnTo>
                  <a:lnTo>
                    <a:pt x="85" y="10"/>
                  </a:lnTo>
                  <a:lnTo>
                    <a:pt x="94" y="4"/>
                  </a:lnTo>
                  <a:lnTo>
                    <a:pt x="102" y="0"/>
                  </a:lnTo>
                  <a:lnTo>
                    <a:pt x="110" y="1"/>
                  </a:lnTo>
                  <a:lnTo>
                    <a:pt x="116" y="5"/>
                  </a:lnTo>
                  <a:lnTo>
                    <a:pt x="121" y="18"/>
                  </a:lnTo>
                  <a:lnTo>
                    <a:pt x="126" y="32"/>
                  </a:lnTo>
                  <a:lnTo>
                    <a:pt x="132" y="45"/>
                  </a:lnTo>
                  <a:lnTo>
                    <a:pt x="136" y="57"/>
                  </a:lnTo>
                  <a:lnTo>
                    <a:pt x="141" y="70"/>
                  </a:lnTo>
                  <a:lnTo>
                    <a:pt x="144" y="83"/>
                  </a:lnTo>
                  <a:lnTo>
                    <a:pt x="149" y="97"/>
                  </a:lnTo>
                  <a:lnTo>
                    <a:pt x="152" y="110"/>
                  </a:lnTo>
                  <a:lnTo>
                    <a:pt x="156" y="123"/>
                  </a:lnTo>
                  <a:lnTo>
                    <a:pt x="160" y="136"/>
                  </a:lnTo>
                  <a:lnTo>
                    <a:pt x="164" y="150"/>
                  </a:lnTo>
                  <a:lnTo>
                    <a:pt x="169" y="165"/>
                  </a:lnTo>
                  <a:lnTo>
                    <a:pt x="173" y="180"/>
                  </a:lnTo>
                  <a:lnTo>
                    <a:pt x="178" y="195"/>
                  </a:lnTo>
                  <a:lnTo>
                    <a:pt x="182" y="212"/>
                  </a:lnTo>
                  <a:lnTo>
                    <a:pt x="188" y="230"/>
                  </a:lnTo>
                  <a:lnTo>
                    <a:pt x="133" y="27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13" name="Freeform 18"/>
            <p:cNvSpPr>
              <a:spLocks/>
            </p:cNvSpPr>
            <p:nvPr/>
          </p:nvSpPr>
          <p:spPr bwMode="auto">
            <a:xfrm>
              <a:off x="3175" y="1299"/>
              <a:ext cx="60" cy="131"/>
            </a:xfrm>
            <a:custGeom>
              <a:avLst/>
              <a:gdLst>
                <a:gd name="T0" fmla="*/ 0 w 362"/>
                <a:gd name="T1" fmla="*/ 0 h 788"/>
                <a:gd name="T2" fmla="*/ 0 w 362"/>
                <a:gd name="T3" fmla="*/ 0 h 788"/>
                <a:gd name="T4" fmla="*/ 0 w 362"/>
                <a:gd name="T5" fmla="*/ 0 h 788"/>
                <a:gd name="T6" fmla="*/ 0 w 362"/>
                <a:gd name="T7" fmla="*/ 0 h 788"/>
                <a:gd name="T8" fmla="*/ 0 w 362"/>
                <a:gd name="T9" fmla="*/ 0 h 788"/>
                <a:gd name="T10" fmla="*/ 0 w 362"/>
                <a:gd name="T11" fmla="*/ 0 h 788"/>
                <a:gd name="T12" fmla="*/ 0 w 362"/>
                <a:gd name="T13" fmla="*/ 0 h 788"/>
                <a:gd name="T14" fmla="*/ 0 w 362"/>
                <a:gd name="T15" fmla="*/ 0 h 788"/>
                <a:gd name="T16" fmla="*/ 0 w 362"/>
                <a:gd name="T17" fmla="*/ 0 h 788"/>
                <a:gd name="T18" fmla="*/ 0 w 362"/>
                <a:gd name="T19" fmla="*/ 0 h 788"/>
                <a:gd name="T20" fmla="*/ 0 w 362"/>
                <a:gd name="T21" fmla="*/ 0 h 788"/>
                <a:gd name="T22" fmla="*/ 0 w 362"/>
                <a:gd name="T23" fmla="*/ 0 h 788"/>
                <a:gd name="T24" fmla="*/ 0 w 362"/>
                <a:gd name="T25" fmla="*/ 0 h 788"/>
                <a:gd name="T26" fmla="*/ 0 w 362"/>
                <a:gd name="T27" fmla="*/ 0 h 788"/>
                <a:gd name="T28" fmla="*/ 0 w 362"/>
                <a:gd name="T29" fmla="*/ 0 h 788"/>
                <a:gd name="T30" fmla="*/ 0 w 362"/>
                <a:gd name="T31" fmla="*/ 0 h 788"/>
                <a:gd name="T32" fmla="*/ 0 w 362"/>
                <a:gd name="T33" fmla="*/ 0 h 788"/>
                <a:gd name="T34" fmla="*/ 0 w 362"/>
                <a:gd name="T35" fmla="*/ 0 h 788"/>
                <a:gd name="T36" fmla="*/ 0 w 362"/>
                <a:gd name="T37" fmla="*/ 0 h 788"/>
                <a:gd name="T38" fmla="*/ 0 w 362"/>
                <a:gd name="T39" fmla="*/ 0 h 788"/>
                <a:gd name="T40" fmla="*/ 0 w 362"/>
                <a:gd name="T41" fmla="*/ 0 h 788"/>
                <a:gd name="T42" fmla="*/ 0 w 362"/>
                <a:gd name="T43" fmla="*/ 0 h 788"/>
                <a:gd name="T44" fmla="*/ 0 w 362"/>
                <a:gd name="T45" fmla="*/ 0 h 788"/>
                <a:gd name="T46" fmla="*/ 0 w 362"/>
                <a:gd name="T47" fmla="*/ 0 h 788"/>
                <a:gd name="T48" fmla="*/ 0 w 362"/>
                <a:gd name="T49" fmla="*/ 0 h 788"/>
                <a:gd name="T50" fmla="*/ 0 w 362"/>
                <a:gd name="T51" fmla="*/ 0 h 788"/>
                <a:gd name="T52" fmla="*/ 0 w 362"/>
                <a:gd name="T53" fmla="*/ 0 h 788"/>
                <a:gd name="T54" fmla="*/ 0 w 362"/>
                <a:gd name="T55" fmla="*/ 0 h 788"/>
                <a:gd name="T56" fmla="*/ 0 w 362"/>
                <a:gd name="T57" fmla="*/ 0 h 788"/>
                <a:gd name="T58" fmla="*/ 0 w 362"/>
                <a:gd name="T59" fmla="*/ 0 h 788"/>
                <a:gd name="T60" fmla="*/ 0 w 362"/>
                <a:gd name="T61" fmla="*/ 0 h 788"/>
                <a:gd name="T62" fmla="*/ 0 w 362"/>
                <a:gd name="T63" fmla="*/ 0 h 788"/>
                <a:gd name="T64" fmla="*/ 0 w 362"/>
                <a:gd name="T65" fmla="*/ 0 h 788"/>
                <a:gd name="T66" fmla="*/ 0 w 362"/>
                <a:gd name="T67" fmla="*/ 0 h 788"/>
                <a:gd name="T68" fmla="*/ 0 w 362"/>
                <a:gd name="T69" fmla="*/ 0 h 788"/>
                <a:gd name="T70" fmla="*/ 0 w 362"/>
                <a:gd name="T71" fmla="*/ 0 h 788"/>
                <a:gd name="T72" fmla="*/ 0 w 362"/>
                <a:gd name="T73" fmla="*/ 0 h 788"/>
                <a:gd name="T74" fmla="*/ 0 w 362"/>
                <a:gd name="T75" fmla="*/ 0 h 788"/>
                <a:gd name="T76" fmla="*/ 0 w 362"/>
                <a:gd name="T77" fmla="*/ 0 h 788"/>
                <a:gd name="T78" fmla="*/ 0 w 362"/>
                <a:gd name="T79" fmla="*/ 0 h 788"/>
                <a:gd name="T80" fmla="*/ 0 w 362"/>
                <a:gd name="T81" fmla="*/ 0 h 788"/>
                <a:gd name="T82" fmla="*/ 0 w 362"/>
                <a:gd name="T83" fmla="*/ 0 h 788"/>
                <a:gd name="T84" fmla="*/ 0 w 362"/>
                <a:gd name="T85" fmla="*/ 0 h 788"/>
                <a:gd name="T86" fmla="*/ 0 w 362"/>
                <a:gd name="T87" fmla="*/ 0 h 788"/>
                <a:gd name="T88" fmla="*/ 0 w 362"/>
                <a:gd name="T89" fmla="*/ 0 h 788"/>
                <a:gd name="T90" fmla="*/ 0 w 362"/>
                <a:gd name="T91" fmla="*/ 0 h 788"/>
                <a:gd name="T92" fmla="*/ 0 w 362"/>
                <a:gd name="T93" fmla="*/ 0 h 788"/>
                <a:gd name="T94" fmla="*/ 0 w 362"/>
                <a:gd name="T95" fmla="*/ 0 h 788"/>
                <a:gd name="T96" fmla="*/ 0 w 362"/>
                <a:gd name="T97" fmla="*/ 0 h 788"/>
                <a:gd name="T98" fmla="*/ 0 w 362"/>
                <a:gd name="T99" fmla="*/ 0 h 788"/>
                <a:gd name="T100" fmla="*/ 0 w 362"/>
                <a:gd name="T101" fmla="*/ 0 h 788"/>
                <a:gd name="T102" fmla="*/ 0 w 362"/>
                <a:gd name="T103" fmla="*/ 0 h 788"/>
                <a:gd name="T104" fmla="*/ 0 w 362"/>
                <a:gd name="T105" fmla="*/ 0 h 788"/>
                <a:gd name="T106" fmla="*/ 0 w 362"/>
                <a:gd name="T107" fmla="*/ 0 h 788"/>
                <a:gd name="T108" fmla="*/ 0 w 362"/>
                <a:gd name="T109" fmla="*/ 0 h 788"/>
                <a:gd name="T110" fmla="*/ 0 w 362"/>
                <a:gd name="T111" fmla="*/ 0 h 788"/>
                <a:gd name="T112" fmla="*/ 0 w 362"/>
                <a:gd name="T113" fmla="*/ 0 h 7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2"/>
                <a:gd name="T172" fmla="*/ 0 h 788"/>
                <a:gd name="T173" fmla="*/ 362 w 362"/>
                <a:gd name="T174" fmla="*/ 788 h 78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2" h="788">
                  <a:moveTo>
                    <a:pt x="0" y="773"/>
                  </a:moveTo>
                  <a:lnTo>
                    <a:pt x="2" y="728"/>
                  </a:lnTo>
                  <a:lnTo>
                    <a:pt x="8" y="677"/>
                  </a:lnTo>
                  <a:lnTo>
                    <a:pt x="17" y="620"/>
                  </a:lnTo>
                  <a:lnTo>
                    <a:pt x="30" y="559"/>
                  </a:lnTo>
                  <a:lnTo>
                    <a:pt x="46" y="496"/>
                  </a:lnTo>
                  <a:lnTo>
                    <a:pt x="64" y="431"/>
                  </a:lnTo>
                  <a:lnTo>
                    <a:pt x="86" y="367"/>
                  </a:lnTo>
                  <a:lnTo>
                    <a:pt x="110" y="304"/>
                  </a:lnTo>
                  <a:lnTo>
                    <a:pt x="136" y="243"/>
                  </a:lnTo>
                  <a:lnTo>
                    <a:pt x="165" y="186"/>
                  </a:lnTo>
                  <a:lnTo>
                    <a:pt x="194" y="134"/>
                  </a:lnTo>
                  <a:lnTo>
                    <a:pt x="226" y="89"/>
                  </a:lnTo>
                  <a:lnTo>
                    <a:pt x="258" y="52"/>
                  </a:lnTo>
                  <a:lnTo>
                    <a:pt x="292" y="24"/>
                  </a:lnTo>
                  <a:lnTo>
                    <a:pt x="327" y="6"/>
                  </a:lnTo>
                  <a:lnTo>
                    <a:pt x="362" y="0"/>
                  </a:lnTo>
                  <a:lnTo>
                    <a:pt x="351" y="16"/>
                  </a:lnTo>
                  <a:lnTo>
                    <a:pt x="339" y="33"/>
                  </a:lnTo>
                  <a:lnTo>
                    <a:pt x="327" y="51"/>
                  </a:lnTo>
                  <a:lnTo>
                    <a:pt x="316" y="70"/>
                  </a:lnTo>
                  <a:lnTo>
                    <a:pt x="305" y="89"/>
                  </a:lnTo>
                  <a:lnTo>
                    <a:pt x="292" y="109"/>
                  </a:lnTo>
                  <a:lnTo>
                    <a:pt x="282" y="130"/>
                  </a:lnTo>
                  <a:lnTo>
                    <a:pt x="271" y="151"/>
                  </a:lnTo>
                  <a:lnTo>
                    <a:pt x="259" y="174"/>
                  </a:lnTo>
                  <a:lnTo>
                    <a:pt x="249" y="195"/>
                  </a:lnTo>
                  <a:lnTo>
                    <a:pt x="239" y="219"/>
                  </a:lnTo>
                  <a:lnTo>
                    <a:pt x="229" y="243"/>
                  </a:lnTo>
                  <a:lnTo>
                    <a:pt x="219" y="267"/>
                  </a:lnTo>
                  <a:lnTo>
                    <a:pt x="210" y="292"/>
                  </a:lnTo>
                  <a:lnTo>
                    <a:pt x="200" y="317"/>
                  </a:lnTo>
                  <a:lnTo>
                    <a:pt x="192" y="342"/>
                  </a:lnTo>
                  <a:lnTo>
                    <a:pt x="183" y="368"/>
                  </a:lnTo>
                  <a:lnTo>
                    <a:pt x="175" y="394"/>
                  </a:lnTo>
                  <a:lnTo>
                    <a:pt x="167" y="422"/>
                  </a:lnTo>
                  <a:lnTo>
                    <a:pt x="160" y="448"/>
                  </a:lnTo>
                  <a:lnTo>
                    <a:pt x="153" y="475"/>
                  </a:lnTo>
                  <a:lnTo>
                    <a:pt x="147" y="503"/>
                  </a:lnTo>
                  <a:lnTo>
                    <a:pt x="141" y="531"/>
                  </a:lnTo>
                  <a:lnTo>
                    <a:pt x="136" y="559"/>
                  </a:lnTo>
                  <a:lnTo>
                    <a:pt x="131" y="587"/>
                  </a:lnTo>
                  <a:lnTo>
                    <a:pt x="127" y="616"/>
                  </a:lnTo>
                  <a:lnTo>
                    <a:pt x="124" y="645"/>
                  </a:lnTo>
                  <a:lnTo>
                    <a:pt x="121" y="673"/>
                  </a:lnTo>
                  <a:lnTo>
                    <a:pt x="118" y="702"/>
                  </a:lnTo>
                  <a:lnTo>
                    <a:pt x="117" y="730"/>
                  </a:lnTo>
                  <a:lnTo>
                    <a:pt x="116" y="759"/>
                  </a:lnTo>
                  <a:lnTo>
                    <a:pt x="116" y="788"/>
                  </a:lnTo>
                  <a:lnTo>
                    <a:pt x="101" y="786"/>
                  </a:lnTo>
                  <a:lnTo>
                    <a:pt x="88" y="785"/>
                  </a:lnTo>
                  <a:lnTo>
                    <a:pt x="73" y="784"/>
                  </a:lnTo>
                  <a:lnTo>
                    <a:pt x="60" y="782"/>
                  </a:lnTo>
                  <a:lnTo>
                    <a:pt x="45" y="780"/>
                  </a:lnTo>
                  <a:lnTo>
                    <a:pt x="30" y="778"/>
                  </a:lnTo>
                  <a:lnTo>
                    <a:pt x="16" y="776"/>
                  </a:lnTo>
                  <a:lnTo>
                    <a:pt x="0" y="77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14" name="Freeform 19"/>
            <p:cNvSpPr>
              <a:spLocks/>
            </p:cNvSpPr>
            <p:nvPr/>
          </p:nvSpPr>
          <p:spPr bwMode="auto">
            <a:xfrm>
              <a:off x="3175" y="1299"/>
              <a:ext cx="60" cy="131"/>
            </a:xfrm>
            <a:custGeom>
              <a:avLst/>
              <a:gdLst>
                <a:gd name="T0" fmla="*/ 0 w 362"/>
                <a:gd name="T1" fmla="*/ 0 h 788"/>
                <a:gd name="T2" fmla="*/ 0 w 362"/>
                <a:gd name="T3" fmla="*/ 0 h 788"/>
                <a:gd name="T4" fmla="*/ 0 w 362"/>
                <a:gd name="T5" fmla="*/ 0 h 788"/>
                <a:gd name="T6" fmla="*/ 0 w 362"/>
                <a:gd name="T7" fmla="*/ 0 h 788"/>
                <a:gd name="T8" fmla="*/ 0 w 362"/>
                <a:gd name="T9" fmla="*/ 0 h 788"/>
                <a:gd name="T10" fmla="*/ 0 w 362"/>
                <a:gd name="T11" fmla="*/ 0 h 788"/>
                <a:gd name="T12" fmla="*/ 0 w 362"/>
                <a:gd name="T13" fmla="*/ 0 h 788"/>
                <a:gd name="T14" fmla="*/ 0 w 362"/>
                <a:gd name="T15" fmla="*/ 0 h 788"/>
                <a:gd name="T16" fmla="*/ 0 w 362"/>
                <a:gd name="T17" fmla="*/ 0 h 788"/>
                <a:gd name="T18" fmla="*/ 0 w 362"/>
                <a:gd name="T19" fmla="*/ 0 h 788"/>
                <a:gd name="T20" fmla="*/ 0 w 362"/>
                <a:gd name="T21" fmla="*/ 0 h 788"/>
                <a:gd name="T22" fmla="*/ 0 w 362"/>
                <a:gd name="T23" fmla="*/ 0 h 788"/>
                <a:gd name="T24" fmla="*/ 0 w 362"/>
                <a:gd name="T25" fmla="*/ 0 h 788"/>
                <a:gd name="T26" fmla="*/ 0 w 362"/>
                <a:gd name="T27" fmla="*/ 0 h 788"/>
                <a:gd name="T28" fmla="*/ 0 w 362"/>
                <a:gd name="T29" fmla="*/ 0 h 788"/>
                <a:gd name="T30" fmla="*/ 0 w 362"/>
                <a:gd name="T31" fmla="*/ 0 h 788"/>
                <a:gd name="T32" fmla="*/ 0 w 362"/>
                <a:gd name="T33" fmla="*/ 0 h 788"/>
                <a:gd name="T34" fmla="*/ 0 w 362"/>
                <a:gd name="T35" fmla="*/ 0 h 788"/>
                <a:gd name="T36" fmla="*/ 0 w 362"/>
                <a:gd name="T37" fmla="*/ 0 h 788"/>
                <a:gd name="T38" fmla="*/ 0 w 362"/>
                <a:gd name="T39" fmla="*/ 0 h 788"/>
                <a:gd name="T40" fmla="*/ 0 w 362"/>
                <a:gd name="T41" fmla="*/ 0 h 788"/>
                <a:gd name="T42" fmla="*/ 0 w 362"/>
                <a:gd name="T43" fmla="*/ 0 h 788"/>
                <a:gd name="T44" fmla="*/ 0 w 362"/>
                <a:gd name="T45" fmla="*/ 0 h 788"/>
                <a:gd name="T46" fmla="*/ 0 w 362"/>
                <a:gd name="T47" fmla="*/ 0 h 788"/>
                <a:gd name="T48" fmla="*/ 0 w 362"/>
                <a:gd name="T49" fmla="*/ 0 h 788"/>
                <a:gd name="T50" fmla="*/ 0 w 362"/>
                <a:gd name="T51" fmla="*/ 0 h 788"/>
                <a:gd name="T52" fmla="*/ 0 w 362"/>
                <a:gd name="T53" fmla="*/ 0 h 788"/>
                <a:gd name="T54" fmla="*/ 0 w 362"/>
                <a:gd name="T55" fmla="*/ 0 h 788"/>
                <a:gd name="T56" fmla="*/ 0 w 362"/>
                <a:gd name="T57" fmla="*/ 0 h 788"/>
                <a:gd name="T58" fmla="*/ 0 w 362"/>
                <a:gd name="T59" fmla="*/ 0 h 788"/>
                <a:gd name="T60" fmla="*/ 0 w 362"/>
                <a:gd name="T61" fmla="*/ 0 h 788"/>
                <a:gd name="T62" fmla="*/ 0 w 362"/>
                <a:gd name="T63" fmla="*/ 0 h 788"/>
                <a:gd name="T64" fmla="*/ 0 w 362"/>
                <a:gd name="T65" fmla="*/ 0 h 788"/>
                <a:gd name="T66" fmla="*/ 0 w 362"/>
                <a:gd name="T67" fmla="*/ 0 h 788"/>
                <a:gd name="T68" fmla="*/ 0 w 362"/>
                <a:gd name="T69" fmla="*/ 0 h 788"/>
                <a:gd name="T70" fmla="*/ 0 w 362"/>
                <a:gd name="T71" fmla="*/ 0 h 788"/>
                <a:gd name="T72" fmla="*/ 0 w 362"/>
                <a:gd name="T73" fmla="*/ 0 h 788"/>
                <a:gd name="T74" fmla="*/ 0 w 362"/>
                <a:gd name="T75" fmla="*/ 0 h 788"/>
                <a:gd name="T76" fmla="*/ 0 w 362"/>
                <a:gd name="T77" fmla="*/ 0 h 788"/>
                <a:gd name="T78" fmla="*/ 0 w 362"/>
                <a:gd name="T79" fmla="*/ 0 h 788"/>
                <a:gd name="T80" fmla="*/ 0 w 362"/>
                <a:gd name="T81" fmla="*/ 0 h 788"/>
                <a:gd name="T82" fmla="*/ 0 w 362"/>
                <a:gd name="T83" fmla="*/ 0 h 788"/>
                <a:gd name="T84" fmla="*/ 0 w 362"/>
                <a:gd name="T85" fmla="*/ 0 h 788"/>
                <a:gd name="T86" fmla="*/ 0 w 362"/>
                <a:gd name="T87" fmla="*/ 0 h 788"/>
                <a:gd name="T88" fmla="*/ 0 w 362"/>
                <a:gd name="T89" fmla="*/ 0 h 788"/>
                <a:gd name="T90" fmla="*/ 0 w 362"/>
                <a:gd name="T91" fmla="*/ 0 h 788"/>
                <a:gd name="T92" fmla="*/ 0 w 362"/>
                <a:gd name="T93" fmla="*/ 0 h 788"/>
                <a:gd name="T94" fmla="*/ 0 w 362"/>
                <a:gd name="T95" fmla="*/ 0 h 788"/>
                <a:gd name="T96" fmla="*/ 0 w 362"/>
                <a:gd name="T97" fmla="*/ 0 h 788"/>
                <a:gd name="T98" fmla="*/ 0 w 362"/>
                <a:gd name="T99" fmla="*/ 0 h 788"/>
                <a:gd name="T100" fmla="*/ 0 w 362"/>
                <a:gd name="T101" fmla="*/ 0 h 788"/>
                <a:gd name="T102" fmla="*/ 0 w 362"/>
                <a:gd name="T103" fmla="*/ 0 h 788"/>
                <a:gd name="T104" fmla="*/ 0 w 362"/>
                <a:gd name="T105" fmla="*/ 0 h 788"/>
                <a:gd name="T106" fmla="*/ 0 w 362"/>
                <a:gd name="T107" fmla="*/ 0 h 788"/>
                <a:gd name="T108" fmla="*/ 0 w 362"/>
                <a:gd name="T109" fmla="*/ 0 h 788"/>
                <a:gd name="T110" fmla="*/ 0 w 362"/>
                <a:gd name="T111" fmla="*/ 0 h 788"/>
                <a:gd name="T112" fmla="*/ 0 w 362"/>
                <a:gd name="T113" fmla="*/ 0 h 788"/>
                <a:gd name="T114" fmla="*/ 0 w 362"/>
                <a:gd name="T115" fmla="*/ 0 h 788"/>
                <a:gd name="T116" fmla="*/ 0 w 362"/>
                <a:gd name="T117" fmla="*/ 0 h 788"/>
                <a:gd name="T118" fmla="*/ 0 w 362"/>
                <a:gd name="T119" fmla="*/ 0 h 7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2"/>
                <a:gd name="T181" fmla="*/ 0 h 788"/>
                <a:gd name="T182" fmla="*/ 362 w 362"/>
                <a:gd name="T183" fmla="*/ 788 h 7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2" h="788">
                  <a:moveTo>
                    <a:pt x="0" y="773"/>
                  </a:moveTo>
                  <a:lnTo>
                    <a:pt x="0" y="773"/>
                  </a:lnTo>
                  <a:lnTo>
                    <a:pt x="2" y="728"/>
                  </a:lnTo>
                  <a:lnTo>
                    <a:pt x="8" y="677"/>
                  </a:lnTo>
                  <a:lnTo>
                    <a:pt x="17" y="620"/>
                  </a:lnTo>
                  <a:lnTo>
                    <a:pt x="30" y="559"/>
                  </a:lnTo>
                  <a:lnTo>
                    <a:pt x="46" y="496"/>
                  </a:lnTo>
                  <a:lnTo>
                    <a:pt x="64" y="431"/>
                  </a:lnTo>
                  <a:lnTo>
                    <a:pt x="86" y="367"/>
                  </a:lnTo>
                  <a:lnTo>
                    <a:pt x="110" y="304"/>
                  </a:lnTo>
                  <a:lnTo>
                    <a:pt x="136" y="243"/>
                  </a:lnTo>
                  <a:lnTo>
                    <a:pt x="165" y="186"/>
                  </a:lnTo>
                  <a:lnTo>
                    <a:pt x="194" y="134"/>
                  </a:lnTo>
                  <a:lnTo>
                    <a:pt x="226" y="89"/>
                  </a:lnTo>
                  <a:lnTo>
                    <a:pt x="258" y="52"/>
                  </a:lnTo>
                  <a:lnTo>
                    <a:pt x="292" y="24"/>
                  </a:lnTo>
                  <a:lnTo>
                    <a:pt x="327" y="6"/>
                  </a:lnTo>
                  <a:lnTo>
                    <a:pt x="362" y="0"/>
                  </a:lnTo>
                  <a:lnTo>
                    <a:pt x="351" y="16"/>
                  </a:lnTo>
                  <a:lnTo>
                    <a:pt x="339" y="33"/>
                  </a:lnTo>
                  <a:lnTo>
                    <a:pt x="327" y="51"/>
                  </a:lnTo>
                  <a:lnTo>
                    <a:pt x="316" y="70"/>
                  </a:lnTo>
                  <a:lnTo>
                    <a:pt x="305" y="89"/>
                  </a:lnTo>
                  <a:lnTo>
                    <a:pt x="292" y="109"/>
                  </a:lnTo>
                  <a:lnTo>
                    <a:pt x="282" y="130"/>
                  </a:lnTo>
                  <a:lnTo>
                    <a:pt x="271" y="151"/>
                  </a:lnTo>
                  <a:lnTo>
                    <a:pt x="259" y="174"/>
                  </a:lnTo>
                  <a:lnTo>
                    <a:pt x="249" y="195"/>
                  </a:lnTo>
                  <a:lnTo>
                    <a:pt x="239" y="219"/>
                  </a:lnTo>
                  <a:lnTo>
                    <a:pt x="229" y="243"/>
                  </a:lnTo>
                  <a:lnTo>
                    <a:pt x="219" y="267"/>
                  </a:lnTo>
                  <a:lnTo>
                    <a:pt x="210" y="292"/>
                  </a:lnTo>
                  <a:lnTo>
                    <a:pt x="200" y="317"/>
                  </a:lnTo>
                  <a:lnTo>
                    <a:pt x="192" y="342"/>
                  </a:lnTo>
                  <a:lnTo>
                    <a:pt x="183" y="368"/>
                  </a:lnTo>
                  <a:lnTo>
                    <a:pt x="175" y="394"/>
                  </a:lnTo>
                  <a:lnTo>
                    <a:pt x="167" y="422"/>
                  </a:lnTo>
                  <a:lnTo>
                    <a:pt x="160" y="448"/>
                  </a:lnTo>
                  <a:lnTo>
                    <a:pt x="153" y="475"/>
                  </a:lnTo>
                  <a:lnTo>
                    <a:pt x="147" y="503"/>
                  </a:lnTo>
                  <a:lnTo>
                    <a:pt x="141" y="531"/>
                  </a:lnTo>
                  <a:lnTo>
                    <a:pt x="136" y="559"/>
                  </a:lnTo>
                  <a:lnTo>
                    <a:pt x="131" y="587"/>
                  </a:lnTo>
                  <a:lnTo>
                    <a:pt x="127" y="616"/>
                  </a:lnTo>
                  <a:lnTo>
                    <a:pt x="124" y="645"/>
                  </a:lnTo>
                  <a:lnTo>
                    <a:pt x="121" y="673"/>
                  </a:lnTo>
                  <a:lnTo>
                    <a:pt x="118" y="702"/>
                  </a:lnTo>
                  <a:lnTo>
                    <a:pt x="117" y="730"/>
                  </a:lnTo>
                  <a:lnTo>
                    <a:pt x="116" y="759"/>
                  </a:lnTo>
                  <a:lnTo>
                    <a:pt x="116" y="788"/>
                  </a:lnTo>
                  <a:lnTo>
                    <a:pt x="101" y="786"/>
                  </a:lnTo>
                  <a:lnTo>
                    <a:pt x="88" y="785"/>
                  </a:lnTo>
                  <a:lnTo>
                    <a:pt x="73" y="784"/>
                  </a:lnTo>
                  <a:lnTo>
                    <a:pt x="60" y="782"/>
                  </a:lnTo>
                  <a:lnTo>
                    <a:pt x="45" y="780"/>
                  </a:lnTo>
                  <a:lnTo>
                    <a:pt x="30" y="778"/>
                  </a:lnTo>
                  <a:lnTo>
                    <a:pt x="16" y="776"/>
                  </a:lnTo>
                  <a:lnTo>
                    <a:pt x="0" y="77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15" name="Freeform 20"/>
            <p:cNvSpPr>
              <a:spLocks/>
            </p:cNvSpPr>
            <p:nvPr/>
          </p:nvSpPr>
          <p:spPr bwMode="auto">
            <a:xfrm>
              <a:off x="3211" y="1394"/>
              <a:ext cx="92" cy="37"/>
            </a:xfrm>
            <a:custGeom>
              <a:avLst/>
              <a:gdLst>
                <a:gd name="T0" fmla="*/ 0 w 551"/>
                <a:gd name="T1" fmla="*/ 0 h 220"/>
                <a:gd name="T2" fmla="*/ 0 w 551"/>
                <a:gd name="T3" fmla="*/ 0 h 220"/>
                <a:gd name="T4" fmla="*/ 0 w 551"/>
                <a:gd name="T5" fmla="*/ 0 h 220"/>
                <a:gd name="T6" fmla="*/ 0 w 551"/>
                <a:gd name="T7" fmla="*/ 0 h 220"/>
                <a:gd name="T8" fmla="*/ 0 w 551"/>
                <a:gd name="T9" fmla="*/ 0 h 220"/>
                <a:gd name="T10" fmla="*/ 0 w 551"/>
                <a:gd name="T11" fmla="*/ 0 h 220"/>
                <a:gd name="T12" fmla="*/ 0 w 551"/>
                <a:gd name="T13" fmla="*/ 0 h 220"/>
                <a:gd name="T14" fmla="*/ 0 w 551"/>
                <a:gd name="T15" fmla="*/ 0 h 220"/>
                <a:gd name="T16" fmla="*/ 0 w 551"/>
                <a:gd name="T17" fmla="*/ 0 h 220"/>
                <a:gd name="T18" fmla="*/ 0 w 551"/>
                <a:gd name="T19" fmla="*/ 0 h 220"/>
                <a:gd name="T20" fmla="*/ 0 w 551"/>
                <a:gd name="T21" fmla="*/ 0 h 220"/>
                <a:gd name="T22" fmla="*/ 0 w 551"/>
                <a:gd name="T23" fmla="*/ 0 h 220"/>
                <a:gd name="T24" fmla="*/ 0 w 551"/>
                <a:gd name="T25" fmla="*/ 0 h 220"/>
                <a:gd name="T26" fmla="*/ 0 w 551"/>
                <a:gd name="T27" fmla="*/ 0 h 220"/>
                <a:gd name="T28" fmla="*/ 0 w 551"/>
                <a:gd name="T29" fmla="*/ 0 h 220"/>
                <a:gd name="T30" fmla="*/ 0 w 551"/>
                <a:gd name="T31" fmla="*/ 0 h 220"/>
                <a:gd name="T32" fmla="*/ 0 w 551"/>
                <a:gd name="T33" fmla="*/ 0 h 220"/>
                <a:gd name="T34" fmla="*/ 0 w 551"/>
                <a:gd name="T35" fmla="*/ 0 h 220"/>
                <a:gd name="T36" fmla="*/ 0 w 551"/>
                <a:gd name="T37" fmla="*/ 0 h 220"/>
                <a:gd name="T38" fmla="*/ 0 w 551"/>
                <a:gd name="T39" fmla="*/ 0 h 220"/>
                <a:gd name="T40" fmla="*/ 0 w 551"/>
                <a:gd name="T41" fmla="*/ 0 h 220"/>
                <a:gd name="T42" fmla="*/ 0 w 551"/>
                <a:gd name="T43" fmla="*/ 0 h 220"/>
                <a:gd name="T44" fmla="*/ 0 w 551"/>
                <a:gd name="T45" fmla="*/ 0 h 220"/>
                <a:gd name="T46" fmla="*/ 0 w 551"/>
                <a:gd name="T47" fmla="*/ 0 h 220"/>
                <a:gd name="T48" fmla="*/ 0 w 551"/>
                <a:gd name="T49" fmla="*/ 0 h 220"/>
                <a:gd name="T50" fmla="*/ 0 w 551"/>
                <a:gd name="T51" fmla="*/ 0 h 220"/>
                <a:gd name="T52" fmla="*/ 0 w 551"/>
                <a:gd name="T53" fmla="*/ 0 h 220"/>
                <a:gd name="T54" fmla="*/ 0 w 551"/>
                <a:gd name="T55" fmla="*/ 0 h 220"/>
                <a:gd name="T56" fmla="*/ 0 w 551"/>
                <a:gd name="T57" fmla="*/ 0 h 220"/>
                <a:gd name="T58" fmla="*/ 0 w 551"/>
                <a:gd name="T59" fmla="*/ 0 h 220"/>
                <a:gd name="T60" fmla="*/ 0 w 551"/>
                <a:gd name="T61" fmla="*/ 0 h 220"/>
                <a:gd name="T62" fmla="*/ 0 w 551"/>
                <a:gd name="T63" fmla="*/ 0 h 220"/>
                <a:gd name="T64" fmla="*/ 0 w 551"/>
                <a:gd name="T65" fmla="*/ 0 h 220"/>
                <a:gd name="T66" fmla="*/ 0 w 551"/>
                <a:gd name="T67" fmla="*/ 0 h 220"/>
                <a:gd name="T68" fmla="*/ 0 w 551"/>
                <a:gd name="T69" fmla="*/ 0 h 220"/>
                <a:gd name="T70" fmla="*/ 0 w 551"/>
                <a:gd name="T71" fmla="*/ 0 h 220"/>
                <a:gd name="T72" fmla="*/ 0 w 551"/>
                <a:gd name="T73" fmla="*/ 0 h 220"/>
                <a:gd name="T74" fmla="*/ 0 w 551"/>
                <a:gd name="T75" fmla="*/ 0 h 220"/>
                <a:gd name="T76" fmla="*/ 0 w 551"/>
                <a:gd name="T77" fmla="*/ 0 h 220"/>
                <a:gd name="T78" fmla="*/ 0 w 551"/>
                <a:gd name="T79" fmla="*/ 0 h 220"/>
                <a:gd name="T80" fmla="*/ 0 w 551"/>
                <a:gd name="T81" fmla="*/ 0 h 220"/>
                <a:gd name="T82" fmla="*/ 0 w 551"/>
                <a:gd name="T83" fmla="*/ 0 h 220"/>
                <a:gd name="T84" fmla="*/ 0 w 551"/>
                <a:gd name="T85" fmla="*/ 0 h 220"/>
                <a:gd name="T86" fmla="*/ 0 w 551"/>
                <a:gd name="T87" fmla="*/ 0 h 220"/>
                <a:gd name="T88" fmla="*/ 0 w 551"/>
                <a:gd name="T89" fmla="*/ 0 h 220"/>
                <a:gd name="T90" fmla="*/ 0 w 551"/>
                <a:gd name="T91" fmla="*/ 0 h 220"/>
                <a:gd name="T92" fmla="*/ 0 w 551"/>
                <a:gd name="T93" fmla="*/ 0 h 220"/>
                <a:gd name="T94" fmla="*/ 0 w 551"/>
                <a:gd name="T95" fmla="*/ 0 h 220"/>
                <a:gd name="T96" fmla="*/ 0 w 551"/>
                <a:gd name="T97" fmla="*/ 0 h 22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1"/>
                <a:gd name="T148" fmla="*/ 0 h 220"/>
                <a:gd name="T149" fmla="*/ 551 w 551"/>
                <a:gd name="T150" fmla="*/ 220 h 22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1" h="220">
                  <a:moveTo>
                    <a:pt x="159" y="220"/>
                  </a:moveTo>
                  <a:lnTo>
                    <a:pt x="148" y="189"/>
                  </a:lnTo>
                  <a:lnTo>
                    <a:pt x="135" y="169"/>
                  </a:lnTo>
                  <a:lnTo>
                    <a:pt x="123" y="157"/>
                  </a:lnTo>
                  <a:lnTo>
                    <a:pt x="107" y="153"/>
                  </a:lnTo>
                  <a:lnTo>
                    <a:pt x="88" y="156"/>
                  </a:lnTo>
                  <a:lnTo>
                    <a:pt x="64" y="164"/>
                  </a:lnTo>
                  <a:lnTo>
                    <a:pt x="36" y="177"/>
                  </a:lnTo>
                  <a:lnTo>
                    <a:pt x="0" y="193"/>
                  </a:lnTo>
                  <a:lnTo>
                    <a:pt x="19" y="170"/>
                  </a:lnTo>
                  <a:lnTo>
                    <a:pt x="39" y="146"/>
                  </a:lnTo>
                  <a:lnTo>
                    <a:pt x="63" y="124"/>
                  </a:lnTo>
                  <a:lnTo>
                    <a:pt x="89" y="101"/>
                  </a:lnTo>
                  <a:lnTo>
                    <a:pt x="116" y="81"/>
                  </a:lnTo>
                  <a:lnTo>
                    <a:pt x="146" y="62"/>
                  </a:lnTo>
                  <a:lnTo>
                    <a:pt x="175" y="44"/>
                  </a:lnTo>
                  <a:lnTo>
                    <a:pt x="207" y="28"/>
                  </a:lnTo>
                  <a:lnTo>
                    <a:pt x="239" y="16"/>
                  </a:lnTo>
                  <a:lnTo>
                    <a:pt x="272" y="7"/>
                  </a:lnTo>
                  <a:lnTo>
                    <a:pt x="305" y="1"/>
                  </a:lnTo>
                  <a:lnTo>
                    <a:pt x="339" y="0"/>
                  </a:lnTo>
                  <a:lnTo>
                    <a:pt x="371" y="2"/>
                  </a:lnTo>
                  <a:lnTo>
                    <a:pt x="404" y="9"/>
                  </a:lnTo>
                  <a:lnTo>
                    <a:pt x="437" y="21"/>
                  </a:lnTo>
                  <a:lnTo>
                    <a:pt x="469" y="39"/>
                  </a:lnTo>
                  <a:lnTo>
                    <a:pt x="476" y="47"/>
                  </a:lnTo>
                  <a:lnTo>
                    <a:pt x="487" y="56"/>
                  </a:lnTo>
                  <a:lnTo>
                    <a:pt x="498" y="64"/>
                  </a:lnTo>
                  <a:lnTo>
                    <a:pt x="510" y="72"/>
                  </a:lnTo>
                  <a:lnTo>
                    <a:pt x="522" y="80"/>
                  </a:lnTo>
                  <a:lnTo>
                    <a:pt x="533" y="87"/>
                  </a:lnTo>
                  <a:lnTo>
                    <a:pt x="543" y="93"/>
                  </a:lnTo>
                  <a:lnTo>
                    <a:pt x="551" y="99"/>
                  </a:lnTo>
                  <a:lnTo>
                    <a:pt x="519" y="100"/>
                  </a:lnTo>
                  <a:lnTo>
                    <a:pt x="487" y="105"/>
                  </a:lnTo>
                  <a:lnTo>
                    <a:pt x="453" y="111"/>
                  </a:lnTo>
                  <a:lnTo>
                    <a:pt x="419" y="118"/>
                  </a:lnTo>
                  <a:lnTo>
                    <a:pt x="386" y="127"/>
                  </a:lnTo>
                  <a:lnTo>
                    <a:pt x="353" y="138"/>
                  </a:lnTo>
                  <a:lnTo>
                    <a:pt x="322" y="149"/>
                  </a:lnTo>
                  <a:lnTo>
                    <a:pt x="291" y="159"/>
                  </a:lnTo>
                  <a:lnTo>
                    <a:pt x="263" y="170"/>
                  </a:lnTo>
                  <a:lnTo>
                    <a:pt x="237" y="181"/>
                  </a:lnTo>
                  <a:lnTo>
                    <a:pt x="214" y="192"/>
                  </a:lnTo>
                  <a:lnTo>
                    <a:pt x="195" y="200"/>
                  </a:lnTo>
                  <a:lnTo>
                    <a:pt x="179" y="208"/>
                  </a:lnTo>
                  <a:lnTo>
                    <a:pt x="167" y="214"/>
                  </a:lnTo>
                  <a:lnTo>
                    <a:pt x="160" y="219"/>
                  </a:lnTo>
                  <a:lnTo>
                    <a:pt x="159" y="220"/>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16" name="Freeform 21"/>
            <p:cNvSpPr>
              <a:spLocks/>
            </p:cNvSpPr>
            <p:nvPr/>
          </p:nvSpPr>
          <p:spPr bwMode="auto">
            <a:xfrm>
              <a:off x="3211" y="1394"/>
              <a:ext cx="92" cy="37"/>
            </a:xfrm>
            <a:custGeom>
              <a:avLst/>
              <a:gdLst>
                <a:gd name="T0" fmla="*/ 0 w 551"/>
                <a:gd name="T1" fmla="*/ 0 h 220"/>
                <a:gd name="T2" fmla="*/ 0 w 551"/>
                <a:gd name="T3" fmla="*/ 0 h 220"/>
                <a:gd name="T4" fmla="*/ 0 w 551"/>
                <a:gd name="T5" fmla="*/ 0 h 220"/>
                <a:gd name="T6" fmla="*/ 0 w 551"/>
                <a:gd name="T7" fmla="*/ 0 h 220"/>
                <a:gd name="T8" fmla="*/ 0 w 551"/>
                <a:gd name="T9" fmla="*/ 0 h 220"/>
                <a:gd name="T10" fmla="*/ 0 w 551"/>
                <a:gd name="T11" fmla="*/ 0 h 220"/>
                <a:gd name="T12" fmla="*/ 0 w 551"/>
                <a:gd name="T13" fmla="*/ 0 h 220"/>
                <a:gd name="T14" fmla="*/ 0 w 551"/>
                <a:gd name="T15" fmla="*/ 0 h 220"/>
                <a:gd name="T16" fmla="*/ 0 w 551"/>
                <a:gd name="T17" fmla="*/ 0 h 220"/>
                <a:gd name="T18" fmla="*/ 0 w 551"/>
                <a:gd name="T19" fmla="*/ 0 h 220"/>
                <a:gd name="T20" fmla="*/ 0 w 551"/>
                <a:gd name="T21" fmla="*/ 0 h 220"/>
                <a:gd name="T22" fmla="*/ 0 w 551"/>
                <a:gd name="T23" fmla="*/ 0 h 220"/>
                <a:gd name="T24" fmla="*/ 0 w 551"/>
                <a:gd name="T25" fmla="*/ 0 h 220"/>
                <a:gd name="T26" fmla="*/ 0 w 551"/>
                <a:gd name="T27" fmla="*/ 0 h 220"/>
                <a:gd name="T28" fmla="*/ 0 w 551"/>
                <a:gd name="T29" fmla="*/ 0 h 220"/>
                <a:gd name="T30" fmla="*/ 0 w 551"/>
                <a:gd name="T31" fmla="*/ 0 h 220"/>
                <a:gd name="T32" fmla="*/ 0 w 551"/>
                <a:gd name="T33" fmla="*/ 0 h 220"/>
                <a:gd name="T34" fmla="*/ 0 w 551"/>
                <a:gd name="T35" fmla="*/ 0 h 220"/>
                <a:gd name="T36" fmla="*/ 0 w 551"/>
                <a:gd name="T37" fmla="*/ 0 h 220"/>
                <a:gd name="T38" fmla="*/ 0 w 551"/>
                <a:gd name="T39" fmla="*/ 0 h 220"/>
                <a:gd name="T40" fmla="*/ 0 w 551"/>
                <a:gd name="T41" fmla="*/ 0 h 220"/>
                <a:gd name="T42" fmla="*/ 0 w 551"/>
                <a:gd name="T43" fmla="*/ 0 h 220"/>
                <a:gd name="T44" fmla="*/ 0 w 551"/>
                <a:gd name="T45" fmla="*/ 0 h 220"/>
                <a:gd name="T46" fmla="*/ 0 w 551"/>
                <a:gd name="T47" fmla="*/ 0 h 220"/>
                <a:gd name="T48" fmla="*/ 0 w 551"/>
                <a:gd name="T49" fmla="*/ 0 h 220"/>
                <a:gd name="T50" fmla="*/ 0 w 551"/>
                <a:gd name="T51" fmla="*/ 0 h 220"/>
                <a:gd name="T52" fmla="*/ 0 w 551"/>
                <a:gd name="T53" fmla="*/ 0 h 220"/>
                <a:gd name="T54" fmla="*/ 0 w 551"/>
                <a:gd name="T55" fmla="*/ 0 h 220"/>
                <a:gd name="T56" fmla="*/ 0 w 551"/>
                <a:gd name="T57" fmla="*/ 0 h 220"/>
                <a:gd name="T58" fmla="*/ 0 w 551"/>
                <a:gd name="T59" fmla="*/ 0 h 220"/>
                <a:gd name="T60" fmla="*/ 0 w 551"/>
                <a:gd name="T61" fmla="*/ 0 h 220"/>
                <a:gd name="T62" fmla="*/ 0 w 551"/>
                <a:gd name="T63" fmla="*/ 0 h 220"/>
                <a:gd name="T64" fmla="*/ 0 w 551"/>
                <a:gd name="T65" fmla="*/ 0 h 220"/>
                <a:gd name="T66" fmla="*/ 0 w 551"/>
                <a:gd name="T67" fmla="*/ 0 h 220"/>
                <a:gd name="T68" fmla="*/ 0 w 551"/>
                <a:gd name="T69" fmla="*/ 0 h 220"/>
                <a:gd name="T70" fmla="*/ 0 w 551"/>
                <a:gd name="T71" fmla="*/ 0 h 220"/>
                <a:gd name="T72" fmla="*/ 0 w 551"/>
                <a:gd name="T73" fmla="*/ 0 h 220"/>
                <a:gd name="T74" fmla="*/ 0 w 551"/>
                <a:gd name="T75" fmla="*/ 0 h 220"/>
                <a:gd name="T76" fmla="*/ 0 w 551"/>
                <a:gd name="T77" fmla="*/ 0 h 220"/>
                <a:gd name="T78" fmla="*/ 0 w 551"/>
                <a:gd name="T79" fmla="*/ 0 h 220"/>
                <a:gd name="T80" fmla="*/ 0 w 551"/>
                <a:gd name="T81" fmla="*/ 0 h 220"/>
                <a:gd name="T82" fmla="*/ 0 w 551"/>
                <a:gd name="T83" fmla="*/ 0 h 220"/>
                <a:gd name="T84" fmla="*/ 0 w 551"/>
                <a:gd name="T85" fmla="*/ 0 h 220"/>
                <a:gd name="T86" fmla="*/ 0 w 551"/>
                <a:gd name="T87" fmla="*/ 0 h 220"/>
                <a:gd name="T88" fmla="*/ 0 w 551"/>
                <a:gd name="T89" fmla="*/ 0 h 220"/>
                <a:gd name="T90" fmla="*/ 0 w 551"/>
                <a:gd name="T91" fmla="*/ 0 h 220"/>
                <a:gd name="T92" fmla="*/ 0 w 551"/>
                <a:gd name="T93" fmla="*/ 0 h 220"/>
                <a:gd name="T94" fmla="*/ 0 w 551"/>
                <a:gd name="T95" fmla="*/ 0 h 220"/>
                <a:gd name="T96" fmla="*/ 0 w 551"/>
                <a:gd name="T97" fmla="*/ 0 h 220"/>
                <a:gd name="T98" fmla="*/ 0 w 551"/>
                <a:gd name="T99" fmla="*/ 0 h 220"/>
                <a:gd name="T100" fmla="*/ 0 w 551"/>
                <a:gd name="T101" fmla="*/ 0 h 220"/>
                <a:gd name="T102" fmla="*/ 0 w 551"/>
                <a:gd name="T103" fmla="*/ 0 h 220"/>
                <a:gd name="T104" fmla="*/ 0 w 551"/>
                <a:gd name="T105" fmla="*/ 0 h 22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51"/>
                <a:gd name="T160" fmla="*/ 0 h 220"/>
                <a:gd name="T161" fmla="*/ 551 w 551"/>
                <a:gd name="T162" fmla="*/ 220 h 22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51" h="220">
                  <a:moveTo>
                    <a:pt x="159" y="220"/>
                  </a:moveTo>
                  <a:lnTo>
                    <a:pt x="159" y="220"/>
                  </a:lnTo>
                  <a:lnTo>
                    <a:pt x="148" y="189"/>
                  </a:lnTo>
                  <a:lnTo>
                    <a:pt x="135" y="169"/>
                  </a:lnTo>
                  <a:lnTo>
                    <a:pt x="123" y="157"/>
                  </a:lnTo>
                  <a:lnTo>
                    <a:pt x="107" y="153"/>
                  </a:lnTo>
                  <a:lnTo>
                    <a:pt x="88" y="156"/>
                  </a:lnTo>
                  <a:lnTo>
                    <a:pt x="64" y="164"/>
                  </a:lnTo>
                  <a:lnTo>
                    <a:pt x="36" y="177"/>
                  </a:lnTo>
                  <a:lnTo>
                    <a:pt x="0" y="193"/>
                  </a:lnTo>
                  <a:lnTo>
                    <a:pt x="19" y="170"/>
                  </a:lnTo>
                  <a:lnTo>
                    <a:pt x="39" y="146"/>
                  </a:lnTo>
                  <a:lnTo>
                    <a:pt x="63" y="124"/>
                  </a:lnTo>
                  <a:lnTo>
                    <a:pt x="89" y="101"/>
                  </a:lnTo>
                  <a:lnTo>
                    <a:pt x="116" y="81"/>
                  </a:lnTo>
                  <a:lnTo>
                    <a:pt x="146" y="62"/>
                  </a:lnTo>
                  <a:lnTo>
                    <a:pt x="175" y="44"/>
                  </a:lnTo>
                  <a:lnTo>
                    <a:pt x="207" y="28"/>
                  </a:lnTo>
                  <a:lnTo>
                    <a:pt x="239" y="16"/>
                  </a:lnTo>
                  <a:lnTo>
                    <a:pt x="272" y="7"/>
                  </a:lnTo>
                  <a:lnTo>
                    <a:pt x="305" y="1"/>
                  </a:lnTo>
                  <a:lnTo>
                    <a:pt x="339" y="0"/>
                  </a:lnTo>
                  <a:lnTo>
                    <a:pt x="371" y="2"/>
                  </a:lnTo>
                  <a:lnTo>
                    <a:pt x="404" y="9"/>
                  </a:lnTo>
                  <a:lnTo>
                    <a:pt x="437" y="21"/>
                  </a:lnTo>
                  <a:lnTo>
                    <a:pt x="469" y="39"/>
                  </a:lnTo>
                  <a:lnTo>
                    <a:pt x="476" y="47"/>
                  </a:lnTo>
                  <a:lnTo>
                    <a:pt x="487" y="56"/>
                  </a:lnTo>
                  <a:lnTo>
                    <a:pt x="498" y="64"/>
                  </a:lnTo>
                  <a:lnTo>
                    <a:pt x="510" y="72"/>
                  </a:lnTo>
                  <a:lnTo>
                    <a:pt x="522" y="80"/>
                  </a:lnTo>
                  <a:lnTo>
                    <a:pt x="533" y="87"/>
                  </a:lnTo>
                  <a:lnTo>
                    <a:pt x="543" y="93"/>
                  </a:lnTo>
                  <a:lnTo>
                    <a:pt x="551" y="99"/>
                  </a:lnTo>
                  <a:lnTo>
                    <a:pt x="519" y="100"/>
                  </a:lnTo>
                  <a:lnTo>
                    <a:pt x="487" y="105"/>
                  </a:lnTo>
                  <a:lnTo>
                    <a:pt x="453" y="111"/>
                  </a:lnTo>
                  <a:lnTo>
                    <a:pt x="419" y="118"/>
                  </a:lnTo>
                  <a:lnTo>
                    <a:pt x="386" y="127"/>
                  </a:lnTo>
                  <a:lnTo>
                    <a:pt x="353" y="138"/>
                  </a:lnTo>
                  <a:lnTo>
                    <a:pt x="322" y="149"/>
                  </a:lnTo>
                  <a:lnTo>
                    <a:pt x="291" y="159"/>
                  </a:lnTo>
                  <a:lnTo>
                    <a:pt x="263" y="170"/>
                  </a:lnTo>
                  <a:lnTo>
                    <a:pt x="237" y="181"/>
                  </a:lnTo>
                  <a:lnTo>
                    <a:pt x="214" y="192"/>
                  </a:lnTo>
                  <a:lnTo>
                    <a:pt x="195" y="200"/>
                  </a:lnTo>
                  <a:lnTo>
                    <a:pt x="179" y="208"/>
                  </a:lnTo>
                  <a:lnTo>
                    <a:pt x="167" y="214"/>
                  </a:lnTo>
                  <a:lnTo>
                    <a:pt x="160" y="219"/>
                  </a:lnTo>
                  <a:lnTo>
                    <a:pt x="159" y="22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17" name="Freeform 22"/>
            <p:cNvSpPr>
              <a:spLocks/>
            </p:cNvSpPr>
            <p:nvPr/>
          </p:nvSpPr>
          <p:spPr bwMode="auto">
            <a:xfrm>
              <a:off x="3158" y="1568"/>
              <a:ext cx="188" cy="226"/>
            </a:xfrm>
            <a:custGeom>
              <a:avLst/>
              <a:gdLst>
                <a:gd name="T0" fmla="*/ 0 w 1127"/>
                <a:gd name="T1" fmla="*/ 0 h 1360"/>
                <a:gd name="T2" fmla="*/ 0 w 1127"/>
                <a:gd name="T3" fmla="*/ 0 h 1360"/>
                <a:gd name="T4" fmla="*/ 0 w 1127"/>
                <a:gd name="T5" fmla="*/ 0 h 1360"/>
                <a:gd name="T6" fmla="*/ 0 w 1127"/>
                <a:gd name="T7" fmla="*/ 0 h 1360"/>
                <a:gd name="T8" fmla="*/ 0 w 1127"/>
                <a:gd name="T9" fmla="*/ 0 h 1360"/>
                <a:gd name="T10" fmla="*/ 0 w 1127"/>
                <a:gd name="T11" fmla="*/ 0 h 1360"/>
                <a:gd name="T12" fmla="*/ 0 w 1127"/>
                <a:gd name="T13" fmla="*/ 0 h 1360"/>
                <a:gd name="T14" fmla="*/ 0 w 1127"/>
                <a:gd name="T15" fmla="*/ 0 h 1360"/>
                <a:gd name="T16" fmla="*/ 0 w 1127"/>
                <a:gd name="T17" fmla="*/ 0 h 1360"/>
                <a:gd name="T18" fmla="*/ 0 w 1127"/>
                <a:gd name="T19" fmla="*/ 0 h 1360"/>
                <a:gd name="T20" fmla="*/ 0 w 1127"/>
                <a:gd name="T21" fmla="*/ 0 h 1360"/>
                <a:gd name="T22" fmla="*/ 0 w 1127"/>
                <a:gd name="T23" fmla="*/ 0 h 1360"/>
                <a:gd name="T24" fmla="*/ 0 w 1127"/>
                <a:gd name="T25" fmla="*/ 0 h 1360"/>
                <a:gd name="T26" fmla="*/ 0 w 1127"/>
                <a:gd name="T27" fmla="*/ 0 h 1360"/>
                <a:gd name="T28" fmla="*/ 0 w 1127"/>
                <a:gd name="T29" fmla="*/ 0 h 1360"/>
                <a:gd name="T30" fmla="*/ 0 w 1127"/>
                <a:gd name="T31" fmla="*/ 0 h 1360"/>
                <a:gd name="T32" fmla="*/ 0 w 1127"/>
                <a:gd name="T33" fmla="*/ 0 h 1360"/>
                <a:gd name="T34" fmla="*/ 0 w 1127"/>
                <a:gd name="T35" fmla="*/ 0 h 1360"/>
                <a:gd name="T36" fmla="*/ 0 w 1127"/>
                <a:gd name="T37" fmla="*/ 0 h 1360"/>
                <a:gd name="T38" fmla="*/ 0 w 1127"/>
                <a:gd name="T39" fmla="*/ 0 h 1360"/>
                <a:gd name="T40" fmla="*/ 0 w 1127"/>
                <a:gd name="T41" fmla="*/ 0 h 1360"/>
                <a:gd name="T42" fmla="*/ 0 w 1127"/>
                <a:gd name="T43" fmla="*/ 0 h 1360"/>
                <a:gd name="T44" fmla="*/ 0 w 1127"/>
                <a:gd name="T45" fmla="*/ 0 h 1360"/>
                <a:gd name="T46" fmla="*/ 0 w 1127"/>
                <a:gd name="T47" fmla="*/ 0 h 1360"/>
                <a:gd name="T48" fmla="*/ 0 w 1127"/>
                <a:gd name="T49" fmla="*/ 0 h 1360"/>
                <a:gd name="T50" fmla="*/ 0 w 1127"/>
                <a:gd name="T51" fmla="*/ 0 h 1360"/>
                <a:gd name="T52" fmla="*/ 0 w 1127"/>
                <a:gd name="T53" fmla="*/ 0 h 1360"/>
                <a:gd name="T54" fmla="*/ 0 w 1127"/>
                <a:gd name="T55" fmla="*/ 0 h 1360"/>
                <a:gd name="T56" fmla="*/ 0 w 1127"/>
                <a:gd name="T57" fmla="*/ 0 h 1360"/>
                <a:gd name="T58" fmla="*/ 0 w 1127"/>
                <a:gd name="T59" fmla="*/ 0 h 1360"/>
                <a:gd name="T60" fmla="*/ 0 w 1127"/>
                <a:gd name="T61" fmla="*/ 0 h 1360"/>
                <a:gd name="T62" fmla="*/ 0 w 1127"/>
                <a:gd name="T63" fmla="*/ 0 h 1360"/>
                <a:gd name="T64" fmla="*/ 0 w 1127"/>
                <a:gd name="T65" fmla="*/ 0 h 1360"/>
                <a:gd name="T66" fmla="*/ 0 w 1127"/>
                <a:gd name="T67" fmla="*/ 0 h 1360"/>
                <a:gd name="T68" fmla="*/ 0 w 1127"/>
                <a:gd name="T69" fmla="*/ 0 h 1360"/>
                <a:gd name="T70" fmla="*/ 0 w 1127"/>
                <a:gd name="T71" fmla="*/ 0 h 1360"/>
                <a:gd name="T72" fmla="*/ 0 w 1127"/>
                <a:gd name="T73" fmla="*/ 0 h 1360"/>
                <a:gd name="T74" fmla="*/ 0 w 1127"/>
                <a:gd name="T75" fmla="*/ 0 h 1360"/>
                <a:gd name="T76" fmla="*/ 0 w 1127"/>
                <a:gd name="T77" fmla="*/ 0 h 1360"/>
                <a:gd name="T78" fmla="*/ 0 w 1127"/>
                <a:gd name="T79" fmla="*/ 0 h 1360"/>
                <a:gd name="T80" fmla="*/ 0 w 1127"/>
                <a:gd name="T81" fmla="*/ 0 h 1360"/>
                <a:gd name="T82" fmla="*/ 0 w 1127"/>
                <a:gd name="T83" fmla="*/ 0 h 1360"/>
                <a:gd name="T84" fmla="*/ 0 w 1127"/>
                <a:gd name="T85" fmla="*/ 0 h 1360"/>
                <a:gd name="T86" fmla="*/ 0 w 1127"/>
                <a:gd name="T87" fmla="*/ 0 h 1360"/>
                <a:gd name="T88" fmla="*/ 0 w 1127"/>
                <a:gd name="T89" fmla="*/ 0 h 1360"/>
                <a:gd name="T90" fmla="*/ 0 w 1127"/>
                <a:gd name="T91" fmla="*/ 0 h 1360"/>
                <a:gd name="T92" fmla="*/ 0 w 1127"/>
                <a:gd name="T93" fmla="*/ 0 h 1360"/>
                <a:gd name="T94" fmla="*/ 0 w 1127"/>
                <a:gd name="T95" fmla="*/ 0 h 1360"/>
                <a:gd name="T96" fmla="*/ 0 w 1127"/>
                <a:gd name="T97" fmla="*/ 0 h 1360"/>
                <a:gd name="T98" fmla="*/ 0 w 1127"/>
                <a:gd name="T99" fmla="*/ 0 h 1360"/>
                <a:gd name="T100" fmla="*/ 0 w 1127"/>
                <a:gd name="T101" fmla="*/ 0 h 13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27"/>
                <a:gd name="T154" fmla="*/ 0 h 1360"/>
                <a:gd name="T155" fmla="*/ 1127 w 1127"/>
                <a:gd name="T156" fmla="*/ 1360 h 13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27" h="1360">
                  <a:moveTo>
                    <a:pt x="984" y="111"/>
                  </a:moveTo>
                  <a:lnTo>
                    <a:pt x="966" y="76"/>
                  </a:lnTo>
                  <a:lnTo>
                    <a:pt x="945" y="45"/>
                  </a:lnTo>
                  <a:lnTo>
                    <a:pt x="926" y="20"/>
                  </a:lnTo>
                  <a:lnTo>
                    <a:pt x="905" y="5"/>
                  </a:lnTo>
                  <a:lnTo>
                    <a:pt x="882" y="0"/>
                  </a:lnTo>
                  <a:lnTo>
                    <a:pt x="857" y="10"/>
                  </a:lnTo>
                  <a:lnTo>
                    <a:pt x="832" y="33"/>
                  </a:lnTo>
                  <a:lnTo>
                    <a:pt x="805" y="76"/>
                  </a:lnTo>
                  <a:lnTo>
                    <a:pt x="792" y="94"/>
                  </a:lnTo>
                  <a:lnTo>
                    <a:pt x="776" y="111"/>
                  </a:lnTo>
                  <a:lnTo>
                    <a:pt x="758" y="124"/>
                  </a:lnTo>
                  <a:lnTo>
                    <a:pt x="740" y="135"/>
                  </a:lnTo>
                  <a:lnTo>
                    <a:pt x="718" y="143"/>
                  </a:lnTo>
                  <a:lnTo>
                    <a:pt x="697" y="147"/>
                  </a:lnTo>
                  <a:lnTo>
                    <a:pt x="674" y="145"/>
                  </a:lnTo>
                  <a:lnTo>
                    <a:pt x="651" y="141"/>
                  </a:lnTo>
                  <a:lnTo>
                    <a:pt x="630" y="136"/>
                  </a:lnTo>
                  <a:lnTo>
                    <a:pt x="611" y="123"/>
                  </a:lnTo>
                  <a:lnTo>
                    <a:pt x="593" y="106"/>
                  </a:lnTo>
                  <a:lnTo>
                    <a:pt x="574" y="91"/>
                  </a:lnTo>
                  <a:lnTo>
                    <a:pt x="553" y="79"/>
                  </a:lnTo>
                  <a:lnTo>
                    <a:pt x="531" y="76"/>
                  </a:lnTo>
                  <a:lnTo>
                    <a:pt x="505" y="85"/>
                  </a:lnTo>
                  <a:lnTo>
                    <a:pt x="473" y="111"/>
                  </a:lnTo>
                  <a:lnTo>
                    <a:pt x="466" y="130"/>
                  </a:lnTo>
                  <a:lnTo>
                    <a:pt x="457" y="153"/>
                  </a:lnTo>
                  <a:lnTo>
                    <a:pt x="447" y="179"/>
                  </a:lnTo>
                  <a:lnTo>
                    <a:pt x="436" y="207"/>
                  </a:lnTo>
                  <a:lnTo>
                    <a:pt x="425" y="237"/>
                  </a:lnTo>
                  <a:lnTo>
                    <a:pt x="411" y="268"/>
                  </a:lnTo>
                  <a:lnTo>
                    <a:pt x="398" y="299"/>
                  </a:lnTo>
                  <a:lnTo>
                    <a:pt x="384" y="330"/>
                  </a:lnTo>
                  <a:lnTo>
                    <a:pt x="371" y="360"/>
                  </a:lnTo>
                  <a:lnTo>
                    <a:pt x="356" y="389"/>
                  </a:lnTo>
                  <a:lnTo>
                    <a:pt x="342" y="414"/>
                  </a:lnTo>
                  <a:lnTo>
                    <a:pt x="329" y="436"/>
                  </a:lnTo>
                  <a:lnTo>
                    <a:pt x="315" y="455"/>
                  </a:lnTo>
                  <a:lnTo>
                    <a:pt x="303" y="470"/>
                  </a:lnTo>
                  <a:lnTo>
                    <a:pt x="291" y="478"/>
                  </a:lnTo>
                  <a:lnTo>
                    <a:pt x="281" y="482"/>
                  </a:lnTo>
                  <a:lnTo>
                    <a:pt x="278" y="486"/>
                  </a:lnTo>
                  <a:lnTo>
                    <a:pt x="273" y="493"/>
                  </a:lnTo>
                  <a:lnTo>
                    <a:pt x="267" y="503"/>
                  </a:lnTo>
                  <a:lnTo>
                    <a:pt x="260" y="515"/>
                  </a:lnTo>
                  <a:lnTo>
                    <a:pt x="252" y="528"/>
                  </a:lnTo>
                  <a:lnTo>
                    <a:pt x="244" y="544"/>
                  </a:lnTo>
                  <a:lnTo>
                    <a:pt x="234" y="559"/>
                  </a:lnTo>
                  <a:lnTo>
                    <a:pt x="225" y="577"/>
                  </a:lnTo>
                  <a:lnTo>
                    <a:pt x="215" y="594"/>
                  </a:lnTo>
                  <a:lnTo>
                    <a:pt x="203" y="611"/>
                  </a:lnTo>
                  <a:lnTo>
                    <a:pt x="193" y="629"/>
                  </a:lnTo>
                  <a:lnTo>
                    <a:pt x="183" y="646"/>
                  </a:lnTo>
                  <a:lnTo>
                    <a:pt x="173" y="663"/>
                  </a:lnTo>
                  <a:lnTo>
                    <a:pt x="163" y="677"/>
                  </a:lnTo>
                  <a:lnTo>
                    <a:pt x="154" y="690"/>
                  </a:lnTo>
                  <a:lnTo>
                    <a:pt x="145" y="702"/>
                  </a:lnTo>
                  <a:lnTo>
                    <a:pt x="126" y="737"/>
                  </a:lnTo>
                  <a:lnTo>
                    <a:pt x="109" y="772"/>
                  </a:lnTo>
                  <a:lnTo>
                    <a:pt x="92" y="811"/>
                  </a:lnTo>
                  <a:lnTo>
                    <a:pt x="77" y="850"/>
                  </a:lnTo>
                  <a:lnTo>
                    <a:pt x="65" y="892"/>
                  </a:lnTo>
                  <a:lnTo>
                    <a:pt x="52" y="933"/>
                  </a:lnTo>
                  <a:lnTo>
                    <a:pt x="42" y="976"/>
                  </a:lnTo>
                  <a:lnTo>
                    <a:pt x="32" y="1020"/>
                  </a:lnTo>
                  <a:lnTo>
                    <a:pt x="24" y="1064"/>
                  </a:lnTo>
                  <a:lnTo>
                    <a:pt x="17" y="1109"/>
                  </a:lnTo>
                  <a:lnTo>
                    <a:pt x="11" y="1153"/>
                  </a:lnTo>
                  <a:lnTo>
                    <a:pt x="7" y="1196"/>
                  </a:lnTo>
                  <a:lnTo>
                    <a:pt x="4" y="1238"/>
                  </a:lnTo>
                  <a:lnTo>
                    <a:pt x="1" y="1280"/>
                  </a:lnTo>
                  <a:lnTo>
                    <a:pt x="0" y="1321"/>
                  </a:lnTo>
                  <a:lnTo>
                    <a:pt x="0" y="1360"/>
                  </a:lnTo>
                  <a:lnTo>
                    <a:pt x="6" y="1329"/>
                  </a:lnTo>
                  <a:lnTo>
                    <a:pt x="13" y="1296"/>
                  </a:lnTo>
                  <a:lnTo>
                    <a:pt x="19" y="1262"/>
                  </a:lnTo>
                  <a:lnTo>
                    <a:pt x="27" y="1228"/>
                  </a:lnTo>
                  <a:lnTo>
                    <a:pt x="35" y="1193"/>
                  </a:lnTo>
                  <a:lnTo>
                    <a:pt x="44" y="1157"/>
                  </a:lnTo>
                  <a:lnTo>
                    <a:pt x="53" y="1123"/>
                  </a:lnTo>
                  <a:lnTo>
                    <a:pt x="63" y="1087"/>
                  </a:lnTo>
                  <a:lnTo>
                    <a:pt x="74" y="1052"/>
                  </a:lnTo>
                  <a:lnTo>
                    <a:pt x="85" y="1019"/>
                  </a:lnTo>
                  <a:lnTo>
                    <a:pt x="97" y="986"/>
                  </a:lnTo>
                  <a:lnTo>
                    <a:pt x="110" y="954"/>
                  </a:lnTo>
                  <a:lnTo>
                    <a:pt x="122" y="923"/>
                  </a:lnTo>
                  <a:lnTo>
                    <a:pt x="136" y="894"/>
                  </a:lnTo>
                  <a:lnTo>
                    <a:pt x="149" y="867"/>
                  </a:lnTo>
                  <a:lnTo>
                    <a:pt x="164" y="840"/>
                  </a:lnTo>
                  <a:lnTo>
                    <a:pt x="174" y="826"/>
                  </a:lnTo>
                  <a:lnTo>
                    <a:pt x="185" y="808"/>
                  </a:lnTo>
                  <a:lnTo>
                    <a:pt x="197" y="787"/>
                  </a:lnTo>
                  <a:lnTo>
                    <a:pt x="208" y="764"/>
                  </a:lnTo>
                  <a:lnTo>
                    <a:pt x="220" y="739"/>
                  </a:lnTo>
                  <a:lnTo>
                    <a:pt x="233" y="714"/>
                  </a:lnTo>
                  <a:lnTo>
                    <a:pt x="246" y="687"/>
                  </a:lnTo>
                  <a:lnTo>
                    <a:pt x="260" y="660"/>
                  </a:lnTo>
                  <a:lnTo>
                    <a:pt x="273" y="634"/>
                  </a:lnTo>
                  <a:lnTo>
                    <a:pt x="287" y="609"/>
                  </a:lnTo>
                  <a:lnTo>
                    <a:pt x="299" y="585"/>
                  </a:lnTo>
                  <a:lnTo>
                    <a:pt x="313" y="563"/>
                  </a:lnTo>
                  <a:lnTo>
                    <a:pt x="326" y="544"/>
                  </a:lnTo>
                  <a:lnTo>
                    <a:pt x="339" y="527"/>
                  </a:lnTo>
                  <a:lnTo>
                    <a:pt x="351" y="514"/>
                  </a:lnTo>
                  <a:lnTo>
                    <a:pt x="364" y="505"/>
                  </a:lnTo>
                  <a:lnTo>
                    <a:pt x="385" y="474"/>
                  </a:lnTo>
                  <a:lnTo>
                    <a:pt x="411" y="443"/>
                  </a:lnTo>
                  <a:lnTo>
                    <a:pt x="439" y="414"/>
                  </a:lnTo>
                  <a:lnTo>
                    <a:pt x="472" y="384"/>
                  </a:lnTo>
                  <a:lnTo>
                    <a:pt x="508" y="356"/>
                  </a:lnTo>
                  <a:lnTo>
                    <a:pt x="546" y="330"/>
                  </a:lnTo>
                  <a:lnTo>
                    <a:pt x="586" y="306"/>
                  </a:lnTo>
                  <a:lnTo>
                    <a:pt x="628" y="286"/>
                  </a:lnTo>
                  <a:lnTo>
                    <a:pt x="672" y="269"/>
                  </a:lnTo>
                  <a:lnTo>
                    <a:pt x="716" y="257"/>
                  </a:lnTo>
                  <a:lnTo>
                    <a:pt x="761" y="250"/>
                  </a:lnTo>
                  <a:lnTo>
                    <a:pt x="806" y="248"/>
                  </a:lnTo>
                  <a:lnTo>
                    <a:pt x="853" y="253"/>
                  </a:lnTo>
                  <a:lnTo>
                    <a:pt x="897" y="262"/>
                  </a:lnTo>
                  <a:lnTo>
                    <a:pt x="941" y="280"/>
                  </a:lnTo>
                  <a:lnTo>
                    <a:pt x="984" y="305"/>
                  </a:lnTo>
                  <a:lnTo>
                    <a:pt x="999" y="309"/>
                  </a:lnTo>
                  <a:lnTo>
                    <a:pt x="1013" y="311"/>
                  </a:lnTo>
                  <a:lnTo>
                    <a:pt x="1026" y="312"/>
                  </a:lnTo>
                  <a:lnTo>
                    <a:pt x="1040" y="312"/>
                  </a:lnTo>
                  <a:lnTo>
                    <a:pt x="1051" y="312"/>
                  </a:lnTo>
                  <a:lnTo>
                    <a:pt x="1061" y="311"/>
                  </a:lnTo>
                  <a:lnTo>
                    <a:pt x="1070" y="311"/>
                  </a:lnTo>
                  <a:lnTo>
                    <a:pt x="1078" y="311"/>
                  </a:lnTo>
                  <a:lnTo>
                    <a:pt x="1084" y="311"/>
                  </a:lnTo>
                  <a:lnTo>
                    <a:pt x="1091" y="310"/>
                  </a:lnTo>
                  <a:lnTo>
                    <a:pt x="1096" y="309"/>
                  </a:lnTo>
                  <a:lnTo>
                    <a:pt x="1103" y="306"/>
                  </a:lnTo>
                  <a:lnTo>
                    <a:pt x="1110" y="305"/>
                  </a:lnTo>
                  <a:lnTo>
                    <a:pt x="1116" y="304"/>
                  </a:lnTo>
                  <a:lnTo>
                    <a:pt x="1121" y="303"/>
                  </a:lnTo>
                  <a:lnTo>
                    <a:pt x="1127" y="303"/>
                  </a:lnTo>
                  <a:lnTo>
                    <a:pt x="1124" y="304"/>
                  </a:lnTo>
                  <a:lnTo>
                    <a:pt x="1118" y="303"/>
                  </a:lnTo>
                  <a:lnTo>
                    <a:pt x="1110" y="299"/>
                  </a:lnTo>
                  <a:lnTo>
                    <a:pt x="1102" y="293"/>
                  </a:lnTo>
                  <a:lnTo>
                    <a:pt x="1093" y="284"/>
                  </a:lnTo>
                  <a:lnTo>
                    <a:pt x="1083" y="273"/>
                  </a:lnTo>
                  <a:lnTo>
                    <a:pt x="1072" y="261"/>
                  </a:lnTo>
                  <a:lnTo>
                    <a:pt x="1060" y="247"/>
                  </a:lnTo>
                  <a:lnTo>
                    <a:pt x="1049" y="231"/>
                  </a:lnTo>
                  <a:lnTo>
                    <a:pt x="1038" y="215"/>
                  </a:lnTo>
                  <a:lnTo>
                    <a:pt x="1026" y="198"/>
                  </a:lnTo>
                  <a:lnTo>
                    <a:pt x="1016" y="180"/>
                  </a:lnTo>
                  <a:lnTo>
                    <a:pt x="1006" y="163"/>
                  </a:lnTo>
                  <a:lnTo>
                    <a:pt x="997" y="145"/>
                  </a:lnTo>
                  <a:lnTo>
                    <a:pt x="990" y="128"/>
                  </a:lnTo>
                  <a:lnTo>
                    <a:pt x="984" y="111"/>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18" name="Freeform 23"/>
            <p:cNvSpPr>
              <a:spLocks/>
            </p:cNvSpPr>
            <p:nvPr/>
          </p:nvSpPr>
          <p:spPr bwMode="auto">
            <a:xfrm>
              <a:off x="3292" y="1567"/>
              <a:ext cx="30" cy="19"/>
            </a:xfrm>
            <a:custGeom>
              <a:avLst/>
              <a:gdLst>
                <a:gd name="T0" fmla="*/ 0 w 183"/>
                <a:gd name="T1" fmla="*/ 0 h 118"/>
                <a:gd name="T2" fmla="*/ 0 w 183"/>
                <a:gd name="T3" fmla="*/ 0 h 118"/>
                <a:gd name="T4" fmla="*/ 0 w 183"/>
                <a:gd name="T5" fmla="*/ 0 h 118"/>
                <a:gd name="T6" fmla="*/ 0 w 183"/>
                <a:gd name="T7" fmla="*/ 0 h 118"/>
                <a:gd name="T8" fmla="*/ 0 w 183"/>
                <a:gd name="T9" fmla="*/ 0 h 118"/>
                <a:gd name="T10" fmla="*/ 0 w 183"/>
                <a:gd name="T11" fmla="*/ 0 h 118"/>
                <a:gd name="T12" fmla="*/ 0 w 183"/>
                <a:gd name="T13" fmla="*/ 0 h 118"/>
                <a:gd name="T14" fmla="*/ 0 w 183"/>
                <a:gd name="T15" fmla="*/ 0 h 118"/>
                <a:gd name="T16" fmla="*/ 0 w 183"/>
                <a:gd name="T17" fmla="*/ 0 h 118"/>
                <a:gd name="T18" fmla="*/ 0 w 183"/>
                <a:gd name="T19" fmla="*/ 0 h 118"/>
                <a:gd name="T20" fmla="*/ 0 w 183"/>
                <a:gd name="T21" fmla="*/ 0 h 118"/>
                <a:gd name="T22" fmla="*/ 0 w 183"/>
                <a:gd name="T23" fmla="*/ 0 h 118"/>
                <a:gd name="T24" fmla="*/ 0 w 183"/>
                <a:gd name="T25" fmla="*/ 0 h 118"/>
                <a:gd name="T26" fmla="*/ 0 w 183"/>
                <a:gd name="T27" fmla="*/ 0 h 118"/>
                <a:gd name="T28" fmla="*/ 0 w 183"/>
                <a:gd name="T29" fmla="*/ 0 h 118"/>
                <a:gd name="T30" fmla="*/ 0 w 183"/>
                <a:gd name="T31" fmla="*/ 0 h 118"/>
                <a:gd name="T32" fmla="*/ 0 w 183"/>
                <a:gd name="T33" fmla="*/ 0 h 118"/>
                <a:gd name="T34" fmla="*/ 0 w 183"/>
                <a:gd name="T35" fmla="*/ 0 h 118"/>
                <a:gd name="T36" fmla="*/ 0 w 183"/>
                <a:gd name="T37" fmla="*/ 0 h 118"/>
                <a:gd name="T38" fmla="*/ 0 w 183"/>
                <a:gd name="T39" fmla="*/ 0 h 118"/>
                <a:gd name="T40" fmla="*/ 0 w 183"/>
                <a:gd name="T41" fmla="*/ 0 h 118"/>
                <a:gd name="T42" fmla="*/ 0 w 183"/>
                <a:gd name="T43" fmla="*/ 0 h 118"/>
                <a:gd name="T44" fmla="*/ 0 w 183"/>
                <a:gd name="T45" fmla="*/ 0 h 118"/>
                <a:gd name="T46" fmla="*/ 0 w 183"/>
                <a:gd name="T47" fmla="*/ 0 h 118"/>
                <a:gd name="T48" fmla="*/ 0 w 183"/>
                <a:gd name="T49" fmla="*/ 0 h 118"/>
                <a:gd name="T50" fmla="*/ 0 w 183"/>
                <a:gd name="T51" fmla="*/ 0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3"/>
                <a:gd name="T79" fmla="*/ 0 h 118"/>
                <a:gd name="T80" fmla="*/ 183 w 183"/>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3" h="118">
                  <a:moveTo>
                    <a:pt x="4" y="85"/>
                  </a:moveTo>
                  <a:lnTo>
                    <a:pt x="4" y="84"/>
                  </a:lnTo>
                  <a:lnTo>
                    <a:pt x="32" y="42"/>
                  </a:lnTo>
                  <a:lnTo>
                    <a:pt x="55" y="18"/>
                  </a:lnTo>
                  <a:lnTo>
                    <a:pt x="79" y="10"/>
                  </a:lnTo>
                  <a:lnTo>
                    <a:pt x="100" y="15"/>
                  </a:lnTo>
                  <a:lnTo>
                    <a:pt x="122" y="29"/>
                  </a:lnTo>
                  <a:lnTo>
                    <a:pt x="140" y="54"/>
                  </a:lnTo>
                  <a:lnTo>
                    <a:pt x="160" y="85"/>
                  </a:lnTo>
                  <a:lnTo>
                    <a:pt x="178" y="118"/>
                  </a:lnTo>
                  <a:lnTo>
                    <a:pt x="183" y="113"/>
                  </a:lnTo>
                  <a:lnTo>
                    <a:pt x="165" y="78"/>
                  </a:lnTo>
                  <a:lnTo>
                    <a:pt x="144" y="47"/>
                  </a:lnTo>
                  <a:lnTo>
                    <a:pt x="124" y="22"/>
                  </a:lnTo>
                  <a:lnTo>
                    <a:pt x="103" y="5"/>
                  </a:lnTo>
                  <a:lnTo>
                    <a:pt x="79" y="0"/>
                  </a:lnTo>
                  <a:lnTo>
                    <a:pt x="53" y="11"/>
                  </a:lnTo>
                  <a:lnTo>
                    <a:pt x="27" y="35"/>
                  </a:lnTo>
                  <a:lnTo>
                    <a:pt x="0" y="79"/>
                  </a:lnTo>
                  <a:lnTo>
                    <a:pt x="0" y="78"/>
                  </a:lnTo>
                  <a:lnTo>
                    <a:pt x="0" y="79"/>
                  </a:lnTo>
                  <a:lnTo>
                    <a:pt x="0" y="83"/>
                  </a:lnTo>
                  <a:lnTo>
                    <a:pt x="1" y="85"/>
                  </a:lnTo>
                  <a:lnTo>
                    <a:pt x="2" y="86"/>
                  </a:lnTo>
                  <a:lnTo>
                    <a:pt x="4" y="84"/>
                  </a:lnTo>
                  <a:lnTo>
                    <a:pt x="4"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19" name="Freeform 24"/>
            <p:cNvSpPr>
              <a:spLocks/>
            </p:cNvSpPr>
            <p:nvPr/>
          </p:nvSpPr>
          <p:spPr bwMode="auto">
            <a:xfrm>
              <a:off x="3266" y="1580"/>
              <a:ext cx="26" cy="13"/>
            </a:xfrm>
            <a:custGeom>
              <a:avLst/>
              <a:gdLst>
                <a:gd name="T0" fmla="*/ 0 w 159"/>
                <a:gd name="T1" fmla="*/ 0 h 78"/>
                <a:gd name="T2" fmla="*/ 0 w 159"/>
                <a:gd name="T3" fmla="*/ 0 h 78"/>
                <a:gd name="T4" fmla="*/ 0 w 159"/>
                <a:gd name="T5" fmla="*/ 0 h 78"/>
                <a:gd name="T6" fmla="*/ 0 w 159"/>
                <a:gd name="T7" fmla="*/ 0 h 78"/>
                <a:gd name="T8" fmla="*/ 0 w 159"/>
                <a:gd name="T9" fmla="*/ 0 h 78"/>
                <a:gd name="T10" fmla="*/ 0 w 159"/>
                <a:gd name="T11" fmla="*/ 0 h 78"/>
                <a:gd name="T12" fmla="*/ 0 w 159"/>
                <a:gd name="T13" fmla="*/ 0 h 78"/>
                <a:gd name="T14" fmla="*/ 0 w 159"/>
                <a:gd name="T15" fmla="*/ 0 h 78"/>
                <a:gd name="T16" fmla="*/ 0 w 159"/>
                <a:gd name="T17" fmla="*/ 0 h 78"/>
                <a:gd name="T18" fmla="*/ 0 w 159"/>
                <a:gd name="T19" fmla="*/ 0 h 78"/>
                <a:gd name="T20" fmla="*/ 0 w 159"/>
                <a:gd name="T21" fmla="*/ 0 h 78"/>
                <a:gd name="T22" fmla="*/ 0 w 159"/>
                <a:gd name="T23" fmla="*/ 0 h 78"/>
                <a:gd name="T24" fmla="*/ 0 w 159"/>
                <a:gd name="T25" fmla="*/ 0 h 78"/>
                <a:gd name="T26" fmla="*/ 0 w 159"/>
                <a:gd name="T27" fmla="*/ 0 h 78"/>
                <a:gd name="T28" fmla="*/ 0 w 159"/>
                <a:gd name="T29" fmla="*/ 0 h 78"/>
                <a:gd name="T30" fmla="*/ 0 w 159"/>
                <a:gd name="T31" fmla="*/ 0 h 78"/>
                <a:gd name="T32" fmla="*/ 0 w 159"/>
                <a:gd name="T33" fmla="*/ 0 h 78"/>
                <a:gd name="T34" fmla="*/ 0 w 159"/>
                <a:gd name="T35" fmla="*/ 0 h 78"/>
                <a:gd name="T36" fmla="*/ 0 w 159"/>
                <a:gd name="T37" fmla="*/ 0 h 78"/>
                <a:gd name="T38" fmla="*/ 0 w 159"/>
                <a:gd name="T39" fmla="*/ 0 h 78"/>
                <a:gd name="T40" fmla="*/ 0 w 159"/>
                <a:gd name="T41" fmla="*/ 0 h 78"/>
                <a:gd name="T42" fmla="*/ 0 w 159"/>
                <a:gd name="T43" fmla="*/ 0 h 78"/>
                <a:gd name="T44" fmla="*/ 0 w 159"/>
                <a:gd name="T45" fmla="*/ 0 h 78"/>
                <a:gd name="T46" fmla="*/ 0 w 159"/>
                <a:gd name="T47" fmla="*/ 0 h 78"/>
                <a:gd name="T48" fmla="*/ 0 w 159"/>
                <a:gd name="T49" fmla="*/ 0 h 78"/>
                <a:gd name="T50" fmla="*/ 0 w 159"/>
                <a:gd name="T51" fmla="*/ 0 h 7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9"/>
                <a:gd name="T79" fmla="*/ 0 h 78"/>
                <a:gd name="T80" fmla="*/ 159 w 159"/>
                <a:gd name="T81" fmla="*/ 78 h 7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9" h="78">
                  <a:moveTo>
                    <a:pt x="3" y="72"/>
                  </a:moveTo>
                  <a:lnTo>
                    <a:pt x="3" y="72"/>
                  </a:lnTo>
                  <a:lnTo>
                    <a:pt x="26" y="77"/>
                  </a:lnTo>
                  <a:lnTo>
                    <a:pt x="49" y="78"/>
                  </a:lnTo>
                  <a:lnTo>
                    <a:pt x="70" y="75"/>
                  </a:lnTo>
                  <a:lnTo>
                    <a:pt x="93" y="66"/>
                  </a:lnTo>
                  <a:lnTo>
                    <a:pt x="111" y="55"/>
                  </a:lnTo>
                  <a:lnTo>
                    <a:pt x="129" y="41"/>
                  </a:lnTo>
                  <a:lnTo>
                    <a:pt x="146" y="25"/>
                  </a:lnTo>
                  <a:lnTo>
                    <a:pt x="159" y="7"/>
                  </a:lnTo>
                  <a:lnTo>
                    <a:pt x="155" y="0"/>
                  </a:lnTo>
                  <a:lnTo>
                    <a:pt x="141" y="18"/>
                  </a:lnTo>
                  <a:lnTo>
                    <a:pt x="127" y="34"/>
                  </a:lnTo>
                  <a:lnTo>
                    <a:pt x="109" y="47"/>
                  </a:lnTo>
                  <a:lnTo>
                    <a:pt x="91" y="57"/>
                  </a:lnTo>
                  <a:lnTo>
                    <a:pt x="70" y="65"/>
                  </a:lnTo>
                  <a:lnTo>
                    <a:pt x="49" y="69"/>
                  </a:lnTo>
                  <a:lnTo>
                    <a:pt x="26" y="68"/>
                  </a:lnTo>
                  <a:lnTo>
                    <a:pt x="3" y="63"/>
                  </a:lnTo>
                  <a:lnTo>
                    <a:pt x="4" y="63"/>
                  </a:lnTo>
                  <a:lnTo>
                    <a:pt x="3" y="64"/>
                  </a:lnTo>
                  <a:lnTo>
                    <a:pt x="1" y="66"/>
                  </a:lnTo>
                  <a:lnTo>
                    <a:pt x="0" y="70"/>
                  </a:lnTo>
                  <a:lnTo>
                    <a:pt x="1" y="72"/>
                  </a:lnTo>
                  <a:lnTo>
                    <a:pt x="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20" name="Freeform 25"/>
            <p:cNvSpPr>
              <a:spLocks/>
            </p:cNvSpPr>
            <p:nvPr/>
          </p:nvSpPr>
          <p:spPr bwMode="auto">
            <a:xfrm>
              <a:off x="3236" y="1579"/>
              <a:ext cx="30" cy="13"/>
            </a:xfrm>
            <a:custGeom>
              <a:avLst/>
              <a:gdLst>
                <a:gd name="T0" fmla="*/ 0 w 180"/>
                <a:gd name="T1" fmla="*/ 0 h 73"/>
                <a:gd name="T2" fmla="*/ 0 w 180"/>
                <a:gd name="T3" fmla="*/ 0 h 73"/>
                <a:gd name="T4" fmla="*/ 0 w 180"/>
                <a:gd name="T5" fmla="*/ 0 h 73"/>
                <a:gd name="T6" fmla="*/ 0 w 180"/>
                <a:gd name="T7" fmla="*/ 0 h 73"/>
                <a:gd name="T8" fmla="*/ 0 w 180"/>
                <a:gd name="T9" fmla="*/ 0 h 73"/>
                <a:gd name="T10" fmla="*/ 0 w 180"/>
                <a:gd name="T11" fmla="*/ 0 h 73"/>
                <a:gd name="T12" fmla="*/ 0 w 180"/>
                <a:gd name="T13" fmla="*/ 0 h 73"/>
                <a:gd name="T14" fmla="*/ 0 w 180"/>
                <a:gd name="T15" fmla="*/ 0 h 73"/>
                <a:gd name="T16" fmla="*/ 0 w 180"/>
                <a:gd name="T17" fmla="*/ 0 h 73"/>
                <a:gd name="T18" fmla="*/ 0 w 180"/>
                <a:gd name="T19" fmla="*/ 0 h 73"/>
                <a:gd name="T20" fmla="*/ 0 w 180"/>
                <a:gd name="T21" fmla="*/ 0 h 73"/>
                <a:gd name="T22" fmla="*/ 0 w 180"/>
                <a:gd name="T23" fmla="*/ 0 h 73"/>
                <a:gd name="T24" fmla="*/ 0 w 180"/>
                <a:gd name="T25" fmla="*/ 0 h 73"/>
                <a:gd name="T26" fmla="*/ 0 w 180"/>
                <a:gd name="T27" fmla="*/ 0 h 73"/>
                <a:gd name="T28" fmla="*/ 0 w 180"/>
                <a:gd name="T29" fmla="*/ 0 h 73"/>
                <a:gd name="T30" fmla="*/ 0 w 180"/>
                <a:gd name="T31" fmla="*/ 0 h 73"/>
                <a:gd name="T32" fmla="*/ 0 w 180"/>
                <a:gd name="T33" fmla="*/ 0 h 73"/>
                <a:gd name="T34" fmla="*/ 0 w 180"/>
                <a:gd name="T35" fmla="*/ 0 h 73"/>
                <a:gd name="T36" fmla="*/ 0 w 180"/>
                <a:gd name="T37" fmla="*/ 0 h 73"/>
                <a:gd name="T38" fmla="*/ 0 w 180"/>
                <a:gd name="T39" fmla="*/ 0 h 73"/>
                <a:gd name="T40" fmla="*/ 0 w 180"/>
                <a:gd name="T41" fmla="*/ 0 h 73"/>
                <a:gd name="T42" fmla="*/ 0 w 180"/>
                <a:gd name="T43" fmla="*/ 0 h 73"/>
                <a:gd name="T44" fmla="*/ 0 w 180"/>
                <a:gd name="T45" fmla="*/ 0 h 73"/>
                <a:gd name="T46" fmla="*/ 0 w 180"/>
                <a:gd name="T47" fmla="*/ 0 h 73"/>
                <a:gd name="T48" fmla="*/ 0 w 180"/>
                <a:gd name="T49" fmla="*/ 0 h 73"/>
                <a:gd name="T50" fmla="*/ 0 w 180"/>
                <a:gd name="T51" fmla="*/ 0 h 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
                <a:gd name="T79" fmla="*/ 0 h 73"/>
                <a:gd name="T80" fmla="*/ 180 w 180"/>
                <a:gd name="T81" fmla="*/ 73 h 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 h="73">
                  <a:moveTo>
                    <a:pt x="5" y="41"/>
                  </a:moveTo>
                  <a:lnTo>
                    <a:pt x="3" y="42"/>
                  </a:lnTo>
                  <a:lnTo>
                    <a:pt x="35" y="16"/>
                  </a:lnTo>
                  <a:lnTo>
                    <a:pt x="60" y="9"/>
                  </a:lnTo>
                  <a:lnTo>
                    <a:pt x="81" y="11"/>
                  </a:lnTo>
                  <a:lnTo>
                    <a:pt x="102" y="22"/>
                  </a:lnTo>
                  <a:lnTo>
                    <a:pt x="121" y="38"/>
                  </a:lnTo>
                  <a:lnTo>
                    <a:pt x="139" y="54"/>
                  </a:lnTo>
                  <a:lnTo>
                    <a:pt x="158" y="69"/>
                  </a:lnTo>
                  <a:lnTo>
                    <a:pt x="180" y="73"/>
                  </a:lnTo>
                  <a:lnTo>
                    <a:pt x="180" y="64"/>
                  </a:lnTo>
                  <a:lnTo>
                    <a:pt x="160" y="59"/>
                  </a:lnTo>
                  <a:lnTo>
                    <a:pt x="141" y="47"/>
                  </a:lnTo>
                  <a:lnTo>
                    <a:pt x="123" y="31"/>
                  </a:lnTo>
                  <a:lnTo>
                    <a:pt x="104" y="15"/>
                  </a:lnTo>
                  <a:lnTo>
                    <a:pt x="84" y="2"/>
                  </a:lnTo>
                  <a:lnTo>
                    <a:pt x="60" y="0"/>
                  </a:lnTo>
                  <a:lnTo>
                    <a:pt x="33" y="9"/>
                  </a:lnTo>
                  <a:lnTo>
                    <a:pt x="1" y="35"/>
                  </a:lnTo>
                  <a:lnTo>
                    <a:pt x="0" y="36"/>
                  </a:lnTo>
                  <a:lnTo>
                    <a:pt x="1" y="35"/>
                  </a:lnTo>
                  <a:lnTo>
                    <a:pt x="0" y="38"/>
                  </a:lnTo>
                  <a:lnTo>
                    <a:pt x="1" y="40"/>
                  </a:lnTo>
                  <a:lnTo>
                    <a:pt x="2" y="42"/>
                  </a:lnTo>
                  <a:lnTo>
                    <a:pt x="3" y="42"/>
                  </a:lnTo>
                  <a:lnTo>
                    <a:pt x="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21" name="Freeform 26"/>
            <p:cNvSpPr>
              <a:spLocks/>
            </p:cNvSpPr>
            <p:nvPr/>
          </p:nvSpPr>
          <p:spPr bwMode="auto">
            <a:xfrm>
              <a:off x="3204" y="1586"/>
              <a:ext cx="33" cy="63"/>
            </a:xfrm>
            <a:custGeom>
              <a:avLst/>
              <a:gdLst>
                <a:gd name="T0" fmla="*/ 0 w 198"/>
                <a:gd name="T1" fmla="*/ 0 h 378"/>
                <a:gd name="T2" fmla="*/ 0 w 198"/>
                <a:gd name="T3" fmla="*/ 0 h 378"/>
                <a:gd name="T4" fmla="*/ 0 w 198"/>
                <a:gd name="T5" fmla="*/ 0 h 378"/>
                <a:gd name="T6" fmla="*/ 0 w 198"/>
                <a:gd name="T7" fmla="*/ 0 h 378"/>
                <a:gd name="T8" fmla="*/ 0 w 198"/>
                <a:gd name="T9" fmla="*/ 0 h 378"/>
                <a:gd name="T10" fmla="*/ 0 w 198"/>
                <a:gd name="T11" fmla="*/ 0 h 378"/>
                <a:gd name="T12" fmla="*/ 0 w 198"/>
                <a:gd name="T13" fmla="*/ 0 h 378"/>
                <a:gd name="T14" fmla="*/ 0 w 198"/>
                <a:gd name="T15" fmla="*/ 0 h 378"/>
                <a:gd name="T16" fmla="*/ 0 w 198"/>
                <a:gd name="T17" fmla="*/ 0 h 378"/>
                <a:gd name="T18" fmla="*/ 0 w 198"/>
                <a:gd name="T19" fmla="*/ 0 h 378"/>
                <a:gd name="T20" fmla="*/ 0 w 198"/>
                <a:gd name="T21" fmla="*/ 0 h 378"/>
                <a:gd name="T22" fmla="*/ 0 w 198"/>
                <a:gd name="T23" fmla="*/ 0 h 378"/>
                <a:gd name="T24" fmla="*/ 0 w 198"/>
                <a:gd name="T25" fmla="*/ 0 h 378"/>
                <a:gd name="T26" fmla="*/ 0 w 198"/>
                <a:gd name="T27" fmla="*/ 0 h 378"/>
                <a:gd name="T28" fmla="*/ 0 w 198"/>
                <a:gd name="T29" fmla="*/ 0 h 378"/>
                <a:gd name="T30" fmla="*/ 0 w 198"/>
                <a:gd name="T31" fmla="*/ 0 h 378"/>
                <a:gd name="T32" fmla="*/ 0 w 198"/>
                <a:gd name="T33" fmla="*/ 0 h 378"/>
                <a:gd name="T34" fmla="*/ 0 w 198"/>
                <a:gd name="T35" fmla="*/ 0 h 378"/>
                <a:gd name="T36" fmla="*/ 0 w 198"/>
                <a:gd name="T37" fmla="*/ 0 h 378"/>
                <a:gd name="T38" fmla="*/ 0 w 198"/>
                <a:gd name="T39" fmla="*/ 0 h 378"/>
                <a:gd name="T40" fmla="*/ 0 w 198"/>
                <a:gd name="T41" fmla="*/ 0 h 378"/>
                <a:gd name="T42" fmla="*/ 0 w 198"/>
                <a:gd name="T43" fmla="*/ 0 h 378"/>
                <a:gd name="T44" fmla="*/ 0 w 198"/>
                <a:gd name="T45" fmla="*/ 0 h 378"/>
                <a:gd name="T46" fmla="*/ 0 w 198"/>
                <a:gd name="T47" fmla="*/ 0 h 378"/>
                <a:gd name="T48" fmla="*/ 0 w 198"/>
                <a:gd name="T49" fmla="*/ 0 h 378"/>
                <a:gd name="T50" fmla="*/ 0 w 198"/>
                <a:gd name="T51" fmla="*/ 0 h 378"/>
                <a:gd name="T52" fmla="*/ 0 w 198"/>
                <a:gd name="T53" fmla="*/ 0 h 378"/>
                <a:gd name="T54" fmla="*/ 0 w 198"/>
                <a:gd name="T55" fmla="*/ 0 h 378"/>
                <a:gd name="T56" fmla="*/ 0 w 198"/>
                <a:gd name="T57" fmla="*/ 0 h 378"/>
                <a:gd name="T58" fmla="*/ 0 w 198"/>
                <a:gd name="T59" fmla="*/ 0 h 378"/>
                <a:gd name="T60" fmla="*/ 0 w 198"/>
                <a:gd name="T61" fmla="*/ 0 h 378"/>
                <a:gd name="T62" fmla="*/ 0 w 198"/>
                <a:gd name="T63" fmla="*/ 0 h 378"/>
                <a:gd name="T64" fmla="*/ 0 w 198"/>
                <a:gd name="T65" fmla="*/ 0 h 378"/>
                <a:gd name="T66" fmla="*/ 0 w 198"/>
                <a:gd name="T67" fmla="*/ 0 h 378"/>
                <a:gd name="T68" fmla="*/ 0 w 198"/>
                <a:gd name="T69" fmla="*/ 0 h 378"/>
                <a:gd name="T70" fmla="*/ 0 w 198"/>
                <a:gd name="T71" fmla="*/ 0 h 378"/>
                <a:gd name="T72" fmla="*/ 0 w 198"/>
                <a:gd name="T73" fmla="*/ 0 h 378"/>
                <a:gd name="T74" fmla="*/ 0 w 198"/>
                <a:gd name="T75" fmla="*/ 0 h 378"/>
                <a:gd name="T76" fmla="*/ 0 w 198"/>
                <a:gd name="T77" fmla="*/ 0 h 378"/>
                <a:gd name="T78" fmla="*/ 0 w 198"/>
                <a:gd name="T79" fmla="*/ 0 h 378"/>
                <a:gd name="T80" fmla="*/ 0 w 198"/>
                <a:gd name="T81" fmla="*/ 0 h 378"/>
                <a:gd name="T82" fmla="*/ 0 w 198"/>
                <a:gd name="T83" fmla="*/ 0 h 37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8"/>
                <a:gd name="T127" fmla="*/ 0 h 378"/>
                <a:gd name="T128" fmla="*/ 198 w 198"/>
                <a:gd name="T129" fmla="*/ 378 h 37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8" h="378">
                  <a:moveTo>
                    <a:pt x="4" y="377"/>
                  </a:moveTo>
                  <a:lnTo>
                    <a:pt x="3" y="378"/>
                  </a:lnTo>
                  <a:lnTo>
                    <a:pt x="15" y="375"/>
                  </a:lnTo>
                  <a:lnTo>
                    <a:pt x="26" y="365"/>
                  </a:lnTo>
                  <a:lnTo>
                    <a:pt x="39" y="351"/>
                  </a:lnTo>
                  <a:lnTo>
                    <a:pt x="53" y="332"/>
                  </a:lnTo>
                  <a:lnTo>
                    <a:pt x="67" y="309"/>
                  </a:lnTo>
                  <a:lnTo>
                    <a:pt x="80" y="283"/>
                  </a:lnTo>
                  <a:lnTo>
                    <a:pt x="95" y="254"/>
                  </a:lnTo>
                  <a:lnTo>
                    <a:pt x="108" y="225"/>
                  </a:lnTo>
                  <a:lnTo>
                    <a:pt x="122" y="194"/>
                  </a:lnTo>
                  <a:lnTo>
                    <a:pt x="135" y="163"/>
                  </a:lnTo>
                  <a:lnTo>
                    <a:pt x="149" y="132"/>
                  </a:lnTo>
                  <a:lnTo>
                    <a:pt x="160" y="102"/>
                  </a:lnTo>
                  <a:lnTo>
                    <a:pt x="172" y="73"/>
                  </a:lnTo>
                  <a:lnTo>
                    <a:pt x="182" y="47"/>
                  </a:lnTo>
                  <a:lnTo>
                    <a:pt x="191" y="24"/>
                  </a:lnTo>
                  <a:lnTo>
                    <a:pt x="198" y="5"/>
                  </a:lnTo>
                  <a:lnTo>
                    <a:pt x="193" y="0"/>
                  </a:lnTo>
                  <a:lnTo>
                    <a:pt x="186" y="20"/>
                  </a:lnTo>
                  <a:lnTo>
                    <a:pt x="177" y="42"/>
                  </a:lnTo>
                  <a:lnTo>
                    <a:pt x="167" y="68"/>
                  </a:lnTo>
                  <a:lnTo>
                    <a:pt x="156" y="97"/>
                  </a:lnTo>
                  <a:lnTo>
                    <a:pt x="144" y="127"/>
                  </a:lnTo>
                  <a:lnTo>
                    <a:pt x="131" y="158"/>
                  </a:lnTo>
                  <a:lnTo>
                    <a:pt x="117" y="189"/>
                  </a:lnTo>
                  <a:lnTo>
                    <a:pt x="104" y="220"/>
                  </a:lnTo>
                  <a:lnTo>
                    <a:pt x="90" y="250"/>
                  </a:lnTo>
                  <a:lnTo>
                    <a:pt x="76" y="278"/>
                  </a:lnTo>
                  <a:lnTo>
                    <a:pt x="62" y="302"/>
                  </a:lnTo>
                  <a:lnTo>
                    <a:pt x="48" y="325"/>
                  </a:lnTo>
                  <a:lnTo>
                    <a:pt x="35" y="344"/>
                  </a:lnTo>
                  <a:lnTo>
                    <a:pt x="24" y="358"/>
                  </a:lnTo>
                  <a:lnTo>
                    <a:pt x="12" y="365"/>
                  </a:lnTo>
                  <a:lnTo>
                    <a:pt x="3" y="369"/>
                  </a:lnTo>
                  <a:lnTo>
                    <a:pt x="2" y="370"/>
                  </a:lnTo>
                  <a:lnTo>
                    <a:pt x="3" y="369"/>
                  </a:lnTo>
                  <a:lnTo>
                    <a:pt x="1" y="370"/>
                  </a:lnTo>
                  <a:lnTo>
                    <a:pt x="0" y="374"/>
                  </a:lnTo>
                  <a:lnTo>
                    <a:pt x="1" y="377"/>
                  </a:lnTo>
                  <a:lnTo>
                    <a:pt x="3" y="378"/>
                  </a:lnTo>
                  <a:lnTo>
                    <a:pt x="4"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22" name="Freeform 27"/>
            <p:cNvSpPr>
              <a:spLocks/>
            </p:cNvSpPr>
            <p:nvPr/>
          </p:nvSpPr>
          <p:spPr bwMode="auto">
            <a:xfrm>
              <a:off x="3182" y="1647"/>
              <a:ext cx="23" cy="38"/>
            </a:xfrm>
            <a:custGeom>
              <a:avLst/>
              <a:gdLst>
                <a:gd name="T0" fmla="*/ 0 w 140"/>
                <a:gd name="T1" fmla="*/ 0 h 228"/>
                <a:gd name="T2" fmla="*/ 0 w 140"/>
                <a:gd name="T3" fmla="*/ 0 h 228"/>
                <a:gd name="T4" fmla="*/ 0 w 140"/>
                <a:gd name="T5" fmla="*/ 0 h 228"/>
                <a:gd name="T6" fmla="*/ 0 w 140"/>
                <a:gd name="T7" fmla="*/ 0 h 228"/>
                <a:gd name="T8" fmla="*/ 0 w 140"/>
                <a:gd name="T9" fmla="*/ 0 h 228"/>
                <a:gd name="T10" fmla="*/ 0 w 140"/>
                <a:gd name="T11" fmla="*/ 0 h 228"/>
                <a:gd name="T12" fmla="*/ 0 w 140"/>
                <a:gd name="T13" fmla="*/ 0 h 228"/>
                <a:gd name="T14" fmla="*/ 0 w 140"/>
                <a:gd name="T15" fmla="*/ 0 h 228"/>
                <a:gd name="T16" fmla="*/ 0 w 140"/>
                <a:gd name="T17" fmla="*/ 0 h 228"/>
                <a:gd name="T18" fmla="*/ 0 w 140"/>
                <a:gd name="T19" fmla="*/ 0 h 228"/>
                <a:gd name="T20" fmla="*/ 0 w 140"/>
                <a:gd name="T21" fmla="*/ 0 h 228"/>
                <a:gd name="T22" fmla="*/ 0 w 140"/>
                <a:gd name="T23" fmla="*/ 0 h 228"/>
                <a:gd name="T24" fmla="*/ 0 w 140"/>
                <a:gd name="T25" fmla="*/ 0 h 228"/>
                <a:gd name="T26" fmla="*/ 0 w 140"/>
                <a:gd name="T27" fmla="*/ 0 h 228"/>
                <a:gd name="T28" fmla="*/ 0 w 140"/>
                <a:gd name="T29" fmla="*/ 0 h 228"/>
                <a:gd name="T30" fmla="*/ 0 w 140"/>
                <a:gd name="T31" fmla="*/ 0 h 228"/>
                <a:gd name="T32" fmla="*/ 0 w 140"/>
                <a:gd name="T33" fmla="*/ 0 h 228"/>
                <a:gd name="T34" fmla="*/ 0 w 140"/>
                <a:gd name="T35" fmla="*/ 0 h 228"/>
                <a:gd name="T36" fmla="*/ 0 w 140"/>
                <a:gd name="T37" fmla="*/ 0 h 228"/>
                <a:gd name="T38" fmla="*/ 0 w 140"/>
                <a:gd name="T39" fmla="*/ 0 h 228"/>
                <a:gd name="T40" fmla="*/ 0 w 140"/>
                <a:gd name="T41" fmla="*/ 0 h 228"/>
                <a:gd name="T42" fmla="*/ 0 w 140"/>
                <a:gd name="T43" fmla="*/ 0 h 228"/>
                <a:gd name="T44" fmla="*/ 0 w 140"/>
                <a:gd name="T45" fmla="*/ 0 h 228"/>
                <a:gd name="T46" fmla="*/ 0 w 140"/>
                <a:gd name="T47" fmla="*/ 0 h 228"/>
                <a:gd name="T48" fmla="*/ 0 w 140"/>
                <a:gd name="T49" fmla="*/ 0 h 228"/>
                <a:gd name="T50" fmla="*/ 0 w 140"/>
                <a:gd name="T51" fmla="*/ 0 h 228"/>
                <a:gd name="T52" fmla="*/ 0 w 140"/>
                <a:gd name="T53" fmla="*/ 0 h 228"/>
                <a:gd name="T54" fmla="*/ 0 w 140"/>
                <a:gd name="T55" fmla="*/ 0 h 228"/>
                <a:gd name="T56" fmla="*/ 0 w 140"/>
                <a:gd name="T57" fmla="*/ 0 h 228"/>
                <a:gd name="T58" fmla="*/ 0 w 140"/>
                <a:gd name="T59" fmla="*/ 0 h 228"/>
                <a:gd name="T60" fmla="*/ 0 w 140"/>
                <a:gd name="T61" fmla="*/ 0 h 228"/>
                <a:gd name="T62" fmla="*/ 0 w 140"/>
                <a:gd name="T63" fmla="*/ 0 h 228"/>
                <a:gd name="T64" fmla="*/ 0 w 140"/>
                <a:gd name="T65" fmla="*/ 0 h 228"/>
                <a:gd name="T66" fmla="*/ 0 w 140"/>
                <a:gd name="T67" fmla="*/ 0 h 228"/>
                <a:gd name="T68" fmla="*/ 0 w 140"/>
                <a:gd name="T69" fmla="*/ 0 h 228"/>
                <a:gd name="T70" fmla="*/ 0 w 140"/>
                <a:gd name="T71" fmla="*/ 0 h 228"/>
                <a:gd name="T72" fmla="*/ 0 w 140"/>
                <a:gd name="T73" fmla="*/ 0 h 228"/>
                <a:gd name="T74" fmla="*/ 0 w 140"/>
                <a:gd name="T75" fmla="*/ 0 h 228"/>
                <a:gd name="T76" fmla="*/ 0 w 140"/>
                <a:gd name="T77" fmla="*/ 0 h 228"/>
                <a:gd name="T78" fmla="*/ 0 w 140"/>
                <a:gd name="T79" fmla="*/ 0 h 228"/>
                <a:gd name="T80" fmla="*/ 0 w 140"/>
                <a:gd name="T81" fmla="*/ 0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
                <a:gd name="T124" fmla="*/ 0 h 228"/>
                <a:gd name="T125" fmla="*/ 140 w 140"/>
                <a:gd name="T126" fmla="*/ 228 h 2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 h="228">
                  <a:moveTo>
                    <a:pt x="5" y="228"/>
                  </a:moveTo>
                  <a:lnTo>
                    <a:pt x="5" y="228"/>
                  </a:lnTo>
                  <a:lnTo>
                    <a:pt x="14" y="216"/>
                  </a:lnTo>
                  <a:lnTo>
                    <a:pt x="23" y="203"/>
                  </a:lnTo>
                  <a:lnTo>
                    <a:pt x="33" y="188"/>
                  </a:lnTo>
                  <a:lnTo>
                    <a:pt x="43" y="172"/>
                  </a:lnTo>
                  <a:lnTo>
                    <a:pt x="54" y="155"/>
                  </a:lnTo>
                  <a:lnTo>
                    <a:pt x="64" y="137"/>
                  </a:lnTo>
                  <a:lnTo>
                    <a:pt x="75" y="119"/>
                  </a:lnTo>
                  <a:lnTo>
                    <a:pt x="85" y="101"/>
                  </a:lnTo>
                  <a:lnTo>
                    <a:pt x="94" y="85"/>
                  </a:lnTo>
                  <a:lnTo>
                    <a:pt x="104" y="69"/>
                  </a:lnTo>
                  <a:lnTo>
                    <a:pt x="112" y="52"/>
                  </a:lnTo>
                  <a:lnTo>
                    <a:pt x="120" y="41"/>
                  </a:lnTo>
                  <a:lnTo>
                    <a:pt x="127" y="29"/>
                  </a:lnTo>
                  <a:lnTo>
                    <a:pt x="134" y="19"/>
                  </a:lnTo>
                  <a:lnTo>
                    <a:pt x="138" y="12"/>
                  </a:lnTo>
                  <a:lnTo>
                    <a:pt x="140" y="7"/>
                  </a:lnTo>
                  <a:lnTo>
                    <a:pt x="138" y="0"/>
                  </a:lnTo>
                  <a:lnTo>
                    <a:pt x="134" y="5"/>
                  </a:lnTo>
                  <a:lnTo>
                    <a:pt x="129" y="12"/>
                  </a:lnTo>
                  <a:lnTo>
                    <a:pt x="122" y="21"/>
                  </a:lnTo>
                  <a:lnTo>
                    <a:pt x="116" y="33"/>
                  </a:lnTo>
                  <a:lnTo>
                    <a:pt x="108" y="48"/>
                  </a:lnTo>
                  <a:lnTo>
                    <a:pt x="100" y="62"/>
                  </a:lnTo>
                  <a:lnTo>
                    <a:pt x="90" y="77"/>
                  </a:lnTo>
                  <a:lnTo>
                    <a:pt x="81" y="97"/>
                  </a:lnTo>
                  <a:lnTo>
                    <a:pt x="70" y="112"/>
                  </a:lnTo>
                  <a:lnTo>
                    <a:pt x="59" y="130"/>
                  </a:lnTo>
                  <a:lnTo>
                    <a:pt x="49" y="148"/>
                  </a:lnTo>
                  <a:lnTo>
                    <a:pt x="39" y="164"/>
                  </a:lnTo>
                  <a:lnTo>
                    <a:pt x="29" y="181"/>
                  </a:lnTo>
                  <a:lnTo>
                    <a:pt x="19" y="195"/>
                  </a:lnTo>
                  <a:lnTo>
                    <a:pt x="9" y="209"/>
                  </a:lnTo>
                  <a:lnTo>
                    <a:pt x="0" y="220"/>
                  </a:lnTo>
                  <a:lnTo>
                    <a:pt x="0" y="223"/>
                  </a:lnTo>
                  <a:lnTo>
                    <a:pt x="2" y="225"/>
                  </a:lnTo>
                  <a:lnTo>
                    <a:pt x="3" y="228"/>
                  </a:lnTo>
                  <a:lnTo>
                    <a:pt x="5" y="2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23" name="Freeform 28"/>
            <p:cNvSpPr>
              <a:spLocks/>
            </p:cNvSpPr>
            <p:nvPr/>
          </p:nvSpPr>
          <p:spPr bwMode="auto">
            <a:xfrm>
              <a:off x="3157" y="1684"/>
              <a:ext cx="25" cy="111"/>
            </a:xfrm>
            <a:custGeom>
              <a:avLst/>
              <a:gdLst>
                <a:gd name="T0" fmla="*/ 0 w 150"/>
                <a:gd name="T1" fmla="*/ 0 h 667"/>
                <a:gd name="T2" fmla="*/ 0 w 150"/>
                <a:gd name="T3" fmla="*/ 0 h 667"/>
                <a:gd name="T4" fmla="*/ 0 w 150"/>
                <a:gd name="T5" fmla="*/ 0 h 667"/>
                <a:gd name="T6" fmla="*/ 0 w 150"/>
                <a:gd name="T7" fmla="*/ 0 h 667"/>
                <a:gd name="T8" fmla="*/ 0 w 150"/>
                <a:gd name="T9" fmla="*/ 0 h 667"/>
                <a:gd name="T10" fmla="*/ 0 w 150"/>
                <a:gd name="T11" fmla="*/ 0 h 667"/>
                <a:gd name="T12" fmla="*/ 0 w 150"/>
                <a:gd name="T13" fmla="*/ 0 h 667"/>
                <a:gd name="T14" fmla="*/ 0 w 150"/>
                <a:gd name="T15" fmla="*/ 0 h 667"/>
                <a:gd name="T16" fmla="*/ 0 w 150"/>
                <a:gd name="T17" fmla="*/ 0 h 667"/>
                <a:gd name="T18" fmla="*/ 0 w 150"/>
                <a:gd name="T19" fmla="*/ 0 h 667"/>
                <a:gd name="T20" fmla="*/ 0 w 150"/>
                <a:gd name="T21" fmla="*/ 0 h 667"/>
                <a:gd name="T22" fmla="*/ 0 w 150"/>
                <a:gd name="T23" fmla="*/ 0 h 667"/>
                <a:gd name="T24" fmla="*/ 0 w 150"/>
                <a:gd name="T25" fmla="*/ 0 h 667"/>
                <a:gd name="T26" fmla="*/ 0 w 150"/>
                <a:gd name="T27" fmla="*/ 0 h 667"/>
                <a:gd name="T28" fmla="*/ 0 w 150"/>
                <a:gd name="T29" fmla="*/ 0 h 667"/>
                <a:gd name="T30" fmla="*/ 0 w 150"/>
                <a:gd name="T31" fmla="*/ 0 h 667"/>
                <a:gd name="T32" fmla="*/ 0 w 150"/>
                <a:gd name="T33" fmla="*/ 0 h 667"/>
                <a:gd name="T34" fmla="*/ 0 w 150"/>
                <a:gd name="T35" fmla="*/ 0 h 667"/>
                <a:gd name="T36" fmla="*/ 0 w 150"/>
                <a:gd name="T37" fmla="*/ 0 h 667"/>
                <a:gd name="T38" fmla="*/ 0 w 150"/>
                <a:gd name="T39" fmla="*/ 0 h 667"/>
                <a:gd name="T40" fmla="*/ 0 w 150"/>
                <a:gd name="T41" fmla="*/ 0 h 667"/>
                <a:gd name="T42" fmla="*/ 0 w 150"/>
                <a:gd name="T43" fmla="*/ 0 h 667"/>
                <a:gd name="T44" fmla="*/ 0 w 150"/>
                <a:gd name="T45" fmla="*/ 0 h 667"/>
                <a:gd name="T46" fmla="*/ 0 w 150"/>
                <a:gd name="T47" fmla="*/ 0 h 667"/>
                <a:gd name="T48" fmla="*/ 0 w 150"/>
                <a:gd name="T49" fmla="*/ 0 h 667"/>
                <a:gd name="T50" fmla="*/ 0 w 150"/>
                <a:gd name="T51" fmla="*/ 0 h 667"/>
                <a:gd name="T52" fmla="*/ 0 w 150"/>
                <a:gd name="T53" fmla="*/ 0 h 667"/>
                <a:gd name="T54" fmla="*/ 0 w 150"/>
                <a:gd name="T55" fmla="*/ 0 h 667"/>
                <a:gd name="T56" fmla="*/ 0 w 150"/>
                <a:gd name="T57" fmla="*/ 0 h 667"/>
                <a:gd name="T58" fmla="*/ 0 w 150"/>
                <a:gd name="T59" fmla="*/ 0 h 667"/>
                <a:gd name="T60" fmla="*/ 0 w 150"/>
                <a:gd name="T61" fmla="*/ 0 h 667"/>
                <a:gd name="T62" fmla="*/ 0 w 150"/>
                <a:gd name="T63" fmla="*/ 0 h 667"/>
                <a:gd name="T64" fmla="*/ 0 w 150"/>
                <a:gd name="T65" fmla="*/ 0 h 667"/>
                <a:gd name="T66" fmla="*/ 0 w 150"/>
                <a:gd name="T67" fmla="*/ 0 h 667"/>
                <a:gd name="T68" fmla="*/ 0 w 150"/>
                <a:gd name="T69" fmla="*/ 0 h 667"/>
                <a:gd name="T70" fmla="*/ 0 w 150"/>
                <a:gd name="T71" fmla="*/ 0 h 667"/>
                <a:gd name="T72" fmla="*/ 0 w 150"/>
                <a:gd name="T73" fmla="*/ 0 h 667"/>
                <a:gd name="T74" fmla="*/ 0 w 150"/>
                <a:gd name="T75" fmla="*/ 0 h 667"/>
                <a:gd name="T76" fmla="*/ 0 w 150"/>
                <a:gd name="T77" fmla="*/ 0 h 667"/>
                <a:gd name="T78" fmla="*/ 0 w 150"/>
                <a:gd name="T79" fmla="*/ 0 h 667"/>
                <a:gd name="T80" fmla="*/ 0 w 150"/>
                <a:gd name="T81" fmla="*/ 0 h 667"/>
                <a:gd name="T82" fmla="*/ 0 w 150"/>
                <a:gd name="T83" fmla="*/ 0 h 6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0"/>
                <a:gd name="T127" fmla="*/ 0 h 667"/>
                <a:gd name="T128" fmla="*/ 150 w 150"/>
                <a:gd name="T129" fmla="*/ 667 h 6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0" h="667">
                  <a:moveTo>
                    <a:pt x="1" y="661"/>
                  </a:moveTo>
                  <a:lnTo>
                    <a:pt x="7" y="662"/>
                  </a:lnTo>
                  <a:lnTo>
                    <a:pt x="7" y="623"/>
                  </a:lnTo>
                  <a:lnTo>
                    <a:pt x="8" y="582"/>
                  </a:lnTo>
                  <a:lnTo>
                    <a:pt x="9" y="540"/>
                  </a:lnTo>
                  <a:lnTo>
                    <a:pt x="12" y="499"/>
                  </a:lnTo>
                  <a:lnTo>
                    <a:pt x="17" y="456"/>
                  </a:lnTo>
                  <a:lnTo>
                    <a:pt x="22" y="412"/>
                  </a:lnTo>
                  <a:lnTo>
                    <a:pt x="29" y="368"/>
                  </a:lnTo>
                  <a:lnTo>
                    <a:pt x="37" y="324"/>
                  </a:lnTo>
                  <a:lnTo>
                    <a:pt x="47" y="279"/>
                  </a:lnTo>
                  <a:lnTo>
                    <a:pt x="57" y="236"/>
                  </a:lnTo>
                  <a:lnTo>
                    <a:pt x="70" y="196"/>
                  </a:lnTo>
                  <a:lnTo>
                    <a:pt x="82" y="154"/>
                  </a:lnTo>
                  <a:lnTo>
                    <a:pt x="97" y="115"/>
                  </a:lnTo>
                  <a:lnTo>
                    <a:pt x="114" y="77"/>
                  </a:lnTo>
                  <a:lnTo>
                    <a:pt x="131" y="41"/>
                  </a:lnTo>
                  <a:lnTo>
                    <a:pt x="150" y="8"/>
                  </a:lnTo>
                  <a:lnTo>
                    <a:pt x="145" y="0"/>
                  </a:lnTo>
                  <a:lnTo>
                    <a:pt x="126" y="36"/>
                  </a:lnTo>
                  <a:lnTo>
                    <a:pt x="109" y="72"/>
                  </a:lnTo>
                  <a:lnTo>
                    <a:pt x="92" y="110"/>
                  </a:lnTo>
                  <a:lnTo>
                    <a:pt x="78" y="149"/>
                  </a:lnTo>
                  <a:lnTo>
                    <a:pt x="65" y="191"/>
                  </a:lnTo>
                  <a:lnTo>
                    <a:pt x="53" y="234"/>
                  </a:lnTo>
                  <a:lnTo>
                    <a:pt x="43" y="277"/>
                  </a:lnTo>
                  <a:lnTo>
                    <a:pt x="33" y="321"/>
                  </a:lnTo>
                  <a:lnTo>
                    <a:pt x="25" y="365"/>
                  </a:lnTo>
                  <a:lnTo>
                    <a:pt x="18" y="409"/>
                  </a:lnTo>
                  <a:lnTo>
                    <a:pt x="12" y="453"/>
                  </a:lnTo>
                  <a:lnTo>
                    <a:pt x="8" y="496"/>
                  </a:lnTo>
                  <a:lnTo>
                    <a:pt x="4" y="540"/>
                  </a:lnTo>
                  <a:lnTo>
                    <a:pt x="1" y="582"/>
                  </a:lnTo>
                  <a:lnTo>
                    <a:pt x="0" y="623"/>
                  </a:lnTo>
                  <a:lnTo>
                    <a:pt x="0" y="662"/>
                  </a:lnTo>
                  <a:lnTo>
                    <a:pt x="5" y="663"/>
                  </a:lnTo>
                  <a:lnTo>
                    <a:pt x="0" y="662"/>
                  </a:lnTo>
                  <a:lnTo>
                    <a:pt x="1" y="666"/>
                  </a:lnTo>
                  <a:lnTo>
                    <a:pt x="3" y="667"/>
                  </a:lnTo>
                  <a:lnTo>
                    <a:pt x="5" y="666"/>
                  </a:lnTo>
                  <a:lnTo>
                    <a:pt x="7" y="662"/>
                  </a:lnTo>
                  <a:lnTo>
                    <a:pt x="1" y="6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24" name="Freeform 29"/>
            <p:cNvSpPr>
              <a:spLocks/>
            </p:cNvSpPr>
            <p:nvPr/>
          </p:nvSpPr>
          <p:spPr bwMode="auto">
            <a:xfrm>
              <a:off x="3157" y="1707"/>
              <a:ext cx="29" cy="87"/>
            </a:xfrm>
            <a:custGeom>
              <a:avLst/>
              <a:gdLst>
                <a:gd name="T0" fmla="*/ 0 w 169"/>
                <a:gd name="T1" fmla="*/ 0 h 525"/>
                <a:gd name="T2" fmla="*/ 0 w 169"/>
                <a:gd name="T3" fmla="*/ 0 h 525"/>
                <a:gd name="T4" fmla="*/ 0 w 169"/>
                <a:gd name="T5" fmla="*/ 0 h 525"/>
                <a:gd name="T6" fmla="*/ 0 w 169"/>
                <a:gd name="T7" fmla="*/ 0 h 525"/>
                <a:gd name="T8" fmla="*/ 0 w 169"/>
                <a:gd name="T9" fmla="*/ 0 h 525"/>
                <a:gd name="T10" fmla="*/ 0 w 169"/>
                <a:gd name="T11" fmla="*/ 0 h 525"/>
                <a:gd name="T12" fmla="*/ 0 w 169"/>
                <a:gd name="T13" fmla="*/ 0 h 525"/>
                <a:gd name="T14" fmla="*/ 0 w 169"/>
                <a:gd name="T15" fmla="*/ 0 h 525"/>
                <a:gd name="T16" fmla="*/ 0 w 169"/>
                <a:gd name="T17" fmla="*/ 0 h 525"/>
                <a:gd name="T18" fmla="*/ 0 w 169"/>
                <a:gd name="T19" fmla="*/ 0 h 525"/>
                <a:gd name="T20" fmla="*/ 0 w 169"/>
                <a:gd name="T21" fmla="*/ 0 h 525"/>
                <a:gd name="T22" fmla="*/ 0 w 169"/>
                <a:gd name="T23" fmla="*/ 0 h 525"/>
                <a:gd name="T24" fmla="*/ 0 w 169"/>
                <a:gd name="T25" fmla="*/ 0 h 525"/>
                <a:gd name="T26" fmla="*/ 0 w 169"/>
                <a:gd name="T27" fmla="*/ 0 h 525"/>
                <a:gd name="T28" fmla="*/ 0 w 169"/>
                <a:gd name="T29" fmla="*/ 0 h 525"/>
                <a:gd name="T30" fmla="*/ 0 w 169"/>
                <a:gd name="T31" fmla="*/ 0 h 525"/>
                <a:gd name="T32" fmla="*/ 0 w 169"/>
                <a:gd name="T33" fmla="*/ 0 h 525"/>
                <a:gd name="T34" fmla="*/ 0 w 169"/>
                <a:gd name="T35" fmla="*/ 0 h 525"/>
                <a:gd name="T36" fmla="*/ 0 w 169"/>
                <a:gd name="T37" fmla="*/ 0 h 525"/>
                <a:gd name="T38" fmla="*/ 0 w 169"/>
                <a:gd name="T39" fmla="*/ 0 h 525"/>
                <a:gd name="T40" fmla="*/ 0 w 169"/>
                <a:gd name="T41" fmla="*/ 0 h 525"/>
                <a:gd name="T42" fmla="*/ 0 w 169"/>
                <a:gd name="T43" fmla="*/ 0 h 525"/>
                <a:gd name="T44" fmla="*/ 0 w 169"/>
                <a:gd name="T45" fmla="*/ 0 h 525"/>
                <a:gd name="T46" fmla="*/ 0 w 169"/>
                <a:gd name="T47" fmla="*/ 0 h 525"/>
                <a:gd name="T48" fmla="*/ 0 w 169"/>
                <a:gd name="T49" fmla="*/ 0 h 525"/>
                <a:gd name="T50" fmla="*/ 0 w 169"/>
                <a:gd name="T51" fmla="*/ 0 h 525"/>
                <a:gd name="T52" fmla="*/ 0 w 169"/>
                <a:gd name="T53" fmla="*/ 0 h 525"/>
                <a:gd name="T54" fmla="*/ 0 w 169"/>
                <a:gd name="T55" fmla="*/ 0 h 525"/>
                <a:gd name="T56" fmla="*/ 0 w 169"/>
                <a:gd name="T57" fmla="*/ 0 h 525"/>
                <a:gd name="T58" fmla="*/ 0 w 169"/>
                <a:gd name="T59" fmla="*/ 0 h 525"/>
                <a:gd name="T60" fmla="*/ 0 w 169"/>
                <a:gd name="T61" fmla="*/ 0 h 525"/>
                <a:gd name="T62" fmla="*/ 0 w 169"/>
                <a:gd name="T63" fmla="*/ 0 h 525"/>
                <a:gd name="T64" fmla="*/ 0 w 169"/>
                <a:gd name="T65" fmla="*/ 0 h 525"/>
                <a:gd name="T66" fmla="*/ 0 w 169"/>
                <a:gd name="T67" fmla="*/ 0 h 525"/>
                <a:gd name="T68" fmla="*/ 0 w 169"/>
                <a:gd name="T69" fmla="*/ 0 h 525"/>
                <a:gd name="T70" fmla="*/ 0 w 169"/>
                <a:gd name="T71" fmla="*/ 0 h 525"/>
                <a:gd name="T72" fmla="*/ 0 w 169"/>
                <a:gd name="T73" fmla="*/ 0 h 525"/>
                <a:gd name="T74" fmla="*/ 0 w 169"/>
                <a:gd name="T75" fmla="*/ 0 h 525"/>
                <a:gd name="T76" fmla="*/ 0 w 169"/>
                <a:gd name="T77" fmla="*/ 0 h 525"/>
                <a:gd name="T78" fmla="*/ 0 w 169"/>
                <a:gd name="T79" fmla="*/ 0 h 525"/>
                <a:gd name="T80" fmla="*/ 0 w 169"/>
                <a:gd name="T81" fmla="*/ 0 h 5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9"/>
                <a:gd name="T124" fmla="*/ 0 h 525"/>
                <a:gd name="T125" fmla="*/ 169 w 169"/>
                <a:gd name="T126" fmla="*/ 525 h 5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9" h="525">
                  <a:moveTo>
                    <a:pt x="164" y="1"/>
                  </a:moveTo>
                  <a:lnTo>
                    <a:pt x="164" y="1"/>
                  </a:lnTo>
                  <a:lnTo>
                    <a:pt x="149" y="28"/>
                  </a:lnTo>
                  <a:lnTo>
                    <a:pt x="135" y="56"/>
                  </a:lnTo>
                  <a:lnTo>
                    <a:pt x="122" y="84"/>
                  </a:lnTo>
                  <a:lnTo>
                    <a:pt x="109" y="115"/>
                  </a:lnTo>
                  <a:lnTo>
                    <a:pt x="97" y="147"/>
                  </a:lnTo>
                  <a:lnTo>
                    <a:pt x="85" y="181"/>
                  </a:lnTo>
                  <a:lnTo>
                    <a:pt x="73" y="214"/>
                  </a:lnTo>
                  <a:lnTo>
                    <a:pt x="63" y="249"/>
                  </a:lnTo>
                  <a:lnTo>
                    <a:pt x="53" y="286"/>
                  </a:lnTo>
                  <a:lnTo>
                    <a:pt x="44" y="320"/>
                  </a:lnTo>
                  <a:lnTo>
                    <a:pt x="35" y="356"/>
                  </a:lnTo>
                  <a:lnTo>
                    <a:pt x="27" y="391"/>
                  </a:lnTo>
                  <a:lnTo>
                    <a:pt x="19" y="425"/>
                  </a:lnTo>
                  <a:lnTo>
                    <a:pt x="12" y="458"/>
                  </a:lnTo>
                  <a:lnTo>
                    <a:pt x="6" y="492"/>
                  </a:lnTo>
                  <a:lnTo>
                    <a:pt x="0" y="523"/>
                  </a:lnTo>
                  <a:lnTo>
                    <a:pt x="4" y="525"/>
                  </a:lnTo>
                  <a:lnTo>
                    <a:pt x="10" y="494"/>
                  </a:lnTo>
                  <a:lnTo>
                    <a:pt x="17" y="461"/>
                  </a:lnTo>
                  <a:lnTo>
                    <a:pt x="24" y="427"/>
                  </a:lnTo>
                  <a:lnTo>
                    <a:pt x="32" y="393"/>
                  </a:lnTo>
                  <a:lnTo>
                    <a:pt x="39" y="358"/>
                  </a:lnTo>
                  <a:lnTo>
                    <a:pt x="48" y="323"/>
                  </a:lnTo>
                  <a:lnTo>
                    <a:pt x="58" y="288"/>
                  </a:lnTo>
                  <a:lnTo>
                    <a:pt x="68" y="253"/>
                  </a:lnTo>
                  <a:lnTo>
                    <a:pt x="78" y="219"/>
                  </a:lnTo>
                  <a:lnTo>
                    <a:pt x="89" y="186"/>
                  </a:lnTo>
                  <a:lnTo>
                    <a:pt x="102" y="152"/>
                  </a:lnTo>
                  <a:lnTo>
                    <a:pt x="114" y="120"/>
                  </a:lnTo>
                  <a:lnTo>
                    <a:pt x="126" y="89"/>
                  </a:lnTo>
                  <a:lnTo>
                    <a:pt x="140" y="60"/>
                  </a:lnTo>
                  <a:lnTo>
                    <a:pt x="153" y="33"/>
                  </a:lnTo>
                  <a:lnTo>
                    <a:pt x="168" y="8"/>
                  </a:lnTo>
                  <a:lnTo>
                    <a:pt x="169" y="4"/>
                  </a:lnTo>
                  <a:lnTo>
                    <a:pt x="168" y="1"/>
                  </a:lnTo>
                  <a:lnTo>
                    <a:pt x="166" y="0"/>
                  </a:lnTo>
                  <a:lnTo>
                    <a:pt x="16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25" name="Freeform 30"/>
            <p:cNvSpPr>
              <a:spLocks/>
            </p:cNvSpPr>
            <p:nvPr/>
          </p:nvSpPr>
          <p:spPr bwMode="auto">
            <a:xfrm>
              <a:off x="3185" y="1651"/>
              <a:ext cx="34" cy="57"/>
            </a:xfrm>
            <a:custGeom>
              <a:avLst/>
              <a:gdLst>
                <a:gd name="T0" fmla="*/ 0 w 204"/>
                <a:gd name="T1" fmla="*/ 0 h 343"/>
                <a:gd name="T2" fmla="*/ 0 w 204"/>
                <a:gd name="T3" fmla="*/ 0 h 343"/>
                <a:gd name="T4" fmla="*/ 0 w 204"/>
                <a:gd name="T5" fmla="*/ 0 h 343"/>
                <a:gd name="T6" fmla="*/ 0 w 204"/>
                <a:gd name="T7" fmla="*/ 0 h 343"/>
                <a:gd name="T8" fmla="*/ 0 w 204"/>
                <a:gd name="T9" fmla="*/ 0 h 343"/>
                <a:gd name="T10" fmla="*/ 0 w 204"/>
                <a:gd name="T11" fmla="*/ 0 h 343"/>
                <a:gd name="T12" fmla="*/ 0 w 204"/>
                <a:gd name="T13" fmla="*/ 0 h 343"/>
                <a:gd name="T14" fmla="*/ 0 w 204"/>
                <a:gd name="T15" fmla="*/ 0 h 343"/>
                <a:gd name="T16" fmla="*/ 0 w 204"/>
                <a:gd name="T17" fmla="*/ 0 h 343"/>
                <a:gd name="T18" fmla="*/ 0 w 204"/>
                <a:gd name="T19" fmla="*/ 0 h 343"/>
                <a:gd name="T20" fmla="*/ 0 w 204"/>
                <a:gd name="T21" fmla="*/ 0 h 343"/>
                <a:gd name="T22" fmla="*/ 0 w 204"/>
                <a:gd name="T23" fmla="*/ 0 h 343"/>
                <a:gd name="T24" fmla="*/ 0 w 204"/>
                <a:gd name="T25" fmla="*/ 0 h 343"/>
                <a:gd name="T26" fmla="*/ 0 w 204"/>
                <a:gd name="T27" fmla="*/ 0 h 343"/>
                <a:gd name="T28" fmla="*/ 0 w 204"/>
                <a:gd name="T29" fmla="*/ 0 h 343"/>
                <a:gd name="T30" fmla="*/ 0 w 204"/>
                <a:gd name="T31" fmla="*/ 0 h 343"/>
                <a:gd name="T32" fmla="*/ 0 w 204"/>
                <a:gd name="T33" fmla="*/ 0 h 343"/>
                <a:gd name="T34" fmla="*/ 0 w 204"/>
                <a:gd name="T35" fmla="*/ 0 h 343"/>
                <a:gd name="T36" fmla="*/ 0 w 204"/>
                <a:gd name="T37" fmla="*/ 0 h 343"/>
                <a:gd name="T38" fmla="*/ 0 w 204"/>
                <a:gd name="T39" fmla="*/ 0 h 343"/>
                <a:gd name="T40" fmla="*/ 0 w 204"/>
                <a:gd name="T41" fmla="*/ 0 h 343"/>
                <a:gd name="T42" fmla="*/ 0 w 204"/>
                <a:gd name="T43" fmla="*/ 0 h 343"/>
                <a:gd name="T44" fmla="*/ 0 w 204"/>
                <a:gd name="T45" fmla="*/ 0 h 343"/>
                <a:gd name="T46" fmla="*/ 0 w 204"/>
                <a:gd name="T47" fmla="*/ 0 h 343"/>
                <a:gd name="T48" fmla="*/ 0 w 204"/>
                <a:gd name="T49" fmla="*/ 0 h 343"/>
                <a:gd name="T50" fmla="*/ 0 w 204"/>
                <a:gd name="T51" fmla="*/ 0 h 343"/>
                <a:gd name="T52" fmla="*/ 0 w 204"/>
                <a:gd name="T53" fmla="*/ 0 h 343"/>
                <a:gd name="T54" fmla="*/ 0 w 204"/>
                <a:gd name="T55" fmla="*/ 0 h 343"/>
                <a:gd name="T56" fmla="*/ 0 w 204"/>
                <a:gd name="T57" fmla="*/ 0 h 343"/>
                <a:gd name="T58" fmla="*/ 0 w 204"/>
                <a:gd name="T59" fmla="*/ 0 h 343"/>
                <a:gd name="T60" fmla="*/ 0 w 204"/>
                <a:gd name="T61" fmla="*/ 0 h 343"/>
                <a:gd name="T62" fmla="*/ 0 w 204"/>
                <a:gd name="T63" fmla="*/ 0 h 343"/>
                <a:gd name="T64" fmla="*/ 0 w 204"/>
                <a:gd name="T65" fmla="*/ 0 h 343"/>
                <a:gd name="T66" fmla="*/ 0 w 204"/>
                <a:gd name="T67" fmla="*/ 0 h 343"/>
                <a:gd name="T68" fmla="*/ 0 w 204"/>
                <a:gd name="T69" fmla="*/ 0 h 343"/>
                <a:gd name="T70" fmla="*/ 0 w 204"/>
                <a:gd name="T71" fmla="*/ 0 h 343"/>
                <a:gd name="T72" fmla="*/ 0 w 204"/>
                <a:gd name="T73" fmla="*/ 0 h 343"/>
                <a:gd name="T74" fmla="*/ 0 w 204"/>
                <a:gd name="T75" fmla="*/ 0 h 343"/>
                <a:gd name="T76" fmla="*/ 0 w 204"/>
                <a:gd name="T77" fmla="*/ 0 h 343"/>
                <a:gd name="T78" fmla="*/ 0 w 204"/>
                <a:gd name="T79" fmla="*/ 0 h 343"/>
                <a:gd name="T80" fmla="*/ 0 w 204"/>
                <a:gd name="T81" fmla="*/ 0 h 343"/>
                <a:gd name="T82" fmla="*/ 0 w 204"/>
                <a:gd name="T83" fmla="*/ 0 h 3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4"/>
                <a:gd name="T127" fmla="*/ 0 h 343"/>
                <a:gd name="T128" fmla="*/ 204 w 204"/>
                <a:gd name="T129" fmla="*/ 343 h 3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4" h="343">
                  <a:moveTo>
                    <a:pt x="199" y="1"/>
                  </a:moveTo>
                  <a:lnTo>
                    <a:pt x="201" y="0"/>
                  </a:lnTo>
                  <a:lnTo>
                    <a:pt x="188" y="9"/>
                  </a:lnTo>
                  <a:lnTo>
                    <a:pt x="175" y="22"/>
                  </a:lnTo>
                  <a:lnTo>
                    <a:pt x="162" y="39"/>
                  </a:lnTo>
                  <a:lnTo>
                    <a:pt x="149" y="58"/>
                  </a:lnTo>
                  <a:lnTo>
                    <a:pt x="135" y="82"/>
                  </a:lnTo>
                  <a:lnTo>
                    <a:pt x="123" y="106"/>
                  </a:lnTo>
                  <a:lnTo>
                    <a:pt x="109" y="131"/>
                  </a:lnTo>
                  <a:lnTo>
                    <a:pt x="96" y="157"/>
                  </a:lnTo>
                  <a:lnTo>
                    <a:pt x="82" y="183"/>
                  </a:lnTo>
                  <a:lnTo>
                    <a:pt x="69" y="211"/>
                  </a:lnTo>
                  <a:lnTo>
                    <a:pt x="56" y="236"/>
                  </a:lnTo>
                  <a:lnTo>
                    <a:pt x="44" y="261"/>
                  </a:lnTo>
                  <a:lnTo>
                    <a:pt x="32" y="283"/>
                  </a:lnTo>
                  <a:lnTo>
                    <a:pt x="21" y="304"/>
                  </a:lnTo>
                  <a:lnTo>
                    <a:pt x="10" y="321"/>
                  </a:lnTo>
                  <a:lnTo>
                    <a:pt x="0" y="336"/>
                  </a:lnTo>
                  <a:lnTo>
                    <a:pt x="4" y="343"/>
                  </a:lnTo>
                  <a:lnTo>
                    <a:pt x="14" y="329"/>
                  </a:lnTo>
                  <a:lnTo>
                    <a:pt x="26" y="311"/>
                  </a:lnTo>
                  <a:lnTo>
                    <a:pt x="37" y="288"/>
                  </a:lnTo>
                  <a:lnTo>
                    <a:pt x="48" y="265"/>
                  </a:lnTo>
                  <a:lnTo>
                    <a:pt x="61" y="240"/>
                  </a:lnTo>
                  <a:lnTo>
                    <a:pt x="73" y="215"/>
                  </a:lnTo>
                  <a:lnTo>
                    <a:pt x="87" y="188"/>
                  </a:lnTo>
                  <a:lnTo>
                    <a:pt x="100" y="162"/>
                  </a:lnTo>
                  <a:lnTo>
                    <a:pt x="114" y="136"/>
                  </a:lnTo>
                  <a:lnTo>
                    <a:pt x="127" y="110"/>
                  </a:lnTo>
                  <a:lnTo>
                    <a:pt x="140" y="87"/>
                  </a:lnTo>
                  <a:lnTo>
                    <a:pt x="153" y="65"/>
                  </a:lnTo>
                  <a:lnTo>
                    <a:pt x="167" y="46"/>
                  </a:lnTo>
                  <a:lnTo>
                    <a:pt x="179" y="29"/>
                  </a:lnTo>
                  <a:lnTo>
                    <a:pt x="190" y="16"/>
                  </a:lnTo>
                  <a:lnTo>
                    <a:pt x="203" y="9"/>
                  </a:lnTo>
                  <a:lnTo>
                    <a:pt x="204" y="8"/>
                  </a:lnTo>
                  <a:lnTo>
                    <a:pt x="203" y="9"/>
                  </a:lnTo>
                  <a:lnTo>
                    <a:pt x="204" y="7"/>
                  </a:lnTo>
                  <a:lnTo>
                    <a:pt x="204" y="3"/>
                  </a:lnTo>
                  <a:lnTo>
                    <a:pt x="202" y="1"/>
                  </a:lnTo>
                  <a:lnTo>
                    <a:pt x="201" y="0"/>
                  </a:lnTo>
                  <a:lnTo>
                    <a:pt x="19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26" name="Freeform 31"/>
            <p:cNvSpPr>
              <a:spLocks/>
            </p:cNvSpPr>
            <p:nvPr/>
          </p:nvSpPr>
          <p:spPr bwMode="auto">
            <a:xfrm>
              <a:off x="3218" y="1608"/>
              <a:ext cx="104" cy="44"/>
            </a:xfrm>
            <a:custGeom>
              <a:avLst/>
              <a:gdLst>
                <a:gd name="T0" fmla="*/ 0 w 625"/>
                <a:gd name="T1" fmla="*/ 0 h 266"/>
                <a:gd name="T2" fmla="*/ 0 w 625"/>
                <a:gd name="T3" fmla="*/ 0 h 266"/>
                <a:gd name="T4" fmla="*/ 0 w 625"/>
                <a:gd name="T5" fmla="*/ 0 h 266"/>
                <a:gd name="T6" fmla="*/ 0 w 625"/>
                <a:gd name="T7" fmla="*/ 0 h 266"/>
                <a:gd name="T8" fmla="*/ 0 w 625"/>
                <a:gd name="T9" fmla="*/ 0 h 266"/>
                <a:gd name="T10" fmla="*/ 0 w 625"/>
                <a:gd name="T11" fmla="*/ 0 h 266"/>
                <a:gd name="T12" fmla="*/ 0 w 625"/>
                <a:gd name="T13" fmla="*/ 0 h 266"/>
                <a:gd name="T14" fmla="*/ 0 w 625"/>
                <a:gd name="T15" fmla="*/ 0 h 266"/>
                <a:gd name="T16" fmla="*/ 0 w 625"/>
                <a:gd name="T17" fmla="*/ 0 h 266"/>
                <a:gd name="T18" fmla="*/ 0 w 625"/>
                <a:gd name="T19" fmla="*/ 0 h 266"/>
                <a:gd name="T20" fmla="*/ 0 w 625"/>
                <a:gd name="T21" fmla="*/ 0 h 266"/>
                <a:gd name="T22" fmla="*/ 0 w 625"/>
                <a:gd name="T23" fmla="*/ 0 h 266"/>
                <a:gd name="T24" fmla="*/ 0 w 625"/>
                <a:gd name="T25" fmla="*/ 0 h 266"/>
                <a:gd name="T26" fmla="*/ 0 w 625"/>
                <a:gd name="T27" fmla="*/ 0 h 266"/>
                <a:gd name="T28" fmla="*/ 0 w 625"/>
                <a:gd name="T29" fmla="*/ 0 h 266"/>
                <a:gd name="T30" fmla="*/ 0 w 625"/>
                <a:gd name="T31" fmla="*/ 0 h 266"/>
                <a:gd name="T32" fmla="*/ 0 w 625"/>
                <a:gd name="T33" fmla="*/ 0 h 266"/>
                <a:gd name="T34" fmla="*/ 0 w 625"/>
                <a:gd name="T35" fmla="*/ 0 h 266"/>
                <a:gd name="T36" fmla="*/ 0 w 625"/>
                <a:gd name="T37" fmla="*/ 0 h 266"/>
                <a:gd name="T38" fmla="*/ 0 w 625"/>
                <a:gd name="T39" fmla="*/ 0 h 266"/>
                <a:gd name="T40" fmla="*/ 0 w 625"/>
                <a:gd name="T41" fmla="*/ 0 h 266"/>
                <a:gd name="T42" fmla="*/ 0 w 625"/>
                <a:gd name="T43" fmla="*/ 0 h 266"/>
                <a:gd name="T44" fmla="*/ 0 w 625"/>
                <a:gd name="T45" fmla="*/ 0 h 266"/>
                <a:gd name="T46" fmla="*/ 0 w 625"/>
                <a:gd name="T47" fmla="*/ 0 h 266"/>
                <a:gd name="T48" fmla="*/ 0 w 625"/>
                <a:gd name="T49" fmla="*/ 0 h 266"/>
                <a:gd name="T50" fmla="*/ 0 w 625"/>
                <a:gd name="T51" fmla="*/ 0 h 266"/>
                <a:gd name="T52" fmla="*/ 0 w 625"/>
                <a:gd name="T53" fmla="*/ 0 h 266"/>
                <a:gd name="T54" fmla="*/ 0 w 625"/>
                <a:gd name="T55" fmla="*/ 0 h 266"/>
                <a:gd name="T56" fmla="*/ 0 w 625"/>
                <a:gd name="T57" fmla="*/ 0 h 266"/>
                <a:gd name="T58" fmla="*/ 0 w 625"/>
                <a:gd name="T59" fmla="*/ 0 h 266"/>
                <a:gd name="T60" fmla="*/ 0 w 625"/>
                <a:gd name="T61" fmla="*/ 0 h 266"/>
                <a:gd name="T62" fmla="*/ 0 w 625"/>
                <a:gd name="T63" fmla="*/ 0 h 266"/>
                <a:gd name="T64" fmla="*/ 0 w 625"/>
                <a:gd name="T65" fmla="*/ 0 h 266"/>
                <a:gd name="T66" fmla="*/ 0 w 625"/>
                <a:gd name="T67" fmla="*/ 0 h 266"/>
                <a:gd name="T68" fmla="*/ 0 w 625"/>
                <a:gd name="T69" fmla="*/ 0 h 266"/>
                <a:gd name="T70" fmla="*/ 0 w 625"/>
                <a:gd name="T71" fmla="*/ 0 h 266"/>
                <a:gd name="T72" fmla="*/ 0 w 625"/>
                <a:gd name="T73" fmla="*/ 0 h 266"/>
                <a:gd name="T74" fmla="*/ 0 w 625"/>
                <a:gd name="T75" fmla="*/ 0 h 266"/>
                <a:gd name="T76" fmla="*/ 0 w 625"/>
                <a:gd name="T77" fmla="*/ 0 h 266"/>
                <a:gd name="T78" fmla="*/ 0 w 625"/>
                <a:gd name="T79" fmla="*/ 0 h 266"/>
                <a:gd name="T80" fmla="*/ 0 w 625"/>
                <a:gd name="T81" fmla="*/ 0 h 266"/>
                <a:gd name="T82" fmla="*/ 0 w 625"/>
                <a:gd name="T83" fmla="*/ 0 h 2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25"/>
                <a:gd name="T127" fmla="*/ 0 h 266"/>
                <a:gd name="T128" fmla="*/ 625 w 625"/>
                <a:gd name="T129" fmla="*/ 266 h 26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25" h="266">
                  <a:moveTo>
                    <a:pt x="623" y="57"/>
                  </a:moveTo>
                  <a:lnTo>
                    <a:pt x="624" y="59"/>
                  </a:lnTo>
                  <a:lnTo>
                    <a:pt x="581" y="32"/>
                  </a:lnTo>
                  <a:lnTo>
                    <a:pt x="536" y="14"/>
                  </a:lnTo>
                  <a:lnTo>
                    <a:pt x="492" y="5"/>
                  </a:lnTo>
                  <a:lnTo>
                    <a:pt x="445" y="0"/>
                  </a:lnTo>
                  <a:lnTo>
                    <a:pt x="400" y="3"/>
                  </a:lnTo>
                  <a:lnTo>
                    <a:pt x="355" y="10"/>
                  </a:lnTo>
                  <a:lnTo>
                    <a:pt x="310" y="22"/>
                  </a:lnTo>
                  <a:lnTo>
                    <a:pt x="266" y="38"/>
                  </a:lnTo>
                  <a:lnTo>
                    <a:pt x="224" y="59"/>
                  </a:lnTo>
                  <a:lnTo>
                    <a:pt x="183" y="84"/>
                  </a:lnTo>
                  <a:lnTo>
                    <a:pt x="146" y="110"/>
                  </a:lnTo>
                  <a:lnTo>
                    <a:pt x="110" y="137"/>
                  </a:lnTo>
                  <a:lnTo>
                    <a:pt x="77" y="167"/>
                  </a:lnTo>
                  <a:lnTo>
                    <a:pt x="49" y="197"/>
                  </a:lnTo>
                  <a:lnTo>
                    <a:pt x="22" y="228"/>
                  </a:lnTo>
                  <a:lnTo>
                    <a:pt x="0" y="259"/>
                  </a:lnTo>
                  <a:lnTo>
                    <a:pt x="5" y="266"/>
                  </a:lnTo>
                  <a:lnTo>
                    <a:pt x="26" y="235"/>
                  </a:lnTo>
                  <a:lnTo>
                    <a:pt x="51" y="204"/>
                  </a:lnTo>
                  <a:lnTo>
                    <a:pt x="80" y="174"/>
                  </a:lnTo>
                  <a:lnTo>
                    <a:pt x="112" y="144"/>
                  </a:lnTo>
                  <a:lnTo>
                    <a:pt x="148" y="117"/>
                  </a:lnTo>
                  <a:lnTo>
                    <a:pt x="186" y="91"/>
                  </a:lnTo>
                  <a:lnTo>
                    <a:pt x="226" y="68"/>
                  </a:lnTo>
                  <a:lnTo>
                    <a:pt x="268" y="48"/>
                  </a:lnTo>
                  <a:lnTo>
                    <a:pt x="312" y="31"/>
                  </a:lnTo>
                  <a:lnTo>
                    <a:pt x="355" y="19"/>
                  </a:lnTo>
                  <a:lnTo>
                    <a:pt x="400" y="12"/>
                  </a:lnTo>
                  <a:lnTo>
                    <a:pt x="445" y="10"/>
                  </a:lnTo>
                  <a:lnTo>
                    <a:pt x="492" y="14"/>
                  </a:lnTo>
                  <a:lnTo>
                    <a:pt x="536" y="24"/>
                  </a:lnTo>
                  <a:lnTo>
                    <a:pt x="579" y="42"/>
                  </a:lnTo>
                  <a:lnTo>
                    <a:pt x="621" y="66"/>
                  </a:lnTo>
                  <a:lnTo>
                    <a:pt x="623" y="67"/>
                  </a:lnTo>
                  <a:lnTo>
                    <a:pt x="621" y="66"/>
                  </a:lnTo>
                  <a:lnTo>
                    <a:pt x="623" y="66"/>
                  </a:lnTo>
                  <a:lnTo>
                    <a:pt x="625" y="63"/>
                  </a:lnTo>
                  <a:lnTo>
                    <a:pt x="625" y="60"/>
                  </a:lnTo>
                  <a:lnTo>
                    <a:pt x="624" y="59"/>
                  </a:lnTo>
                  <a:lnTo>
                    <a:pt x="623"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27" name="Freeform 32"/>
            <p:cNvSpPr>
              <a:spLocks/>
            </p:cNvSpPr>
            <p:nvPr/>
          </p:nvSpPr>
          <p:spPr bwMode="auto">
            <a:xfrm>
              <a:off x="3322" y="1618"/>
              <a:ext cx="16" cy="2"/>
            </a:xfrm>
            <a:custGeom>
              <a:avLst/>
              <a:gdLst>
                <a:gd name="T0" fmla="*/ 0 w 98"/>
                <a:gd name="T1" fmla="*/ 0 h 17"/>
                <a:gd name="T2" fmla="*/ 0 w 98"/>
                <a:gd name="T3" fmla="*/ 0 h 17"/>
                <a:gd name="T4" fmla="*/ 0 w 98"/>
                <a:gd name="T5" fmla="*/ 0 h 17"/>
                <a:gd name="T6" fmla="*/ 0 w 98"/>
                <a:gd name="T7" fmla="*/ 0 h 17"/>
                <a:gd name="T8" fmla="*/ 0 w 98"/>
                <a:gd name="T9" fmla="*/ 0 h 17"/>
                <a:gd name="T10" fmla="*/ 0 w 98"/>
                <a:gd name="T11" fmla="*/ 0 h 17"/>
                <a:gd name="T12" fmla="*/ 0 w 98"/>
                <a:gd name="T13" fmla="*/ 0 h 17"/>
                <a:gd name="T14" fmla="*/ 0 w 98"/>
                <a:gd name="T15" fmla="*/ 0 h 17"/>
                <a:gd name="T16" fmla="*/ 0 w 98"/>
                <a:gd name="T17" fmla="*/ 0 h 17"/>
                <a:gd name="T18" fmla="*/ 0 w 98"/>
                <a:gd name="T19" fmla="*/ 0 h 17"/>
                <a:gd name="T20" fmla="*/ 0 w 98"/>
                <a:gd name="T21" fmla="*/ 0 h 17"/>
                <a:gd name="T22" fmla="*/ 0 w 98"/>
                <a:gd name="T23" fmla="*/ 0 h 17"/>
                <a:gd name="T24" fmla="*/ 0 w 98"/>
                <a:gd name="T25" fmla="*/ 0 h 17"/>
                <a:gd name="T26" fmla="*/ 0 w 98"/>
                <a:gd name="T27" fmla="*/ 0 h 17"/>
                <a:gd name="T28" fmla="*/ 0 w 98"/>
                <a:gd name="T29" fmla="*/ 0 h 17"/>
                <a:gd name="T30" fmla="*/ 0 w 98"/>
                <a:gd name="T31" fmla="*/ 0 h 17"/>
                <a:gd name="T32" fmla="*/ 0 w 98"/>
                <a:gd name="T33" fmla="*/ 0 h 17"/>
                <a:gd name="T34" fmla="*/ 0 w 98"/>
                <a:gd name="T35" fmla="*/ 0 h 17"/>
                <a:gd name="T36" fmla="*/ 0 w 98"/>
                <a:gd name="T37" fmla="*/ 0 h 17"/>
                <a:gd name="T38" fmla="*/ 0 w 98"/>
                <a:gd name="T39" fmla="*/ 0 h 17"/>
                <a:gd name="T40" fmla="*/ 0 w 98"/>
                <a:gd name="T41" fmla="*/ 0 h 17"/>
                <a:gd name="T42" fmla="*/ 0 w 98"/>
                <a:gd name="T43" fmla="*/ 0 h 17"/>
                <a:gd name="T44" fmla="*/ 0 w 98"/>
                <a:gd name="T45" fmla="*/ 0 h 17"/>
                <a:gd name="T46" fmla="*/ 0 w 98"/>
                <a:gd name="T47" fmla="*/ 0 h 17"/>
                <a:gd name="T48" fmla="*/ 0 w 98"/>
                <a:gd name="T49" fmla="*/ 0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8"/>
                <a:gd name="T76" fmla="*/ 0 h 17"/>
                <a:gd name="T77" fmla="*/ 98 w 98"/>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8" h="17">
                  <a:moveTo>
                    <a:pt x="94" y="6"/>
                  </a:moveTo>
                  <a:lnTo>
                    <a:pt x="94" y="6"/>
                  </a:lnTo>
                  <a:lnTo>
                    <a:pt x="86" y="6"/>
                  </a:lnTo>
                  <a:lnTo>
                    <a:pt x="77" y="6"/>
                  </a:lnTo>
                  <a:lnTo>
                    <a:pt x="67" y="8"/>
                  </a:lnTo>
                  <a:lnTo>
                    <a:pt x="56" y="8"/>
                  </a:lnTo>
                  <a:lnTo>
                    <a:pt x="42" y="8"/>
                  </a:lnTo>
                  <a:lnTo>
                    <a:pt x="29" y="6"/>
                  </a:lnTo>
                  <a:lnTo>
                    <a:pt x="15" y="4"/>
                  </a:lnTo>
                  <a:lnTo>
                    <a:pt x="0" y="0"/>
                  </a:lnTo>
                  <a:lnTo>
                    <a:pt x="0" y="10"/>
                  </a:lnTo>
                  <a:lnTo>
                    <a:pt x="15" y="14"/>
                  </a:lnTo>
                  <a:lnTo>
                    <a:pt x="29" y="16"/>
                  </a:lnTo>
                  <a:lnTo>
                    <a:pt x="42" y="17"/>
                  </a:lnTo>
                  <a:lnTo>
                    <a:pt x="56" y="17"/>
                  </a:lnTo>
                  <a:lnTo>
                    <a:pt x="67" y="17"/>
                  </a:lnTo>
                  <a:lnTo>
                    <a:pt x="77" y="16"/>
                  </a:lnTo>
                  <a:lnTo>
                    <a:pt x="86" y="16"/>
                  </a:lnTo>
                  <a:lnTo>
                    <a:pt x="94" y="16"/>
                  </a:lnTo>
                  <a:lnTo>
                    <a:pt x="97" y="15"/>
                  </a:lnTo>
                  <a:lnTo>
                    <a:pt x="98" y="11"/>
                  </a:lnTo>
                  <a:lnTo>
                    <a:pt x="97" y="8"/>
                  </a:lnTo>
                  <a:lnTo>
                    <a:pt x="9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28" name="Freeform 33"/>
            <p:cNvSpPr>
              <a:spLocks/>
            </p:cNvSpPr>
            <p:nvPr/>
          </p:nvSpPr>
          <p:spPr bwMode="auto">
            <a:xfrm>
              <a:off x="3338" y="1617"/>
              <a:ext cx="8" cy="3"/>
            </a:xfrm>
            <a:custGeom>
              <a:avLst/>
              <a:gdLst>
                <a:gd name="T0" fmla="*/ 0 w 52"/>
                <a:gd name="T1" fmla="*/ 0 h 18"/>
                <a:gd name="T2" fmla="*/ 0 w 52"/>
                <a:gd name="T3" fmla="*/ 0 h 18"/>
                <a:gd name="T4" fmla="*/ 0 w 52"/>
                <a:gd name="T5" fmla="*/ 0 h 18"/>
                <a:gd name="T6" fmla="*/ 0 w 52"/>
                <a:gd name="T7" fmla="*/ 0 h 18"/>
                <a:gd name="T8" fmla="*/ 0 w 52"/>
                <a:gd name="T9" fmla="*/ 0 h 18"/>
                <a:gd name="T10" fmla="*/ 0 w 52"/>
                <a:gd name="T11" fmla="*/ 0 h 18"/>
                <a:gd name="T12" fmla="*/ 0 w 52"/>
                <a:gd name="T13" fmla="*/ 0 h 18"/>
                <a:gd name="T14" fmla="*/ 0 w 52"/>
                <a:gd name="T15" fmla="*/ 0 h 18"/>
                <a:gd name="T16" fmla="*/ 0 w 52"/>
                <a:gd name="T17" fmla="*/ 0 h 18"/>
                <a:gd name="T18" fmla="*/ 0 w 52"/>
                <a:gd name="T19" fmla="*/ 0 h 18"/>
                <a:gd name="T20" fmla="*/ 0 w 52"/>
                <a:gd name="T21" fmla="*/ 0 h 18"/>
                <a:gd name="T22" fmla="*/ 0 w 52"/>
                <a:gd name="T23" fmla="*/ 0 h 18"/>
                <a:gd name="T24" fmla="*/ 0 w 52"/>
                <a:gd name="T25" fmla="*/ 0 h 18"/>
                <a:gd name="T26" fmla="*/ 0 w 52"/>
                <a:gd name="T27" fmla="*/ 0 h 18"/>
                <a:gd name="T28" fmla="*/ 0 w 52"/>
                <a:gd name="T29" fmla="*/ 0 h 18"/>
                <a:gd name="T30" fmla="*/ 0 w 52"/>
                <a:gd name="T31" fmla="*/ 0 h 18"/>
                <a:gd name="T32" fmla="*/ 0 w 52"/>
                <a:gd name="T33" fmla="*/ 0 h 18"/>
                <a:gd name="T34" fmla="*/ 0 w 52"/>
                <a:gd name="T35" fmla="*/ 0 h 18"/>
                <a:gd name="T36" fmla="*/ 0 w 52"/>
                <a:gd name="T37" fmla="*/ 0 h 18"/>
                <a:gd name="T38" fmla="*/ 0 w 52"/>
                <a:gd name="T39" fmla="*/ 0 h 18"/>
                <a:gd name="T40" fmla="*/ 0 w 52"/>
                <a:gd name="T41" fmla="*/ 0 h 18"/>
                <a:gd name="T42" fmla="*/ 0 w 52"/>
                <a:gd name="T43" fmla="*/ 0 h 18"/>
                <a:gd name="T44" fmla="*/ 0 w 52"/>
                <a:gd name="T45" fmla="*/ 0 h 18"/>
                <a:gd name="T46" fmla="*/ 0 w 52"/>
                <a:gd name="T47" fmla="*/ 0 h 18"/>
                <a:gd name="T48" fmla="*/ 0 w 52"/>
                <a:gd name="T49" fmla="*/ 0 h 18"/>
                <a:gd name="T50" fmla="*/ 0 w 52"/>
                <a:gd name="T51" fmla="*/ 0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2"/>
                <a:gd name="T79" fmla="*/ 0 h 18"/>
                <a:gd name="T80" fmla="*/ 52 w 52"/>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2" h="18">
                  <a:moveTo>
                    <a:pt x="50" y="8"/>
                  </a:moveTo>
                  <a:lnTo>
                    <a:pt x="49" y="0"/>
                  </a:lnTo>
                  <a:lnTo>
                    <a:pt x="43" y="0"/>
                  </a:lnTo>
                  <a:lnTo>
                    <a:pt x="38" y="1"/>
                  </a:lnTo>
                  <a:lnTo>
                    <a:pt x="32" y="2"/>
                  </a:lnTo>
                  <a:lnTo>
                    <a:pt x="25" y="4"/>
                  </a:lnTo>
                  <a:lnTo>
                    <a:pt x="18" y="6"/>
                  </a:lnTo>
                  <a:lnTo>
                    <a:pt x="13" y="7"/>
                  </a:lnTo>
                  <a:lnTo>
                    <a:pt x="6" y="8"/>
                  </a:lnTo>
                  <a:lnTo>
                    <a:pt x="0" y="8"/>
                  </a:lnTo>
                  <a:lnTo>
                    <a:pt x="0" y="18"/>
                  </a:lnTo>
                  <a:lnTo>
                    <a:pt x="6" y="18"/>
                  </a:lnTo>
                  <a:lnTo>
                    <a:pt x="13" y="17"/>
                  </a:lnTo>
                  <a:lnTo>
                    <a:pt x="18" y="16"/>
                  </a:lnTo>
                  <a:lnTo>
                    <a:pt x="25" y="13"/>
                  </a:lnTo>
                  <a:lnTo>
                    <a:pt x="32" y="12"/>
                  </a:lnTo>
                  <a:lnTo>
                    <a:pt x="38" y="11"/>
                  </a:lnTo>
                  <a:lnTo>
                    <a:pt x="43" y="10"/>
                  </a:lnTo>
                  <a:lnTo>
                    <a:pt x="49" y="10"/>
                  </a:lnTo>
                  <a:lnTo>
                    <a:pt x="48" y="1"/>
                  </a:lnTo>
                  <a:lnTo>
                    <a:pt x="49" y="10"/>
                  </a:lnTo>
                  <a:lnTo>
                    <a:pt x="51" y="8"/>
                  </a:lnTo>
                  <a:lnTo>
                    <a:pt x="52" y="5"/>
                  </a:lnTo>
                  <a:lnTo>
                    <a:pt x="51" y="1"/>
                  </a:lnTo>
                  <a:lnTo>
                    <a:pt x="49" y="0"/>
                  </a:lnTo>
                  <a:lnTo>
                    <a:pt x="5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29" name="Freeform 34"/>
            <p:cNvSpPr>
              <a:spLocks/>
            </p:cNvSpPr>
            <p:nvPr/>
          </p:nvSpPr>
          <p:spPr bwMode="auto">
            <a:xfrm>
              <a:off x="3321" y="1585"/>
              <a:ext cx="25" cy="34"/>
            </a:xfrm>
            <a:custGeom>
              <a:avLst/>
              <a:gdLst>
                <a:gd name="T0" fmla="*/ 0 w 147"/>
                <a:gd name="T1" fmla="*/ 0 h 203"/>
                <a:gd name="T2" fmla="*/ 0 w 147"/>
                <a:gd name="T3" fmla="*/ 0 h 203"/>
                <a:gd name="T4" fmla="*/ 0 w 147"/>
                <a:gd name="T5" fmla="*/ 0 h 203"/>
                <a:gd name="T6" fmla="*/ 0 w 147"/>
                <a:gd name="T7" fmla="*/ 0 h 203"/>
                <a:gd name="T8" fmla="*/ 0 w 147"/>
                <a:gd name="T9" fmla="*/ 0 h 203"/>
                <a:gd name="T10" fmla="*/ 0 w 147"/>
                <a:gd name="T11" fmla="*/ 0 h 203"/>
                <a:gd name="T12" fmla="*/ 0 w 147"/>
                <a:gd name="T13" fmla="*/ 0 h 203"/>
                <a:gd name="T14" fmla="*/ 0 w 147"/>
                <a:gd name="T15" fmla="*/ 0 h 203"/>
                <a:gd name="T16" fmla="*/ 0 w 147"/>
                <a:gd name="T17" fmla="*/ 0 h 203"/>
                <a:gd name="T18" fmla="*/ 0 w 147"/>
                <a:gd name="T19" fmla="*/ 0 h 203"/>
                <a:gd name="T20" fmla="*/ 0 w 147"/>
                <a:gd name="T21" fmla="*/ 0 h 203"/>
                <a:gd name="T22" fmla="*/ 0 w 147"/>
                <a:gd name="T23" fmla="*/ 0 h 203"/>
                <a:gd name="T24" fmla="*/ 0 w 147"/>
                <a:gd name="T25" fmla="*/ 0 h 203"/>
                <a:gd name="T26" fmla="*/ 0 w 147"/>
                <a:gd name="T27" fmla="*/ 0 h 203"/>
                <a:gd name="T28" fmla="*/ 0 w 147"/>
                <a:gd name="T29" fmla="*/ 0 h 203"/>
                <a:gd name="T30" fmla="*/ 0 w 147"/>
                <a:gd name="T31" fmla="*/ 0 h 203"/>
                <a:gd name="T32" fmla="*/ 0 w 147"/>
                <a:gd name="T33" fmla="*/ 0 h 203"/>
                <a:gd name="T34" fmla="*/ 0 w 147"/>
                <a:gd name="T35" fmla="*/ 0 h 203"/>
                <a:gd name="T36" fmla="*/ 0 w 147"/>
                <a:gd name="T37" fmla="*/ 0 h 203"/>
                <a:gd name="T38" fmla="*/ 0 w 147"/>
                <a:gd name="T39" fmla="*/ 0 h 203"/>
                <a:gd name="T40" fmla="*/ 0 w 147"/>
                <a:gd name="T41" fmla="*/ 0 h 203"/>
                <a:gd name="T42" fmla="*/ 0 w 147"/>
                <a:gd name="T43" fmla="*/ 0 h 203"/>
                <a:gd name="T44" fmla="*/ 0 w 147"/>
                <a:gd name="T45" fmla="*/ 0 h 203"/>
                <a:gd name="T46" fmla="*/ 0 w 147"/>
                <a:gd name="T47" fmla="*/ 0 h 203"/>
                <a:gd name="T48" fmla="*/ 0 w 147"/>
                <a:gd name="T49" fmla="*/ 0 h 203"/>
                <a:gd name="T50" fmla="*/ 0 w 147"/>
                <a:gd name="T51" fmla="*/ 0 h 203"/>
                <a:gd name="T52" fmla="*/ 0 w 147"/>
                <a:gd name="T53" fmla="*/ 0 h 203"/>
                <a:gd name="T54" fmla="*/ 0 w 147"/>
                <a:gd name="T55" fmla="*/ 0 h 203"/>
                <a:gd name="T56" fmla="*/ 0 w 147"/>
                <a:gd name="T57" fmla="*/ 0 h 203"/>
                <a:gd name="T58" fmla="*/ 0 w 147"/>
                <a:gd name="T59" fmla="*/ 0 h 203"/>
                <a:gd name="T60" fmla="*/ 0 w 147"/>
                <a:gd name="T61" fmla="*/ 0 h 203"/>
                <a:gd name="T62" fmla="*/ 0 w 147"/>
                <a:gd name="T63" fmla="*/ 0 h 203"/>
                <a:gd name="T64" fmla="*/ 0 w 147"/>
                <a:gd name="T65" fmla="*/ 0 h 203"/>
                <a:gd name="T66" fmla="*/ 0 w 147"/>
                <a:gd name="T67" fmla="*/ 0 h 203"/>
                <a:gd name="T68" fmla="*/ 0 w 147"/>
                <a:gd name="T69" fmla="*/ 0 h 203"/>
                <a:gd name="T70" fmla="*/ 0 w 147"/>
                <a:gd name="T71" fmla="*/ 0 h 203"/>
                <a:gd name="T72" fmla="*/ 0 w 147"/>
                <a:gd name="T73" fmla="*/ 0 h 203"/>
                <a:gd name="T74" fmla="*/ 0 w 147"/>
                <a:gd name="T75" fmla="*/ 0 h 203"/>
                <a:gd name="T76" fmla="*/ 0 w 147"/>
                <a:gd name="T77" fmla="*/ 0 h 203"/>
                <a:gd name="T78" fmla="*/ 0 w 147"/>
                <a:gd name="T79" fmla="*/ 0 h 203"/>
                <a:gd name="T80" fmla="*/ 0 w 147"/>
                <a:gd name="T81" fmla="*/ 0 h 2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7"/>
                <a:gd name="T124" fmla="*/ 0 h 203"/>
                <a:gd name="T125" fmla="*/ 147 w 147"/>
                <a:gd name="T126" fmla="*/ 203 h 2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7" h="203">
                  <a:moveTo>
                    <a:pt x="0" y="7"/>
                  </a:moveTo>
                  <a:lnTo>
                    <a:pt x="0" y="7"/>
                  </a:lnTo>
                  <a:lnTo>
                    <a:pt x="7" y="24"/>
                  </a:lnTo>
                  <a:lnTo>
                    <a:pt x="14" y="42"/>
                  </a:lnTo>
                  <a:lnTo>
                    <a:pt x="23" y="60"/>
                  </a:lnTo>
                  <a:lnTo>
                    <a:pt x="33" y="78"/>
                  </a:lnTo>
                  <a:lnTo>
                    <a:pt x="43" y="95"/>
                  </a:lnTo>
                  <a:lnTo>
                    <a:pt x="54" y="112"/>
                  </a:lnTo>
                  <a:lnTo>
                    <a:pt x="66" y="129"/>
                  </a:lnTo>
                  <a:lnTo>
                    <a:pt x="77" y="144"/>
                  </a:lnTo>
                  <a:lnTo>
                    <a:pt x="89" y="159"/>
                  </a:lnTo>
                  <a:lnTo>
                    <a:pt x="101" y="171"/>
                  </a:lnTo>
                  <a:lnTo>
                    <a:pt x="111" y="181"/>
                  </a:lnTo>
                  <a:lnTo>
                    <a:pt x="120" y="191"/>
                  </a:lnTo>
                  <a:lnTo>
                    <a:pt x="128" y="197"/>
                  </a:lnTo>
                  <a:lnTo>
                    <a:pt x="136" y="202"/>
                  </a:lnTo>
                  <a:lnTo>
                    <a:pt x="143" y="203"/>
                  </a:lnTo>
                  <a:lnTo>
                    <a:pt x="147" y="200"/>
                  </a:lnTo>
                  <a:lnTo>
                    <a:pt x="145" y="193"/>
                  </a:lnTo>
                  <a:lnTo>
                    <a:pt x="143" y="193"/>
                  </a:lnTo>
                  <a:lnTo>
                    <a:pt x="138" y="192"/>
                  </a:lnTo>
                  <a:lnTo>
                    <a:pt x="130" y="190"/>
                  </a:lnTo>
                  <a:lnTo>
                    <a:pt x="122" y="184"/>
                  </a:lnTo>
                  <a:lnTo>
                    <a:pt x="113" y="174"/>
                  </a:lnTo>
                  <a:lnTo>
                    <a:pt x="103" y="163"/>
                  </a:lnTo>
                  <a:lnTo>
                    <a:pt x="92" y="151"/>
                  </a:lnTo>
                  <a:lnTo>
                    <a:pt x="82" y="137"/>
                  </a:lnTo>
                  <a:lnTo>
                    <a:pt x="70" y="122"/>
                  </a:lnTo>
                  <a:lnTo>
                    <a:pt x="59" y="105"/>
                  </a:lnTo>
                  <a:lnTo>
                    <a:pt x="48" y="88"/>
                  </a:lnTo>
                  <a:lnTo>
                    <a:pt x="38" y="70"/>
                  </a:lnTo>
                  <a:lnTo>
                    <a:pt x="27" y="55"/>
                  </a:lnTo>
                  <a:lnTo>
                    <a:pt x="18" y="37"/>
                  </a:lnTo>
                  <a:lnTo>
                    <a:pt x="12" y="19"/>
                  </a:lnTo>
                  <a:lnTo>
                    <a:pt x="5" y="2"/>
                  </a:lnTo>
                  <a:lnTo>
                    <a:pt x="4" y="0"/>
                  </a:lnTo>
                  <a:lnTo>
                    <a:pt x="1" y="1"/>
                  </a:lnTo>
                  <a:lnTo>
                    <a:pt x="0" y="4"/>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30" name="Freeform 35"/>
            <p:cNvSpPr>
              <a:spLocks/>
            </p:cNvSpPr>
            <p:nvPr/>
          </p:nvSpPr>
          <p:spPr bwMode="auto">
            <a:xfrm>
              <a:off x="2975" y="1560"/>
              <a:ext cx="181" cy="216"/>
            </a:xfrm>
            <a:custGeom>
              <a:avLst/>
              <a:gdLst>
                <a:gd name="T0" fmla="*/ 0 w 1085"/>
                <a:gd name="T1" fmla="*/ 0 h 1293"/>
                <a:gd name="T2" fmla="*/ 0 w 1085"/>
                <a:gd name="T3" fmla="*/ 0 h 1293"/>
                <a:gd name="T4" fmla="*/ 0 w 1085"/>
                <a:gd name="T5" fmla="*/ 0 h 1293"/>
                <a:gd name="T6" fmla="*/ 0 w 1085"/>
                <a:gd name="T7" fmla="*/ 0 h 1293"/>
                <a:gd name="T8" fmla="*/ 0 w 1085"/>
                <a:gd name="T9" fmla="*/ 0 h 1293"/>
                <a:gd name="T10" fmla="*/ 0 w 1085"/>
                <a:gd name="T11" fmla="*/ 0 h 1293"/>
                <a:gd name="T12" fmla="*/ 0 w 1085"/>
                <a:gd name="T13" fmla="*/ 0 h 1293"/>
                <a:gd name="T14" fmla="*/ 0 w 1085"/>
                <a:gd name="T15" fmla="*/ 0 h 1293"/>
                <a:gd name="T16" fmla="*/ 0 w 1085"/>
                <a:gd name="T17" fmla="*/ 0 h 1293"/>
                <a:gd name="T18" fmla="*/ 0 w 1085"/>
                <a:gd name="T19" fmla="*/ 0 h 1293"/>
                <a:gd name="T20" fmla="*/ 0 w 1085"/>
                <a:gd name="T21" fmla="*/ 0 h 1293"/>
                <a:gd name="T22" fmla="*/ 0 w 1085"/>
                <a:gd name="T23" fmla="*/ 0 h 1293"/>
                <a:gd name="T24" fmla="*/ 0 w 1085"/>
                <a:gd name="T25" fmla="*/ 0 h 1293"/>
                <a:gd name="T26" fmla="*/ 0 w 1085"/>
                <a:gd name="T27" fmla="*/ 0 h 1293"/>
                <a:gd name="T28" fmla="*/ 0 w 1085"/>
                <a:gd name="T29" fmla="*/ 0 h 1293"/>
                <a:gd name="T30" fmla="*/ 0 w 1085"/>
                <a:gd name="T31" fmla="*/ 0 h 1293"/>
                <a:gd name="T32" fmla="*/ 0 w 1085"/>
                <a:gd name="T33" fmla="*/ 0 h 1293"/>
                <a:gd name="T34" fmla="*/ 0 w 1085"/>
                <a:gd name="T35" fmla="*/ 0 h 1293"/>
                <a:gd name="T36" fmla="*/ 0 w 1085"/>
                <a:gd name="T37" fmla="*/ 0 h 1293"/>
                <a:gd name="T38" fmla="*/ 0 w 1085"/>
                <a:gd name="T39" fmla="*/ 0 h 1293"/>
                <a:gd name="T40" fmla="*/ 0 w 1085"/>
                <a:gd name="T41" fmla="*/ 0 h 1293"/>
                <a:gd name="T42" fmla="*/ 0 w 1085"/>
                <a:gd name="T43" fmla="*/ 0 h 1293"/>
                <a:gd name="T44" fmla="*/ 0 w 1085"/>
                <a:gd name="T45" fmla="*/ 0 h 1293"/>
                <a:gd name="T46" fmla="*/ 0 w 1085"/>
                <a:gd name="T47" fmla="*/ 0 h 1293"/>
                <a:gd name="T48" fmla="*/ 0 w 1085"/>
                <a:gd name="T49" fmla="*/ 0 h 1293"/>
                <a:gd name="T50" fmla="*/ 0 w 1085"/>
                <a:gd name="T51" fmla="*/ 0 h 1293"/>
                <a:gd name="T52" fmla="*/ 0 w 1085"/>
                <a:gd name="T53" fmla="*/ 0 h 1293"/>
                <a:gd name="T54" fmla="*/ 0 w 1085"/>
                <a:gd name="T55" fmla="*/ 0 h 1293"/>
                <a:gd name="T56" fmla="*/ 0 w 1085"/>
                <a:gd name="T57" fmla="*/ 0 h 1293"/>
                <a:gd name="T58" fmla="*/ 0 w 1085"/>
                <a:gd name="T59" fmla="*/ 0 h 1293"/>
                <a:gd name="T60" fmla="*/ 0 w 1085"/>
                <a:gd name="T61" fmla="*/ 0 h 1293"/>
                <a:gd name="T62" fmla="*/ 0 w 1085"/>
                <a:gd name="T63" fmla="*/ 0 h 1293"/>
                <a:gd name="T64" fmla="*/ 0 w 1085"/>
                <a:gd name="T65" fmla="*/ 0 h 1293"/>
                <a:gd name="T66" fmla="*/ 0 w 1085"/>
                <a:gd name="T67" fmla="*/ 0 h 1293"/>
                <a:gd name="T68" fmla="*/ 0 w 1085"/>
                <a:gd name="T69" fmla="*/ 0 h 1293"/>
                <a:gd name="T70" fmla="*/ 0 w 1085"/>
                <a:gd name="T71" fmla="*/ 0 h 1293"/>
                <a:gd name="T72" fmla="*/ 0 w 1085"/>
                <a:gd name="T73" fmla="*/ 0 h 1293"/>
                <a:gd name="T74" fmla="*/ 0 w 1085"/>
                <a:gd name="T75" fmla="*/ 0 h 1293"/>
                <a:gd name="T76" fmla="*/ 0 w 1085"/>
                <a:gd name="T77" fmla="*/ 0 h 1293"/>
                <a:gd name="T78" fmla="*/ 0 w 1085"/>
                <a:gd name="T79" fmla="*/ 0 h 1293"/>
                <a:gd name="T80" fmla="*/ 0 w 1085"/>
                <a:gd name="T81" fmla="*/ 0 h 1293"/>
                <a:gd name="T82" fmla="*/ 0 w 1085"/>
                <a:gd name="T83" fmla="*/ 0 h 1293"/>
                <a:gd name="T84" fmla="*/ 0 w 1085"/>
                <a:gd name="T85" fmla="*/ 0 h 1293"/>
                <a:gd name="T86" fmla="*/ 0 w 1085"/>
                <a:gd name="T87" fmla="*/ 0 h 1293"/>
                <a:gd name="T88" fmla="*/ 0 w 1085"/>
                <a:gd name="T89" fmla="*/ 0 h 1293"/>
                <a:gd name="T90" fmla="*/ 0 w 1085"/>
                <a:gd name="T91" fmla="*/ 0 h 1293"/>
                <a:gd name="T92" fmla="*/ 0 w 1085"/>
                <a:gd name="T93" fmla="*/ 0 h 1293"/>
                <a:gd name="T94" fmla="*/ 0 w 1085"/>
                <a:gd name="T95" fmla="*/ 0 h 1293"/>
                <a:gd name="T96" fmla="*/ 0 w 1085"/>
                <a:gd name="T97" fmla="*/ 0 h 1293"/>
                <a:gd name="T98" fmla="*/ 0 w 1085"/>
                <a:gd name="T99" fmla="*/ 0 h 1293"/>
                <a:gd name="T100" fmla="*/ 0 w 1085"/>
                <a:gd name="T101" fmla="*/ 0 h 1293"/>
                <a:gd name="T102" fmla="*/ 0 w 1085"/>
                <a:gd name="T103" fmla="*/ 0 h 1293"/>
                <a:gd name="T104" fmla="*/ 0 w 1085"/>
                <a:gd name="T105" fmla="*/ 0 h 1293"/>
                <a:gd name="T106" fmla="*/ 0 w 1085"/>
                <a:gd name="T107" fmla="*/ 0 h 1293"/>
                <a:gd name="T108" fmla="*/ 0 w 1085"/>
                <a:gd name="T109" fmla="*/ 0 h 1293"/>
                <a:gd name="T110" fmla="*/ 0 w 1085"/>
                <a:gd name="T111" fmla="*/ 0 h 12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85"/>
                <a:gd name="T169" fmla="*/ 0 h 1293"/>
                <a:gd name="T170" fmla="*/ 1085 w 1085"/>
                <a:gd name="T171" fmla="*/ 1293 h 129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85" h="1293">
                  <a:moveTo>
                    <a:pt x="1000" y="998"/>
                  </a:moveTo>
                  <a:lnTo>
                    <a:pt x="988" y="967"/>
                  </a:lnTo>
                  <a:lnTo>
                    <a:pt x="974" y="936"/>
                  </a:lnTo>
                  <a:lnTo>
                    <a:pt x="961" y="903"/>
                  </a:lnTo>
                  <a:lnTo>
                    <a:pt x="945" y="871"/>
                  </a:lnTo>
                  <a:lnTo>
                    <a:pt x="930" y="839"/>
                  </a:lnTo>
                  <a:lnTo>
                    <a:pt x="913" y="807"/>
                  </a:lnTo>
                  <a:lnTo>
                    <a:pt x="896" y="775"/>
                  </a:lnTo>
                  <a:lnTo>
                    <a:pt x="879" y="744"/>
                  </a:lnTo>
                  <a:lnTo>
                    <a:pt x="862" y="713"/>
                  </a:lnTo>
                  <a:lnTo>
                    <a:pt x="844" y="683"/>
                  </a:lnTo>
                  <a:lnTo>
                    <a:pt x="827" y="654"/>
                  </a:lnTo>
                  <a:lnTo>
                    <a:pt x="809" y="627"/>
                  </a:lnTo>
                  <a:lnTo>
                    <a:pt x="791" y="602"/>
                  </a:lnTo>
                  <a:lnTo>
                    <a:pt x="774" y="577"/>
                  </a:lnTo>
                  <a:lnTo>
                    <a:pt x="757" y="555"/>
                  </a:lnTo>
                  <a:lnTo>
                    <a:pt x="740" y="535"/>
                  </a:lnTo>
                  <a:lnTo>
                    <a:pt x="728" y="517"/>
                  </a:lnTo>
                  <a:lnTo>
                    <a:pt x="709" y="490"/>
                  </a:lnTo>
                  <a:lnTo>
                    <a:pt x="683" y="458"/>
                  </a:lnTo>
                  <a:lnTo>
                    <a:pt x="652" y="419"/>
                  </a:lnTo>
                  <a:lnTo>
                    <a:pt x="617" y="378"/>
                  </a:lnTo>
                  <a:lnTo>
                    <a:pt x="580" y="334"/>
                  </a:lnTo>
                  <a:lnTo>
                    <a:pt x="541" y="288"/>
                  </a:lnTo>
                  <a:lnTo>
                    <a:pt x="499" y="243"/>
                  </a:lnTo>
                  <a:lnTo>
                    <a:pt x="457" y="200"/>
                  </a:lnTo>
                  <a:lnTo>
                    <a:pt x="416" y="160"/>
                  </a:lnTo>
                  <a:lnTo>
                    <a:pt x="378" y="124"/>
                  </a:lnTo>
                  <a:lnTo>
                    <a:pt x="342" y="93"/>
                  </a:lnTo>
                  <a:lnTo>
                    <a:pt x="309" y="69"/>
                  </a:lnTo>
                  <a:lnTo>
                    <a:pt x="281" y="55"/>
                  </a:lnTo>
                  <a:lnTo>
                    <a:pt x="257" y="49"/>
                  </a:lnTo>
                  <a:lnTo>
                    <a:pt x="241" y="55"/>
                  </a:lnTo>
                  <a:lnTo>
                    <a:pt x="229" y="57"/>
                  </a:lnTo>
                  <a:lnTo>
                    <a:pt x="215" y="57"/>
                  </a:lnTo>
                  <a:lnTo>
                    <a:pt x="202" y="54"/>
                  </a:lnTo>
                  <a:lnTo>
                    <a:pt x="187" y="48"/>
                  </a:lnTo>
                  <a:lnTo>
                    <a:pt x="174" y="40"/>
                  </a:lnTo>
                  <a:lnTo>
                    <a:pt x="159" y="33"/>
                  </a:lnTo>
                  <a:lnTo>
                    <a:pt x="144" y="24"/>
                  </a:lnTo>
                  <a:lnTo>
                    <a:pt x="128" y="17"/>
                  </a:lnTo>
                  <a:lnTo>
                    <a:pt x="113" y="9"/>
                  </a:lnTo>
                  <a:lnTo>
                    <a:pt x="98" y="4"/>
                  </a:lnTo>
                  <a:lnTo>
                    <a:pt x="82" y="0"/>
                  </a:lnTo>
                  <a:lnTo>
                    <a:pt x="65" y="0"/>
                  </a:lnTo>
                  <a:lnTo>
                    <a:pt x="49" y="2"/>
                  </a:lnTo>
                  <a:lnTo>
                    <a:pt x="33" y="9"/>
                  </a:lnTo>
                  <a:lnTo>
                    <a:pt x="17" y="21"/>
                  </a:lnTo>
                  <a:lnTo>
                    <a:pt x="0" y="39"/>
                  </a:lnTo>
                  <a:lnTo>
                    <a:pt x="25" y="37"/>
                  </a:lnTo>
                  <a:lnTo>
                    <a:pt x="52" y="44"/>
                  </a:lnTo>
                  <a:lnTo>
                    <a:pt x="83" y="62"/>
                  </a:lnTo>
                  <a:lnTo>
                    <a:pt x="118" y="87"/>
                  </a:lnTo>
                  <a:lnTo>
                    <a:pt x="154" y="119"/>
                  </a:lnTo>
                  <a:lnTo>
                    <a:pt x="194" y="155"/>
                  </a:lnTo>
                  <a:lnTo>
                    <a:pt x="233" y="195"/>
                  </a:lnTo>
                  <a:lnTo>
                    <a:pt x="275" y="237"/>
                  </a:lnTo>
                  <a:lnTo>
                    <a:pt x="317" y="280"/>
                  </a:lnTo>
                  <a:lnTo>
                    <a:pt x="359" y="322"/>
                  </a:lnTo>
                  <a:lnTo>
                    <a:pt x="399" y="361"/>
                  </a:lnTo>
                  <a:lnTo>
                    <a:pt x="440" y="397"/>
                  </a:lnTo>
                  <a:lnTo>
                    <a:pt x="478" y="427"/>
                  </a:lnTo>
                  <a:lnTo>
                    <a:pt x="516" y="450"/>
                  </a:lnTo>
                  <a:lnTo>
                    <a:pt x="551" y="466"/>
                  </a:lnTo>
                  <a:lnTo>
                    <a:pt x="582" y="471"/>
                  </a:lnTo>
                  <a:lnTo>
                    <a:pt x="591" y="473"/>
                  </a:lnTo>
                  <a:lnTo>
                    <a:pt x="603" y="480"/>
                  </a:lnTo>
                  <a:lnTo>
                    <a:pt x="616" y="492"/>
                  </a:lnTo>
                  <a:lnTo>
                    <a:pt x="632" y="508"/>
                  </a:lnTo>
                  <a:lnTo>
                    <a:pt x="649" y="526"/>
                  </a:lnTo>
                  <a:lnTo>
                    <a:pt x="666" y="546"/>
                  </a:lnTo>
                  <a:lnTo>
                    <a:pt x="684" y="568"/>
                  </a:lnTo>
                  <a:lnTo>
                    <a:pt x="702" y="591"/>
                  </a:lnTo>
                  <a:lnTo>
                    <a:pt x="720" y="614"/>
                  </a:lnTo>
                  <a:lnTo>
                    <a:pt x="737" y="636"/>
                  </a:lnTo>
                  <a:lnTo>
                    <a:pt x="754" y="658"/>
                  </a:lnTo>
                  <a:lnTo>
                    <a:pt x="769" y="678"/>
                  </a:lnTo>
                  <a:lnTo>
                    <a:pt x="782" y="695"/>
                  </a:lnTo>
                  <a:lnTo>
                    <a:pt x="793" y="710"/>
                  </a:lnTo>
                  <a:lnTo>
                    <a:pt x="801" y="721"/>
                  </a:lnTo>
                  <a:lnTo>
                    <a:pt x="807" y="727"/>
                  </a:lnTo>
                  <a:lnTo>
                    <a:pt x="830" y="762"/>
                  </a:lnTo>
                  <a:lnTo>
                    <a:pt x="850" y="795"/>
                  </a:lnTo>
                  <a:lnTo>
                    <a:pt x="870" y="828"/>
                  </a:lnTo>
                  <a:lnTo>
                    <a:pt x="888" y="860"/>
                  </a:lnTo>
                  <a:lnTo>
                    <a:pt x="906" y="893"/>
                  </a:lnTo>
                  <a:lnTo>
                    <a:pt x="923" y="926"/>
                  </a:lnTo>
                  <a:lnTo>
                    <a:pt x="940" y="958"/>
                  </a:lnTo>
                  <a:lnTo>
                    <a:pt x="956" y="990"/>
                  </a:lnTo>
                  <a:lnTo>
                    <a:pt x="972" y="1024"/>
                  </a:lnTo>
                  <a:lnTo>
                    <a:pt x="988" y="1058"/>
                  </a:lnTo>
                  <a:lnTo>
                    <a:pt x="1003" y="1094"/>
                  </a:lnTo>
                  <a:lnTo>
                    <a:pt x="1019" y="1130"/>
                  </a:lnTo>
                  <a:lnTo>
                    <a:pt x="1035" y="1168"/>
                  </a:lnTo>
                  <a:lnTo>
                    <a:pt x="1051" y="1209"/>
                  </a:lnTo>
                  <a:lnTo>
                    <a:pt x="1068" y="1249"/>
                  </a:lnTo>
                  <a:lnTo>
                    <a:pt x="1085" y="1293"/>
                  </a:lnTo>
                  <a:lnTo>
                    <a:pt x="1081" y="1273"/>
                  </a:lnTo>
                  <a:lnTo>
                    <a:pt x="1078" y="1253"/>
                  </a:lnTo>
                  <a:lnTo>
                    <a:pt x="1075" y="1234"/>
                  </a:lnTo>
                  <a:lnTo>
                    <a:pt x="1070" y="1216"/>
                  </a:lnTo>
                  <a:lnTo>
                    <a:pt x="1067" y="1197"/>
                  </a:lnTo>
                  <a:lnTo>
                    <a:pt x="1063" y="1179"/>
                  </a:lnTo>
                  <a:lnTo>
                    <a:pt x="1059" y="1162"/>
                  </a:lnTo>
                  <a:lnTo>
                    <a:pt x="1054" y="1144"/>
                  </a:lnTo>
                  <a:lnTo>
                    <a:pt x="1050" y="1127"/>
                  </a:lnTo>
                  <a:lnTo>
                    <a:pt x="1044" y="1110"/>
                  </a:lnTo>
                  <a:lnTo>
                    <a:pt x="1038" y="1092"/>
                  </a:lnTo>
                  <a:lnTo>
                    <a:pt x="1032" y="1074"/>
                  </a:lnTo>
                  <a:lnTo>
                    <a:pt x="1025" y="1056"/>
                  </a:lnTo>
                  <a:lnTo>
                    <a:pt x="1017" y="1037"/>
                  </a:lnTo>
                  <a:lnTo>
                    <a:pt x="1009" y="1018"/>
                  </a:lnTo>
                  <a:lnTo>
                    <a:pt x="1000" y="998"/>
                  </a:lnTo>
                  <a:close/>
                </a:path>
              </a:pathLst>
            </a:custGeom>
            <a:solidFill>
              <a:srgbClr val="7FF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31" name="Freeform 36"/>
            <p:cNvSpPr>
              <a:spLocks/>
            </p:cNvSpPr>
            <p:nvPr/>
          </p:nvSpPr>
          <p:spPr bwMode="auto">
            <a:xfrm>
              <a:off x="2975" y="1560"/>
              <a:ext cx="181" cy="216"/>
            </a:xfrm>
            <a:custGeom>
              <a:avLst/>
              <a:gdLst>
                <a:gd name="T0" fmla="*/ 0 w 1085"/>
                <a:gd name="T1" fmla="*/ 0 h 1293"/>
                <a:gd name="T2" fmla="*/ 0 w 1085"/>
                <a:gd name="T3" fmla="*/ 0 h 1293"/>
                <a:gd name="T4" fmla="*/ 0 w 1085"/>
                <a:gd name="T5" fmla="*/ 0 h 1293"/>
                <a:gd name="T6" fmla="*/ 0 w 1085"/>
                <a:gd name="T7" fmla="*/ 0 h 1293"/>
                <a:gd name="T8" fmla="*/ 0 w 1085"/>
                <a:gd name="T9" fmla="*/ 0 h 1293"/>
                <a:gd name="T10" fmla="*/ 0 w 1085"/>
                <a:gd name="T11" fmla="*/ 0 h 1293"/>
                <a:gd name="T12" fmla="*/ 0 w 1085"/>
                <a:gd name="T13" fmla="*/ 0 h 1293"/>
                <a:gd name="T14" fmla="*/ 0 w 1085"/>
                <a:gd name="T15" fmla="*/ 0 h 1293"/>
                <a:gd name="T16" fmla="*/ 0 w 1085"/>
                <a:gd name="T17" fmla="*/ 0 h 1293"/>
                <a:gd name="T18" fmla="*/ 0 w 1085"/>
                <a:gd name="T19" fmla="*/ 0 h 1293"/>
                <a:gd name="T20" fmla="*/ 0 w 1085"/>
                <a:gd name="T21" fmla="*/ 0 h 1293"/>
                <a:gd name="T22" fmla="*/ 0 w 1085"/>
                <a:gd name="T23" fmla="*/ 0 h 1293"/>
                <a:gd name="T24" fmla="*/ 0 w 1085"/>
                <a:gd name="T25" fmla="*/ 0 h 1293"/>
                <a:gd name="T26" fmla="*/ 0 w 1085"/>
                <a:gd name="T27" fmla="*/ 0 h 1293"/>
                <a:gd name="T28" fmla="*/ 0 w 1085"/>
                <a:gd name="T29" fmla="*/ 0 h 1293"/>
                <a:gd name="T30" fmla="*/ 0 w 1085"/>
                <a:gd name="T31" fmla="*/ 0 h 1293"/>
                <a:gd name="T32" fmla="*/ 0 w 1085"/>
                <a:gd name="T33" fmla="*/ 0 h 1293"/>
                <a:gd name="T34" fmla="*/ 0 w 1085"/>
                <a:gd name="T35" fmla="*/ 0 h 1293"/>
                <a:gd name="T36" fmla="*/ 0 w 1085"/>
                <a:gd name="T37" fmla="*/ 0 h 1293"/>
                <a:gd name="T38" fmla="*/ 0 w 1085"/>
                <a:gd name="T39" fmla="*/ 0 h 1293"/>
                <a:gd name="T40" fmla="*/ 0 w 1085"/>
                <a:gd name="T41" fmla="*/ 0 h 1293"/>
                <a:gd name="T42" fmla="*/ 0 w 1085"/>
                <a:gd name="T43" fmla="*/ 0 h 1293"/>
                <a:gd name="T44" fmla="*/ 0 w 1085"/>
                <a:gd name="T45" fmla="*/ 0 h 1293"/>
                <a:gd name="T46" fmla="*/ 0 w 1085"/>
                <a:gd name="T47" fmla="*/ 0 h 1293"/>
                <a:gd name="T48" fmla="*/ 0 w 1085"/>
                <a:gd name="T49" fmla="*/ 0 h 1293"/>
                <a:gd name="T50" fmla="*/ 0 w 1085"/>
                <a:gd name="T51" fmla="*/ 0 h 1293"/>
                <a:gd name="T52" fmla="*/ 0 w 1085"/>
                <a:gd name="T53" fmla="*/ 0 h 1293"/>
                <a:gd name="T54" fmla="*/ 0 w 1085"/>
                <a:gd name="T55" fmla="*/ 0 h 1293"/>
                <a:gd name="T56" fmla="*/ 0 w 1085"/>
                <a:gd name="T57" fmla="*/ 0 h 1293"/>
                <a:gd name="T58" fmla="*/ 0 w 1085"/>
                <a:gd name="T59" fmla="*/ 0 h 1293"/>
                <a:gd name="T60" fmla="*/ 0 w 1085"/>
                <a:gd name="T61" fmla="*/ 0 h 1293"/>
                <a:gd name="T62" fmla="*/ 0 w 1085"/>
                <a:gd name="T63" fmla="*/ 0 h 1293"/>
                <a:gd name="T64" fmla="*/ 0 w 1085"/>
                <a:gd name="T65" fmla="*/ 0 h 1293"/>
                <a:gd name="T66" fmla="*/ 0 w 1085"/>
                <a:gd name="T67" fmla="*/ 0 h 1293"/>
                <a:gd name="T68" fmla="*/ 0 w 1085"/>
                <a:gd name="T69" fmla="*/ 0 h 1293"/>
                <a:gd name="T70" fmla="*/ 0 w 1085"/>
                <a:gd name="T71" fmla="*/ 0 h 1293"/>
                <a:gd name="T72" fmla="*/ 0 w 1085"/>
                <a:gd name="T73" fmla="*/ 0 h 1293"/>
                <a:gd name="T74" fmla="*/ 0 w 1085"/>
                <a:gd name="T75" fmla="*/ 0 h 1293"/>
                <a:gd name="T76" fmla="*/ 0 w 1085"/>
                <a:gd name="T77" fmla="*/ 0 h 1293"/>
                <a:gd name="T78" fmla="*/ 0 w 1085"/>
                <a:gd name="T79" fmla="*/ 0 h 1293"/>
                <a:gd name="T80" fmla="*/ 0 w 1085"/>
                <a:gd name="T81" fmla="*/ 0 h 1293"/>
                <a:gd name="T82" fmla="*/ 0 w 1085"/>
                <a:gd name="T83" fmla="*/ 0 h 1293"/>
                <a:gd name="T84" fmla="*/ 0 w 1085"/>
                <a:gd name="T85" fmla="*/ 0 h 1293"/>
                <a:gd name="T86" fmla="*/ 0 w 1085"/>
                <a:gd name="T87" fmla="*/ 0 h 1293"/>
                <a:gd name="T88" fmla="*/ 0 w 1085"/>
                <a:gd name="T89" fmla="*/ 0 h 1293"/>
                <a:gd name="T90" fmla="*/ 0 w 1085"/>
                <a:gd name="T91" fmla="*/ 0 h 1293"/>
                <a:gd name="T92" fmla="*/ 0 w 1085"/>
                <a:gd name="T93" fmla="*/ 0 h 1293"/>
                <a:gd name="T94" fmla="*/ 0 w 1085"/>
                <a:gd name="T95" fmla="*/ 0 h 1293"/>
                <a:gd name="T96" fmla="*/ 0 w 1085"/>
                <a:gd name="T97" fmla="*/ 0 h 1293"/>
                <a:gd name="T98" fmla="*/ 0 w 1085"/>
                <a:gd name="T99" fmla="*/ 0 h 1293"/>
                <a:gd name="T100" fmla="*/ 0 w 1085"/>
                <a:gd name="T101" fmla="*/ 0 h 1293"/>
                <a:gd name="T102" fmla="*/ 0 w 1085"/>
                <a:gd name="T103" fmla="*/ 0 h 1293"/>
                <a:gd name="T104" fmla="*/ 0 w 1085"/>
                <a:gd name="T105" fmla="*/ 0 h 1293"/>
                <a:gd name="T106" fmla="*/ 0 w 1085"/>
                <a:gd name="T107" fmla="*/ 0 h 1293"/>
                <a:gd name="T108" fmla="*/ 0 w 1085"/>
                <a:gd name="T109" fmla="*/ 0 h 1293"/>
                <a:gd name="T110" fmla="*/ 0 w 1085"/>
                <a:gd name="T111" fmla="*/ 0 h 1293"/>
                <a:gd name="T112" fmla="*/ 0 w 1085"/>
                <a:gd name="T113" fmla="*/ 0 h 1293"/>
                <a:gd name="T114" fmla="*/ 0 w 1085"/>
                <a:gd name="T115" fmla="*/ 0 h 1293"/>
                <a:gd name="T116" fmla="*/ 0 w 1085"/>
                <a:gd name="T117" fmla="*/ 0 h 1293"/>
                <a:gd name="T118" fmla="*/ 0 w 1085"/>
                <a:gd name="T119" fmla="*/ 0 h 12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5"/>
                <a:gd name="T181" fmla="*/ 0 h 1293"/>
                <a:gd name="T182" fmla="*/ 1085 w 1085"/>
                <a:gd name="T183" fmla="*/ 1293 h 12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5" h="1293">
                  <a:moveTo>
                    <a:pt x="1000" y="998"/>
                  </a:moveTo>
                  <a:lnTo>
                    <a:pt x="1000" y="998"/>
                  </a:lnTo>
                  <a:lnTo>
                    <a:pt x="988" y="967"/>
                  </a:lnTo>
                  <a:lnTo>
                    <a:pt x="974" y="936"/>
                  </a:lnTo>
                  <a:lnTo>
                    <a:pt x="961" y="903"/>
                  </a:lnTo>
                  <a:lnTo>
                    <a:pt x="945" y="871"/>
                  </a:lnTo>
                  <a:lnTo>
                    <a:pt x="930" y="839"/>
                  </a:lnTo>
                  <a:lnTo>
                    <a:pt x="913" y="807"/>
                  </a:lnTo>
                  <a:lnTo>
                    <a:pt x="896" y="775"/>
                  </a:lnTo>
                  <a:lnTo>
                    <a:pt x="879" y="744"/>
                  </a:lnTo>
                  <a:lnTo>
                    <a:pt x="862" y="713"/>
                  </a:lnTo>
                  <a:lnTo>
                    <a:pt x="844" y="683"/>
                  </a:lnTo>
                  <a:lnTo>
                    <a:pt x="827" y="654"/>
                  </a:lnTo>
                  <a:lnTo>
                    <a:pt x="809" y="627"/>
                  </a:lnTo>
                  <a:lnTo>
                    <a:pt x="791" y="602"/>
                  </a:lnTo>
                  <a:lnTo>
                    <a:pt x="774" y="577"/>
                  </a:lnTo>
                  <a:lnTo>
                    <a:pt x="757" y="555"/>
                  </a:lnTo>
                  <a:lnTo>
                    <a:pt x="740" y="535"/>
                  </a:lnTo>
                  <a:lnTo>
                    <a:pt x="728" y="517"/>
                  </a:lnTo>
                  <a:lnTo>
                    <a:pt x="709" y="490"/>
                  </a:lnTo>
                  <a:lnTo>
                    <a:pt x="683" y="458"/>
                  </a:lnTo>
                  <a:lnTo>
                    <a:pt x="652" y="419"/>
                  </a:lnTo>
                  <a:lnTo>
                    <a:pt x="617" y="378"/>
                  </a:lnTo>
                  <a:lnTo>
                    <a:pt x="580" y="334"/>
                  </a:lnTo>
                  <a:lnTo>
                    <a:pt x="541" y="288"/>
                  </a:lnTo>
                  <a:lnTo>
                    <a:pt x="499" y="243"/>
                  </a:lnTo>
                  <a:lnTo>
                    <a:pt x="457" y="200"/>
                  </a:lnTo>
                  <a:lnTo>
                    <a:pt x="416" y="160"/>
                  </a:lnTo>
                  <a:lnTo>
                    <a:pt x="378" y="124"/>
                  </a:lnTo>
                  <a:lnTo>
                    <a:pt x="342" y="93"/>
                  </a:lnTo>
                  <a:lnTo>
                    <a:pt x="309" y="69"/>
                  </a:lnTo>
                  <a:lnTo>
                    <a:pt x="281" y="55"/>
                  </a:lnTo>
                  <a:lnTo>
                    <a:pt x="257" y="49"/>
                  </a:lnTo>
                  <a:lnTo>
                    <a:pt x="241" y="55"/>
                  </a:lnTo>
                  <a:lnTo>
                    <a:pt x="229" y="57"/>
                  </a:lnTo>
                  <a:lnTo>
                    <a:pt x="215" y="57"/>
                  </a:lnTo>
                  <a:lnTo>
                    <a:pt x="202" y="54"/>
                  </a:lnTo>
                  <a:lnTo>
                    <a:pt x="187" y="48"/>
                  </a:lnTo>
                  <a:lnTo>
                    <a:pt x="174" y="40"/>
                  </a:lnTo>
                  <a:lnTo>
                    <a:pt x="159" y="33"/>
                  </a:lnTo>
                  <a:lnTo>
                    <a:pt x="144" y="24"/>
                  </a:lnTo>
                  <a:lnTo>
                    <a:pt x="128" y="17"/>
                  </a:lnTo>
                  <a:lnTo>
                    <a:pt x="113" y="9"/>
                  </a:lnTo>
                  <a:lnTo>
                    <a:pt x="98" y="4"/>
                  </a:lnTo>
                  <a:lnTo>
                    <a:pt x="82" y="0"/>
                  </a:lnTo>
                  <a:lnTo>
                    <a:pt x="65" y="0"/>
                  </a:lnTo>
                  <a:lnTo>
                    <a:pt x="49" y="2"/>
                  </a:lnTo>
                  <a:lnTo>
                    <a:pt x="33" y="9"/>
                  </a:lnTo>
                  <a:lnTo>
                    <a:pt x="17" y="21"/>
                  </a:lnTo>
                  <a:lnTo>
                    <a:pt x="0" y="39"/>
                  </a:lnTo>
                  <a:lnTo>
                    <a:pt x="25" y="37"/>
                  </a:lnTo>
                  <a:lnTo>
                    <a:pt x="52" y="44"/>
                  </a:lnTo>
                  <a:lnTo>
                    <a:pt x="83" y="62"/>
                  </a:lnTo>
                  <a:lnTo>
                    <a:pt x="118" y="87"/>
                  </a:lnTo>
                  <a:lnTo>
                    <a:pt x="154" y="119"/>
                  </a:lnTo>
                  <a:lnTo>
                    <a:pt x="194" y="155"/>
                  </a:lnTo>
                  <a:lnTo>
                    <a:pt x="233" y="195"/>
                  </a:lnTo>
                  <a:lnTo>
                    <a:pt x="275" y="237"/>
                  </a:lnTo>
                  <a:lnTo>
                    <a:pt x="317" y="280"/>
                  </a:lnTo>
                  <a:lnTo>
                    <a:pt x="359" y="322"/>
                  </a:lnTo>
                  <a:lnTo>
                    <a:pt x="399" y="361"/>
                  </a:lnTo>
                  <a:lnTo>
                    <a:pt x="440" y="397"/>
                  </a:lnTo>
                  <a:lnTo>
                    <a:pt x="478" y="427"/>
                  </a:lnTo>
                  <a:lnTo>
                    <a:pt x="516" y="450"/>
                  </a:lnTo>
                  <a:lnTo>
                    <a:pt x="551" y="466"/>
                  </a:lnTo>
                  <a:lnTo>
                    <a:pt x="582" y="471"/>
                  </a:lnTo>
                  <a:lnTo>
                    <a:pt x="591" y="473"/>
                  </a:lnTo>
                  <a:lnTo>
                    <a:pt x="603" y="480"/>
                  </a:lnTo>
                  <a:lnTo>
                    <a:pt x="616" y="492"/>
                  </a:lnTo>
                  <a:lnTo>
                    <a:pt x="632" y="508"/>
                  </a:lnTo>
                  <a:lnTo>
                    <a:pt x="649" y="526"/>
                  </a:lnTo>
                  <a:lnTo>
                    <a:pt x="666" y="546"/>
                  </a:lnTo>
                  <a:lnTo>
                    <a:pt x="684" y="568"/>
                  </a:lnTo>
                  <a:lnTo>
                    <a:pt x="702" y="591"/>
                  </a:lnTo>
                  <a:lnTo>
                    <a:pt x="720" y="614"/>
                  </a:lnTo>
                  <a:lnTo>
                    <a:pt x="737" y="636"/>
                  </a:lnTo>
                  <a:lnTo>
                    <a:pt x="754" y="658"/>
                  </a:lnTo>
                  <a:lnTo>
                    <a:pt x="769" y="678"/>
                  </a:lnTo>
                  <a:lnTo>
                    <a:pt x="782" y="695"/>
                  </a:lnTo>
                  <a:lnTo>
                    <a:pt x="793" y="710"/>
                  </a:lnTo>
                  <a:lnTo>
                    <a:pt x="801" y="721"/>
                  </a:lnTo>
                  <a:lnTo>
                    <a:pt x="807" y="727"/>
                  </a:lnTo>
                  <a:lnTo>
                    <a:pt x="830" y="762"/>
                  </a:lnTo>
                  <a:lnTo>
                    <a:pt x="850" y="795"/>
                  </a:lnTo>
                  <a:lnTo>
                    <a:pt x="870" y="828"/>
                  </a:lnTo>
                  <a:lnTo>
                    <a:pt x="888" y="860"/>
                  </a:lnTo>
                  <a:lnTo>
                    <a:pt x="906" y="893"/>
                  </a:lnTo>
                  <a:lnTo>
                    <a:pt x="923" y="926"/>
                  </a:lnTo>
                  <a:lnTo>
                    <a:pt x="940" y="958"/>
                  </a:lnTo>
                  <a:lnTo>
                    <a:pt x="956" y="990"/>
                  </a:lnTo>
                  <a:lnTo>
                    <a:pt x="972" y="1024"/>
                  </a:lnTo>
                  <a:lnTo>
                    <a:pt x="988" y="1058"/>
                  </a:lnTo>
                  <a:lnTo>
                    <a:pt x="1003" y="1094"/>
                  </a:lnTo>
                  <a:lnTo>
                    <a:pt x="1019" y="1130"/>
                  </a:lnTo>
                  <a:lnTo>
                    <a:pt x="1035" y="1168"/>
                  </a:lnTo>
                  <a:lnTo>
                    <a:pt x="1051" y="1209"/>
                  </a:lnTo>
                  <a:lnTo>
                    <a:pt x="1068" y="1249"/>
                  </a:lnTo>
                  <a:lnTo>
                    <a:pt x="1085" y="1293"/>
                  </a:lnTo>
                  <a:lnTo>
                    <a:pt x="1081" y="1273"/>
                  </a:lnTo>
                  <a:lnTo>
                    <a:pt x="1078" y="1253"/>
                  </a:lnTo>
                  <a:lnTo>
                    <a:pt x="1075" y="1234"/>
                  </a:lnTo>
                  <a:lnTo>
                    <a:pt x="1070" y="1216"/>
                  </a:lnTo>
                  <a:lnTo>
                    <a:pt x="1067" y="1197"/>
                  </a:lnTo>
                  <a:lnTo>
                    <a:pt x="1063" y="1179"/>
                  </a:lnTo>
                  <a:lnTo>
                    <a:pt x="1059" y="1162"/>
                  </a:lnTo>
                  <a:lnTo>
                    <a:pt x="1054" y="1144"/>
                  </a:lnTo>
                  <a:lnTo>
                    <a:pt x="1050" y="1127"/>
                  </a:lnTo>
                  <a:lnTo>
                    <a:pt x="1044" y="1110"/>
                  </a:lnTo>
                  <a:lnTo>
                    <a:pt x="1038" y="1092"/>
                  </a:lnTo>
                  <a:lnTo>
                    <a:pt x="1032" y="1074"/>
                  </a:lnTo>
                  <a:lnTo>
                    <a:pt x="1025" y="1056"/>
                  </a:lnTo>
                  <a:lnTo>
                    <a:pt x="1017" y="1037"/>
                  </a:lnTo>
                  <a:lnTo>
                    <a:pt x="1009" y="1018"/>
                  </a:lnTo>
                  <a:lnTo>
                    <a:pt x="1000" y="99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32" name="Freeform 37"/>
            <p:cNvSpPr>
              <a:spLocks/>
            </p:cNvSpPr>
            <p:nvPr/>
          </p:nvSpPr>
          <p:spPr bwMode="auto">
            <a:xfrm>
              <a:off x="3315" y="1575"/>
              <a:ext cx="109" cy="200"/>
            </a:xfrm>
            <a:custGeom>
              <a:avLst/>
              <a:gdLst>
                <a:gd name="T0" fmla="*/ 0 w 649"/>
                <a:gd name="T1" fmla="*/ 0 h 1203"/>
                <a:gd name="T2" fmla="*/ 0 w 649"/>
                <a:gd name="T3" fmla="*/ 0 h 1203"/>
                <a:gd name="T4" fmla="*/ 0 w 649"/>
                <a:gd name="T5" fmla="*/ 0 h 1203"/>
                <a:gd name="T6" fmla="*/ 0 w 649"/>
                <a:gd name="T7" fmla="*/ 0 h 1203"/>
                <a:gd name="T8" fmla="*/ 0 w 649"/>
                <a:gd name="T9" fmla="*/ 0 h 1203"/>
                <a:gd name="T10" fmla="*/ 0 w 649"/>
                <a:gd name="T11" fmla="*/ 0 h 1203"/>
                <a:gd name="T12" fmla="*/ 0 w 649"/>
                <a:gd name="T13" fmla="*/ 0 h 1203"/>
                <a:gd name="T14" fmla="*/ 0 w 649"/>
                <a:gd name="T15" fmla="*/ 0 h 1203"/>
                <a:gd name="T16" fmla="*/ 0 w 649"/>
                <a:gd name="T17" fmla="*/ 0 h 1203"/>
                <a:gd name="T18" fmla="*/ 0 w 649"/>
                <a:gd name="T19" fmla="*/ 0 h 1203"/>
                <a:gd name="T20" fmla="*/ 0 w 649"/>
                <a:gd name="T21" fmla="*/ 0 h 1203"/>
                <a:gd name="T22" fmla="*/ 0 w 649"/>
                <a:gd name="T23" fmla="*/ 0 h 1203"/>
                <a:gd name="T24" fmla="*/ 0 w 649"/>
                <a:gd name="T25" fmla="*/ 0 h 1203"/>
                <a:gd name="T26" fmla="*/ 0 w 649"/>
                <a:gd name="T27" fmla="*/ 0 h 1203"/>
                <a:gd name="T28" fmla="*/ 0 w 649"/>
                <a:gd name="T29" fmla="*/ 0 h 1203"/>
                <a:gd name="T30" fmla="*/ 0 w 649"/>
                <a:gd name="T31" fmla="*/ 0 h 1203"/>
                <a:gd name="T32" fmla="*/ 0 w 649"/>
                <a:gd name="T33" fmla="*/ 0 h 1203"/>
                <a:gd name="T34" fmla="*/ 0 w 649"/>
                <a:gd name="T35" fmla="*/ 0 h 1203"/>
                <a:gd name="T36" fmla="*/ 0 w 649"/>
                <a:gd name="T37" fmla="*/ 0 h 1203"/>
                <a:gd name="T38" fmla="*/ 0 w 649"/>
                <a:gd name="T39" fmla="*/ 0 h 1203"/>
                <a:gd name="T40" fmla="*/ 0 w 649"/>
                <a:gd name="T41" fmla="*/ 0 h 1203"/>
                <a:gd name="T42" fmla="*/ 0 w 649"/>
                <a:gd name="T43" fmla="*/ 0 h 1203"/>
                <a:gd name="T44" fmla="*/ 0 w 649"/>
                <a:gd name="T45" fmla="*/ 0 h 1203"/>
                <a:gd name="T46" fmla="*/ 0 w 649"/>
                <a:gd name="T47" fmla="*/ 0 h 1203"/>
                <a:gd name="T48" fmla="*/ 0 w 649"/>
                <a:gd name="T49" fmla="*/ 0 h 1203"/>
                <a:gd name="T50" fmla="*/ 0 w 649"/>
                <a:gd name="T51" fmla="*/ 0 h 1203"/>
                <a:gd name="T52" fmla="*/ 0 w 649"/>
                <a:gd name="T53" fmla="*/ 0 h 1203"/>
                <a:gd name="T54" fmla="*/ 0 w 649"/>
                <a:gd name="T55" fmla="*/ 0 h 1203"/>
                <a:gd name="T56" fmla="*/ 0 w 649"/>
                <a:gd name="T57" fmla="*/ 0 h 1203"/>
                <a:gd name="T58" fmla="*/ 0 w 649"/>
                <a:gd name="T59" fmla="*/ 0 h 1203"/>
                <a:gd name="T60" fmla="*/ 0 w 649"/>
                <a:gd name="T61" fmla="*/ 0 h 1203"/>
                <a:gd name="T62" fmla="*/ 0 w 649"/>
                <a:gd name="T63" fmla="*/ 0 h 1203"/>
                <a:gd name="T64" fmla="*/ 0 w 649"/>
                <a:gd name="T65" fmla="*/ 0 h 1203"/>
                <a:gd name="T66" fmla="*/ 0 w 649"/>
                <a:gd name="T67" fmla="*/ 0 h 1203"/>
                <a:gd name="T68" fmla="*/ 0 w 649"/>
                <a:gd name="T69" fmla="*/ 0 h 1203"/>
                <a:gd name="T70" fmla="*/ 0 w 649"/>
                <a:gd name="T71" fmla="*/ 0 h 1203"/>
                <a:gd name="T72" fmla="*/ 0 w 649"/>
                <a:gd name="T73" fmla="*/ 0 h 1203"/>
                <a:gd name="T74" fmla="*/ 0 w 649"/>
                <a:gd name="T75" fmla="*/ 0 h 1203"/>
                <a:gd name="T76" fmla="*/ 0 w 649"/>
                <a:gd name="T77" fmla="*/ 0 h 1203"/>
                <a:gd name="T78" fmla="*/ 0 w 649"/>
                <a:gd name="T79" fmla="*/ 0 h 1203"/>
                <a:gd name="T80" fmla="*/ 0 w 649"/>
                <a:gd name="T81" fmla="*/ 0 h 1203"/>
                <a:gd name="T82" fmla="*/ 0 w 649"/>
                <a:gd name="T83" fmla="*/ 0 h 1203"/>
                <a:gd name="T84" fmla="*/ 0 w 649"/>
                <a:gd name="T85" fmla="*/ 0 h 1203"/>
                <a:gd name="T86" fmla="*/ 0 w 649"/>
                <a:gd name="T87" fmla="*/ 0 h 1203"/>
                <a:gd name="T88" fmla="*/ 0 w 649"/>
                <a:gd name="T89" fmla="*/ 0 h 1203"/>
                <a:gd name="T90" fmla="*/ 0 w 649"/>
                <a:gd name="T91" fmla="*/ 0 h 1203"/>
                <a:gd name="T92" fmla="*/ 0 w 649"/>
                <a:gd name="T93" fmla="*/ 0 h 1203"/>
                <a:gd name="T94" fmla="*/ 0 w 649"/>
                <a:gd name="T95" fmla="*/ 0 h 12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9"/>
                <a:gd name="T145" fmla="*/ 0 h 1203"/>
                <a:gd name="T146" fmla="*/ 649 w 649"/>
                <a:gd name="T147" fmla="*/ 1203 h 12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9" h="1203">
                  <a:moveTo>
                    <a:pt x="398" y="127"/>
                  </a:moveTo>
                  <a:lnTo>
                    <a:pt x="373" y="127"/>
                  </a:lnTo>
                  <a:lnTo>
                    <a:pt x="348" y="125"/>
                  </a:lnTo>
                  <a:lnTo>
                    <a:pt x="322" y="123"/>
                  </a:lnTo>
                  <a:lnTo>
                    <a:pt x="297" y="120"/>
                  </a:lnTo>
                  <a:lnTo>
                    <a:pt x="272" y="116"/>
                  </a:lnTo>
                  <a:lnTo>
                    <a:pt x="247" y="110"/>
                  </a:lnTo>
                  <a:lnTo>
                    <a:pt x="221" y="104"/>
                  </a:lnTo>
                  <a:lnTo>
                    <a:pt x="197" y="97"/>
                  </a:lnTo>
                  <a:lnTo>
                    <a:pt x="172" y="89"/>
                  </a:lnTo>
                  <a:lnTo>
                    <a:pt x="147" y="79"/>
                  </a:lnTo>
                  <a:lnTo>
                    <a:pt x="122" y="69"/>
                  </a:lnTo>
                  <a:lnTo>
                    <a:pt x="97" y="58"/>
                  </a:lnTo>
                  <a:lnTo>
                    <a:pt x="72" y="46"/>
                  </a:lnTo>
                  <a:lnTo>
                    <a:pt x="49" y="31"/>
                  </a:lnTo>
                  <a:lnTo>
                    <a:pt x="24" y="17"/>
                  </a:lnTo>
                  <a:lnTo>
                    <a:pt x="0" y="0"/>
                  </a:lnTo>
                  <a:lnTo>
                    <a:pt x="8" y="9"/>
                  </a:lnTo>
                  <a:lnTo>
                    <a:pt x="15" y="17"/>
                  </a:lnTo>
                  <a:lnTo>
                    <a:pt x="21" y="28"/>
                  </a:lnTo>
                  <a:lnTo>
                    <a:pt x="27" y="41"/>
                  </a:lnTo>
                  <a:lnTo>
                    <a:pt x="33" y="54"/>
                  </a:lnTo>
                  <a:lnTo>
                    <a:pt x="40" y="68"/>
                  </a:lnTo>
                  <a:lnTo>
                    <a:pt x="46" y="84"/>
                  </a:lnTo>
                  <a:lnTo>
                    <a:pt x="54" y="100"/>
                  </a:lnTo>
                  <a:lnTo>
                    <a:pt x="63" y="118"/>
                  </a:lnTo>
                  <a:lnTo>
                    <a:pt x="72" y="136"/>
                  </a:lnTo>
                  <a:lnTo>
                    <a:pt x="84" y="155"/>
                  </a:lnTo>
                  <a:lnTo>
                    <a:pt x="97" y="174"/>
                  </a:lnTo>
                  <a:lnTo>
                    <a:pt x="112" y="195"/>
                  </a:lnTo>
                  <a:lnTo>
                    <a:pt x="129" y="215"/>
                  </a:lnTo>
                  <a:lnTo>
                    <a:pt x="148" y="235"/>
                  </a:lnTo>
                  <a:lnTo>
                    <a:pt x="170" y="255"/>
                  </a:lnTo>
                  <a:lnTo>
                    <a:pt x="214" y="273"/>
                  </a:lnTo>
                  <a:lnTo>
                    <a:pt x="254" y="295"/>
                  </a:lnTo>
                  <a:lnTo>
                    <a:pt x="293" y="322"/>
                  </a:lnTo>
                  <a:lnTo>
                    <a:pt x="328" y="354"/>
                  </a:lnTo>
                  <a:lnTo>
                    <a:pt x="360" y="390"/>
                  </a:lnTo>
                  <a:lnTo>
                    <a:pt x="390" y="429"/>
                  </a:lnTo>
                  <a:lnTo>
                    <a:pt x="417" y="472"/>
                  </a:lnTo>
                  <a:lnTo>
                    <a:pt x="442" y="519"/>
                  </a:lnTo>
                  <a:lnTo>
                    <a:pt x="463" y="568"/>
                  </a:lnTo>
                  <a:lnTo>
                    <a:pt x="483" y="618"/>
                  </a:lnTo>
                  <a:lnTo>
                    <a:pt x="500" y="671"/>
                  </a:lnTo>
                  <a:lnTo>
                    <a:pt x="515" y="726"/>
                  </a:lnTo>
                  <a:lnTo>
                    <a:pt x="527" y="783"/>
                  </a:lnTo>
                  <a:lnTo>
                    <a:pt x="538" y="841"/>
                  </a:lnTo>
                  <a:lnTo>
                    <a:pt x="545" y="899"/>
                  </a:lnTo>
                  <a:lnTo>
                    <a:pt x="551" y="957"/>
                  </a:lnTo>
                  <a:lnTo>
                    <a:pt x="553" y="980"/>
                  </a:lnTo>
                  <a:lnTo>
                    <a:pt x="555" y="1000"/>
                  </a:lnTo>
                  <a:lnTo>
                    <a:pt x="556" y="1019"/>
                  </a:lnTo>
                  <a:lnTo>
                    <a:pt x="558" y="1038"/>
                  </a:lnTo>
                  <a:lnTo>
                    <a:pt x="558" y="1055"/>
                  </a:lnTo>
                  <a:lnTo>
                    <a:pt x="559" y="1071"/>
                  </a:lnTo>
                  <a:lnTo>
                    <a:pt x="559" y="1086"/>
                  </a:lnTo>
                  <a:lnTo>
                    <a:pt x="558" y="1100"/>
                  </a:lnTo>
                  <a:lnTo>
                    <a:pt x="557" y="1114"/>
                  </a:lnTo>
                  <a:lnTo>
                    <a:pt x="555" y="1127"/>
                  </a:lnTo>
                  <a:lnTo>
                    <a:pt x="551" y="1140"/>
                  </a:lnTo>
                  <a:lnTo>
                    <a:pt x="547" y="1152"/>
                  </a:lnTo>
                  <a:lnTo>
                    <a:pt x="541" y="1165"/>
                  </a:lnTo>
                  <a:lnTo>
                    <a:pt x="533" y="1177"/>
                  </a:lnTo>
                  <a:lnTo>
                    <a:pt x="525" y="1189"/>
                  </a:lnTo>
                  <a:lnTo>
                    <a:pt x="515" y="1201"/>
                  </a:lnTo>
                  <a:lnTo>
                    <a:pt x="539" y="1203"/>
                  </a:lnTo>
                  <a:lnTo>
                    <a:pt x="560" y="1197"/>
                  </a:lnTo>
                  <a:lnTo>
                    <a:pt x="578" y="1184"/>
                  </a:lnTo>
                  <a:lnTo>
                    <a:pt x="595" y="1166"/>
                  </a:lnTo>
                  <a:lnTo>
                    <a:pt x="609" y="1141"/>
                  </a:lnTo>
                  <a:lnTo>
                    <a:pt x="621" y="1112"/>
                  </a:lnTo>
                  <a:lnTo>
                    <a:pt x="630" y="1079"/>
                  </a:lnTo>
                  <a:lnTo>
                    <a:pt x="638" y="1042"/>
                  </a:lnTo>
                  <a:lnTo>
                    <a:pt x="644" y="1003"/>
                  </a:lnTo>
                  <a:lnTo>
                    <a:pt x="648" y="962"/>
                  </a:lnTo>
                  <a:lnTo>
                    <a:pt x="649" y="920"/>
                  </a:lnTo>
                  <a:lnTo>
                    <a:pt x="649" y="879"/>
                  </a:lnTo>
                  <a:lnTo>
                    <a:pt x="647" y="837"/>
                  </a:lnTo>
                  <a:lnTo>
                    <a:pt x="644" y="798"/>
                  </a:lnTo>
                  <a:lnTo>
                    <a:pt x="638" y="760"/>
                  </a:lnTo>
                  <a:lnTo>
                    <a:pt x="631" y="724"/>
                  </a:lnTo>
                  <a:lnTo>
                    <a:pt x="604" y="671"/>
                  </a:lnTo>
                  <a:lnTo>
                    <a:pt x="582" y="620"/>
                  </a:lnTo>
                  <a:lnTo>
                    <a:pt x="564" y="570"/>
                  </a:lnTo>
                  <a:lnTo>
                    <a:pt x="549" y="522"/>
                  </a:lnTo>
                  <a:lnTo>
                    <a:pt x="538" y="475"/>
                  </a:lnTo>
                  <a:lnTo>
                    <a:pt x="527" y="431"/>
                  </a:lnTo>
                  <a:lnTo>
                    <a:pt x="520" y="388"/>
                  </a:lnTo>
                  <a:lnTo>
                    <a:pt x="513" y="347"/>
                  </a:lnTo>
                  <a:lnTo>
                    <a:pt x="505" y="309"/>
                  </a:lnTo>
                  <a:lnTo>
                    <a:pt x="497" y="274"/>
                  </a:lnTo>
                  <a:lnTo>
                    <a:pt x="488" y="241"/>
                  </a:lnTo>
                  <a:lnTo>
                    <a:pt x="477" y="212"/>
                  </a:lnTo>
                  <a:lnTo>
                    <a:pt x="463" y="185"/>
                  </a:lnTo>
                  <a:lnTo>
                    <a:pt x="445" y="162"/>
                  </a:lnTo>
                  <a:lnTo>
                    <a:pt x="424" y="142"/>
                  </a:lnTo>
                  <a:lnTo>
                    <a:pt x="398" y="127"/>
                  </a:lnTo>
                  <a:close/>
                </a:path>
              </a:pathLst>
            </a:custGeom>
            <a:solidFill>
              <a:srgbClr val="7FF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33" name="Freeform 38"/>
            <p:cNvSpPr>
              <a:spLocks/>
            </p:cNvSpPr>
            <p:nvPr/>
          </p:nvSpPr>
          <p:spPr bwMode="auto">
            <a:xfrm>
              <a:off x="3315" y="1574"/>
              <a:ext cx="67" cy="23"/>
            </a:xfrm>
            <a:custGeom>
              <a:avLst/>
              <a:gdLst>
                <a:gd name="T0" fmla="*/ 0 w 400"/>
                <a:gd name="T1" fmla="*/ 0 h 134"/>
                <a:gd name="T2" fmla="*/ 0 w 400"/>
                <a:gd name="T3" fmla="*/ 0 h 134"/>
                <a:gd name="T4" fmla="*/ 0 w 400"/>
                <a:gd name="T5" fmla="*/ 0 h 134"/>
                <a:gd name="T6" fmla="*/ 0 w 400"/>
                <a:gd name="T7" fmla="*/ 0 h 134"/>
                <a:gd name="T8" fmla="*/ 0 w 400"/>
                <a:gd name="T9" fmla="*/ 0 h 134"/>
                <a:gd name="T10" fmla="*/ 0 w 400"/>
                <a:gd name="T11" fmla="*/ 0 h 134"/>
                <a:gd name="T12" fmla="*/ 0 w 400"/>
                <a:gd name="T13" fmla="*/ 0 h 134"/>
                <a:gd name="T14" fmla="*/ 0 w 400"/>
                <a:gd name="T15" fmla="*/ 0 h 134"/>
                <a:gd name="T16" fmla="*/ 0 w 400"/>
                <a:gd name="T17" fmla="*/ 0 h 134"/>
                <a:gd name="T18" fmla="*/ 0 w 400"/>
                <a:gd name="T19" fmla="*/ 0 h 134"/>
                <a:gd name="T20" fmla="*/ 0 w 400"/>
                <a:gd name="T21" fmla="*/ 0 h 134"/>
                <a:gd name="T22" fmla="*/ 0 w 400"/>
                <a:gd name="T23" fmla="*/ 0 h 134"/>
                <a:gd name="T24" fmla="*/ 0 w 400"/>
                <a:gd name="T25" fmla="*/ 0 h 134"/>
                <a:gd name="T26" fmla="*/ 0 w 400"/>
                <a:gd name="T27" fmla="*/ 0 h 134"/>
                <a:gd name="T28" fmla="*/ 0 w 400"/>
                <a:gd name="T29" fmla="*/ 0 h 134"/>
                <a:gd name="T30" fmla="*/ 0 w 400"/>
                <a:gd name="T31" fmla="*/ 0 h 134"/>
                <a:gd name="T32" fmla="*/ 0 w 400"/>
                <a:gd name="T33" fmla="*/ 0 h 134"/>
                <a:gd name="T34" fmla="*/ 0 w 400"/>
                <a:gd name="T35" fmla="*/ 0 h 134"/>
                <a:gd name="T36" fmla="*/ 0 w 400"/>
                <a:gd name="T37" fmla="*/ 0 h 134"/>
                <a:gd name="T38" fmla="*/ 0 w 400"/>
                <a:gd name="T39" fmla="*/ 0 h 134"/>
                <a:gd name="T40" fmla="*/ 0 w 400"/>
                <a:gd name="T41" fmla="*/ 0 h 134"/>
                <a:gd name="T42" fmla="*/ 0 w 400"/>
                <a:gd name="T43" fmla="*/ 0 h 134"/>
                <a:gd name="T44" fmla="*/ 0 w 400"/>
                <a:gd name="T45" fmla="*/ 0 h 134"/>
                <a:gd name="T46" fmla="*/ 0 w 400"/>
                <a:gd name="T47" fmla="*/ 0 h 134"/>
                <a:gd name="T48" fmla="*/ 0 w 400"/>
                <a:gd name="T49" fmla="*/ 0 h 134"/>
                <a:gd name="T50" fmla="*/ 0 w 400"/>
                <a:gd name="T51" fmla="*/ 0 h 134"/>
                <a:gd name="T52" fmla="*/ 0 w 400"/>
                <a:gd name="T53" fmla="*/ 0 h 134"/>
                <a:gd name="T54" fmla="*/ 0 w 400"/>
                <a:gd name="T55" fmla="*/ 0 h 134"/>
                <a:gd name="T56" fmla="*/ 0 w 400"/>
                <a:gd name="T57" fmla="*/ 0 h 134"/>
                <a:gd name="T58" fmla="*/ 0 w 400"/>
                <a:gd name="T59" fmla="*/ 0 h 134"/>
                <a:gd name="T60" fmla="*/ 0 w 400"/>
                <a:gd name="T61" fmla="*/ 0 h 134"/>
                <a:gd name="T62" fmla="*/ 0 w 400"/>
                <a:gd name="T63" fmla="*/ 0 h 134"/>
                <a:gd name="T64" fmla="*/ 0 w 400"/>
                <a:gd name="T65" fmla="*/ 0 h 134"/>
                <a:gd name="T66" fmla="*/ 0 w 400"/>
                <a:gd name="T67" fmla="*/ 0 h 134"/>
                <a:gd name="T68" fmla="*/ 0 w 400"/>
                <a:gd name="T69" fmla="*/ 0 h 134"/>
                <a:gd name="T70" fmla="*/ 0 w 400"/>
                <a:gd name="T71" fmla="*/ 0 h 134"/>
                <a:gd name="T72" fmla="*/ 0 w 400"/>
                <a:gd name="T73" fmla="*/ 0 h 134"/>
                <a:gd name="T74" fmla="*/ 0 w 400"/>
                <a:gd name="T75" fmla="*/ 0 h 134"/>
                <a:gd name="T76" fmla="*/ 0 w 400"/>
                <a:gd name="T77" fmla="*/ 0 h 134"/>
                <a:gd name="T78" fmla="*/ 0 w 400"/>
                <a:gd name="T79" fmla="*/ 0 h 134"/>
                <a:gd name="T80" fmla="*/ 0 w 400"/>
                <a:gd name="T81" fmla="*/ 0 h 134"/>
                <a:gd name="T82" fmla="*/ 0 w 400"/>
                <a:gd name="T83" fmla="*/ 0 h 1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0"/>
                <a:gd name="T127" fmla="*/ 0 h 134"/>
                <a:gd name="T128" fmla="*/ 400 w 400"/>
                <a:gd name="T129" fmla="*/ 134 h 1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0" h="134">
                  <a:moveTo>
                    <a:pt x="3" y="0"/>
                  </a:moveTo>
                  <a:lnTo>
                    <a:pt x="1" y="7"/>
                  </a:lnTo>
                  <a:lnTo>
                    <a:pt x="25" y="24"/>
                  </a:lnTo>
                  <a:lnTo>
                    <a:pt x="50" y="39"/>
                  </a:lnTo>
                  <a:lnTo>
                    <a:pt x="73" y="53"/>
                  </a:lnTo>
                  <a:lnTo>
                    <a:pt x="98" y="65"/>
                  </a:lnTo>
                  <a:lnTo>
                    <a:pt x="123" y="77"/>
                  </a:lnTo>
                  <a:lnTo>
                    <a:pt x="148" y="87"/>
                  </a:lnTo>
                  <a:lnTo>
                    <a:pt x="173" y="96"/>
                  </a:lnTo>
                  <a:lnTo>
                    <a:pt x="199" y="105"/>
                  </a:lnTo>
                  <a:lnTo>
                    <a:pt x="223" y="112"/>
                  </a:lnTo>
                  <a:lnTo>
                    <a:pt x="249" y="118"/>
                  </a:lnTo>
                  <a:lnTo>
                    <a:pt x="274" y="124"/>
                  </a:lnTo>
                  <a:lnTo>
                    <a:pt x="299" y="127"/>
                  </a:lnTo>
                  <a:lnTo>
                    <a:pt x="324" y="131"/>
                  </a:lnTo>
                  <a:lnTo>
                    <a:pt x="350" y="133"/>
                  </a:lnTo>
                  <a:lnTo>
                    <a:pt x="375" y="134"/>
                  </a:lnTo>
                  <a:lnTo>
                    <a:pt x="400" y="134"/>
                  </a:lnTo>
                  <a:lnTo>
                    <a:pt x="400" y="125"/>
                  </a:lnTo>
                  <a:lnTo>
                    <a:pt x="375" y="125"/>
                  </a:lnTo>
                  <a:lnTo>
                    <a:pt x="350" y="124"/>
                  </a:lnTo>
                  <a:lnTo>
                    <a:pt x="324" y="121"/>
                  </a:lnTo>
                  <a:lnTo>
                    <a:pt x="299" y="118"/>
                  </a:lnTo>
                  <a:lnTo>
                    <a:pt x="274" y="114"/>
                  </a:lnTo>
                  <a:lnTo>
                    <a:pt x="249" y="108"/>
                  </a:lnTo>
                  <a:lnTo>
                    <a:pt x="223" y="102"/>
                  </a:lnTo>
                  <a:lnTo>
                    <a:pt x="199" y="95"/>
                  </a:lnTo>
                  <a:lnTo>
                    <a:pt x="175" y="87"/>
                  </a:lnTo>
                  <a:lnTo>
                    <a:pt x="150" y="77"/>
                  </a:lnTo>
                  <a:lnTo>
                    <a:pt x="125" y="68"/>
                  </a:lnTo>
                  <a:lnTo>
                    <a:pt x="100" y="56"/>
                  </a:lnTo>
                  <a:lnTo>
                    <a:pt x="76" y="44"/>
                  </a:lnTo>
                  <a:lnTo>
                    <a:pt x="52" y="30"/>
                  </a:lnTo>
                  <a:lnTo>
                    <a:pt x="27" y="16"/>
                  </a:lnTo>
                  <a:lnTo>
                    <a:pt x="3" y="0"/>
                  </a:lnTo>
                  <a:lnTo>
                    <a:pt x="1" y="7"/>
                  </a:lnTo>
                  <a:lnTo>
                    <a:pt x="3" y="0"/>
                  </a:lnTo>
                  <a:lnTo>
                    <a:pt x="2" y="0"/>
                  </a:lnTo>
                  <a:lnTo>
                    <a:pt x="1" y="1"/>
                  </a:lnTo>
                  <a:lnTo>
                    <a:pt x="0" y="5"/>
                  </a:lnTo>
                  <a:lnTo>
                    <a:pt x="1" y="7"/>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34" name="Freeform 39"/>
            <p:cNvSpPr>
              <a:spLocks/>
            </p:cNvSpPr>
            <p:nvPr/>
          </p:nvSpPr>
          <p:spPr bwMode="auto">
            <a:xfrm>
              <a:off x="3315" y="1574"/>
              <a:ext cx="29" cy="44"/>
            </a:xfrm>
            <a:custGeom>
              <a:avLst/>
              <a:gdLst>
                <a:gd name="T0" fmla="*/ 0 w 173"/>
                <a:gd name="T1" fmla="*/ 0 h 263"/>
                <a:gd name="T2" fmla="*/ 0 w 173"/>
                <a:gd name="T3" fmla="*/ 0 h 263"/>
                <a:gd name="T4" fmla="*/ 0 w 173"/>
                <a:gd name="T5" fmla="*/ 0 h 263"/>
                <a:gd name="T6" fmla="*/ 0 w 173"/>
                <a:gd name="T7" fmla="*/ 0 h 263"/>
                <a:gd name="T8" fmla="*/ 0 w 173"/>
                <a:gd name="T9" fmla="*/ 0 h 263"/>
                <a:gd name="T10" fmla="*/ 0 w 173"/>
                <a:gd name="T11" fmla="*/ 0 h 263"/>
                <a:gd name="T12" fmla="*/ 0 w 173"/>
                <a:gd name="T13" fmla="*/ 0 h 263"/>
                <a:gd name="T14" fmla="*/ 0 w 173"/>
                <a:gd name="T15" fmla="*/ 0 h 263"/>
                <a:gd name="T16" fmla="*/ 0 w 173"/>
                <a:gd name="T17" fmla="*/ 0 h 263"/>
                <a:gd name="T18" fmla="*/ 0 w 173"/>
                <a:gd name="T19" fmla="*/ 0 h 263"/>
                <a:gd name="T20" fmla="*/ 0 w 173"/>
                <a:gd name="T21" fmla="*/ 0 h 263"/>
                <a:gd name="T22" fmla="*/ 0 w 173"/>
                <a:gd name="T23" fmla="*/ 0 h 263"/>
                <a:gd name="T24" fmla="*/ 0 w 173"/>
                <a:gd name="T25" fmla="*/ 0 h 263"/>
                <a:gd name="T26" fmla="*/ 0 w 173"/>
                <a:gd name="T27" fmla="*/ 0 h 263"/>
                <a:gd name="T28" fmla="*/ 0 w 173"/>
                <a:gd name="T29" fmla="*/ 0 h 263"/>
                <a:gd name="T30" fmla="*/ 0 w 173"/>
                <a:gd name="T31" fmla="*/ 0 h 263"/>
                <a:gd name="T32" fmla="*/ 0 w 173"/>
                <a:gd name="T33" fmla="*/ 0 h 263"/>
                <a:gd name="T34" fmla="*/ 0 w 173"/>
                <a:gd name="T35" fmla="*/ 0 h 263"/>
                <a:gd name="T36" fmla="*/ 0 w 173"/>
                <a:gd name="T37" fmla="*/ 0 h 263"/>
                <a:gd name="T38" fmla="*/ 0 w 173"/>
                <a:gd name="T39" fmla="*/ 0 h 263"/>
                <a:gd name="T40" fmla="*/ 0 w 173"/>
                <a:gd name="T41" fmla="*/ 0 h 263"/>
                <a:gd name="T42" fmla="*/ 0 w 173"/>
                <a:gd name="T43" fmla="*/ 0 h 263"/>
                <a:gd name="T44" fmla="*/ 0 w 173"/>
                <a:gd name="T45" fmla="*/ 0 h 263"/>
                <a:gd name="T46" fmla="*/ 0 w 173"/>
                <a:gd name="T47" fmla="*/ 0 h 263"/>
                <a:gd name="T48" fmla="*/ 0 w 173"/>
                <a:gd name="T49" fmla="*/ 0 h 263"/>
                <a:gd name="T50" fmla="*/ 0 w 173"/>
                <a:gd name="T51" fmla="*/ 0 h 263"/>
                <a:gd name="T52" fmla="*/ 0 w 173"/>
                <a:gd name="T53" fmla="*/ 0 h 263"/>
                <a:gd name="T54" fmla="*/ 0 w 173"/>
                <a:gd name="T55" fmla="*/ 0 h 263"/>
                <a:gd name="T56" fmla="*/ 0 w 173"/>
                <a:gd name="T57" fmla="*/ 0 h 263"/>
                <a:gd name="T58" fmla="*/ 0 w 173"/>
                <a:gd name="T59" fmla="*/ 0 h 263"/>
                <a:gd name="T60" fmla="*/ 0 w 173"/>
                <a:gd name="T61" fmla="*/ 0 h 263"/>
                <a:gd name="T62" fmla="*/ 0 w 173"/>
                <a:gd name="T63" fmla="*/ 0 h 263"/>
                <a:gd name="T64" fmla="*/ 0 w 173"/>
                <a:gd name="T65" fmla="*/ 0 h 263"/>
                <a:gd name="T66" fmla="*/ 0 w 173"/>
                <a:gd name="T67" fmla="*/ 0 h 263"/>
                <a:gd name="T68" fmla="*/ 0 w 173"/>
                <a:gd name="T69" fmla="*/ 0 h 263"/>
                <a:gd name="T70" fmla="*/ 0 w 173"/>
                <a:gd name="T71" fmla="*/ 0 h 263"/>
                <a:gd name="T72" fmla="*/ 0 w 173"/>
                <a:gd name="T73" fmla="*/ 0 h 263"/>
                <a:gd name="T74" fmla="*/ 0 w 173"/>
                <a:gd name="T75" fmla="*/ 0 h 263"/>
                <a:gd name="T76" fmla="*/ 0 w 173"/>
                <a:gd name="T77" fmla="*/ 0 h 263"/>
                <a:gd name="T78" fmla="*/ 0 w 173"/>
                <a:gd name="T79" fmla="*/ 0 h 263"/>
                <a:gd name="T80" fmla="*/ 0 w 173"/>
                <a:gd name="T81" fmla="*/ 0 h 263"/>
                <a:gd name="T82" fmla="*/ 0 w 173"/>
                <a:gd name="T83" fmla="*/ 0 h 2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3"/>
                <a:gd name="T127" fmla="*/ 0 h 263"/>
                <a:gd name="T128" fmla="*/ 173 w 173"/>
                <a:gd name="T129" fmla="*/ 263 h 2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3" h="263">
                  <a:moveTo>
                    <a:pt x="172" y="254"/>
                  </a:moveTo>
                  <a:lnTo>
                    <a:pt x="172" y="255"/>
                  </a:lnTo>
                  <a:lnTo>
                    <a:pt x="150" y="235"/>
                  </a:lnTo>
                  <a:lnTo>
                    <a:pt x="131" y="214"/>
                  </a:lnTo>
                  <a:lnTo>
                    <a:pt x="115" y="194"/>
                  </a:lnTo>
                  <a:lnTo>
                    <a:pt x="101" y="174"/>
                  </a:lnTo>
                  <a:lnTo>
                    <a:pt x="87" y="155"/>
                  </a:lnTo>
                  <a:lnTo>
                    <a:pt x="76" y="137"/>
                  </a:lnTo>
                  <a:lnTo>
                    <a:pt x="67" y="119"/>
                  </a:lnTo>
                  <a:lnTo>
                    <a:pt x="58" y="101"/>
                  </a:lnTo>
                  <a:lnTo>
                    <a:pt x="50" y="84"/>
                  </a:lnTo>
                  <a:lnTo>
                    <a:pt x="43" y="69"/>
                  </a:lnTo>
                  <a:lnTo>
                    <a:pt x="36" y="55"/>
                  </a:lnTo>
                  <a:lnTo>
                    <a:pt x="31" y="41"/>
                  </a:lnTo>
                  <a:lnTo>
                    <a:pt x="24" y="28"/>
                  </a:lnTo>
                  <a:lnTo>
                    <a:pt x="18" y="16"/>
                  </a:lnTo>
                  <a:lnTo>
                    <a:pt x="10" y="8"/>
                  </a:lnTo>
                  <a:lnTo>
                    <a:pt x="2" y="0"/>
                  </a:lnTo>
                  <a:lnTo>
                    <a:pt x="0" y="7"/>
                  </a:lnTo>
                  <a:lnTo>
                    <a:pt x="8" y="15"/>
                  </a:lnTo>
                  <a:lnTo>
                    <a:pt x="14" y="24"/>
                  </a:lnTo>
                  <a:lnTo>
                    <a:pt x="19" y="33"/>
                  </a:lnTo>
                  <a:lnTo>
                    <a:pt x="26" y="46"/>
                  </a:lnTo>
                  <a:lnTo>
                    <a:pt x="32" y="59"/>
                  </a:lnTo>
                  <a:lnTo>
                    <a:pt x="38" y="74"/>
                  </a:lnTo>
                  <a:lnTo>
                    <a:pt x="45" y="89"/>
                  </a:lnTo>
                  <a:lnTo>
                    <a:pt x="53" y="106"/>
                  </a:lnTo>
                  <a:lnTo>
                    <a:pt x="62" y="124"/>
                  </a:lnTo>
                  <a:lnTo>
                    <a:pt x="71" y="142"/>
                  </a:lnTo>
                  <a:lnTo>
                    <a:pt x="82" y="162"/>
                  </a:lnTo>
                  <a:lnTo>
                    <a:pt x="96" y="181"/>
                  </a:lnTo>
                  <a:lnTo>
                    <a:pt x="111" y="201"/>
                  </a:lnTo>
                  <a:lnTo>
                    <a:pt x="129" y="221"/>
                  </a:lnTo>
                  <a:lnTo>
                    <a:pt x="148" y="242"/>
                  </a:lnTo>
                  <a:lnTo>
                    <a:pt x="169" y="262"/>
                  </a:lnTo>
                  <a:lnTo>
                    <a:pt x="169" y="263"/>
                  </a:lnTo>
                  <a:lnTo>
                    <a:pt x="169" y="262"/>
                  </a:lnTo>
                  <a:lnTo>
                    <a:pt x="171" y="262"/>
                  </a:lnTo>
                  <a:lnTo>
                    <a:pt x="173" y="260"/>
                  </a:lnTo>
                  <a:lnTo>
                    <a:pt x="173" y="257"/>
                  </a:lnTo>
                  <a:lnTo>
                    <a:pt x="172" y="255"/>
                  </a:lnTo>
                  <a:lnTo>
                    <a:pt x="172" y="2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35" name="Freeform 40"/>
            <p:cNvSpPr>
              <a:spLocks/>
            </p:cNvSpPr>
            <p:nvPr/>
          </p:nvSpPr>
          <p:spPr bwMode="auto">
            <a:xfrm>
              <a:off x="3343" y="1617"/>
              <a:ext cx="65" cy="118"/>
            </a:xfrm>
            <a:custGeom>
              <a:avLst/>
              <a:gdLst>
                <a:gd name="T0" fmla="*/ 0 w 385"/>
                <a:gd name="T1" fmla="*/ 0 h 711"/>
                <a:gd name="T2" fmla="*/ 0 w 385"/>
                <a:gd name="T3" fmla="*/ 0 h 711"/>
                <a:gd name="T4" fmla="*/ 0 w 385"/>
                <a:gd name="T5" fmla="*/ 0 h 711"/>
                <a:gd name="T6" fmla="*/ 0 w 385"/>
                <a:gd name="T7" fmla="*/ 0 h 711"/>
                <a:gd name="T8" fmla="*/ 0 w 385"/>
                <a:gd name="T9" fmla="*/ 0 h 711"/>
                <a:gd name="T10" fmla="*/ 0 w 385"/>
                <a:gd name="T11" fmla="*/ 0 h 711"/>
                <a:gd name="T12" fmla="*/ 0 w 385"/>
                <a:gd name="T13" fmla="*/ 0 h 711"/>
                <a:gd name="T14" fmla="*/ 0 w 385"/>
                <a:gd name="T15" fmla="*/ 0 h 711"/>
                <a:gd name="T16" fmla="*/ 0 w 385"/>
                <a:gd name="T17" fmla="*/ 0 h 711"/>
                <a:gd name="T18" fmla="*/ 0 w 385"/>
                <a:gd name="T19" fmla="*/ 0 h 711"/>
                <a:gd name="T20" fmla="*/ 0 w 385"/>
                <a:gd name="T21" fmla="*/ 0 h 711"/>
                <a:gd name="T22" fmla="*/ 0 w 385"/>
                <a:gd name="T23" fmla="*/ 0 h 711"/>
                <a:gd name="T24" fmla="*/ 0 w 385"/>
                <a:gd name="T25" fmla="*/ 0 h 711"/>
                <a:gd name="T26" fmla="*/ 0 w 385"/>
                <a:gd name="T27" fmla="*/ 0 h 711"/>
                <a:gd name="T28" fmla="*/ 0 w 385"/>
                <a:gd name="T29" fmla="*/ 0 h 711"/>
                <a:gd name="T30" fmla="*/ 0 w 385"/>
                <a:gd name="T31" fmla="*/ 0 h 711"/>
                <a:gd name="T32" fmla="*/ 0 w 385"/>
                <a:gd name="T33" fmla="*/ 0 h 711"/>
                <a:gd name="T34" fmla="*/ 0 w 385"/>
                <a:gd name="T35" fmla="*/ 0 h 711"/>
                <a:gd name="T36" fmla="*/ 0 w 385"/>
                <a:gd name="T37" fmla="*/ 0 h 711"/>
                <a:gd name="T38" fmla="*/ 0 w 385"/>
                <a:gd name="T39" fmla="*/ 0 h 711"/>
                <a:gd name="T40" fmla="*/ 0 w 385"/>
                <a:gd name="T41" fmla="*/ 0 h 711"/>
                <a:gd name="T42" fmla="*/ 0 w 385"/>
                <a:gd name="T43" fmla="*/ 0 h 711"/>
                <a:gd name="T44" fmla="*/ 0 w 385"/>
                <a:gd name="T45" fmla="*/ 0 h 711"/>
                <a:gd name="T46" fmla="*/ 0 w 385"/>
                <a:gd name="T47" fmla="*/ 0 h 711"/>
                <a:gd name="T48" fmla="*/ 0 w 385"/>
                <a:gd name="T49" fmla="*/ 0 h 711"/>
                <a:gd name="T50" fmla="*/ 0 w 385"/>
                <a:gd name="T51" fmla="*/ 0 h 711"/>
                <a:gd name="T52" fmla="*/ 0 w 385"/>
                <a:gd name="T53" fmla="*/ 0 h 711"/>
                <a:gd name="T54" fmla="*/ 0 w 385"/>
                <a:gd name="T55" fmla="*/ 0 h 711"/>
                <a:gd name="T56" fmla="*/ 0 w 385"/>
                <a:gd name="T57" fmla="*/ 0 h 711"/>
                <a:gd name="T58" fmla="*/ 0 w 385"/>
                <a:gd name="T59" fmla="*/ 0 h 711"/>
                <a:gd name="T60" fmla="*/ 0 w 385"/>
                <a:gd name="T61" fmla="*/ 0 h 711"/>
                <a:gd name="T62" fmla="*/ 0 w 385"/>
                <a:gd name="T63" fmla="*/ 0 h 711"/>
                <a:gd name="T64" fmla="*/ 0 w 385"/>
                <a:gd name="T65" fmla="*/ 0 h 711"/>
                <a:gd name="T66" fmla="*/ 0 w 385"/>
                <a:gd name="T67" fmla="*/ 0 h 711"/>
                <a:gd name="T68" fmla="*/ 0 w 385"/>
                <a:gd name="T69" fmla="*/ 0 h 711"/>
                <a:gd name="T70" fmla="*/ 0 w 385"/>
                <a:gd name="T71" fmla="*/ 0 h 711"/>
                <a:gd name="T72" fmla="*/ 0 w 385"/>
                <a:gd name="T73" fmla="*/ 0 h 711"/>
                <a:gd name="T74" fmla="*/ 0 w 385"/>
                <a:gd name="T75" fmla="*/ 0 h 711"/>
                <a:gd name="T76" fmla="*/ 0 w 385"/>
                <a:gd name="T77" fmla="*/ 0 h 711"/>
                <a:gd name="T78" fmla="*/ 0 w 385"/>
                <a:gd name="T79" fmla="*/ 0 h 711"/>
                <a:gd name="T80" fmla="*/ 0 w 385"/>
                <a:gd name="T81" fmla="*/ 0 h 71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5"/>
                <a:gd name="T124" fmla="*/ 0 h 711"/>
                <a:gd name="T125" fmla="*/ 385 w 385"/>
                <a:gd name="T126" fmla="*/ 711 h 71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5" h="711">
                  <a:moveTo>
                    <a:pt x="385" y="706"/>
                  </a:moveTo>
                  <a:lnTo>
                    <a:pt x="385" y="706"/>
                  </a:lnTo>
                  <a:lnTo>
                    <a:pt x="380" y="647"/>
                  </a:lnTo>
                  <a:lnTo>
                    <a:pt x="372" y="588"/>
                  </a:lnTo>
                  <a:lnTo>
                    <a:pt x="362" y="531"/>
                  </a:lnTo>
                  <a:lnTo>
                    <a:pt x="349" y="474"/>
                  </a:lnTo>
                  <a:lnTo>
                    <a:pt x="335" y="418"/>
                  </a:lnTo>
                  <a:lnTo>
                    <a:pt x="318" y="364"/>
                  </a:lnTo>
                  <a:lnTo>
                    <a:pt x="297" y="314"/>
                  </a:lnTo>
                  <a:lnTo>
                    <a:pt x="276" y="265"/>
                  </a:lnTo>
                  <a:lnTo>
                    <a:pt x="251" y="218"/>
                  </a:lnTo>
                  <a:lnTo>
                    <a:pt x="224" y="175"/>
                  </a:lnTo>
                  <a:lnTo>
                    <a:pt x="195" y="136"/>
                  </a:lnTo>
                  <a:lnTo>
                    <a:pt x="161" y="100"/>
                  </a:lnTo>
                  <a:lnTo>
                    <a:pt x="126" y="68"/>
                  </a:lnTo>
                  <a:lnTo>
                    <a:pt x="87" y="40"/>
                  </a:lnTo>
                  <a:lnTo>
                    <a:pt x="47" y="18"/>
                  </a:lnTo>
                  <a:lnTo>
                    <a:pt x="3" y="0"/>
                  </a:lnTo>
                  <a:lnTo>
                    <a:pt x="0" y="9"/>
                  </a:lnTo>
                  <a:lnTo>
                    <a:pt x="44" y="27"/>
                  </a:lnTo>
                  <a:lnTo>
                    <a:pt x="85" y="47"/>
                  </a:lnTo>
                  <a:lnTo>
                    <a:pt x="123" y="75"/>
                  </a:lnTo>
                  <a:lnTo>
                    <a:pt x="158" y="107"/>
                  </a:lnTo>
                  <a:lnTo>
                    <a:pt x="190" y="143"/>
                  </a:lnTo>
                  <a:lnTo>
                    <a:pt x="219" y="182"/>
                  </a:lnTo>
                  <a:lnTo>
                    <a:pt x="247" y="225"/>
                  </a:lnTo>
                  <a:lnTo>
                    <a:pt x="271" y="270"/>
                  </a:lnTo>
                  <a:lnTo>
                    <a:pt x="293" y="319"/>
                  </a:lnTo>
                  <a:lnTo>
                    <a:pt x="313" y="369"/>
                  </a:lnTo>
                  <a:lnTo>
                    <a:pt x="330" y="423"/>
                  </a:lnTo>
                  <a:lnTo>
                    <a:pt x="345" y="476"/>
                  </a:lnTo>
                  <a:lnTo>
                    <a:pt x="357" y="534"/>
                  </a:lnTo>
                  <a:lnTo>
                    <a:pt x="367" y="591"/>
                  </a:lnTo>
                  <a:lnTo>
                    <a:pt x="375" y="649"/>
                  </a:lnTo>
                  <a:lnTo>
                    <a:pt x="381" y="706"/>
                  </a:lnTo>
                  <a:lnTo>
                    <a:pt x="382" y="710"/>
                  </a:lnTo>
                  <a:lnTo>
                    <a:pt x="383" y="711"/>
                  </a:lnTo>
                  <a:lnTo>
                    <a:pt x="384" y="710"/>
                  </a:lnTo>
                  <a:lnTo>
                    <a:pt x="385" y="7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36" name="Freeform 41"/>
            <p:cNvSpPr>
              <a:spLocks/>
            </p:cNvSpPr>
            <p:nvPr/>
          </p:nvSpPr>
          <p:spPr bwMode="auto">
            <a:xfrm>
              <a:off x="3401" y="1735"/>
              <a:ext cx="8" cy="41"/>
            </a:xfrm>
            <a:custGeom>
              <a:avLst/>
              <a:gdLst>
                <a:gd name="T0" fmla="*/ 0 w 49"/>
                <a:gd name="T1" fmla="*/ 0 h 248"/>
                <a:gd name="T2" fmla="*/ 0 w 49"/>
                <a:gd name="T3" fmla="*/ 0 h 248"/>
                <a:gd name="T4" fmla="*/ 0 w 49"/>
                <a:gd name="T5" fmla="*/ 0 h 248"/>
                <a:gd name="T6" fmla="*/ 0 w 49"/>
                <a:gd name="T7" fmla="*/ 0 h 248"/>
                <a:gd name="T8" fmla="*/ 0 w 49"/>
                <a:gd name="T9" fmla="*/ 0 h 248"/>
                <a:gd name="T10" fmla="*/ 0 w 49"/>
                <a:gd name="T11" fmla="*/ 0 h 248"/>
                <a:gd name="T12" fmla="*/ 0 w 49"/>
                <a:gd name="T13" fmla="*/ 0 h 248"/>
                <a:gd name="T14" fmla="*/ 0 w 49"/>
                <a:gd name="T15" fmla="*/ 0 h 248"/>
                <a:gd name="T16" fmla="*/ 0 w 49"/>
                <a:gd name="T17" fmla="*/ 0 h 248"/>
                <a:gd name="T18" fmla="*/ 0 w 49"/>
                <a:gd name="T19" fmla="*/ 0 h 248"/>
                <a:gd name="T20" fmla="*/ 0 w 49"/>
                <a:gd name="T21" fmla="*/ 0 h 248"/>
                <a:gd name="T22" fmla="*/ 0 w 49"/>
                <a:gd name="T23" fmla="*/ 0 h 248"/>
                <a:gd name="T24" fmla="*/ 0 w 49"/>
                <a:gd name="T25" fmla="*/ 0 h 248"/>
                <a:gd name="T26" fmla="*/ 0 w 49"/>
                <a:gd name="T27" fmla="*/ 0 h 248"/>
                <a:gd name="T28" fmla="*/ 0 w 49"/>
                <a:gd name="T29" fmla="*/ 0 h 248"/>
                <a:gd name="T30" fmla="*/ 0 w 49"/>
                <a:gd name="T31" fmla="*/ 0 h 248"/>
                <a:gd name="T32" fmla="*/ 0 w 49"/>
                <a:gd name="T33" fmla="*/ 0 h 248"/>
                <a:gd name="T34" fmla="*/ 0 w 49"/>
                <a:gd name="T35" fmla="*/ 0 h 248"/>
                <a:gd name="T36" fmla="*/ 0 w 49"/>
                <a:gd name="T37" fmla="*/ 0 h 248"/>
                <a:gd name="T38" fmla="*/ 0 w 49"/>
                <a:gd name="T39" fmla="*/ 0 h 248"/>
                <a:gd name="T40" fmla="*/ 0 w 49"/>
                <a:gd name="T41" fmla="*/ 0 h 248"/>
                <a:gd name="T42" fmla="*/ 0 w 49"/>
                <a:gd name="T43" fmla="*/ 0 h 248"/>
                <a:gd name="T44" fmla="*/ 0 w 49"/>
                <a:gd name="T45" fmla="*/ 0 h 248"/>
                <a:gd name="T46" fmla="*/ 0 w 49"/>
                <a:gd name="T47" fmla="*/ 0 h 248"/>
                <a:gd name="T48" fmla="*/ 0 w 49"/>
                <a:gd name="T49" fmla="*/ 0 h 248"/>
                <a:gd name="T50" fmla="*/ 0 w 49"/>
                <a:gd name="T51" fmla="*/ 0 h 248"/>
                <a:gd name="T52" fmla="*/ 0 w 49"/>
                <a:gd name="T53" fmla="*/ 0 h 248"/>
                <a:gd name="T54" fmla="*/ 0 w 49"/>
                <a:gd name="T55" fmla="*/ 0 h 248"/>
                <a:gd name="T56" fmla="*/ 0 w 49"/>
                <a:gd name="T57" fmla="*/ 0 h 248"/>
                <a:gd name="T58" fmla="*/ 0 w 49"/>
                <a:gd name="T59" fmla="*/ 0 h 248"/>
                <a:gd name="T60" fmla="*/ 0 w 49"/>
                <a:gd name="T61" fmla="*/ 0 h 248"/>
                <a:gd name="T62" fmla="*/ 0 w 49"/>
                <a:gd name="T63" fmla="*/ 0 h 248"/>
                <a:gd name="T64" fmla="*/ 0 w 49"/>
                <a:gd name="T65" fmla="*/ 0 h 248"/>
                <a:gd name="T66" fmla="*/ 0 w 49"/>
                <a:gd name="T67" fmla="*/ 0 h 248"/>
                <a:gd name="T68" fmla="*/ 0 w 49"/>
                <a:gd name="T69" fmla="*/ 0 h 248"/>
                <a:gd name="T70" fmla="*/ 0 w 49"/>
                <a:gd name="T71" fmla="*/ 0 h 248"/>
                <a:gd name="T72" fmla="*/ 0 w 49"/>
                <a:gd name="T73" fmla="*/ 0 h 248"/>
                <a:gd name="T74" fmla="*/ 0 w 49"/>
                <a:gd name="T75" fmla="*/ 0 h 248"/>
                <a:gd name="T76" fmla="*/ 0 w 49"/>
                <a:gd name="T77" fmla="*/ 0 h 248"/>
                <a:gd name="T78" fmla="*/ 0 w 49"/>
                <a:gd name="T79" fmla="*/ 0 h 248"/>
                <a:gd name="T80" fmla="*/ 0 w 49"/>
                <a:gd name="T81" fmla="*/ 0 h 248"/>
                <a:gd name="T82" fmla="*/ 0 w 49"/>
                <a:gd name="T83" fmla="*/ 0 h 2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248"/>
                <a:gd name="T128" fmla="*/ 49 w 49"/>
                <a:gd name="T129" fmla="*/ 248 h 2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248">
                  <a:moveTo>
                    <a:pt x="2" y="239"/>
                  </a:moveTo>
                  <a:lnTo>
                    <a:pt x="3" y="247"/>
                  </a:lnTo>
                  <a:lnTo>
                    <a:pt x="14" y="235"/>
                  </a:lnTo>
                  <a:lnTo>
                    <a:pt x="22" y="223"/>
                  </a:lnTo>
                  <a:lnTo>
                    <a:pt x="30" y="210"/>
                  </a:lnTo>
                  <a:lnTo>
                    <a:pt x="36" y="197"/>
                  </a:lnTo>
                  <a:lnTo>
                    <a:pt x="40" y="185"/>
                  </a:lnTo>
                  <a:lnTo>
                    <a:pt x="44" y="171"/>
                  </a:lnTo>
                  <a:lnTo>
                    <a:pt x="46" y="158"/>
                  </a:lnTo>
                  <a:lnTo>
                    <a:pt x="47" y="143"/>
                  </a:lnTo>
                  <a:lnTo>
                    <a:pt x="49" y="129"/>
                  </a:lnTo>
                  <a:lnTo>
                    <a:pt x="49" y="114"/>
                  </a:lnTo>
                  <a:lnTo>
                    <a:pt x="48" y="98"/>
                  </a:lnTo>
                  <a:lnTo>
                    <a:pt x="47" y="81"/>
                  </a:lnTo>
                  <a:lnTo>
                    <a:pt x="45" y="61"/>
                  </a:lnTo>
                  <a:lnTo>
                    <a:pt x="44" y="43"/>
                  </a:lnTo>
                  <a:lnTo>
                    <a:pt x="43" y="23"/>
                  </a:lnTo>
                  <a:lnTo>
                    <a:pt x="40" y="0"/>
                  </a:lnTo>
                  <a:lnTo>
                    <a:pt x="36" y="0"/>
                  </a:lnTo>
                  <a:lnTo>
                    <a:pt x="38" y="23"/>
                  </a:lnTo>
                  <a:lnTo>
                    <a:pt x="39" y="43"/>
                  </a:lnTo>
                  <a:lnTo>
                    <a:pt x="40" y="64"/>
                  </a:lnTo>
                  <a:lnTo>
                    <a:pt x="43" y="81"/>
                  </a:lnTo>
                  <a:lnTo>
                    <a:pt x="42" y="98"/>
                  </a:lnTo>
                  <a:lnTo>
                    <a:pt x="43" y="114"/>
                  </a:lnTo>
                  <a:lnTo>
                    <a:pt x="43" y="129"/>
                  </a:lnTo>
                  <a:lnTo>
                    <a:pt x="43" y="143"/>
                  </a:lnTo>
                  <a:lnTo>
                    <a:pt x="42" y="155"/>
                  </a:lnTo>
                  <a:lnTo>
                    <a:pt x="39" y="168"/>
                  </a:lnTo>
                  <a:lnTo>
                    <a:pt x="36" y="180"/>
                  </a:lnTo>
                  <a:lnTo>
                    <a:pt x="31" y="192"/>
                  </a:lnTo>
                  <a:lnTo>
                    <a:pt x="26" y="205"/>
                  </a:lnTo>
                  <a:lnTo>
                    <a:pt x="18" y="216"/>
                  </a:lnTo>
                  <a:lnTo>
                    <a:pt x="10" y="228"/>
                  </a:lnTo>
                  <a:lnTo>
                    <a:pt x="1" y="240"/>
                  </a:lnTo>
                  <a:lnTo>
                    <a:pt x="2" y="248"/>
                  </a:lnTo>
                  <a:lnTo>
                    <a:pt x="1" y="240"/>
                  </a:lnTo>
                  <a:lnTo>
                    <a:pt x="0" y="242"/>
                  </a:lnTo>
                  <a:lnTo>
                    <a:pt x="1" y="245"/>
                  </a:lnTo>
                  <a:lnTo>
                    <a:pt x="2" y="247"/>
                  </a:lnTo>
                  <a:lnTo>
                    <a:pt x="3" y="247"/>
                  </a:lnTo>
                  <a:lnTo>
                    <a:pt x="2" y="2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37" name="Freeform 42"/>
            <p:cNvSpPr>
              <a:spLocks/>
            </p:cNvSpPr>
            <p:nvPr/>
          </p:nvSpPr>
          <p:spPr bwMode="auto">
            <a:xfrm>
              <a:off x="3401" y="1695"/>
              <a:ext cx="23" cy="81"/>
            </a:xfrm>
            <a:custGeom>
              <a:avLst/>
              <a:gdLst>
                <a:gd name="T0" fmla="*/ 0 w 138"/>
                <a:gd name="T1" fmla="*/ 0 h 489"/>
                <a:gd name="T2" fmla="*/ 0 w 138"/>
                <a:gd name="T3" fmla="*/ 0 h 489"/>
                <a:gd name="T4" fmla="*/ 0 w 138"/>
                <a:gd name="T5" fmla="*/ 0 h 489"/>
                <a:gd name="T6" fmla="*/ 0 w 138"/>
                <a:gd name="T7" fmla="*/ 0 h 489"/>
                <a:gd name="T8" fmla="*/ 0 w 138"/>
                <a:gd name="T9" fmla="*/ 0 h 489"/>
                <a:gd name="T10" fmla="*/ 0 w 138"/>
                <a:gd name="T11" fmla="*/ 0 h 489"/>
                <a:gd name="T12" fmla="*/ 0 w 138"/>
                <a:gd name="T13" fmla="*/ 0 h 489"/>
                <a:gd name="T14" fmla="*/ 0 w 138"/>
                <a:gd name="T15" fmla="*/ 0 h 489"/>
                <a:gd name="T16" fmla="*/ 0 w 138"/>
                <a:gd name="T17" fmla="*/ 0 h 489"/>
                <a:gd name="T18" fmla="*/ 0 w 138"/>
                <a:gd name="T19" fmla="*/ 0 h 489"/>
                <a:gd name="T20" fmla="*/ 0 w 138"/>
                <a:gd name="T21" fmla="*/ 0 h 489"/>
                <a:gd name="T22" fmla="*/ 0 w 138"/>
                <a:gd name="T23" fmla="*/ 0 h 489"/>
                <a:gd name="T24" fmla="*/ 0 w 138"/>
                <a:gd name="T25" fmla="*/ 0 h 489"/>
                <a:gd name="T26" fmla="*/ 0 w 138"/>
                <a:gd name="T27" fmla="*/ 0 h 489"/>
                <a:gd name="T28" fmla="*/ 0 w 138"/>
                <a:gd name="T29" fmla="*/ 0 h 489"/>
                <a:gd name="T30" fmla="*/ 0 w 138"/>
                <a:gd name="T31" fmla="*/ 0 h 489"/>
                <a:gd name="T32" fmla="*/ 0 w 138"/>
                <a:gd name="T33" fmla="*/ 0 h 489"/>
                <a:gd name="T34" fmla="*/ 0 w 138"/>
                <a:gd name="T35" fmla="*/ 0 h 489"/>
                <a:gd name="T36" fmla="*/ 0 w 138"/>
                <a:gd name="T37" fmla="*/ 0 h 489"/>
                <a:gd name="T38" fmla="*/ 0 w 138"/>
                <a:gd name="T39" fmla="*/ 0 h 489"/>
                <a:gd name="T40" fmla="*/ 0 w 138"/>
                <a:gd name="T41" fmla="*/ 0 h 489"/>
                <a:gd name="T42" fmla="*/ 0 w 138"/>
                <a:gd name="T43" fmla="*/ 0 h 489"/>
                <a:gd name="T44" fmla="*/ 0 w 138"/>
                <a:gd name="T45" fmla="*/ 0 h 489"/>
                <a:gd name="T46" fmla="*/ 0 w 138"/>
                <a:gd name="T47" fmla="*/ 0 h 489"/>
                <a:gd name="T48" fmla="*/ 0 w 138"/>
                <a:gd name="T49" fmla="*/ 0 h 489"/>
                <a:gd name="T50" fmla="*/ 0 w 138"/>
                <a:gd name="T51" fmla="*/ 0 h 489"/>
                <a:gd name="T52" fmla="*/ 0 w 138"/>
                <a:gd name="T53" fmla="*/ 0 h 489"/>
                <a:gd name="T54" fmla="*/ 0 w 138"/>
                <a:gd name="T55" fmla="*/ 0 h 489"/>
                <a:gd name="T56" fmla="*/ 0 w 138"/>
                <a:gd name="T57" fmla="*/ 0 h 489"/>
                <a:gd name="T58" fmla="*/ 0 w 138"/>
                <a:gd name="T59" fmla="*/ 0 h 489"/>
                <a:gd name="T60" fmla="*/ 0 w 138"/>
                <a:gd name="T61" fmla="*/ 0 h 489"/>
                <a:gd name="T62" fmla="*/ 0 w 138"/>
                <a:gd name="T63" fmla="*/ 0 h 489"/>
                <a:gd name="T64" fmla="*/ 0 w 138"/>
                <a:gd name="T65" fmla="*/ 0 h 489"/>
                <a:gd name="T66" fmla="*/ 0 w 138"/>
                <a:gd name="T67" fmla="*/ 0 h 489"/>
                <a:gd name="T68" fmla="*/ 0 w 138"/>
                <a:gd name="T69" fmla="*/ 0 h 489"/>
                <a:gd name="T70" fmla="*/ 0 w 138"/>
                <a:gd name="T71" fmla="*/ 0 h 489"/>
                <a:gd name="T72" fmla="*/ 0 w 138"/>
                <a:gd name="T73" fmla="*/ 0 h 489"/>
                <a:gd name="T74" fmla="*/ 0 w 138"/>
                <a:gd name="T75" fmla="*/ 0 h 489"/>
                <a:gd name="T76" fmla="*/ 0 w 138"/>
                <a:gd name="T77" fmla="*/ 0 h 489"/>
                <a:gd name="T78" fmla="*/ 0 w 138"/>
                <a:gd name="T79" fmla="*/ 0 h 489"/>
                <a:gd name="T80" fmla="*/ 0 w 138"/>
                <a:gd name="T81" fmla="*/ 0 h 489"/>
                <a:gd name="T82" fmla="*/ 0 w 138"/>
                <a:gd name="T83" fmla="*/ 0 h 48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489"/>
                <a:gd name="T128" fmla="*/ 138 w 138"/>
                <a:gd name="T129" fmla="*/ 489 h 48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489">
                  <a:moveTo>
                    <a:pt x="114" y="7"/>
                  </a:moveTo>
                  <a:lnTo>
                    <a:pt x="114" y="6"/>
                  </a:lnTo>
                  <a:lnTo>
                    <a:pt x="121" y="42"/>
                  </a:lnTo>
                  <a:lnTo>
                    <a:pt x="126" y="80"/>
                  </a:lnTo>
                  <a:lnTo>
                    <a:pt x="130" y="118"/>
                  </a:lnTo>
                  <a:lnTo>
                    <a:pt x="131" y="160"/>
                  </a:lnTo>
                  <a:lnTo>
                    <a:pt x="131" y="201"/>
                  </a:lnTo>
                  <a:lnTo>
                    <a:pt x="131" y="243"/>
                  </a:lnTo>
                  <a:lnTo>
                    <a:pt x="126" y="283"/>
                  </a:lnTo>
                  <a:lnTo>
                    <a:pt x="121" y="322"/>
                  </a:lnTo>
                  <a:lnTo>
                    <a:pt x="113" y="359"/>
                  </a:lnTo>
                  <a:lnTo>
                    <a:pt x="104" y="391"/>
                  </a:lnTo>
                  <a:lnTo>
                    <a:pt x="91" y="420"/>
                  </a:lnTo>
                  <a:lnTo>
                    <a:pt x="78" y="443"/>
                  </a:lnTo>
                  <a:lnTo>
                    <a:pt x="62" y="461"/>
                  </a:lnTo>
                  <a:lnTo>
                    <a:pt x="44" y="473"/>
                  </a:lnTo>
                  <a:lnTo>
                    <a:pt x="24" y="479"/>
                  </a:lnTo>
                  <a:lnTo>
                    <a:pt x="0" y="477"/>
                  </a:lnTo>
                  <a:lnTo>
                    <a:pt x="0" y="486"/>
                  </a:lnTo>
                  <a:lnTo>
                    <a:pt x="24" y="489"/>
                  </a:lnTo>
                  <a:lnTo>
                    <a:pt x="46" y="483"/>
                  </a:lnTo>
                  <a:lnTo>
                    <a:pt x="64" y="468"/>
                  </a:lnTo>
                  <a:lnTo>
                    <a:pt x="82" y="451"/>
                  </a:lnTo>
                  <a:lnTo>
                    <a:pt x="96" y="424"/>
                  </a:lnTo>
                  <a:lnTo>
                    <a:pt x="108" y="396"/>
                  </a:lnTo>
                  <a:lnTo>
                    <a:pt x="117" y="361"/>
                  </a:lnTo>
                  <a:lnTo>
                    <a:pt x="125" y="324"/>
                  </a:lnTo>
                  <a:lnTo>
                    <a:pt x="131" y="285"/>
                  </a:lnTo>
                  <a:lnTo>
                    <a:pt x="135" y="243"/>
                  </a:lnTo>
                  <a:lnTo>
                    <a:pt x="138" y="201"/>
                  </a:lnTo>
                  <a:lnTo>
                    <a:pt x="138" y="160"/>
                  </a:lnTo>
                  <a:lnTo>
                    <a:pt x="134" y="118"/>
                  </a:lnTo>
                  <a:lnTo>
                    <a:pt x="131" y="78"/>
                  </a:lnTo>
                  <a:lnTo>
                    <a:pt x="125" y="39"/>
                  </a:lnTo>
                  <a:lnTo>
                    <a:pt x="119" y="4"/>
                  </a:lnTo>
                  <a:lnTo>
                    <a:pt x="119" y="2"/>
                  </a:lnTo>
                  <a:lnTo>
                    <a:pt x="119" y="4"/>
                  </a:lnTo>
                  <a:lnTo>
                    <a:pt x="117" y="0"/>
                  </a:lnTo>
                  <a:lnTo>
                    <a:pt x="115" y="0"/>
                  </a:lnTo>
                  <a:lnTo>
                    <a:pt x="114" y="2"/>
                  </a:lnTo>
                  <a:lnTo>
                    <a:pt x="114" y="6"/>
                  </a:lnTo>
                  <a:lnTo>
                    <a:pt x="1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38" name="Freeform 43"/>
            <p:cNvSpPr>
              <a:spLocks/>
            </p:cNvSpPr>
            <p:nvPr/>
          </p:nvSpPr>
          <p:spPr bwMode="auto">
            <a:xfrm>
              <a:off x="3381" y="1595"/>
              <a:ext cx="40" cy="101"/>
            </a:xfrm>
            <a:custGeom>
              <a:avLst/>
              <a:gdLst>
                <a:gd name="T0" fmla="*/ 0 w 239"/>
                <a:gd name="T1" fmla="*/ 0 h 604"/>
                <a:gd name="T2" fmla="*/ 0 w 239"/>
                <a:gd name="T3" fmla="*/ 0 h 604"/>
                <a:gd name="T4" fmla="*/ 0 w 239"/>
                <a:gd name="T5" fmla="*/ 0 h 604"/>
                <a:gd name="T6" fmla="*/ 0 w 239"/>
                <a:gd name="T7" fmla="*/ 0 h 604"/>
                <a:gd name="T8" fmla="*/ 0 w 239"/>
                <a:gd name="T9" fmla="*/ 0 h 604"/>
                <a:gd name="T10" fmla="*/ 0 w 239"/>
                <a:gd name="T11" fmla="*/ 0 h 604"/>
                <a:gd name="T12" fmla="*/ 0 w 239"/>
                <a:gd name="T13" fmla="*/ 0 h 604"/>
                <a:gd name="T14" fmla="*/ 0 w 239"/>
                <a:gd name="T15" fmla="*/ 0 h 604"/>
                <a:gd name="T16" fmla="*/ 0 w 239"/>
                <a:gd name="T17" fmla="*/ 0 h 604"/>
                <a:gd name="T18" fmla="*/ 0 w 239"/>
                <a:gd name="T19" fmla="*/ 0 h 604"/>
                <a:gd name="T20" fmla="*/ 0 w 239"/>
                <a:gd name="T21" fmla="*/ 0 h 604"/>
                <a:gd name="T22" fmla="*/ 0 w 239"/>
                <a:gd name="T23" fmla="*/ 0 h 604"/>
                <a:gd name="T24" fmla="*/ 0 w 239"/>
                <a:gd name="T25" fmla="*/ 0 h 604"/>
                <a:gd name="T26" fmla="*/ 0 w 239"/>
                <a:gd name="T27" fmla="*/ 0 h 604"/>
                <a:gd name="T28" fmla="*/ 0 w 239"/>
                <a:gd name="T29" fmla="*/ 0 h 604"/>
                <a:gd name="T30" fmla="*/ 0 w 239"/>
                <a:gd name="T31" fmla="*/ 0 h 604"/>
                <a:gd name="T32" fmla="*/ 0 w 239"/>
                <a:gd name="T33" fmla="*/ 0 h 604"/>
                <a:gd name="T34" fmla="*/ 0 w 239"/>
                <a:gd name="T35" fmla="*/ 0 h 604"/>
                <a:gd name="T36" fmla="*/ 0 w 239"/>
                <a:gd name="T37" fmla="*/ 0 h 604"/>
                <a:gd name="T38" fmla="*/ 0 w 239"/>
                <a:gd name="T39" fmla="*/ 0 h 604"/>
                <a:gd name="T40" fmla="*/ 0 w 239"/>
                <a:gd name="T41" fmla="*/ 0 h 604"/>
                <a:gd name="T42" fmla="*/ 0 w 239"/>
                <a:gd name="T43" fmla="*/ 0 h 604"/>
                <a:gd name="T44" fmla="*/ 0 w 239"/>
                <a:gd name="T45" fmla="*/ 0 h 604"/>
                <a:gd name="T46" fmla="*/ 0 w 239"/>
                <a:gd name="T47" fmla="*/ 0 h 604"/>
                <a:gd name="T48" fmla="*/ 0 w 239"/>
                <a:gd name="T49" fmla="*/ 0 h 604"/>
                <a:gd name="T50" fmla="*/ 0 w 239"/>
                <a:gd name="T51" fmla="*/ 0 h 604"/>
                <a:gd name="T52" fmla="*/ 0 w 239"/>
                <a:gd name="T53" fmla="*/ 0 h 604"/>
                <a:gd name="T54" fmla="*/ 0 w 239"/>
                <a:gd name="T55" fmla="*/ 0 h 604"/>
                <a:gd name="T56" fmla="*/ 0 w 239"/>
                <a:gd name="T57" fmla="*/ 0 h 604"/>
                <a:gd name="T58" fmla="*/ 0 w 239"/>
                <a:gd name="T59" fmla="*/ 0 h 604"/>
                <a:gd name="T60" fmla="*/ 0 w 239"/>
                <a:gd name="T61" fmla="*/ 0 h 604"/>
                <a:gd name="T62" fmla="*/ 0 w 239"/>
                <a:gd name="T63" fmla="*/ 0 h 604"/>
                <a:gd name="T64" fmla="*/ 0 w 239"/>
                <a:gd name="T65" fmla="*/ 0 h 604"/>
                <a:gd name="T66" fmla="*/ 0 w 239"/>
                <a:gd name="T67" fmla="*/ 0 h 604"/>
                <a:gd name="T68" fmla="*/ 0 w 239"/>
                <a:gd name="T69" fmla="*/ 0 h 604"/>
                <a:gd name="T70" fmla="*/ 0 w 239"/>
                <a:gd name="T71" fmla="*/ 0 h 604"/>
                <a:gd name="T72" fmla="*/ 0 w 239"/>
                <a:gd name="T73" fmla="*/ 0 h 604"/>
                <a:gd name="T74" fmla="*/ 0 w 239"/>
                <a:gd name="T75" fmla="*/ 0 h 604"/>
                <a:gd name="T76" fmla="*/ 0 w 239"/>
                <a:gd name="T77" fmla="*/ 0 h 604"/>
                <a:gd name="T78" fmla="*/ 0 w 239"/>
                <a:gd name="T79" fmla="*/ 0 h 604"/>
                <a:gd name="T80" fmla="*/ 0 w 239"/>
                <a:gd name="T81" fmla="*/ 0 h 604"/>
                <a:gd name="T82" fmla="*/ 0 w 239"/>
                <a:gd name="T83" fmla="*/ 0 h 6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9"/>
                <a:gd name="T127" fmla="*/ 0 h 604"/>
                <a:gd name="T128" fmla="*/ 239 w 239"/>
                <a:gd name="T129" fmla="*/ 604 h 6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9" h="604">
                  <a:moveTo>
                    <a:pt x="3" y="9"/>
                  </a:moveTo>
                  <a:lnTo>
                    <a:pt x="1" y="9"/>
                  </a:lnTo>
                  <a:lnTo>
                    <a:pt x="27" y="24"/>
                  </a:lnTo>
                  <a:lnTo>
                    <a:pt x="49" y="44"/>
                  </a:lnTo>
                  <a:lnTo>
                    <a:pt x="66" y="67"/>
                  </a:lnTo>
                  <a:lnTo>
                    <a:pt x="79" y="93"/>
                  </a:lnTo>
                  <a:lnTo>
                    <a:pt x="91" y="121"/>
                  </a:lnTo>
                  <a:lnTo>
                    <a:pt x="100" y="154"/>
                  </a:lnTo>
                  <a:lnTo>
                    <a:pt x="108" y="188"/>
                  </a:lnTo>
                  <a:lnTo>
                    <a:pt x="115" y="226"/>
                  </a:lnTo>
                  <a:lnTo>
                    <a:pt x="122" y="267"/>
                  </a:lnTo>
                  <a:lnTo>
                    <a:pt x="130" y="310"/>
                  </a:lnTo>
                  <a:lnTo>
                    <a:pt x="140" y="354"/>
                  </a:lnTo>
                  <a:lnTo>
                    <a:pt x="152" y="402"/>
                  </a:lnTo>
                  <a:lnTo>
                    <a:pt x="166" y="450"/>
                  </a:lnTo>
                  <a:lnTo>
                    <a:pt x="184" y="501"/>
                  </a:lnTo>
                  <a:lnTo>
                    <a:pt x="207" y="552"/>
                  </a:lnTo>
                  <a:lnTo>
                    <a:pt x="234" y="604"/>
                  </a:lnTo>
                  <a:lnTo>
                    <a:pt x="239" y="599"/>
                  </a:lnTo>
                  <a:lnTo>
                    <a:pt x="211" y="547"/>
                  </a:lnTo>
                  <a:lnTo>
                    <a:pt x="189" y="496"/>
                  </a:lnTo>
                  <a:lnTo>
                    <a:pt x="171" y="446"/>
                  </a:lnTo>
                  <a:lnTo>
                    <a:pt x="156" y="399"/>
                  </a:lnTo>
                  <a:lnTo>
                    <a:pt x="145" y="352"/>
                  </a:lnTo>
                  <a:lnTo>
                    <a:pt x="135" y="307"/>
                  </a:lnTo>
                  <a:lnTo>
                    <a:pt x="127" y="265"/>
                  </a:lnTo>
                  <a:lnTo>
                    <a:pt x="120" y="224"/>
                  </a:lnTo>
                  <a:lnTo>
                    <a:pt x="112" y="186"/>
                  </a:lnTo>
                  <a:lnTo>
                    <a:pt x="104" y="151"/>
                  </a:lnTo>
                  <a:lnTo>
                    <a:pt x="95" y="117"/>
                  </a:lnTo>
                  <a:lnTo>
                    <a:pt x="84" y="88"/>
                  </a:lnTo>
                  <a:lnTo>
                    <a:pt x="70" y="59"/>
                  </a:lnTo>
                  <a:lnTo>
                    <a:pt x="51" y="37"/>
                  </a:lnTo>
                  <a:lnTo>
                    <a:pt x="30" y="17"/>
                  </a:lnTo>
                  <a:lnTo>
                    <a:pt x="4" y="0"/>
                  </a:lnTo>
                  <a:lnTo>
                    <a:pt x="3" y="0"/>
                  </a:lnTo>
                  <a:lnTo>
                    <a:pt x="4" y="0"/>
                  </a:lnTo>
                  <a:lnTo>
                    <a:pt x="3" y="1"/>
                  </a:lnTo>
                  <a:lnTo>
                    <a:pt x="1" y="3"/>
                  </a:lnTo>
                  <a:lnTo>
                    <a:pt x="0" y="7"/>
                  </a:lnTo>
                  <a:lnTo>
                    <a:pt x="1" y="9"/>
                  </a:lnTo>
                  <a:lnTo>
                    <a:pt x="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39" name="Freeform 44"/>
            <p:cNvSpPr>
              <a:spLocks/>
            </p:cNvSpPr>
            <p:nvPr/>
          </p:nvSpPr>
          <p:spPr bwMode="auto">
            <a:xfrm>
              <a:off x="3003" y="1406"/>
              <a:ext cx="98" cy="137"/>
            </a:xfrm>
            <a:custGeom>
              <a:avLst/>
              <a:gdLst>
                <a:gd name="T0" fmla="*/ 0 w 588"/>
                <a:gd name="T1" fmla="*/ 0 h 826"/>
                <a:gd name="T2" fmla="*/ 0 w 588"/>
                <a:gd name="T3" fmla="*/ 0 h 826"/>
                <a:gd name="T4" fmla="*/ 0 w 588"/>
                <a:gd name="T5" fmla="*/ 0 h 826"/>
                <a:gd name="T6" fmla="*/ 0 w 588"/>
                <a:gd name="T7" fmla="*/ 0 h 826"/>
                <a:gd name="T8" fmla="*/ 0 w 588"/>
                <a:gd name="T9" fmla="*/ 0 h 826"/>
                <a:gd name="T10" fmla="*/ 0 w 588"/>
                <a:gd name="T11" fmla="*/ 0 h 826"/>
                <a:gd name="T12" fmla="*/ 0 w 588"/>
                <a:gd name="T13" fmla="*/ 0 h 826"/>
                <a:gd name="T14" fmla="*/ 0 w 588"/>
                <a:gd name="T15" fmla="*/ 0 h 826"/>
                <a:gd name="T16" fmla="*/ 0 w 588"/>
                <a:gd name="T17" fmla="*/ 0 h 826"/>
                <a:gd name="T18" fmla="*/ 0 w 588"/>
                <a:gd name="T19" fmla="*/ 0 h 826"/>
                <a:gd name="T20" fmla="*/ 0 w 588"/>
                <a:gd name="T21" fmla="*/ 0 h 826"/>
                <a:gd name="T22" fmla="*/ 0 w 588"/>
                <a:gd name="T23" fmla="*/ 0 h 826"/>
                <a:gd name="T24" fmla="*/ 0 w 588"/>
                <a:gd name="T25" fmla="*/ 0 h 826"/>
                <a:gd name="T26" fmla="*/ 0 w 588"/>
                <a:gd name="T27" fmla="*/ 0 h 826"/>
                <a:gd name="T28" fmla="*/ 0 w 588"/>
                <a:gd name="T29" fmla="*/ 0 h 826"/>
                <a:gd name="T30" fmla="*/ 0 w 588"/>
                <a:gd name="T31" fmla="*/ 0 h 826"/>
                <a:gd name="T32" fmla="*/ 0 w 588"/>
                <a:gd name="T33" fmla="*/ 0 h 826"/>
                <a:gd name="T34" fmla="*/ 0 w 588"/>
                <a:gd name="T35" fmla="*/ 0 h 826"/>
                <a:gd name="T36" fmla="*/ 0 w 588"/>
                <a:gd name="T37" fmla="*/ 0 h 826"/>
                <a:gd name="T38" fmla="*/ 0 w 588"/>
                <a:gd name="T39" fmla="*/ 0 h 826"/>
                <a:gd name="T40" fmla="*/ 0 w 588"/>
                <a:gd name="T41" fmla="*/ 0 h 826"/>
                <a:gd name="T42" fmla="*/ 0 w 588"/>
                <a:gd name="T43" fmla="*/ 0 h 826"/>
                <a:gd name="T44" fmla="*/ 0 w 588"/>
                <a:gd name="T45" fmla="*/ 0 h 826"/>
                <a:gd name="T46" fmla="*/ 0 w 588"/>
                <a:gd name="T47" fmla="*/ 0 h 826"/>
                <a:gd name="T48" fmla="*/ 0 w 588"/>
                <a:gd name="T49" fmla="*/ 0 h 826"/>
                <a:gd name="T50" fmla="*/ 0 w 588"/>
                <a:gd name="T51" fmla="*/ 0 h 826"/>
                <a:gd name="T52" fmla="*/ 0 w 588"/>
                <a:gd name="T53" fmla="*/ 0 h 826"/>
                <a:gd name="T54" fmla="*/ 0 w 588"/>
                <a:gd name="T55" fmla="*/ 0 h 826"/>
                <a:gd name="T56" fmla="*/ 0 w 588"/>
                <a:gd name="T57" fmla="*/ 0 h 826"/>
                <a:gd name="T58" fmla="*/ 0 w 588"/>
                <a:gd name="T59" fmla="*/ 0 h 826"/>
                <a:gd name="T60" fmla="*/ 0 w 588"/>
                <a:gd name="T61" fmla="*/ 0 h 826"/>
                <a:gd name="T62" fmla="*/ 0 w 588"/>
                <a:gd name="T63" fmla="*/ 0 h 826"/>
                <a:gd name="T64" fmla="*/ 0 w 588"/>
                <a:gd name="T65" fmla="*/ 0 h 826"/>
                <a:gd name="T66" fmla="*/ 0 w 588"/>
                <a:gd name="T67" fmla="*/ 0 h 826"/>
                <a:gd name="T68" fmla="*/ 0 w 588"/>
                <a:gd name="T69" fmla="*/ 0 h 826"/>
                <a:gd name="T70" fmla="*/ 0 w 588"/>
                <a:gd name="T71" fmla="*/ 0 h 826"/>
                <a:gd name="T72" fmla="*/ 0 w 588"/>
                <a:gd name="T73" fmla="*/ 0 h 8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8"/>
                <a:gd name="T112" fmla="*/ 0 h 826"/>
                <a:gd name="T113" fmla="*/ 588 w 588"/>
                <a:gd name="T114" fmla="*/ 826 h 8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8" h="826">
                  <a:moveTo>
                    <a:pt x="588" y="310"/>
                  </a:moveTo>
                  <a:lnTo>
                    <a:pt x="550" y="335"/>
                  </a:lnTo>
                  <a:lnTo>
                    <a:pt x="510" y="351"/>
                  </a:lnTo>
                  <a:lnTo>
                    <a:pt x="470" y="363"/>
                  </a:lnTo>
                  <a:lnTo>
                    <a:pt x="429" y="371"/>
                  </a:lnTo>
                  <a:lnTo>
                    <a:pt x="388" y="376"/>
                  </a:lnTo>
                  <a:lnTo>
                    <a:pt x="349" y="379"/>
                  </a:lnTo>
                  <a:lnTo>
                    <a:pt x="310" y="382"/>
                  </a:lnTo>
                  <a:lnTo>
                    <a:pt x="274" y="387"/>
                  </a:lnTo>
                  <a:lnTo>
                    <a:pt x="240" y="395"/>
                  </a:lnTo>
                  <a:lnTo>
                    <a:pt x="210" y="407"/>
                  </a:lnTo>
                  <a:lnTo>
                    <a:pt x="183" y="425"/>
                  </a:lnTo>
                  <a:lnTo>
                    <a:pt x="160" y="450"/>
                  </a:lnTo>
                  <a:lnTo>
                    <a:pt x="142" y="485"/>
                  </a:lnTo>
                  <a:lnTo>
                    <a:pt x="130" y="529"/>
                  </a:lnTo>
                  <a:lnTo>
                    <a:pt x="123" y="585"/>
                  </a:lnTo>
                  <a:lnTo>
                    <a:pt x="122" y="654"/>
                  </a:lnTo>
                  <a:lnTo>
                    <a:pt x="125" y="667"/>
                  </a:lnTo>
                  <a:lnTo>
                    <a:pt x="132" y="686"/>
                  </a:lnTo>
                  <a:lnTo>
                    <a:pt x="140" y="711"/>
                  </a:lnTo>
                  <a:lnTo>
                    <a:pt x="147" y="737"/>
                  </a:lnTo>
                  <a:lnTo>
                    <a:pt x="154" y="765"/>
                  </a:lnTo>
                  <a:lnTo>
                    <a:pt x="157" y="790"/>
                  </a:lnTo>
                  <a:lnTo>
                    <a:pt x="157" y="810"/>
                  </a:lnTo>
                  <a:lnTo>
                    <a:pt x="151" y="826"/>
                  </a:lnTo>
                  <a:lnTo>
                    <a:pt x="95" y="698"/>
                  </a:lnTo>
                  <a:lnTo>
                    <a:pt x="80" y="683"/>
                  </a:lnTo>
                  <a:lnTo>
                    <a:pt x="68" y="666"/>
                  </a:lnTo>
                  <a:lnTo>
                    <a:pt x="56" y="648"/>
                  </a:lnTo>
                  <a:lnTo>
                    <a:pt x="46" y="628"/>
                  </a:lnTo>
                  <a:lnTo>
                    <a:pt x="38" y="607"/>
                  </a:lnTo>
                  <a:lnTo>
                    <a:pt x="32" y="585"/>
                  </a:lnTo>
                  <a:lnTo>
                    <a:pt x="26" y="562"/>
                  </a:lnTo>
                  <a:lnTo>
                    <a:pt x="21" y="540"/>
                  </a:lnTo>
                  <a:lnTo>
                    <a:pt x="17" y="516"/>
                  </a:lnTo>
                  <a:lnTo>
                    <a:pt x="15" y="492"/>
                  </a:lnTo>
                  <a:lnTo>
                    <a:pt x="12" y="468"/>
                  </a:lnTo>
                  <a:lnTo>
                    <a:pt x="11" y="444"/>
                  </a:lnTo>
                  <a:lnTo>
                    <a:pt x="10" y="420"/>
                  </a:lnTo>
                  <a:lnTo>
                    <a:pt x="9" y="398"/>
                  </a:lnTo>
                  <a:lnTo>
                    <a:pt x="9" y="376"/>
                  </a:lnTo>
                  <a:lnTo>
                    <a:pt x="9" y="355"/>
                  </a:lnTo>
                  <a:lnTo>
                    <a:pt x="0" y="306"/>
                  </a:lnTo>
                  <a:lnTo>
                    <a:pt x="0" y="262"/>
                  </a:lnTo>
                  <a:lnTo>
                    <a:pt x="7" y="221"/>
                  </a:lnTo>
                  <a:lnTo>
                    <a:pt x="21" y="186"/>
                  </a:lnTo>
                  <a:lnTo>
                    <a:pt x="43" y="152"/>
                  </a:lnTo>
                  <a:lnTo>
                    <a:pt x="68" y="124"/>
                  </a:lnTo>
                  <a:lnTo>
                    <a:pt x="97" y="99"/>
                  </a:lnTo>
                  <a:lnTo>
                    <a:pt x="130" y="76"/>
                  </a:lnTo>
                  <a:lnTo>
                    <a:pt x="164" y="57"/>
                  </a:lnTo>
                  <a:lnTo>
                    <a:pt x="198" y="40"/>
                  </a:lnTo>
                  <a:lnTo>
                    <a:pt x="233" y="27"/>
                  </a:lnTo>
                  <a:lnTo>
                    <a:pt x="266" y="17"/>
                  </a:lnTo>
                  <a:lnTo>
                    <a:pt x="298" y="9"/>
                  </a:lnTo>
                  <a:lnTo>
                    <a:pt x="325" y="3"/>
                  </a:lnTo>
                  <a:lnTo>
                    <a:pt x="350" y="1"/>
                  </a:lnTo>
                  <a:lnTo>
                    <a:pt x="368" y="0"/>
                  </a:lnTo>
                  <a:lnTo>
                    <a:pt x="390" y="41"/>
                  </a:lnTo>
                  <a:lnTo>
                    <a:pt x="410" y="77"/>
                  </a:lnTo>
                  <a:lnTo>
                    <a:pt x="430" y="108"/>
                  </a:lnTo>
                  <a:lnTo>
                    <a:pt x="449" y="133"/>
                  </a:lnTo>
                  <a:lnTo>
                    <a:pt x="467" y="155"/>
                  </a:lnTo>
                  <a:lnTo>
                    <a:pt x="484" y="172"/>
                  </a:lnTo>
                  <a:lnTo>
                    <a:pt x="500" y="188"/>
                  </a:lnTo>
                  <a:lnTo>
                    <a:pt x="516" y="201"/>
                  </a:lnTo>
                  <a:lnTo>
                    <a:pt x="530" y="212"/>
                  </a:lnTo>
                  <a:lnTo>
                    <a:pt x="542" y="223"/>
                  </a:lnTo>
                  <a:lnTo>
                    <a:pt x="553" y="234"/>
                  </a:lnTo>
                  <a:lnTo>
                    <a:pt x="563" y="245"/>
                  </a:lnTo>
                  <a:lnTo>
                    <a:pt x="571" y="258"/>
                  </a:lnTo>
                  <a:lnTo>
                    <a:pt x="579" y="273"/>
                  </a:lnTo>
                  <a:lnTo>
                    <a:pt x="584" y="289"/>
                  </a:lnTo>
                  <a:lnTo>
                    <a:pt x="588" y="310"/>
                  </a:lnTo>
                  <a:close/>
                </a:path>
              </a:pathLst>
            </a:custGeom>
            <a:solidFill>
              <a:srgbClr val="7FF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40" name="Freeform 45"/>
            <p:cNvSpPr>
              <a:spLocks/>
            </p:cNvSpPr>
            <p:nvPr/>
          </p:nvSpPr>
          <p:spPr bwMode="auto">
            <a:xfrm>
              <a:off x="3003" y="1406"/>
              <a:ext cx="98" cy="137"/>
            </a:xfrm>
            <a:custGeom>
              <a:avLst/>
              <a:gdLst>
                <a:gd name="T0" fmla="*/ 0 w 588"/>
                <a:gd name="T1" fmla="*/ 0 h 826"/>
                <a:gd name="T2" fmla="*/ 0 w 588"/>
                <a:gd name="T3" fmla="*/ 0 h 826"/>
                <a:gd name="T4" fmla="*/ 0 w 588"/>
                <a:gd name="T5" fmla="*/ 0 h 826"/>
                <a:gd name="T6" fmla="*/ 0 w 588"/>
                <a:gd name="T7" fmla="*/ 0 h 826"/>
                <a:gd name="T8" fmla="*/ 0 w 588"/>
                <a:gd name="T9" fmla="*/ 0 h 826"/>
                <a:gd name="T10" fmla="*/ 0 w 588"/>
                <a:gd name="T11" fmla="*/ 0 h 826"/>
                <a:gd name="T12" fmla="*/ 0 w 588"/>
                <a:gd name="T13" fmla="*/ 0 h 826"/>
                <a:gd name="T14" fmla="*/ 0 w 588"/>
                <a:gd name="T15" fmla="*/ 0 h 826"/>
                <a:gd name="T16" fmla="*/ 0 w 588"/>
                <a:gd name="T17" fmla="*/ 0 h 826"/>
                <a:gd name="T18" fmla="*/ 0 w 588"/>
                <a:gd name="T19" fmla="*/ 0 h 826"/>
                <a:gd name="T20" fmla="*/ 0 w 588"/>
                <a:gd name="T21" fmla="*/ 0 h 826"/>
                <a:gd name="T22" fmla="*/ 0 w 588"/>
                <a:gd name="T23" fmla="*/ 0 h 826"/>
                <a:gd name="T24" fmla="*/ 0 w 588"/>
                <a:gd name="T25" fmla="*/ 0 h 826"/>
                <a:gd name="T26" fmla="*/ 0 w 588"/>
                <a:gd name="T27" fmla="*/ 0 h 826"/>
                <a:gd name="T28" fmla="*/ 0 w 588"/>
                <a:gd name="T29" fmla="*/ 0 h 826"/>
                <a:gd name="T30" fmla="*/ 0 w 588"/>
                <a:gd name="T31" fmla="*/ 0 h 826"/>
                <a:gd name="T32" fmla="*/ 0 w 588"/>
                <a:gd name="T33" fmla="*/ 0 h 826"/>
                <a:gd name="T34" fmla="*/ 0 w 588"/>
                <a:gd name="T35" fmla="*/ 0 h 826"/>
                <a:gd name="T36" fmla="*/ 0 w 588"/>
                <a:gd name="T37" fmla="*/ 0 h 826"/>
                <a:gd name="T38" fmla="*/ 0 w 588"/>
                <a:gd name="T39" fmla="*/ 0 h 826"/>
                <a:gd name="T40" fmla="*/ 0 w 588"/>
                <a:gd name="T41" fmla="*/ 0 h 826"/>
                <a:gd name="T42" fmla="*/ 0 w 588"/>
                <a:gd name="T43" fmla="*/ 0 h 826"/>
                <a:gd name="T44" fmla="*/ 0 w 588"/>
                <a:gd name="T45" fmla="*/ 0 h 826"/>
                <a:gd name="T46" fmla="*/ 0 w 588"/>
                <a:gd name="T47" fmla="*/ 0 h 826"/>
                <a:gd name="T48" fmla="*/ 0 w 588"/>
                <a:gd name="T49" fmla="*/ 0 h 826"/>
                <a:gd name="T50" fmla="*/ 0 w 588"/>
                <a:gd name="T51" fmla="*/ 0 h 826"/>
                <a:gd name="T52" fmla="*/ 0 w 588"/>
                <a:gd name="T53" fmla="*/ 0 h 826"/>
                <a:gd name="T54" fmla="*/ 0 w 588"/>
                <a:gd name="T55" fmla="*/ 0 h 826"/>
                <a:gd name="T56" fmla="*/ 0 w 588"/>
                <a:gd name="T57" fmla="*/ 0 h 826"/>
                <a:gd name="T58" fmla="*/ 0 w 588"/>
                <a:gd name="T59" fmla="*/ 0 h 826"/>
                <a:gd name="T60" fmla="*/ 0 w 588"/>
                <a:gd name="T61" fmla="*/ 0 h 826"/>
                <a:gd name="T62" fmla="*/ 0 w 588"/>
                <a:gd name="T63" fmla="*/ 0 h 826"/>
                <a:gd name="T64" fmla="*/ 0 w 588"/>
                <a:gd name="T65" fmla="*/ 0 h 826"/>
                <a:gd name="T66" fmla="*/ 0 w 588"/>
                <a:gd name="T67" fmla="*/ 0 h 826"/>
                <a:gd name="T68" fmla="*/ 0 w 588"/>
                <a:gd name="T69" fmla="*/ 0 h 826"/>
                <a:gd name="T70" fmla="*/ 0 w 588"/>
                <a:gd name="T71" fmla="*/ 0 h 826"/>
                <a:gd name="T72" fmla="*/ 0 w 588"/>
                <a:gd name="T73" fmla="*/ 0 h 826"/>
                <a:gd name="T74" fmla="*/ 0 w 588"/>
                <a:gd name="T75" fmla="*/ 0 h 826"/>
                <a:gd name="T76" fmla="*/ 0 w 588"/>
                <a:gd name="T77" fmla="*/ 0 h 8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88"/>
                <a:gd name="T118" fmla="*/ 0 h 826"/>
                <a:gd name="T119" fmla="*/ 588 w 588"/>
                <a:gd name="T120" fmla="*/ 826 h 82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88" h="826">
                  <a:moveTo>
                    <a:pt x="588" y="310"/>
                  </a:moveTo>
                  <a:lnTo>
                    <a:pt x="588" y="310"/>
                  </a:lnTo>
                  <a:lnTo>
                    <a:pt x="550" y="335"/>
                  </a:lnTo>
                  <a:lnTo>
                    <a:pt x="510" y="351"/>
                  </a:lnTo>
                  <a:lnTo>
                    <a:pt x="470" y="363"/>
                  </a:lnTo>
                  <a:lnTo>
                    <a:pt x="429" y="371"/>
                  </a:lnTo>
                  <a:lnTo>
                    <a:pt x="388" y="376"/>
                  </a:lnTo>
                  <a:lnTo>
                    <a:pt x="349" y="379"/>
                  </a:lnTo>
                  <a:lnTo>
                    <a:pt x="310" y="382"/>
                  </a:lnTo>
                  <a:lnTo>
                    <a:pt x="274" y="387"/>
                  </a:lnTo>
                  <a:lnTo>
                    <a:pt x="240" y="395"/>
                  </a:lnTo>
                  <a:lnTo>
                    <a:pt x="210" y="407"/>
                  </a:lnTo>
                  <a:lnTo>
                    <a:pt x="183" y="425"/>
                  </a:lnTo>
                  <a:lnTo>
                    <a:pt x="160" y="450"/>
                  </a:lnTo>
                  <a:lnTo>
                    <a:pt x="142" y="485"/>
                  </a:lnTo>
                  <a:lnTo>
                    <a:pt x="130" y="529"/>
                  </a:lnTo>
                  <a:lnTo>
                    <a:pt x="123" y="585"/>
                  </a:lnTo>
                  <a:lnTo>
                    <a:pt x="122" y="654"/>
                  </a:lnTo>
                  <a:lnTo>
                    <a:pt x="125" y="667"/>
                  </a:lnTo>
                  <a:lnTo>
                    <a:pt x="132" y="686"/>
                  </a:lnTo>
                  <a:lnTo>
                    <a:pt x="140" y="711"/>
                  </a:lnTo>
                  <a:lnTo>
                    <a:pt x="147" y="737"/>
                  </a:lnTo>
                  <a:lnTo>
                    <a:pt x="154" y="765"/>
                  </a:lnTo>
                  <a:lnTo>
                    <a:pt x="157" y="790"/>
                  </a:lnTo>
                  <a:lnTo>
                    <a:pt x="157" y="810"/>
                  </a:lnTo>
                  <a:lnTo>
                    <a:pt x="151" y="826"/>
                  </a:lnTo>
                  <a:lnTo>
                    <a:pt x="95" y="698"/>
                  </a:lnTo>
                  <a:lnTo>
                    <a:pt x="80" y="683"/>
                  </a:lnTo>
                  <a:lnTo>
                    <a:pt x="68" y="666"/>
                  </a:lnTo>
                  <a:lnTo>
                    <a:pt x="56" y="648"/>
                  </a:lnTo>
                  <a:lnTo>
                    <a:pt x="46" y="628"/>
                  </a:lnTo>
                  <a:lnTo>
                    <a:pt x="38" y="607"/>
                  </a:lnTo>
                  <a:lnTo>
                    <a:pt x="32" y="585"/>
                  </a:lnTo>
                  <a:lnTo>
                    <a:pt x="26" y="562"/>
                  </a:lnTo>
                  <a:lnTo>
                    <a:pt x="21" y="540"/>
                  </a:lnTo>
                  <a:lnTo>
                    <a:pt x="17" y="516"/>
                  </a:lnTo>
                  <a:lnTo>
                    <a:pt x="15" y="492"/>
                  </a:lnTo>
                  <a:lnTo>
                    <a:pt x="12" y="468"/>
                  </a:lnTo>
                  <a:lnTo>
                    <a:pt x="11" y="444"/>
                  </a:lnTo>
                  <a:lnTo>
                    <a:pt x="10" y="420"/>
                  </a:lnTo>
                  <a:lnTo>
                    <a:pt x="9" y="398"/>
                  </a:lnTo>
                  <a:lnTo>
                    <a:pt x="9" y="376"/>
                  </a:lnTo>
                  <a:lnTo>
                    <a:pt x="9" y="355"/>
                  </a:lnTo>
                  <a:lnTo>
                    <a:pt x="0" y="306"/>
                  </a:lnTo>
                  <a:lnTo>
                    <a:pt x="0" y="262"/>
                  </a:lnTo>
                  <a:lnTo>
                    <a:pt x="7" y="221"/>
                  </a:lnTo>
                  <a:lnTo>
                    <a:pt x="21" y="186"/>
                  </a:lnTo>
                  <a:lnTo>
                    <a:pt x="43" y="152"/>
                  </a:lnTo>
                  <a:lnTo>
                    <a:pt x="68" y="124"/>
                  </a:lnTo>
                  <a:lnTo>
                    <a:pt x="97" y="99"/>
                  </a:lnTo>
                  <a:lnTo>
                    <a:pt x="130" y="76"/>
                  </a:lnTo>
                  <a:lnTo>
                    <a:pt x="164" y="57"/>
                  </a:lnTo>
                  <a:lnTo>
                    <a:pt x="198" y="40"/>
                  </a:lnTo>
                  <a:lnTo>
                    <a:pt x="233" y="27"/>
                  </a:lnTo>
                  <a:lnTo>
                    <a:pt x="266" y="17"/>
                  </a:lnTo>
                  <a:lnTo>
                    <a:pt x="298" y="9"/>
                  </a:lnTo>
                  <a:lnTo>
                    <a:pt x="325" y="3"/>
                  </a:lnTo>
                  <a:lnTo>
                    <a:pt x="350" y="1"/>
                  </a:lnTo>
                  <a:lnTo>
                    <a:pt x="368" y="0"/>
                  </a:lnTo>
                  <a:lnTo>
                    <a:pt x="390" y="41"/>
                  </a:lnTo>
                  <a:lnTo>
                    <a:pt x="410" y="77"/>
                  </a:lnTo>
                  <a:lnTo>
                    <a:pt x="430" y="108"/>
                  </a:lnTo>
                  <a:lnTo>
                    <a:pt x="449" y="133"/>
                  </a:lnTo>
                  <a:lnTo>
                    <a:pt x="467" y="155"/>
                  </a:lnTo>
                  <a:lnTo>
                    <a:pt x="484" y="172"/>
                  </a:lnTo>
                  <a:lnTo>
                    <a:pt x="500" y="188"/>
                  </a:lnTo>
                  <a:lnTo>
                    <a:pt x="516" y="201"/>
                  </a:lnTo>
                  <a:lnTo>
                    <a:pt x="530" y="212"/>
                  </a:lnTo>
                  <a:lnTo>
                    <a:pt x="542" y="223"/>
                  </a:lnTo>
                  <a:lnTo>
                    <a:pt x="553" y="234"/>
                  </a:lnTo>
                  <a:lnTo>
                    <a:pt x="563" y="245"/>
                  </a:lnTo>
                  <a:lnTo>
                    <a:pt x="571" y="258"/>
                  </a:lnTo>
                  <a:lnTo>
                    <a:pt x="579" y="273"/>
                  </a:lnTo>
                  <a:lnTo>
                    <a:pt x="584" y="289"/>
                  </a:lnTo>
                  <a:lnTo>
                    <a:pt x="588" y="31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41" name="Freeform 46"/>
            <p:cNvSpPr>
              <a:spLocks/>
            </p:cNvSpPr>
            <p:nvPr/>
          </p:nvSpPr>
          <p:spPr bwMode="auto">
            <a:xfrm>
              <a:off x="3141" y="1630"/>
              <a:ext cx="43" cy="508"/>
            </a:xfrm>
            <a:custGeom>
              <a:avLst/>
              <a:gdLst>
                <a:gd name="T0" fmla="*/ 0 w 258"/>
                <a:gd name="T1" fmla="*/ 0 h 3045"/>
                <a:gd name="T2" fmla="*/ 0 w 258"/>
                <a:gd name="T3" fmla="*/ 0 h 3045"/>
                <a:gd name="T4" fmla="*/ 0 w 258"/>
                <a:gd name="T5" fmla="*/ 0 h 3045"/>
                <a:gd name="T6" fmla="*/ 0 w 258"/>
                <a:gd name="T7" fmla="*/ 0 h 3045"/>
                <a:gd name="T8" fmla="*/ 0 w 258"/>
                <a:gd name="T9" fmla="*/ 0 h 3045"/>
                <a:gd name="T10" fmla="*/ 0 w 258"/>
                <a:gd name="T11" fmla="*/ 0 h 3045"/>
                <a:gd name="T12" fmla="*/ 0 w 258"/>
                <a:gd name="T13" fmla="*/ 0 h 3045"/>
                <a:gd name="T14" fmla="*/ 0 w 258"/>
                <a:gd name="T15" fmla="*/ 0 h 3045"/>
                <a:gd name="T16" fmla="*/ 0 w 258"/>
                <a:gd name="T17" fmla="*/ 0 h 3045"/>
                <a:gd name="T18" fmla="*/ 0 w 258"/>
                <a:gd name="T19" fmla="*/ 0 h 3045"/>
                <a:gd name="T20" fmla="*/ 0 w 258"/>
                <a:gd name="T21" fmla="*/ 0 h 3045"/>
                <a:gd name="T22" fmla="*/ 0 w 258"/>
                <a:gd name="T23" fmla="*/ 0 h 3045"/>
                <a:gd name="T24" fmla="*/ 0 w 258"/>
                <a:gd name="T25" fmla="*/ 0 h 3045"/>
                <a:gd name="T26" fmla="*/ 0 w 258"/>
                <a:gd name="T27" fmla="*/ 0 h 3045"/>
                <a:gd name="T28" fmla="*/ 0 w 258"/>
                <a:gd name="T29" fmla="*/ 0 h 3045"/>
                <a:gd name="T30" fmla="*/ 0 w 258"/>
                <a:gd name="T31" fmla="*/ 0 h 3045"/>
                <a:gd name="T32" fmla="*/ 0 w 258"/>
                <a:gd name="T33" fmla="*/ 0 h 3045"/>
                <a:gd name="T34" fmla="*/ 0 w 258"/>
                <a:gd name="T35" fmla="*/ 0 h 3045"/>
                <a:gd name="T36" fmla="*/ 0 w 258"/>
                <a:gd name="T37" fmla="*/ 0 h 3045"/>
                <a:gd name="T38" fmla="*/ 0 w 258"/>
                <a:gd name="T39" fmla="*/ 0 h 3045"/>
                <a:gd name="T40" fmla="*/ 0 w 258"/>
                <a:gd name="T41" fmla="*/ 0 h 3045"/>
                <a:gd name="T42" fmla="*/ 0 w 258"/>
                <a:gd name="T43" fmla="*/ 0 h 3045"/>
                <a:gd name="T44" fmla="*/ 0 w 258"/>
                <a:gd name="T45" fmla="*/ 0 h 3045"/>
                <a:gd name="T46" fmla="*/ 0 w 258"/>
                <a:gd name="T47" fmla="*/ 0 h 3045"/>
                <a:gd name="T48" fmla="*/ 0 w 258"/>
                <a:gd name="T49" fmla="*/ 0 h 3045"/>
                <a:gd name="T50" fmla="*/ 0 w 258"/>
                <a:gd name="T51" fmla="*/ 0 h 3045"/>
                <a:gd name="T52" fmla="*/ 0 w 258"/>
                <a:gd name="T53" fmla="*/ 0 h 3045"/>
                <a:gd name="T54" fmla="*/ 0 w 258"/>
                <a:gd name="T55" fmla="*/ 0 h 3045"/>
                <a:gd name="T56" fmla="*/ 0 w 258"/>
                <a:gd name="T57" fmla="*/ 0 h 3045"/>
                <a:gd name="T58" fmla="*/ 0 w 258"/>
                <a:gd name="T59" fmla="*/ 0 h 3045"/>
                <a:gd name="T60" fmla="*/ 0 w 258"/>
                <a:gd name="T61" fmla="*/ 0 h 3045"/>
                <a:gd name="T62" fmla="*/ 0 w 258"/>
                <a:gd name="T63" fmla="*/ 0 h 3045"/>
                <a:gd name="T64" fmla="*/ 0 w 258"/>
                <a:gd name="T65" fmla="*/ 0 h 3045"/>
                <a:gd name="T66" fmla="*/ 0 w 258"/>
                <a:gd name="T67" fmla="*/ 0 h 3045"/>
                <a:gd name="T68" fmla="*/ 0 w 258"/>
                <a:gd name="T69" fmla="*/ 0 h 3045"/>
                <a:gd name="T70" fmla="*/ 0 w 258"/>
                <a:gd name="T71" fmla="*/ 0 h 3045"/>
                <a:gd name="T72" fmla="*/ 0 w 258"/>
                <a:gd name="T73" fmla="*/ 0 h 3045"/>
                <a:gd name="T74" fmla="*/ 0 w 258"/>
                <a:gd name="T75" fmla="*/ 0 h 3045"/>
                <a:gd name="T76" fmla="*/ 0 w 258"/>
                <a:gd name="T77" fmla="*/ 0 h 3045"/>
                <a:gd name="T78" fmla="*/ 0 w 258"/>
                <a:gd name="T79" fmla="*/ 0 h 3045"/>
                <a:gd name="T80" fmla="*/ 0 w 258"/>
                <a:gd name="T81" fmla="*/ 0 h 3045"/>
                <a:gd name="T82" fmla="*/ 0 w 258"/>
                <a:gd name="T83" fmla="*/ 0 h 3045"/>
                <a:gd name="T84" fmla="*/ 0 w 258"/>
                <a:gd name="T85" fmla="*/ 0 h 3045"/>
                <a:gd name="T86" fmla="*/ 0 w 258"/>
                <a:gd name="T87" fmla="*/ 0 h 3045"/>
                <a:gd name="T88" fmla="*/ 0 w 258"/>
                <a:gd name="T89" fmla="*/ 0 h 3045"/>
                <a:gd name="T90" fmla="*/ 0 w 258"/>
                <a:gd name="T91" fmla="*/ 0 h 3045"/>
                <a:gd name="T92" fmla="*/ 0 w 258"/>
                <a:gd name="T93" fmla="*/ 0 h 3045"/>
                <a:gd name="T94" fmla="*/ 0 w 258"/>
                <a:gd name="T95" fmla="*/ 0 h 3045"/>
                <a:gd name="T96" fmla="*/ 0 w 258"/>
                <a:gd name="T97" fmla="*/ 0 h 30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8"/>
                <a:gd name="T148" fmla="*/ 0 h 3045"/>
                <a:gd name="T149" fmla="*/ 258 w 258"/>
                <a:gd name="T150" fmla="*/ 3045 h 304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8" h="3045">
                  <a:moveTo>
                    <a:pt x="250" y="3028"/>
                  </a:moveTo>
                  <a:lnTo>
                    <a:pt x="249" y="3025"/>
                  </a:lnTo>
                  <a:lnTo>
                    <a:pt x="248" y="3015"/>
                  </a:lnTo>
                  <a:lnTo>
                    <a:pt x="247" y="2999"/>
                  </a:lnTo>
                  <a:lnTo>
                    <a:pt x="247" y="2977"/>
                  </a:lnTo>
                  <a:lnTo>
                    <a:pt x="247" y="2951"/>
                  </a:lnTo>
                  <a:lnTo>
                    <a:pt x="248" y="2919"/>
                  </a:lnTo>
                  <a:lnTo>
                    <a:pt x="249" y="2882"/>
                  </a:lnTo>
                  <a:lnTo>
                    <a:pt x="250" y="2842"/>
                  </a:lnTo>
                  <a:lnTo>
                    <a:pt x="251" y="2798"/>
                  </a:lnTo>
                  <a:lnTo>
                    <a:pt x="253" y="2751"/>
                  </a:lnTo>
                  <a:lnTo>
                    <a:pt x="254" y="2701"/>
                  </a:lnTo>
                  <a:lnTo>
                    <a:pt x="255" y="2648"/>
                  </a:lnTo>
                  <a:lnTo>
                    <a:pt x="256" y="2594"/>
                  </a:lnTo>
                  <a:lnTo>
                    <a:pt x="257" y="2538"/>
                  </a:lnTo>
                  <a:lnTo>
                    <a:pt x="258" y="2481"/>
                  </a:lnTo>
                  <a:lnTo>
                    <a:pt x="258" y="2424"/>
                  </a:lnTo>
                  <a:lnTo>
                    <a:pt x="258" y="2366"/>
                  </a:lnTo>
                  <a:lnTo>
                    <a:pt x="258" y="2308"/>
                  </a:lnTo>
                  <a:lnTo>
                    <a:pt x="257" y="2250"/>
                  </a:lnTo>
                  <a:lnTo>
                    <a:pt x="256" y="2193"/>
                  </a:lnTo>
                  <a:lnTo>
                    <a:pt x="255" y="2138"/>
                  </a:lnTo>
                  <a:lnTo>
                    <a:pt x="254" y="2084"/>
                  </a:lnTo>
                  <a:lnTo>
                    <a:pt x="253" y="2034"/>
                  </a:lnTo>
                  <a:lnTo>
                    <a:pt x="250" y="1987"/>
                  </a:lnTo>
                  <a:lnTo>
                    <a:pt x="249" y="1944"/>
                  </a:lnTo>
                  <a:lnTo>
                    <a:pt x="247" y="1904"/>
                  </a:lnTo>
                  <a:lnTo>
                    <a:pt x="245" y="1871"/>
                  </a:lnTo>
                  <a:lnTo>
                    <a:pt x="242" y="1842"/>
                  </a:lnTo>
                  <a:lnTo>
                    <a:pt x="240" y="1821"/>
                  </a:lnTo>
                  <a:lnTo>
                    <a:pt x="239" y="1805"/>
                  </a:lnTo>
                  <a:lnTo>
                    <a:pt x="237" y="1798"/>
                  </a:lnTo>
                  <a:lnTo>
                    <a:pt x="235" y="1798"/>
                  </a:lnTo>
                  <a:lnTo>
                    <a:pt x="218" y="1597"/>
                  </a:lnTo>
                  <a:lnTo>
                    <a:pt x="211" y="1291"/>
                  </a:lnTo>
                  <a:lnTo>
                    <a:pt x="212" y="1269"/>
                  </a:lnTo>
                  <a:lnTo>
                    <a:pt x="213" y="1248"/>
                  </a:lnTo>
                  <a:lnTo>
                    <a:pt x="213" y="1225"/>
                  </a:lnTo>
                  <a:lnTo>
                    <a:pt x="212" y="1202"/>
                  </a:lnTo>
                  <a:lnTo>
                    <a:pt x="211" y="1178"/>
                  </a:lnTo>
                  <a:lnTo>
                    <a:pt x="210" y="1155"/>
                  </a:lnTo>
                  <a:lnTo>
                    <a:pt x="207" y="1130"/>
                  </a:lnTo>
                  <a:lnTo>
                    <a:pt x="205" y="1106"/>
                  </a:lnTo>
                  <a:lnTo>
                    <a:pt x="203" y="1081"/>
                  </a:lnTo>
                  <a:lnTo>
                    <a:pt x="202" y="1055"/>
                  </a:lnTo>
                  <a:lnTo>
                    <a:pt x="200" y="1029"/>
                  </a:lnTo>
                  <a:lnTo>
                    <a:pt x="198" y="1003"/>
                  </a:lnTo>
                  <a:lnTo>
                    <a:pt x="197" y="977"/>
                  </a:lnTo>
                  <a:lnTo>
                    <a:pt x="196" y="951"/>
                  </a:lnTo>
                  <a:lnTo>
                    <a:pt x="196" y="923"/>
                  </a:lnTo>
                  <a:lnTo>
                    <a:pt x="197" y="897"/>
                  </a:lnTo>
                  <a:lnTo>
                    <a:pt x="197" y="853"/>
                  </a:lnTo>
                  <a:lnTo>
                    <a:pt x="196" y="814"/>
                  </a:lnTo>
                  <a:lnTo>
                    <a:pt x="195" y="778"/>
                  </a:lnTo>
                  <a:lnTo>
                    <a:pt x="194" y="746"/>
                  </a:lnTo>
                  <a:lnTo>
                    <a:pt x="192" y="716"/>
                  </a:lnTo>
                  <a:lnTo>
                    <a:pt x="191" y="689"/>
                  </a:lnTo>
                  <a:lnTo>
                    <a:pt x="189" y="661"/>
                  </a:lnTo>
                  <a:lnTo>
                    <a:pt x="188" y="636"/>
                  </a:lnTo>
                  <a:lnTo>
                    <a:pt x="188" y="610"/>
                  </a:lnTo>
                  <a:lnTo>
                    <a:pt x="188" y="583"/>
                  </a:lnTo>
                  <a:lnTo>
                    <a:pt x="189" y="554"/>
                  </a:lnTo>
                  <a:lnTo>
                    <a:pt x="192" y="524"/>
                  </a:lnTo>
                  <a:lnTo>
                    <a:pt x="195" y="491"/>
                  </a:lnTo>
                  <a:lnTo>
                    <a:pt x="200" y="454"/>
                  </a:lnTo>
                  <a:lnTo>
                    <a:pt x="205" y="413"/>
                  </a:lnTo>
                  <a:lnTo>
                    <a:pt x="213" y="368"/>
                  </a:lnTo>
                  <a:lnTo>
                    <a:pt x="179" y="394"/>
                  </a:lnTo>
                  <a:lnTo>
                    <a:pt x="153" y="403"/>
                  </a:lnTo>
                  <a:lnTo>
                    <a:pt x="134" y="394"/>
                  </a:lnTo>
                  <a:lnTo>
                    <a:pt x="119" y="373"/>
                  </a:lnTo>
                  <a:lnTo>
                    <a:pt x="110" y="339"/>
                  </a:lnTo>
                  <a:lnTo>
                    <a:pt x="104" y="299"/>
                  </a:lnTo>
                  <a:lnTo>
                    <a:pt x="101" y="252"/>
                  </a:lnTo>
                  <a:lnTo>
                    <a:pt x="100" y="203"/>
                  </a:lnTo>
                  <a:lnTo>
                    <a:pt x="99" y="155"/>
                  </a:lnTo>
                  <a:lnTo>
                    <a:pt x="99" y="108"/>
                  </a:lnTo>
                  <a:lnTo>
                    <a:pt x="99" y="66"/>
                  </a:lnTo>
                  <a:lnTo>
                    <a:pt x="97" y="33"/>
                  </a:lnTo>
                  <a:lnTo>
                    <a:pt x="92" y="10"/>
                  </a:lnTo>
                  <a:lnTo>
                    <a:pt x="83" y="0"/>
                  </a:lnTo>
                  <a:lnTo>
                    <a:pt x="71" y="6"/>
                  </a:lnTo>
                  <a:lnTo>
                    <a:pt x="54" y="31"/>
                  </a:lnTo>
                  <a:lnTo>
                    <a:pt x="52" y="37"/>
                  </a:lnTo>
                  <a:lnTo>
                    <a:pt x="48" y="47"/>
                  </a:lnTo>
                  <a:lnTo>
                    <a:pt x="44" y="62"/>
                  </a:lnTo>
                  <a:lnTo>
                    <a:pt x="39" y="81"/>
                  </a:lnTo>
                  <a:lnTo>
                    <a:pt x="35" y="102"/>
                  </a:lnTo>
                  <a:lnTo>
                    <a:pt x="30" y="127"/>
                  </a:lnTo>
                  <a:lnTo>
                    <a:pt x="25" y="153"/>
                  </a:lnTo>
                  <a:lnTo>
                    <a:pt x="19" y="183"/>
                  </a:lnTo>
                  <a:lnTo>
                    <a:pt x="14" y="213"/>
                  </a:lnTo>
                  <a:lnTo>
                    <a:pt x="10" y="244"/>
                  </a:lnTo>
                  <a:lnTo>
                    <a:pt x="6" y="276"/>
                  </a:lnTo>
                  <a:lnTo>
                    <a:pt x="3" y="307"/>
                  </a:lnTo>
                  <a:lnTo>
                    <a:pt x="1" y="338"/>
                  </a:lnTo>
                  <a:lnTo>
                    <a:pt x="0" y="368"/>
                  </a:lnTo>
                  <a:lnTo>
                    <a:pt x="0" y="395"/>
                  </a:lnTo>
                  <a:lnTo>
                    <a:pt x="1" y="422"/>
                  </a:lnTo>
                  <a:lnTo>
                    <a:pt x="40" y="667"/>
                  </a:lnTo>
                  <a:lnTo>
                    <a:pt x="45" y="699"/>
                  </a:lnTo>
                  <a:lnTo>
                    <a:pt x="49" y="733"/>
                  </a:lnTo>
                  <a:lnTo>
                    <a:pt x="54" y="765"/>
                  </a:lnTo>
                  <a:lnTo>
                    <a:pt x="58" y="797"/>
                  </a:lnTo>
                  <a:lnTo>
                    <a:pt x="64" y="829"/>
                  </a:lnTo>
                  <a:lnTo>
                    <a:pt x="69" y="861"/>
                  </a:lnTo>
                  <a:lnTo>
                    <a:pt x="73" y="894"/>
                  </a:lnTo>
                  <a:lnTo>
                    <a:pt x="79" y="925"/>
                  </a:lnTo>
                  <a:lnTo>
                    <a:pt x="83" y="957"/>
                  </a:lnTo>
                  <a:lnTo>
                    <a:pt x="88" y="988"/>
                  </a:lnTo>
                  <a:lnTo>
                    <a:pt x="92" y="1019"/>
                  </a:lnTo>
                  <a:lnTo>
                    <a:pt x="97" y="1050"/>
                  </a:lnTo>
                  <a:lnTo>
                    <a:pt x="100" y="1081"/>
                  </a:lnTo>
                  <a:lnTo>
                    <a:pt x="104" y="1111"/>
                  </a:lnTo>
                  <a:lnTo>
                    <a:pt x="107" y="1140"/>
                  </a:lnTo>
                  <a:lnTo>
                    <a:pt x="109" y="1170"/>
                  </a:lnTo>
                  <a:lnTo>
                    <a:pt x="109" y="1193"/>
                  </a:lnTo>
                  <a:lnTo>
                    <a:pt x="109" y="1214"/>
                  </a:lnTo>
                  <a:lnTo>
                    <a:pt x="109" y="1232"/>
                  </a:lnTo>
                  <a:lnTo>
                    <a:pt x="108" y="1248"/>
                  </a:lnTo>
                  <a:lnTo>
                    <a:pt x="108" y="1262"/>
                  </a:lnTo>
                  <a:lnTo>
                    <a:pt x="107" y="1275"/>
                  </a:lnTo>
                  <a:lnTo>
                    <a:pt x="107" y="1286"/>
                  </a:lnTo>
                  <a:lnTo>
                    <a:pt x="107" y="1296"/>
                  </a:lnTo>
                  <a:lnTo>
                    <a:pt x="107" y="1300"/>
                  </a:lnTo>
                  <a:lnTo>
                    <a:pt x="107" y="1307"/>
                  </a:lnTo>
                  <a:lnTo>
                    <a:pt x="107" y="1318"/>
                  </a:lnTo>
                  <a:lnTo>
                    <a:pt x="107" y="1331"/>
                  </a:lnTo>
                  <a:lnTo>
                    <a:pt x="107" y="1347"/>
                  </a:lnTo>
                  <a:lnTo>
                    <a:pt x="107" y="1363"/>
                  </a:lnTo>
                  <a:lnTo>
                    <a:pt x="107" y="1383"/>
                  </a:lnTo>
                  <a:lnTo>
                    <a:pt x="107" y="1405"/>
                  </a:lnTo>
                  <a:lnTo>
                    <a:pt x="106" y="1429"/>
                  </a:lnTo>
                  <a:lnTo>
                    <a:pt x="106" y="1453"/>
                  </a:lnTo>
                  <a:lnTo>
                    <a:pt x="106" y="1479"/>
                  </a:lnTo>
                  <a:lnTo>
                    <a:pt x="106" y="1506"/>
                  </a:lnTo>
                  <a:lnTo>
                    <a:pt x="106" y="1534"/>
                  </a:lnTo>
                  <a:lnTo>
                    <a:pt x="106" y="1562"/>
                  </a:lnTo>
                  <a:lnTo>
                    <a:pt x="106" y="1591"/>
                  </a:lnTo>
                  <a:lnTo>
                    <a:pt x="106" y="1621"/>
                  </a:lnTo>
                  <a:lnTo>
                    <a:pt x="106" y="1653"/>
                  </a:lnTo>
                  <a:lnTo>
                    <a:pt x="107" y="1692"/>
                  </a:lnTo>
                  <a:lnTo>
                    <a:pt x="109" y="1736"/>
                  </a:lnTo>
                  <a:lnTo>
                    <a:pt x="110" y="1784"/>
                  </a:lnTo>
                  <a:lnTo>
                    <a:pt x="113" y="1835"/>
                  </a:lnTo>
                  <a:lnTo>
                    <a:pt x="116" y="1889"/>
                  </a:lnTo>
                  <a:lnTo>
                    <a:pt x="118" y="1942"/>
                  </a:lnTo>
                  <a:lnTo>
                    <a:pt x="122" y="1995"/>
                  </a:lnTo>
                  <a:lnTo>
                    <a:pt x="124" y="2046"/>
                  </a:lnTo>
                  <a:lnTo>
                    <a:pt x="127" y="2095"/>
                  </a:lnTo>
                  <a:lnTo>
                    <a:pt x="130" y="2140"/>
                  </a:lnTo>
                  <a:lnTo>
                    <a:pt x="133" y="2181"/>
                  </a:lnTo>
                  <a:lnTo>
                    <a:pt x="135" y="2215"/>
                  </a:lnTo>
                  <a:lnTo>
                    <a:pt x="136" y="2242"/>
                  </a:lnTo>
                  <a:lnTo>
                    <a:pt x="137" y="2261"/>
                  </a:lnTo>
                  <a:lnTo>
                    <a:pt x="139" y="2270"/>
                  </a:lnTo>
                  <a:lnTo>
                    <a:pt x="139" y="2288"/>
                  </a:lnTo>
                  <a:lnTo>
                    <a:pt x="140" y="2307"/>
                  </a:lnTo>
                  <a:lnTo>
                    <a:pt x="140" y="2327"/>
                  </a:lnTo>
                  <a:lnTo>
                    <a:pt x="140" y="2350"/>
                  </a:lnTo>
                  <a:lnTo>
                    <a:pt x="141" y="2374"/>
                  </a:lnTo>
                  <a:lnTo>
                    <a:pt x="141" y="2399"/>
                  </a:lnTo>
                  <a:lnTo>
                    <a:pt x="141" y="2425"/>
                  </a:lnTo>
                  <a:lnTo>
                    <a:pt x="141" y="2451"/>
                  </a:lnTo>
                  <a:lnTo>
                    <a:pt x="142" y="2480"/>
                  </a:lnTo>
                  <a:lnTo>
                    <a:pt x="142" y="2509"/>
                  </a:lnTo>
                  <a:lnTo>
                    <a:pt x="142" y="2537"/>
                  </a:lnTo>
                  <a:lnTo>
                    <a:pt x="142" y="2567"/>
                  </a:lnTo>
                  <a:lnTo>
                    <a:pt x="143" y="2597"/>
                  </a:lnTo>
                  <a:lnTo>
                    <a:pt x="143" y="2627"/>
                  </a:lnTo>
                  <a:lnTo>
                    <a:pt x="143" y="2656"/>
                  </a:lnTo>
                  <a:lnTo>
                    <a:pt x="143" y="2686"/>
                  </a:lnTo>
                  <a:lnTo>
                    <a:pt x="143" y="2716"/>
                  </a:lnTo>
                  <a:lnTo>
                    <a:pt x="143" y="2745"/>
                  </a:lnTo>
                  <a:lnTo>
                    <a:pt x="143" y="2774"/>
                  </a:lnTo>
                  <a:lnTo>
                    <a:pt x="143" y="2802"/>
                  </a:lnTo>
                  <a:lnTo>
                    <a:pt x="142" y="2829"/>
                  </a:lnTo>
                  <a:lnTo>
                    <a:pt x="142" y="2857"/>
                  </a:lnTo>
                  <a:lnTo>
                    <a:pt x="142" y="2882"/>
                  </a:lnTo>
                  <a:lnTo>
                    <a:pt x="141" y="2907"/>
                  </a:lnTo>
                  <a:lnTo>
                    <a:pt x="141" y="2929"/>
                  </a:lnTo>
                  <a:lnTo>
                    <a:pt x="140" y="2951"/>
                  </a:lnTo>
                  <a:lnTo>
                    <a:pt x="139" y="2971"/>
                  </a:lnTo>
                  <a:lnTo>
                    <a:pt x="137" y="2990"/>
                  </a:lnTo>
                  <a:lnTo>
                    <a:pt x="136" y="3007"/>
                  </a:lnTo>
                  <a:lnTo>
                    <a:pt x="135" y="3021"/>
                  </a:lnTo>
                  <a:lnTo>
                    <a:pt x="134" y="3034"/>
                  </a:lnTo>
                  <a:lnTo>
                    <a:pt x="133" y="3045"/>
                  </a:lnTo>
                  <a:lnTo>
                    <a:pt x="149" y="3044"/>
                  </a:lnTo>
                  <a:lnTo>
                    <a:pt x="163" y="3041"/>
                  </a:lnTo>
                  <a:lnTo>
                    <a:pt x="178" y="3038"/>
                  </a:lnTo>
                  <a:lnTo>
                    <a:pt x="192" y="3034"/>
                  </a:lnTo>
                  <a:lnTo>
                    <a:pt x="205" y="3031"/>
                  </a:lnTo>
                  <a:lnTo>
                    <a:pt x="220" y="3028"/>
                  </a:lnTo>
                  <a:lnTo>
                    <a:pt x="235" y="3027"/>
                  </a:lnTo>
                  <a:lnTo>
                    <a:pt x="250" y="3028"/>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42" name="Freeform 47"/>
            <p:cNvSpPr>
              <a:spLocks/>
            </p:cNvSpPr>
            <p:nvPr/>
          </p:nvSpPr>
          <p:spPr bwMode="auto">
            <a:xfrm>
              <a:off x="3141" y="1630"/>
              <a:ext cx="43" cy="508"/>
            </a:xfrm>
            <a:custGeom>
              <a:avLst/>
              <a:gdLst>
                <a:gd name="T0" fmla="*/ 0 w 258"/>
                <a:gd name="T1" fmla="*/ 0 h 3045"/>
                <a:gd name="T2" fmla="*/ 0 w 258"/>
                <a:gd name="T3" fmla="*/ 0 h 3045"/>
                <a:gd name="T4" fmla="*/ 0 w 258"/>
                <a:gd name="T5" fmla="*/ 0 h 3045"/>
                <a:gd name="T6" fmla="*/ 0 w 258"/>
                <a:gd name="T7" fmla="*/ 0 h 3045"/>
                <a:gd name="T8" fmla="*/ 0 w 258"/>
                <a:gd name="T9" fmla="*/ 0 h 3045"/>
                <a:gd name="T10" fmla="*/ 0 w 258"/>
                <a:gd name="T11" fmla="*/ 0 h 3045"/>
                <a:gd name="T12" fmla="*/ 0 w 258"/>
                <a:gd name="T13" fmla="*/ 0 h 3045"/>
                <a:gd name="T14" fmla="*/ 0 w 258"/>
                <a:gd name="T15" fmla="*/ 0 h 3045"/>
                <a:gd name="T16" fmla="*/ 0 w 258"/>
                <a:gd name="T17" fmla="*/ 0 h 3045"/>
                <a:gd name="T18" fmla="*/ 0 w 258"/>
                <a:gd name="T19" fmla="*/ 0 h 3045"/>
                <a:gd name="T20" fmla="*/ 0 w 258"/>
                <a:gd name="T21" fmla="*/ 0 h 3045"/>
                <a:gd name="T22" fmla="*/ 0 w 258"/>
                <a:gd name="T23" fmla="*/ 0 h 3045"/>
                <a:gd name="T24" fmla="*/ 0 w 258"/>
                <a:gd name="T25" fmla="*/ 0 h 3045"/>
                <a:gd name="T26" fmla="*/ 0 w 258"/>
                <a:gd name="T27" fmla="*/ 0 h 3045"/>
                <a:gd name="T28" fmla="*/ 0 w 258"/>
                <a:gd name="T29" fmla="*/ 0 h 3045"/>
                <a:gd name="T30" fmla="*/ 0 w 258"/>
                <a:gd name="T31" fmla="*/ 0 h 3045"/>
                <a:gd name="T32" fmla="*/ 0 w 258"/>
                <a:gd name="T33" fmla="*/ 0 h 3045"/>
                <a:gd name="T34" fmla="*/ 0 w 258"/>
                <a:gd name="T35" fmla="*/ 0 h 3045"/>
                <a:gd name="T36" fmla="*/ 0 w 258"/>
                <a:gd name="T37" fmla="*/ 0 h 3045"/>
                <a:gd name="T38" fmla="*/ 0 w 258"/>
                <a:gd name="T39" fmla="*/ 0 h 3045"/>
                <a:gd name="T40" fmla="*/ 0 w 258"/>
                <a:gd name="T41" fmla="*/ 0 h 3045"/>
                <a:gd name="T42" fmla="*/ 0 w 258"/>
                <a:gd name="T43" fmla="*/ 0 h 3045"/>
                <a:gd name="T44" fmla="*/ 0 w 258"/>
                <a:gd name="T45" fmla="*/ 0 h 3045"/>
                <a:gd name="T46" fmla="*/ 0 w 258"/>
                <a:gd name="T47" fmla="*/ 0 h 3045"/>
                <a:gd name="T48" fmla="*/ 0 w 258"/>
                <a:gd name="T49" fmla="*/ 0 h 3045"/>
                <a:gd name="T50" fmla="*/ 0 w 258"/>
                <a:gd name="T51" fmla="*/ 0 h 3045"/>
                <a:gd name="T52" fmla="*/ 0 w 258"/>
                <a:gd name="T53" fmla="*/ 0 h 3045"/>
                <a:gd name="T54" fmla="*/ 0 w 258"/>
                <a:gd name="T55" fmla="*/ 0 h 3045"/>
                <a:gd name="T56" fmla="*/ 0 w 258"/>
                <a:gd name="T57" fmla="*/ 0 h 3045"/>
                <a:gd name="T58" fmla="*/ 0 w 258"/>
                <a:gd name="T59" fmla="*/ 0 h 3045"/>
                <a:gd name="T60" fmla="*/ 0 w 258"/>
                <a:gd name="T61" fmla="*/ 0 h 3045"/>
                <a:gd name="T62" fmla="*/ 0 w 258"/>
                <a:gd name="T63" fmla="*/ 0 h 3045"/>
                <a:gd name="T64" fmla="*/ 0 w 258"/>
                <a:gd name="T65" fmla="*/ 0 h 3045"/>
                <a:gd name="T66" fmla="*/ 0 w 258"/>
                <a:gd name="T67" fmla="*/ 0 h 3045"/>
                <a:gd name="T68" fmla="*/ 0 w 258"/>
                <a:gd name="T69" fmla="*/ 0 h 3045"/>
                <a:gd name="T70" fmla="*/ 0 w 258"/>
                <a:gd name="T71" fmla="*/ 0 h 3045"/>
                <a:gd name="T72" fmla="*/ 0 w 258"/>
                <a:gd name="T73" fmla="*/ 0 h 3045"/>
                <a:gd name="T74" fmla="*/ 0 w 258"/>
                <a:gd name="T75" fmla="*/ 0 h 3045"/>
                <a:gd name="T76" fmla="*/ 0 w 258"/>
                <a:gd name="T77" fmla="*/ 0 h 3045"/>
                <a:gd name="T78" fmla="*/ 0 w 258"/>
                <a:gd name="T79" fmla="*/ 0 h 3045"/>
                <a:gd name="T80" fmla="*/ 0 w 258"/>
                <a:gd name="T81" fmla="*/ 0 h 3045"/>
                <a:gd name="T82" fmla="*/ 0 w 258"/>
                <a:gd name="T83" fmla="*/ 0 h 3045"/>
                <a:gd name="T84" fmla="*/ 0 w 258"/>
                <a:gd name="T85" fmla="*/ 0 h 3045"/>
                <a:gd name="T86" fmla="*/ 0 w 258"/>
                <a:gd name="T87" fmla="*/ 0 h 3045"/>
                <a:gd name="T88" fmla="*/ 0 w 258"/>
                <a:gd name="T89" fmla="*/ 0 h 3045"/>
                <a:gd name="T90" fmla="*/ 0 w 258"/>
                <a:gd name="T91" fmla="*/ 0 h 3045"/>
                <a:gd name="T92" fmla="*/ 0 w 258"/>
                <a:gd name="T93" fmla="*/ 0 h 3045"/>
                <a:gd name="T94" fmla="*/ 0 w 258"/>
                <a:gd name="T95" fmla="*/ 0 h 3045"/>
                <a:gd name="T96" fmla="*/ 0 w 258"/>
                <a:gd name="T97" fmla="*/ 0 h 3045"/>
                <a:gd name="T98" fmla="*/ 0 w 258"/>
                <a:gd name="T99" fmla="*/ 0 h 3045"/>
                <a:gd name="T100" fmla="*/ 0 w 258"/>
                <a:gd name="T101" fmla="*/ 0 h 3045"/>
                <a:gd name="T102" fmla="*/ 0 w 258"/>
                <a:gd name="T103" fmla="*/ 0 h 30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8"/>
                <a:gd name="T157" fmla="*/ 0 h 3045"/>
                <a:gd name="T158" fmla="*/ 258 w 258"/>
                <a:gd name="T159" fmla="*/ 3045 h 30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8" h="3045">
                  <a:moveTo>
                    <a:pt x="250" y="3028"/>
                  </a:moveTo>
                  <a:lnTo>
                    <a:pt x="250" y="3028"/>
                  </a:lnTo>
                  <a:lnTo>
                    <a:pt x="249" y="3025"/>
                  </a:lnTo>
                  <a:lnTo>
                    <a:pt x="248" y="3015"/>
                  </a:lnTo>
                  <a:lnTo>
                    <a:pt x="247" y="2999"/>
                  </a:lnTo>
                  <a:lnTo>
                    <a:pt x="247" y="2977"/>
                  </a:lnTo>
                  <a:lnTo>
                    <a:pt x="247" y="2951"/>
                  </a:lnTo>
                  <a:lnTo>
                    <a:pt x="248" y="2919"/>
                  </a:lnTo>
                  <a:lnTo>
                    <a:pt x="249" y="2882"/>
                  </a:lnTo>
                  <a:lnTo>
                    <a:pt x="250" y="2842"/>
                  </a:lnTo>
                  <a:lnTo>
                    <a:pt x="251" y="2798"/>
                  </a:lnTo>
                  <a:lnTo>
                    <a:pt x="253" y="2751"/>
                  </a:lnTo>
                  <a:lnTo>
                    <a:pt x="254" y="2701"/>
                  </a:lnTo>
                  <a:lnTo>
                    <a:pt x="255" y="2648"/>
                  </a:lnTo>
                  <a:lnTo>
                    <a:pt x="256" y="2594"/>
                  </a:lnTo>
                  <a:lnTo>
                    <a:pt x="257" y="2538"/>
                  </a:lnTo>
                  <a:lnTo>
                    <a:pt x="258" y="2481"/>
                  </a:lnTo>
                  <a:lnTo>
                    <a:pt x="258" y="2424"/>
                  </a:lnTo>
                  <a:lnTo>
                    <a:pt x="258" y="2366"/>
                  </a:lnTo>
                  <a:lnTo>
                    <a:pt x="258" y="2308"/>
                  </a:lnTo>
                  <a:lnTo>
                    <a:pt x="257" y="2250"/>
                  </a:lnTo>
                  <a:lnTo>
                    <a:pt x="256" y="2193"/>
                  </a:lnTo>
                  <a:lnTo>
                    <a:pt x="255" y="2138"/>
                  </a:lnTo>
                  <a:lnTo>
                    <a:pt x="254" y="2084"/>
                  </a:lnTo>
                  <a:lnTo>
                    <a:pt x="253" y="2034"/>
                  </a:lnTo>
                  <a:lnTo>
                    <a:pt x="250" y="1987"/>
                  </a:lnTo>
                  <a:lnTo>
                    <a:pt x="249" y="1944"/>
                  </a:lnTo>
                  <a:lnTo>
                    <a:pt x="247" y="1904"/>
                  </a:lnTo>
                  <a:lnTo>
                    <a:pt x="245" y="1871"/>
                  </a:lnTo>
                  <a:lnTo>
                    <a:pt x="242" y="1842"/>
                  </a:lnTo>
                  <a:lnTo>
                    <a:pt x="240" y="1821"/>
                  </a:lnTo>
                  <a:lnTo>
                    <a:pt x="239" y="1805"/>
                  </a:lnTo>
                  <a:lnTo>
                    <a:pt x="237" y="1798"/>
                  </a:lnTo>
                  <a:lnTo>
                    <a:pt x="235" y="1798"/>
                  </a:lnTo>
                  <a:lnTo>
                    <a:pt x="218" y="1597"/>
                  </a:lnTo>
                  <a:lnTo>
                    <a:pt x="211" y="1291"/>
                  </a:lnTo>
                  <a:lnTo>
                    <a:pt x="212" y="1269"/>
                  </a:lnTo>
                  <a:lnTo>
                    <a:pt x="213" y="1248"/>
                  </a:lnTo>
                  <a:lnTo>
                    <a:pt x="213" y="1225"/>
                  </a:lnTo>
                  <a:lnTo>
                    <a:pt x="212" y="1202"/>
                  </a:lnTo>
                  <a:lnTo>
                    <a:pt x="211" y="1178"/>
                  </a:lnTo>
                  <a:lnTo>
                    <a:pt x="210" y="1155"/>
                  </a:lnTo>
                  <a:lnTo>
                    <a:pt x="207" y="1130"/>
                  </a:lnTo>
                  <a:lnTo>
                    <a:pt x="205" y="1106"/>
                  </a:lnTo>
                  <a:lnTo>
                    <a:pt x="203" y="1081"/>
                  </a:lnTo>
                  <a:lnTo>
                    <a:pt x="202" y="1055"/>
                  </a:lnTo>
                  <a:lnTo>
                    <a:pt x="200" y="1029"/>
                  </a:lnTo>
                  <a:lnTo>
                    <a:pt x="198" y="1003"/>
                  </a:lnTo>
                  <a:lnTo>
                    <a:pt x="197" y="977"/>
                  </a:lnTo>
                  <a:lnTo>
                    <a:pt x="196" y="951"/>
                  </a:lnTo>
                  <a:lnTo>
                    <a:pt x="196" y="923"/>
                  </a:lnTo>
                  <a:lnTo>
                    <a:pt x="197" y="897"/>
                  </a:lnTo>
                  <a:lnTo>
                    <a:pt x="197" y="853"/>
                  </a:lnTo>
                  <a:lnTo>
                    <a:pt x="196" y="814"/>
                  </a:lnTo>
                  <a:lnTo>
                    <a:pt x="195" y="778"/>
                  </a:lnTo>
                  <a:lnTo>
                    <a:pt x="194" y="746"/>
                  </a:lnTo>
                  <a:lnTo>
                    <a:pt x="192" y="716"/>
                  </a:lnTo>
                  <a:lnTo>
                    <a:pt x="191" y="689"/>
                  </a:lnTo>
                  <a:lnTo>
                    <a:pt x="189" y="661"/>
                  </a:lnTo>
                  <a:lnTo>
                    <a:pt x="188" y="636"/>
                  </a:lnTo>
                  <a:lnTo>
                    <a:pt x="188" y="610"/>
                  </a:lnTo>
                  <a:lnTo>
                    <a:pt x="188" y="583"/>
                  </a:lnTo>
                  <a:lnTo>
                    <a:pt x="189" y="554"/>
                  </a:lnTo>
                  <a:lnTo>
                    <a:pt x="192" y="524"/>
                  </a:lnTo>
                  <a:lnTo>
                    <a:pt x="195" y="491"/>
                  </a:lnTo>
                  <a:lnTo>
                    <a:pt x="200" y="454"/>
                  </a:lnTo>
                  <a:lnTo>
                    <a:pt x="205" y="413"/>
                  </a:lnTo>
                  <a:lnTo>
                    <a:pt x="213" y="368"/>
                  </a:lnTo>
                  <a:lnTo>
                    <a:pt x="179" y="394"/>
                  </a:lnTo>
                  <a:lnTo>
                    <a:pt x="153" y="403"/>
                  </a:lnTo>
                  <a:lnTo>
                    <a:pt x="134" y="394"/>
                  </a:lnTo>
                  <a:lnTo>
                    <a:pt x="119" y="373"/>
                  </a:lnTo>
                  <a:lnTo>
                    <a:pt x="110" y="339"/>
                  </a:lnTo>
                  <a:lnTo>
                    <a:pt x="104" y="299"/>
                  </a:lnTo>
                  <a:lnTo>
                    <a:pt x="101" y="252"/>
                  </a:lnTo>
                  <a:lnTo>
                    <a:pt x="100" y="203"/>
                  </a:lnTo>
                  <a:lnTo>
                    <a:pt x="99" y="155"/>
                  </a:lnTo>
                  <a:lnTo>
                    <a:pt x="99" y="108"/>
                  </a:lnTo>
                  <a:lnTo>
                    <a:pt x="99" y="66"/>
                  </a:lnTo>
                  <a:lnTo>
                    <a:pt x="97" y="33"/>
                  </a:lnTo>
                  <a:lnTo>
                    <a:pt x="92" y="10"/>
                  </a:lnTo>
                  <a:lnTo>
                    <a:pt x="83" y="0"/>
                  </a:lnTo>
                  <a:lnTo>
                    <a:pt x="71" y="6"/>
                  </a:lnTo>
                  <a:lnTo>
                    <a:pt x="54" y="31"/>
                  </a:lnTo>
                  <a:lnTo>
                    <a:pt x="52" y="37"/>
                  </a:lnTo>
                  <a:lnTo>
                    <a:pt x="48" y="47"/>
                  </a:lnTo>
                  <a:lnTo>
                    <a:pt x="44" y="62"/>
                  </a:lnTo>
                  <a:lnTo>
                    <a:pt x="39" y="81"/>
                  </a:lnTo>
                  <a:lnTo>
                    <a:pt x="35" y="102"/>
                  </a:lnTo>
                  <a:lnTo>
                    <a:pt x="30" y="127"/>
                  </a:lnTo>
                  <a:lnTo>
                    <a:pt x="25" y="153"/>
                  </a:lnTo>
                  <a:lnTo>
                    <a:pt x="19" y="183"/>
                  </a:lnTo>
                  <a:lnTo>
                    <a:pt x="14" y="213"/>
                  </a:lnTo>
                  <a:lnTo>
                    <a:pt x="10" y="244"/>
                  </a:lnTo>
                  <a:lnTo>
                    <a:pt x="6" y="276"/>
                  </a:lnTo>
                  <a:lnTo>
                    <a:pt x="3" y="307"/>
                  </a:lnTo>
                  <a:lnTo>
                    <a:pt x="1" y="338"/>
                  </a:lnTo>
                  <a:lnTo>
                    <a:pt x="0" y="368"/>
                  </a:lnTo>
                  <a:lnTo>
                    <a:pt x="0" y="395"/>
                  </a:lnTo>
                  <a:lnTo>
                    <a:pt x="1" y="422"/>
                  </a:lnTo>
                  <a:lnTo>
                    <a:pt x="40" y="667"/>
                  </a:lnTo>
                  <a:lnTo>
                    <a:pt x="45" y="699"/>
                  </a:lnTo>
                  <a:lnTo>
                    <a:pt x="49" y="733"/>
                  </a:lnTo>
                  <a:lnTo>
                    <a:pt x="54" y="765"/>
                  </a:lnTo>
                  <a:lnTo>
                    <a:pt x="58" y="797"/>
                  </a:lnTo>
                  <a:lnTo>
                    <a:pt x="64" y="829"/>
                  </a:lnTo>
                  <a:lnTo>
                    <a:pt x="69" y="861"/>
                  </a:lnTo>
                  <a:lnTo>
                    <a:pt x="73" y="894"/>
                  </a:lnTo>
                  <a:lnTo>
                    <a:pt x="79" y="925"/>
                  </a:lnTo>
                  <a:lnTo>
                    <a:pt x="83" y="957"/>
                  </a:lnTo>
                  <a:lnTo>
                    <a:pt x="88" y="988"/>
                  </a:lnTo>
                  <a:lnTo>
                    <a:pt x="92" y="1019"/>
                  </a:lnTo>
                  <a:lnTo>
                    <a:pt x="97" y="1050"/>
                  </a:lnTo>
                  <a:lnTo>
                    <a:pt x="100" y="1081"/>
                  </a:lnTo>
                  <a:lnTo>
                    <a:pt x="104" y="1111"/>
                  </a:lnTo>
                  <a:lnTo>
                    <a:pt x="107" y="1140"/>
                  </a:lnTo>
                  <a:lnTo>
                    <a:pt x="109" y="1170"/>
                  </a:lnTo>
                  <a:lnTo>
                    <a:pt x="109" y="1193"/>
                  </a:lnTo>
                  <a:lnTo>
                    <a:pt x="109" y="1214"/>
                  </a:lnTo>
                  <a:lnTo>
                    <a:pt x="109" y="1232"/>
                  </a:lnTo>
                  <a:lnTo>
                    <a:pt x="108" y="1248"/>
                  </a:lnTo>
                  <a:lnTo>
                    <a:pt x="108" y="1262"/>
                  </a:lnTo>
                  <a:lnTo>
                    <a:pt x="107" y="1275"/>
                  </a:lnTo>
                  <a:lnTo>
                    <a:pt x="107" y="1286"/>
                  </a:lnTo>
                  <a:lnTo>
                    <a:pt x="107" y="1296"/>
                  </a:lnTo>
                  <a:lnTo>
                    <a:pt x="107" y="1300"/>
                  </a:lnTo>
                  <a:lnTo>
                    <a:pt x="107" y="1307"/>
                  </a:lnTo>
                  <a:lnTo>
                    <a:pt x="107" y="1318"/>
                  </a:lnTo>
                  <a:lnTo>
                    <a:pt x="107" y="1331"/>
                  </a:lnTo>
                  <a:lnTo>
                    <a:pt x="107" y="1347"/>
                  </a:lnTo>
                  <a:lnTo>
                    <a:pt x="107" y="1363"/>
                  </a:lnTo>
                  <a:lnTo>
                    <a:pt x="107" y="1383"/>
                  </a:lnTo>
                  <a:lnTo>
                    <a:pt x="107" y="1405"/>
                  </a:lnTo>
                  <a:lnTo>
                    <a:pt x="106" y="1429"/>
                  </a:lnTo>
                  <a:lnTo>
                    <a:pt x="106" y="1453"/>
                  </a:lnTo>
                  <a:lnTo>
                    <a:pt x="106" y="1479"/>
                  </a:lnTo>
                  <a:lnTo>
                    <a:pt x="106" y="1506"/>
                  </a:lnTo>
                  <a:lnTo>
                    <a:pt x="106" y="1534"/>
                  </a:lnTo>
                  <a:lnTo>
                    <a:pt x="106" y="1562"/>
                  </a:lnTo>
                  <a:lnTo>
                    <a:pt x="106" y="1591"/>
                  </a:lnTo>
                  <a:lnTo>
                    <a:pt x="106" y="1621"/>
                  </a:lnTo>
                  <a:lnTo>
                    <a:pt x="106" y="1653"/>
                  </a:lnTo>
                  <a:lnTo>
                    <a:pt x="107" y="1692"/>
                  </a:lnTo>
                  <a:lnTo>
                    <a:pt x="109" y="1736"/>
                  </a:lnTo>
                  <a:lnTo>
                    <a:pt x="110" y="1784"/>
                  </a:lnTo>
                  <a:lnTo>
                    <a:pt x="113" y="1835"/>
                  </a:lnTo>
                  <a:lnTo>
                    <a:pt x="116" y="1889"/>
                  </a:lnTo>
                  <a:lnTo>
                    <a:pt x="118" y="1942"/>
                  </a:lnTo>
                  <a:lnTo>
                    <a:pt x="122" y="1995"/>
                  </a:lnTo>
                  <a:lnTo>
                    <a:pt x="124" y="2046"/>
                  </a:lnTo>
                  <a:lnTo>
                    <a:pt x="127" y="2095"/>
                  </a:lnTo>
                  <a:lnTo>
                    <a:pt x="130" y="2140"/>
                  </a:lnTo>
                  <a:lnTo>
                    <a:pt x="133" y="2181"/>
                  </a:lnTo>
                  <a:lnTo>
                    <a:pt x="135" y="2215"/>
                  </a:lnTo>
                  <a:lnTo>
                    <a:pt x="136" y="2242"/>
                  </a:lnTo>
                  <a:lnTo>
                    <a:pt x="137" y="2261"/>
                  </a:lnTo>
                  <a:lnTo>
                    <a:pt x="139" y="2270"/>
                  </a:lnTo>
                  <a:lnTo>
                    <a:pt x="139" y="2288"/>
                  </a:lnTo>
                  <a:lnTo>
                    <a:pt x="140" y="2307"/>
                  </a:lnTo>
                  <a:lnTo>
                    <a:pt x="140" y="2327"/>
                  </a:lnTo>
                  <a:lnTo>
                    <a:pt x="140" y="2350"/>
                  </a:lnTo>
                  <a:lnTo>
                    <a:pt x="141" y="2374"/>
                  </a:lnTo>
                  <a:lnTo>
                    <a:pt x="141" y="2399"/>
                  </a:lnTo>
                  <a:lnTo>
                    <a:pt x="141" y="2425"/>
                  </a:lnTo>
                  <a:lnTo>
                    <a:pt x="141" y="2451"/>
                  </a:lnTo>
                  <a:lnTo>
                    <a:pt x="142" y="2480"/>
                  </a:lnTo>
                  <a:lnTo>
                    <a:pt x="142" y="2509"/>
                  </a:lnTo>
                  <a:lnTo>
                    <a:pt x="142" y="2537"/>
                  </a:lnTo>
                  <a:lnTo>
                    <a:pt x="142" y="2567"/>
                  </a:lnTo>
                  <a:lnTo>
                    <a:pt x="143" y="2597"/>
                  </a:lnTo>
                  <a:lnTo>
                    <a:pt x="143" y="2627"/>
                  </a:lnTo>
                  <a:lnTo>
                    <a:pt x="143" y="2656"/>
                  </a:lnTo>
                  <a:lnTo>
                    <a:pt x="143" y="2686"/>
                  </a:lnTo>
                  <a:lnTo>
                    <a:pt x="143" y="2716"/>
                  </a:lnTo>
                  <a:lnTo>
                    <a:pt x="143" y="2745"/>
                  </a:lnTo>
                  <a:lnTo>
                    <a:pt x="143" y="2774"/>
                  </a:lnTo>
                  <a:lnTo>
                    <a:pt x="143" y="2802"/>
                  </a:lnTo>
                  <a:lnTo>
                    <a:pt x="142" y="2829"/>
                  </a:lnTo>
                  <a:lnTo>
                    <a:pt x="142" y="2857"/>
                  </a:lnTo>
                  <a:lnTo>
                    <a:pt x="142" y="2882"/>
                  </a:lnTo>
                  <a:lnTo>
                    <a:pt x="141" y="2907"/>
                  </a:lnTo>
                  <a:lnTo>
                    <a:pt x="141" y="2929"/>
                  </a:lnTo>
                  <a:lnTo>
                    <a:pt x="140" y="2951"/>
                  </a:lnTo>
                  <a:lnTo>
                    <a:pt x="139" y="2971"/>
                  </a:lnTo>
                  <a:lnTo>
                    <a:pt x="137" y="2990"/>
                  </a:lnTo>
                  <a:lnTo>
                    <a:pt x="136" y="3007"/>
                  </a:lnTo>
                  <a:lnTo>
                    <a:pt x="135" y="3021"/>
                  </a:lnTo>
                  <a:lnTo>
                    <a:pt x="134" y="3034"/>
                  </a:lnTo>
                  <a:lnTo>
                    <a:pt x="133" y="3045"/>
                  </a:lnTo>
                  <a:lnTo>
                    <a:pt x="149" y="3044"/>
                  </a:lnTo>
                  <a:lnTo>
                    <a:pt x="163" y="3041"/>
                  </a:lnTo>
                  <a:lnTo>
                    <a:pt x="178" y="3038"/>
                  </a:lnTo>
                  <a:lnTo>
                    <a:pt x="192" y="3034"/>
                  </a:lnTo>
                  <a:lnTo>
                    <a:pt x="205" y="3031"/>
                  </a:lnTo>
                  <a:lnTo>
                    <a:pt x="220" y="3028"/>
                  </a:lnTo>
                  <a:lnTo>
                    <a:pt x="235" y="3027"/>
                  </a:lnTo>
                  <a:lnTo>
                    <a:pt x="250" y="302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43" name="Freeform 48"/>
            <p:cNvSpPr>
              <a:spLocks/>
            </p:cNvSpPr>
            <p:nvPr/>
          </p:nvSpPr>
          <p:spPr bwMode="auto">
            <a:xfrm>
              <a:off x="3069" y="1366"/>
              <a:ext cx="88" cy="204"/>
            </a:xfrm>
            <a:custGeom>
              <a:avLst/>
              <a:gdLst>
                <a:gd name="T0" fmla="*/ 0 w 528"/>
                <a:gd name="T1" fmla="*/ 0 h 1225"/>
                <a:gd name="T2" fmla="*/ 0 w 528"/>
                <a:gd name="T3" fmla="*/ 0 h 1225"/>
                <a:gd name="T4" fmla="*/ 0 w 528"/>
                <a:gd name="T5" fmla="*/ 0 h 1225"/>
                <a:gd name="T6" fmla="*/ 0 w 528"/>
                <a:gd name="T7" fmla="*/ 0 h 1225"/>
                <a:gd name="T8" fmla="*/ 0 w 528"/>
                <a:gd name="T9" fmla="*/ 0 h 1225"/>
                <a:gd name="T10" fmla="*/ 0 w 528"/>
                <a:gd name="T11" fmla="*/ 0 h 1225"/>
                <a:gd name="T12" fmla="*/ 0 w 528"/>
                <a:gd name="T13" fmla="*/ 0 h 1225"/>
                <a:gd name="T14" fmla="*/ 0 w 528"/>
                <a:gd name="T15" fmla="*/ 0 h 1225"/>
                <a:gd name="T16" fmla="*/ 0 w 528"/>
                <a:gd name="T17" fmla="*/ 0 h 1225"/>
                <a:gd name="T18" fmla="*/ 0 w 528"/>
                <a:gd name="T19" fmla="*/ 0 h 1225"/>
                <a:gd name="T20" fmla="*/ 0 w 528"/>
                <a:gd name="T21" fmla="*/ 0 h 1225"/>
                <a:gd name="T22" fmla="*/ 0 w 528"/>
                <a:gd name="T23" fmla="*/ 0 h 1225"/>
                <a:gd name="T24" fmla="*/ 0 w 528"/>
                <a:gd name="T25" fmla="*/ 0 h 1225"/>
                <a:gd name="T26" fmla="*/ 0 w 528"/>
                <a:gd name="T27" fmla="*/ 0 h 1225"/>
                <a:gd name="T28" fmla="*/ 0 w 528"/>
                <a:gd name="T29" fmla="*/ 0 h 1225"/>
                <a:gd name="T30" fmla="*/ 0 w 528"/>
                <a:gd name="T31" fmla="*/ 0 h 1225"/>
                <a:gd name="T32" fmla="*/ 0 w 528"/>
                <a:gd name="T33" fmla="*/ 0 h 1225"/>
                <a:gd name="T34" fmla="*/ 0 w 528"/>
                <a:gd name="T35" fmla="*/ 0 h 1225"/>
                <a:gd name="T36" fmla="*/ 0 w 528"/>
                <a:gd name="T37" fmla="*/ 0 h 1225"/>
                <a:gd name="T38" fmla="*/ 0 w 528"/>
                <a:gd name="T39" fmla="*/ 0 h 1225"/>
                <a:gd name="T40" fmla="*/ 0 w 528"/>
                <a:gd name="T41" fmla="*/ 0 h 1225"/>
                <a:gd name="T42" fmla="*/ 0 w 528"/>
                <a:gd name="T43" fmla="*/ 0 h 1225"/>
                <a:gd name="T44" fmla="*/ 0 w 528"/>
                <a:gd name="T45" fmla="*/ 0 h 1225"/>
                <a:gd name="T46" fmla="*/ 0 w 528"/>
                <a:gd name="T47" fmla="*/ 0 h 1225"/>
                <a:gd name="T48" fmla="*/ 0 w 528"/>
                <a:gd name="T49" fmla="*/ 0 h 1225"/>
                <a:gd name="T50" fmla="*/ 0 w 528"/>
                <a:gd name="T51" fmla="*/ 0 h 1225"/>
                <a:gd name="T52" fmla="*/ 0 w 528"/>
                <a:gd name="T53" fmla="*/ 0 h 1225"/>
                <a:gd name="T54" fmla="*/ 0 w 528"/>
                <a:gd name="T55" fmla="*/ 0 h 1225"/>
                <a:gd name="T56" fmla="*/ 0 w 528"/>
                <a:gd name="T57" fmla="*/ 0 h 1225"/>
                <a:gd name="T58" fmla="*/ 0 w 528"/>
                <a:gd name="T59" fmla="*/ 0 h 1225"/>
                <a:gd name="T60" fmla="*/ 0 w 528"/>
                <a:gd name="T61" fmla="*/ 0 h 1225"/>
                <a:gd name="T62" fmla="*/ 0 w 528"/>
                <a:gd name="T63" fmla="*/ 0 h 1225"/>
                <a:gd name="T64" fmla="*/ 0 w 528"/>
                <a:gd name="T65" fmla="*/ 0 h 1225"/>
                <a:gd name="T66" fmla="*/ 0 w 528"/>
                <a:gd name="T67" fmla="*/ 0 h 1225"/>
                <a:gd name="T68" fmla="*/ 0 w 528"/>
                <a:gd name="T69" fmla="*/ 0 h 1225"/>
                <a:gd name="T70" fmla="*/ 0 w 528"/>
                <a:gd name="T71" fmla="*/ 0 h 1225"/>
                <a:gd name="T72" fmla="*/ 0 w 528"/>
                <a:gd name="T73" fmla="*/ 0 h 1225"/>
                <a:gd name="T74" fmla="*/ 0 w 528"/>
                <a:gd name="T75" fmla="*/ 0 h 1225"/>
                <a:gd name="T76" fmla="*/ 0 w 528"/>
                <a:gd name="T77" fmla="*/ 0 h 1225"/>
                <a:gd name="T78" fmla="*/ 0 w 528"/>
                <a:gd name="T79" fmla="*/ 0 h 1225"/>
                <a:gd name="T80" fmla="*/ 0 w 528"/>
                <a:gd name="T81" fmla="*/ 0 h 1225"/>
                <a:gd name="T82" fmla="*/ 0 w 528"/>
                <a:gd name="T83" fmla="*/ 0 h 1225"/>
                <a:gd name="T84" fmla="*/ 0 w 528"/>
                <a:gd name="T85" fmla="*/ 0 h 1225"/>
                <a:gd name="T86" fmla="*/ 0 w 528"/>
                <a:gd name="T87" fmla="*/ 0 h 1225"/>
                <a:gd name="T88" fmla="*/ 0 w 528"/>
                <a:gd name="T89" fmla="*/ 0 h 1225"/>
                <a:gd name="T90" fmla="*/ 0 w 528"/>
                <a:gd name="T91" fmla="*/ 0 h 1225"/>
                <a:gd name="T92" fmla="*/ 0 w 528"/>
                <a:gd name="T93" fmla="*/ 0 h 1225"/>
                <a:gd name="T94" fmla="*/ 0 w 528"/>
                <a:gd name="T95" fmla="*/ 0 h 1225"/>
                <a:gd name="T96" fmla="*/ 0 w 528"/>
                <a:gd name="T97" fmla="*/ 0 h 1225"/>
                <a:gd name="T98" fmla="*/ 0 w 528"/>
                <a:gd name="T99" fmla="*/ 0 h 1225"/>
                <a:gd name="T100" fmla="*/ 0 w 528"/>
                <a:gd name="T101" fmla="*/ 0 h 1225"/>
                <a:gd name="T102" fmla="*/ 0 w 528"/>
                <a:gd name="T103" fmla="*/ 0 h 1225"/>
                <a:gd name="T104" fmla="*/ 0 w 528"/>
                <a:gd name="T105" fmla="*/ 0 h 1225"/>
                <a:gd name="T106" fmla="*/ 0 w 528"/>
                <a:gd name="T107" fmla="*/ 0 h 1225"/>
                <a:gd name="T108" fmla="*/ 0 w 528"/>
                <a:gd name="T109" fmla="*/ 0 h 1225"/>
                <a:gd name="T110" fmla="*/ 0 w 528"/>
                <a:gd name="T111" fmla="*/ 0 h 1225"/>
                <a:gd name="T112" fmla="*/ 0 w 528"/>
                <a:gd name="T113" fmla="*/ 0 h 1225"/>
                <a:gd name="T114" fmla="*/ 0 w 528"/>
                <a:gd name="T115" fmla="*/ 0 h 1225"/>
                <a:gd name="T116" fmla="*/ 0 w 528"/>
                <a:gd name="T117" fmla="*/ 0 h 1225"/>
                <a:gd name="T118" fmla="*/ 0 w 528"/>
                <a:gd name="T119" fmla="*/ 0 h 1225"/>
                <a:gd name="T120" fmla="*/ 0 w 528"/>
                <a:gd name="T121" fmla="*/ 0 h 1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28"/>
                <a:gd name="T184" fmla="*/ 0 h 1225"/>
                <a:gd name="T185" fmla="*/ 528 w 528"/>
                <a:gd name="T186" fmla="*/ 1225 h 12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28" h="1225">
                  <a:moveTo>
                    <a:pt x="528" y="341"/>
                  </a:moveTo>
                  <a:lnTo>
                    <a:pt x="521" y="338"/>
                  </a:lnTo>
                  <a:lnTo>
                    <a:pt x="513" y="334"/>
                  </a:lnTo>
                  <a:lnTo>
                    <a:pt x="506" y="329"/>
                  </a:lnTo>
                  <a:lnTo>
                    <a:pt x="499" y="326"/>
                  </a:lnTo>
                  <a:lnTo>
                    <a:pt x="492" y="322"/>
                  </a:lnTo>
                  <a:lnTo>
                    <a:pt x="485" y="319"/>
                  </a:lnTo>
                  <a:lnTo>
                    <a:pt x="478" y="315"/>
                  </a:lnTo>
                  <a:lnTo>
                    <a:pt x="471" y="313"/>
                  </a:lnTo>
                  <a:lnTo>
                    <a:pt x="470" y="321"/>
                  </a:lnTo>
                  <a:lnTo>
                    <a:pt x="466" y="335"/>
                  </a:lnTo>
                  <a:lnTo>
                    <a:pt x="461" y="353"/>
                  </a:lnTo>
                  <a:lnTo>
                    <a:pt x="455" y="371"/>
                  </a:lnTo>
                  <a:lnTo>
                    <a:pt x="449" y="390"/>
                  </a:lnTo>
                  <a:lnTo>
                    <a:pt x="444" y="407"/>
                  </a:lnTo>
                  <a:lnTo>
                    <a:pt x="440" y="421"/>
                  </a:lnTo>
                  <a:lnTo>
                    <a:pt x="438" y="430"/>
                  </a:lnTo>
                  <a:lnTo>
                    <a:pt x="434" y="445"/>
                  </a:lnTo>
                  <a:lnTo>
                    <a:pt x="431" y="462"/>
                  </a:lnTo>
                  <a:lnTo>
                    <a:pt x="426" y="480"/>
                  </a:lnTo>
                  <a:lnTo>
                    <a:pt x="423" y="496"/>
                  </a:lnTo>
                  <a:lnTo>
                    <a:pt x="418" y="515"/>
                  </a:lnTo>
                  <a:lnTo>
                    <a:pt x="414" y="533"/>
                  </a:lnTo>
                  <a:lnTo>
                    <a:pt x="410" y="552"/>
                  </a:lnTo>
                  <a:lnTo>
                    <a:pt x="406" y="573"/>
                  </a:lnTo>
                  <a:lnTo>
                    <a:pt x="402" y="593"/>
                  </a:lnTo>
                  <a:lnTo>
                    <a:pt x="399" y="613"/>
                  </a:lnTo>
                  <a:lnTo>
                    <a:pt x="396" y="635"/>
                  </a:lnTo>
                  <a:lnTo>
                    <a:pt x="392" y="657"/>
                  </a:lnTo>
                  <a:lnTo>
                    <a:pt x="389" y="680"/>
                  </a:lnTo>
                  <a:lnTo>
                    <a:pt x="385" y="702"/>
                  </a:lnTo>
                  <a:lnTo>
                    <a:pt x="383" y="726"/>
                  </a:lnTo>
                  <a:lnTo>
                    <a:pt x="381" y="750"/>
                  </a:lnTo>
                  <a:lnTo>
                    <a:pt x="379" y="775"/>
                  </a:lnTo>
                  <a:lnTo>
                    <a:pt x="376" y="801"/>
                  </a:lnTo>
                  <a:lnTo>
                    <a:pt x="375" y="828"/>
                  </a:lnTo>
                  <a:lnTo>
                    <a:pt x="374" y="854"/>
                  </a:lnTo>
                  <a:lnTo>
                    <a:pt x="373" y="881"/>
                  </a:lnTo>
                  <a:lnTo>
                    <a:pt x="373" y="909"/>
                  </a:lnTo>
                  <a:lnTo>
                    <a:pt x="373" y="937"/>
                  </a:lnTo>
                  <a:lnTo>
                    <a:pt x="373" y="967"/>
                  </a:lnTo>
                  <a:lnTo>
                    <a:pt x="374" y="997"/>
                  </a:lnTo>
                  <a:lnTo>
                    <a:pt x="375" y="1028"/>
                  </a:lnTo>
                  <a:lnTo>
                    <a:pt x="378" y="1059"/>
                  </a:lnTo>
                  <a:lnTo>
                    <a:pt x="380" y="1091"/>
                  </a:lnTo>
                  <a:lnTo>
                    <a:pt x="382" y="1123"/>
                  </a:lnTo>
                  <a:lnTo>
                    <a:pt x="385" y="1157"/>
                  </a:lnTo>
                  <a:lnTo>
                    <a:pt x="390" y="1190"/>
                  </a:lnTo>
                  <a:lnTo>
                    <a:pt x="394" y="1225"/>
                  </a:lnTo>
                  <a:lnTo>
                    <a:pt x="388" y="1184"/>
                  </a:lnTo>
                  <a:lnTo>
                    <a:pt x="380" y="1141"/>
                  </a:lnTo>
                  <a:lnTo>
                    <a:pt x="370" y="1095"/>
                  </a:lnTo>
                  <a:lnTo>
                    <a:pt x="359" y="1047"/>
                  </a:lnTo>
                  <a:lnTo>
                    <a:pt x="347" y="997"/>
                  </a:lnTo>
                  <a:lnTo>
                    <a:pt x="335" y="947"/>
                  </a:lnTo>
                  <a:lnTo>
                    <a:pt x="321" y="897"/>
                  </a:lnTo>
                  <a:lnTo>
                    <a:pt x="308" y="847"/>
                  </a:lnTo>
                  <a:lnTo>
                    <a:pt x="294" y="799"/>
                  </a:lnTo>
                  <a:lnTo>
                    <a:pt x="279" y="753"/>
                  </a:lnTo>
                  <a:lnTo>
                    <a:pt x="265" y="710"/>
                  </a:lnTo>
                  <a:lnTo>
                    <a:pt x="251" y="669"/>
                  </a:lnTo>
                  <a:lnTo>
                    <a:pt x="238" y="635"/>
                  </a:lnTo>
                  <a:lnTo>
                    <a:pt x="224" y="604"/>
                  </a:lnTo>
                  <a:lnTo>
                    <a:pt x="212" y="579"/>
                  </a:lnTo>
                  <a:lnTo>
                    <a:pt x="200" y="559"/>
                  </a:lnTo>
                  <a:lnTo>
                    <a:pt x="197" y="549"/>
                  </a:lnTo>
                  <a:lnTo>
                    <a:pt x="195" y="539"/>
                  </a:lnTo>
                  <a:lnTo>
                    <a:pt x="191" y="531"/>
                  </a:lnTo>
                  <a:lnTo>
                    <a:pt x="189" y="522"/>
                  </a:lnTo>
                  <a:lnTo>
                    <a:pt x="187" y="514"/>
                  </a:lnTo>
                  <a:lnTo>
                    <a:pt x="183" y="506"/>
                  </a:lnTo>
                  <a:lnTo>
                    <a:pt x="181" y="497"/>
                  </a:lnTo>
                  <a:lnTo>
                    <a:pt x="178" y="488"/>
                  </a:lnTo>
                  <a:lnTo>
                    <a:pt x="84" y="404"/>
                  </a:lnTo>
                  <a:lnTo>
                    <a:pt x="84" y="381"/>
                  </a:lnTo>
                  <a:lnTo>
                    <a:pt x="82" y="357"/>
                  </a:lnTo>
                  <a:lnTo>
                    <a:pt x="79" y="333"/>
                  </a:lnTo>
                  <a:lnTo>
                    <a:pt x="76" y="310"/>
                  </a:lnTo>
                  <a:lnTo>
                    <a:pt x="72" y="286"/>
                  </a:lnTo>
                  <a:lnTo>
                    <a:pt x="67" y="264"/>
                  </a:lnTo>
                  <a:lnTo>
                    <a:pt x="63" y="241"/>
                  </a:lnTo>
                  <a:lnTo>
                    <a:pt x="56" y="220"/>
                  </a:lnTo>
                  <a:lnTo>
                    <a:pt x="50" y="198"/>
                  </a:lnTo>
                  <a:lnTo>
                    <a:pt x="43" y="177"/>
                  </a:lnTo>
                  <a:lnTo>
                    <a:pt x="37" y="155"/>
                  </a:lnTo>
                  <a:lnTo>
                    <a:pt x="29" y="135"/>
                  </a:lnTo>
                  <a:lnTo>
                    <a:pt x="22" y="115"/>
                  </a:lnTo>
                  <a:lnTo>
                    <a:pt x="15" y="96"/>
                  </a:lnTo>
                  <a:lnTo>
                    <a:pt x="7" y="77"/>
                  </a:lnTo>
                  <a:lnTo>
                    <a:pt x="0" y="59"/>
                  </a:lnTo>
                  <a:lnTo>
                    <a:pt x="28" y="72"/>
                  </a:lnTo>
                  <a:lnTo>
                    <a:pt x="56" y="81"/>
                  </a:lnTo>
                  <a:lnTo>
                    <a:pt x="84" y="87"/>
                  </a:lnTo>
                  <a:lnTo>
                    <a:pt x="112" y="91"/>
                  </a:lnTo>
                  <a:lnTo>
                    <a:pt x="140" y="92"/>
                  </a:lnTo>
                  <a:lnTo>
                    <a:pt x="169" y="90"/>
                  </a:lnTo>
                  <a:lnTo>
                    <a:pt x="197" y="86"/>
                  </a:lnTo>
                  <a:lnTo>
                    <a:pt x="223" y="81"/>
                  </a:lnTo>
                  <a:lnTo>
                    <a:pt x="249" y="74"/>
                  </a:lnTo>
                  <a:lnTo>
                    <a:pt x="274" y="66"/>
                  </a:lnTo>
                  <a:lnTo>
                    <a:pt x="296" y="56"/>
                  </a:lnTo>
                  <a:lnTo>
                    <a:pt x="317" y="46"/>
                  </a:lnTo>
                  <a:lnTo>
                    <a:pt x="336" y="35"/>
                  </a:lnTo>
                  <a:lnTo>
                    <a:pt x="352" y="23"/>
                  </a:lnTo>
                  <a:lnTo>
                    <a:pt x="365" y="12"/>
                  </a:lnTo>
                  <a:lnTo>
                    <a:pt x="376" y="0"/>
                  </a:lnTo>
                  <a:lnTo>
                    <a:pt x="397" y="22"/>
                  </a:lnTo>
                  <a:lnTo>
                    <a:pt x="416" y="43"/>
                  </a:lnTo>
                  <a:lnTo>
                    <a:pt x="434" y="65"/>
                  </a:lnTo>
                  <a:lnTo>
                    <a:pt x="450" y="86"/>
                  </a:lnTo>
                  <a:lnTo>
                    <a:pt x="463" y="109"/>
                  </a:lnTo>
                  <a:lnTo>
                    <a:pt x="476" y="130"/>
                  </a:lnTo>
                  <a:lnTo>
                    <a:pt x="487" y="153"/>
                  </a:lnTo>
                  <a:lnTo>
                    <a:pt x="496" y="174"/>
                  </a:lnTo>
                  <a:lnTo>
                    <a:pt x="504" y="197"/>
                  </a:lnTo>
                  <a:lnTo>
                    <a:pt x="511" y="219"/>
                  </a:lnTo>
                  <a:lnTo>
                    <a:pt x="516" y="240"/>
                  </a:lnTo>
                  <a:lnTo>
                    <a:pt x="521" y="261"/>
                  </a:lnTo>
                  <a:lnTo>
                    <a:pt x="524" y="282"/>
                  </a:lnTo>
                  <a:lnTo>
                    <a:pt x="527" y="302"/>
                  </a:lnTo>
                  <a:lnTo>
                    <a:pt x="528" y="322"/>
                  </a:lnTo>
                  <a:lnTo>
                    <a:pt x="528" y="341"/>
                  </a:lnTo>
                  <a:close/>
                </a:path>
              </a:pathLst>
            </a:custGeom>
            <a:solidFill>
              <a:srgbClr val="7FF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44" name="Freeform 49"/>
            <p:cNvSpPr>
              <a:spLocks/>
            </p:cNvSpPr>
            <p:nvPr/>
          </p:nvSpPr>
          <p:spPr bwMode="auto">
            <a:xfrm>
              <a:off x="3069" y="1366"/>
              <a:ext cx="88" cy="204"/>
            </a:xfrm>
            <a:custGeom>
              <a:avLst/>
              <a:gdLst>
                <a:gd name="T0" fmla="*/ 0 w 528"/>
                <a:gd name="T1" fmla="*/ 0 h 1225"/>
                <a:gd name="T2" fmla="*/ 0 w 528"/>
                <a:gd name="T3" fmla="*/ 0 h 1225"/>
                <a:gd name="T4" fmla="*/ 0 w 528"/>
                <a:gd name="T5" fmla="*/ 0 h 1225"/>
                <a:gd name="T6" fmla="*/ 0 w 528"/>
                <a:gd name="T7" fmla="*/ 0 h 1225"/>
                <a:gd name="T8" fmla="*/ 0 w 528"/>
                <a:gd name="T9" fmla="*/ 0 h 1225"/>
                <a:gd name="T10" fmla="*/ 0 w 528"/>
                <a:gd name="T11" fmla="*/ 0 h 1225"/>
                <a:gd name="T12" fmla="*/ 0 w 528"/>
                <a:gd name="T13" fmla="*/ 0 h 1225"/>
                <a:gd name="T14" fmla="*/ 0 w 528"/>
                <a:gd name="T15" fmla="*/ 0 h 1225"/>
                <a:gd name="T16" fmla="*/ 0 w 528"/>
                <a:gd name="T17" fmla="*/ 0 h 1225"/>
                <a:gd name="T18" fmla="*/ 0 w 528"/>
                <a:gd name="T19" fmla="*/ 0 h 1225"/>
                <a:gd name="T20" fmla="*/ 0 w 528"/>
                <a:gd name="T21" fmla="*/ 0 h 1225"/>
                <a:gd name="T22" fmla="*/ 0 w 528"/>
                <a:gd name="T23" fmla="*/ 0 h 1225"/>
                <a:gd name="T24" fmla="*/ 0 w 528"/>
                <a:gd name="T25" fmla="*/ 0 h 1225"/>
                <a:gd name="T26" fmla="*/ 0 w 528"/>
                <a:gd name="T27" fmla="*/ 0 h 1225"/>
                <a:gd name="T28" fmla="*/ 0 w 528"/>
                <a:gd name="T29" fmla="*/ 0 h 1225"/>
                <a:gd name="T30" fmla="*/ 0 w 528"/>
                <a:gd name="T31" fmla="*/ 0 h 1225"/>
                <a:gd name="T32" fmla="*/ 0 w 528"/>
                <a:gd name="T33" fmla="*/ 0 h 1225"/>
                <a:gd name="T34" fmla="*/ 0 w 528"/>
                <a:gd name="T35" fmla="*/ 0 h 1225"/>
                <a:gd name="T36" fmla="*/ 0 w 528"/>
                <a:gd name="T37" fmla="*/ 0 h 1225"/>
                <a:gd name="T38" fmla="*/ 0 w 528"/>
                <a:gd name="T39" fmla="*/ 0 h 1225"/>
                <a:gd name="T40" fmla="*/ 0 w 528"/>
                <a:gd name="T41" fmla="*/ 0 h 1225"/>
                <a:gd name="T42" fmla="*/ 0 w 528"/>
                <a:gd name="T43" fmla="*/ 0 h 1225"/>
                <a:gd name="T44" fmla="*/ 0 w 528"/>
                <a:gd name="T45" fmla="*/ 0 h 1225"/>
                <a:gd name="T46" fmla="*/ 0 w 528"/>
                <a:gd name="T47" fmla="*/ 0 h 1225"/>
                <a:gd name="T48" fmla="*/ 0 w 528"/>
                <a:gd name="T49" fmla="*/ 0 h 1225"/>
                <a:gd name="T50" fmla="*/ 0 w 528"/>
                <a:gd name="T51" fmla="*/ 0 h 1225"/>
                <a:gd name="T52" fmla="*/ 0 w 528"/>
                <a:gd name="T53" fmla="*/ 0 h 1225"/>
                <a:gd name="T54" fmla="*/ 0 w 528"/>
                <a:gd name="T55" fmla="*/ 0 h 1225"/>
                <a:gd name="T56" fmla="*/ 0 w 528"/>
                <a:gd name="T57" fmla="*/ 0 h 1225"/>
                <a:gd name="T58" fmla="*/ 0 w 528"/>
                <a:gd name="T59" fmla="*/ 0 h 1225"/>
                <a:gd name="T60" fmla="*/ 0 w 528"/>
                <a:gd name="T61" fmla="*/ 0 h 1225"/>
                <a:gd name="T62" fmla="*/ 0 w 528"/>
                <a:gd name="T63" fmla="*/ 0 h 1225"/>
                <a:gd name="T64" fmla="*/ 0 w 528"/>
                <a:gd name="T65" fmla="*/ 0 h 1225"/>
                <a:gd name="T66" fmla="*/ 0 w 528"/>
                <a:gd name="T67" fmla="*/ 0 h 1225"/>
                <a:gd name="T68" fmla="*/ 0 w 528"/>
                <a:gd name="T69" fmla="*/ 0 h 1225"/>
                <a:gd name="T70" fmla="*/ 0 w 528"/>
                <a:gd name="T71" fmla="*/ 0 h 1225"/>
                <a:gd name="T72" fmla="*/ 0 w 528"/>
                <a:gd name="T73" fmla="*/ 0 h 1225"/>
                <a:gd name="T74" fmla="*/ 0 w 528"/>
                <a:gd name="T75" fmla="*/ 0 h 1225"/>
                <a:gd name="T76" fmla="*/ 0 w 528"/>
                <a:gd name="T77" fmla="*/ 0 h 1225"/>
                <a:gd name="T78" fmla="*/ 0 w 528"/>
                <a:gd name="T79" fmla="*/ 0 h 1225"/>
                <a:gd name="T80" fmla="*/ 0 w 528"/>
                <a:gd name="T81" fmla="*/ 0 h 1225"/>
                <a:gd name="T82" fmla="*/ 0 w 528"/>
                <a:gd name="T83" fmla="*/ 0 h 1225"/>
                <a:gd name="T84" fmla="*/ 0 w 528"/>
                <a:gd name="T85" fmla="*/ 0 h 12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8"/>
                <a:gd name="T130" fmla="*/ 0 h 1225"/>
                <a:gd name="T131" fmla="*/ 528 w 528"/>
                <a:gd name="T132" fmla="*/ 1225 h 12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8" h="1225">
                  <a:moveTo>
                    <a:pt x="528" y="341"/>
                  </a:moveTo>
                  <a:lnTo>
                    <a:pt x="528" y="341"/>
                  </a:lnTo>
                  <a:lnTo>
                    <a:pt x="521" y="338"/>
                  </a:lnTo>
                  <a:lnTo>
                    <a:pt x="513" y="334"/>
                  </a:lnTo>
                  <a:lnTo>
                    <a:pt x="506" y="329"/>
                  </a:lnTo>
                  <a:lnTo>
                    <a:pt x="499" y="326"/>
                  </a:lnTo>
                  <a:lnTo>
                    <a:pt x="492" y="322"/>
                  </a:lnTo>
                  <a:lnTo>
                    <a:pt x="485" y="319"/>
                  </a:lnTo>
                  <a:lnTo>
                    <a:pt x="478" y="315"/>
                  </a:lnTo>
                  <a:lnTo>
                    <a:pt x="471" y="313"/>
                  </a:lnTo>
                  <a:lnTo>
                    <a:pt x="470" y="321"/>
                  </a:lnTo>
                  <a:lnTo>
                    <a:pt x="466" y="335"/>
                  </a:lnTo>
                  <a:lnTo>
                    <a:pt x="461" y="353"/>
                  </a:lnTo>
                  <a:lnTo>
                    <a:pt x="455" y="371"/>
                  </a:lnTo>
                  <a:lnTo>
                    <a:pt x="449" y="390"/>
                  </a:lnTo>
                  <a:lnTo>
                    <a:pt x="444" y="407"/>
                  </a:lnTo>
                  <a:lnTo>
                    <a:pt x="440" y="421"/>
                  </a:lnTo>
                  <a:lnTo>
                    <a:pt x="438" y="430"/>
                  </a:lnTo>
                  <a:lnTo>
                    <a:pt x="434" y="445"/>
                  </a:lnTo>
                  <a:lnTo>
                    <a:pt x="431" y="462"/>
                  </a:lnTo>
                  <a:lnTo>
                    <a:pt x="426" y="480"/>
                  </a:lnTo>
                  <a:lnTo>
                    <a:pt x="423" y="496"/>
                  </a:lnTo>
                  <a:lnTo>
                    <a:pt x="418" y="515"/>
                  </a:lnTo>
                  <a:lnTo>
                    <a:pt x="414" y="533"/>
                  </a:lnTo>
                  <a:lnTo>
                    <a:pt x="410" y="552"/>
                  </a:lnTo>
                  <a:lnTo>
                    <a:pt x="406" y="573"/>
                  </a:lnTo>
                  <a:lnTo>
                    <a:pt x="402" y="593"/>
                  </a:lnTo>
                  <a:lnTo>
                    <a:pt x="399" y="613"/>
                  </a:lnTo>
                  <a:lnTo>
                    <a:pt x="396" y="635"/>
                  </a:lnTo>
                  <a:lnTo>
                    <a:pt x="392" y="657"/>
                  </a:lnTo>
                  <a:lnTo>
                    <a:pt x="389" y="680"/>
                  </a:lnTo>
                  <a:lnTo>
                    <a:pt x="385" y="702"/>
                  </a:lnTo>
                  <a:lnTo>
                    <a:pt x="383" y="726"/>
                  </a:lnTo>
                  <a:lnTo>
                    <a:pt x="381" y="750"/>
                  </a:lnTo>
                  <a:lnTo>
                    <a:pt x="379" y="775"/>
                  </a:lnTo>
                  <a:lnTo>
                    <a:pt x="376" y="801"/>
                  </a:lnTo>
                  <a:lnTo>
                    <a:pt x="375" y="828"/>
                  </a:lnTo>
                  <a:lnTo>
                    <a:pt x="374" y="854"/>
                  </a:lnTo>
                  <a:lnTo>
                    <a:pt x="373" y="881"/>
                  </a:lnTo>
                  <a:lnTo>
                    <a:pt x="373" y="909"/>
                  </a:lnTo>
                  <a:lnTo>
                    <a:pt x="373" y="937"/>
                  </a:lnTo>
                  <a:lnTo>
                    <a:pt x="373" y="967"/>
                  </a:lnTo>
                  <a:lnTo>
                    <a:pt x="374" y="997"/>
                  </a:lnTo>
                  <a:lnTo>
                    <a:pt x="375" y="1028"/>
                  </a:lnTo>
                  <a:lnTo>
                    <a:pt x="378" y="1059"/>
                  </a:lnTo>
                  <a:lnTo>
                    <a:pt x="380" y="1091"/>
                  </a:lnTo>
                  <a:lnTo>
                    <a:pt x="382" y="1123"/>
                  </a:lnTo>
                  <a:lnTo>
                    <a:pt x="385" y="1157"/>
                  </a:lnTo>
                  <a:lnTo>
                    <a:pt x="390" y="1190"/>
                  </a:lnTo>
                  <a:lnTo>
                    <a:pt x="394" y="1225"/>
                  </a:lnTo>
                  <a:lnTo>
                    <a:pt x="388" y="1184"/>
                  </a:lnTo>
                  <a:lnTo>
                    <a:pt x="380" y="1141"/>
                  </a:lnTo>
                  <a:lnTo>
                    <a:pt x="370" y="1095"/>
                  </a:lnTo>
                  <a:lnTo>
                    <a:pt x="359" y="1047"/>
                  </a:lnTo>
                  <a:lnTo>
                    <a:pt x="347" y="997"/>
                  </a:lnTo>
                  <a:lnTo>
                    <a:pt x="335" y="947"/>
                  </a:lnTo>
                  <a:lnTo>
                    <a:pt x="321" y="897"/>
                  </a:lnTo>
                  <a:lnTo>
                    <a:pt x="308" y="847"/>
                  </a:lnTo>
                  <a:lnTo>
                    <a:pt x="294" y="799"/>
                  </a:lnTo>
                  <a:lnTo>
                    <a:pt x="279" y="753"/>
                  </a:lnTo>
                  <a:lnTo>
                    <a:pt x="265" y="710"/>
                  </a:lnTo>
                  <a:lnTo>
                    <a:pt x="251" y="669"/>
                  </a:lnTo>
                  <a:lnTo>
                    <a:pt x="238" y="635"/>
                  </a:lnTo>
                  <a:lnTo>
                    <a:pt x="224" y="604"/>
                  </a:lnTo>
                  <a:lnTo>
                    <a:pt x="212" y="579"/>
                  </a:lnTo>
                  <a:lnTo>
                    <a:pt x="200" y="559"/>
                  </a:lnTo>
                  <a:lnTo>
                    <a:pt x="197" y="549"/>
                  </a:lnTo>
                  <a:lnTo>
                    <a:pt x="195" y="539"/>
                  </a:lnTo>
                  <a:lnTo>
                    <a:pt x="191" y="531"/>
                  </a:lnTo>
                  <a:lnTo>
                    <a:pt x="189" y="522"/>
                  </a:lnTo>
                  <a:lnTo>
                    <a:pt x="187" y="514"/>
                  </a:lnTo>
                  <a:lnTo>
                    <a:pt x="183" y="506"/>
                  </a:lnTo>
                  <a:lnTo>
                    <a:pt x="181" y="497"/>
                  </a:lnTo>
                  <a:lnTo>
                    <a:pt x="178" y="488"/>
                  </a:lnTo>
                  <a:lnTo>
                    <a:pt x="84" y="404"/>
                  </a:lnTo>
                  <a:lnTo>
                    <a:pt x="84" y="381"/>
                  </a:lnTo>
                  <a:lnTo>
                    <a:pt x="82" y="357"/>
                  </a:lnTo>
                  <a:lnTo>
                    <a:pt x="79" y="333"/>
                  </a:lnTo>
                  <a:lnTo>
                    <a:pt x="76" y="310"/>
                  </a:lnTo>
                  <a:lnTo>
                    <a:pt x="72" y="286"/>
                  </a:lnTo>
                  <a:lnTo>
                    <a:pt x="67" y="264"/>
                  </a:lnTo>
                  <a:lnTo>
                    <a:pt x="63" y="241"/>
                  </a:lnTo>
                  <a:lnTo>
                    <a:pt x="56" y="220"/>
                  </a:lnTo>
                  <a:lnTo>
                    <a:pt x="50" y="198"/>
                  </a:lnTo>
                  <a:lnTo>
                    <a:pt x="43" y="177"/>
                  </a:lnTo>
                  <a:lnTo>
                    <a:pt x="37" y="155"/>
                  </a:lnTo>
                  <a:lnTo>
                    <a:pt x="29" y="135"/>
                  </a:lnTo>
                  <a:lnTo>
                    <a:pt x="22" y="115"/>
                  </a:lnTo>
                  <a:lnTo>
                    <a:pt x="15" y="96"/>
                  </a:lnTo>
                  <a:lnTo>
                    <a:pt x="7" y="77"/>
                  </a:lnTo>
                  <a:lnTo>
                    <a:pt x="0" y="59"/>
                  </a:lnTo>
                  <a:lnTo>
                    <a:pt x="28" y="72"/>
                  </a:lnTo>
                  <a:lnTo>
                    <a:pt x="56" y="81"/>
                  </a:lnTo>
                  <a:lnTo>
                    <a:pt x="84" y="87"/>
                  </a:lnTo>
                  <a:lnTo>
                    <a:pt x="112" y="91"/>
                  </a:lnTo>
                  <a:lnTo>
                    <a:pt x="140" y="92"/>
                  </a:lnTo>
                  <a:lnTo>
                    <a:pt x="169" y="90"/>
                  </a:lnTo>
                  <a:lnTo>
                    <a:pt x="197" y="86"/>
                  </a:lnTo>
                  <a:lnTo>
                    <a:pt x="223" y="81"/>
                  </a:lnTo>
                  <a:lnTo>
                    <a:pt x="249" y="74"/>
                  </a:lnTo>
                  <a:lnTo>
                    <a:pt x="274" y="66"/>
                  </a:lnTo>
                  <a:lnTo>
                    <a:pt x="296" y="56"/>
                  </a:lnTo>
                  <a:lnTo>
                    <a:pt x="317" y="46"/>
                  </a:lnTo>
                  <a:lnTo>
                    <a:pt x="336" y="35"/>
                  </a:lnTo>
                  <a:lnTo>
                    <a:pt x="352" y="23"/>
                  </a:lnTo>
                  <a:lnTo>
                    <a:pt x="365" y="12"/>
                  </a:lnTo>
                  <a:lnTo>
                    <a:pt x="376" y="0"/>
                  </a:lnTo>
                  <a:lnTo>
                    <a:pt x="397" y="22"/>
                  </a:lnTo>
                  <a:lnTo>
                    <a:pt x="416" y="43"/>
                  </a:lnTo>
                  <a:lnTo>
                    <a:pt x="434" y="65"/>
                  </a:lnTo>
                  <a:lnTo>
                    <a:pt x="450" y="86"/>
                  </a:lnTo>
                  <a:lnTo>
                    <a:pt x="463" y="109"/>
                  </a:lnTo>
                  <a:lnTo>
                    <a:pt x="476" y="130"/>
                  </a:lnTo>
                  <a:lnTo>
                    <a:pt x="487" y="153"/>
                  </a:lnTo>
                  <a:lnTo>
                    <a:pt x="496" y="174"/>
                  </a:lnTo>
                  <a:lnTo>
                    <a:pt x="504" y="197"/>
                  </a:lnTo>
                  <a:lnTo>
                    <a:pt x="511" y="219"/>
                  </a:lnTo>
                  <a:lnTo>
                    <a:pt x="516" y="240"/>
                  </a:lnTo>
                  <a:lnTo>
                    <a:pt x="521" y="261"/>
                  </a:lnTo>
                  <a:lnTo>
                    <a:pt x="524" y="282"/>
                  </a:lnTo>
                  <a:lnTo>
                    <a:pt x="527" y="302"/>
                  </a:lnTo>
                  <a:lnTo>
                    <a:pt x="528" y="322"/>
                  </a:lnTo>
                  <a:lnTo>
                    <a:pt x="528" y="34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45" name="Freeform 50"/>
            <p:cNvSpPr>
              <a:spLocks/>
            </p:cNvSpPr>
            <p:nvPr/>
          </p:nvSpPr>
          <p:spPr bwMode="auto">
            <a:xfrm>
              <a:off x="2945" y="1421"/>
              <a:ext cx="196" cy="279"/>
            </a:xfrm>
            <a:custGeom>
              <a:avLst/>
              <a:gdLst>
                <a:gd name="T0" fmla="*/ 0 w 1176"/>
                <a:gd name="T1" fmla="*/ 0 h 1672"/>
                <a:gd name="T2" fmla="*/ 0 w 1176"/>
                <a:gd name="T3" fmla="*/ 0 h 1672"/>
                <a:gd name="T4" fmla="*/ 0 w 1176"/>
                <a:gd name="T5" fmla="*/ 0 h 1672"/>
                <a:gd name="T6" fmla="*/ 0 w 1176"/>
                <a:gd name="T7" fmla="*/ 0 h 1672"/>
                <a:gd name="T8" fmla="*/ 0 w 1176"/>
                <a:gd name="T9" fmla="*/ 0 h 1672"/>
                <a:gd name="T10" fmla="*/ 0 w 1176"/>
                <a:gd name="T11" fmla="*/ 0 h 1672"/>
                <a:gd name="T12" fmla="*/ 0 w 1176"/>
                <a:gd name="T13" fmla="*/ 0 h 1672"/>
                <a:gd name="T14" fmla="*/ 0 w 1176"/>
                <a:gd name="T15" fmla="*/ 0 h 1672"/>
                <a:gd name="T16" fmla="*/ 0 w 1176"/>
                <a:gd name="T17" fmla="*/ 0 h 1672"/>
                <a:gd name="T18" fmla="*/ 0 w 1176"/>
                <a:gd name="T19" fmla="*/ 0 h 1672"/>
                <a:gd name="T20" fmla="*/ 0 w 1176"/>
                <a:gd name="T21" fmla="*/ 0 h 1672"/>
                <a:gd name="T22" fmla="*/ 0 w 1176"/>
                <a:gd name="T23" fmla="*/ 0 h 1672"/>
                <a:gd name="T24" fmla="*/ 0 w 1176"/>
                <a:gd name="T25" fmla="*/ 0 h 1672"/>
                <a:gd name="T26" fmla="*/ 0 w 1176"/>
                <a:gd name="T27" fmla="*/ 0 h 1672"/>
                <a:gd name="T28" fmla="*/ 0 w 1176"/>
                <a:gd name="T29" fmla="*/ 0 h 1672"/>
                <a:gd name="T30" fmla="*/ 0 w 1176"/>
                <a:gd name="T31" fmla="*/ 0 h 1672"/>
                <a:gd name="T32" fmla="*/ 0 w 1176"/>
                <a:gd name="T33" fmla="*/ 0 h 1672"/>
                <a:gd name="T34" fmla="*/ 0 w 1176"/>
                <a:gd name="T35" fmla="*/ 0 h 1672"/>
                <a:gd name="T36" fmla="*/ 0 w 1176"/>
                <a:gd name="T37" fmla="*/ 0 h 1672"/>
                <a:gd name="T38" fmla="*/ 0 w 1176"/>
                <a:gd name="T39" fmla="*/ 0 h 1672"/>
                <a:gd name="T40" fmla="*/ 0 w 1176"/>
                <a:gd name="T41" fmla="*/ 0 h 1672"/>
                <a:gd name="T42" fmla="*/ 0 w 1176"/>
                <a:gd name="T43" fmla="*/ 0 h 1672"/>
                <a:gd name="T44" fmla="*/ 0 w 1176"/>
                <a:gd name="T45" fmla="*/ 0 h 1672"/>
                <a:gd name="T46" fmla="*/ 0 w 1176"/>
                <a:gd name="T47" fmla="*/ 0 h 1672"/>
                <a:gd name="T48" fmla="*/ 0 w 1176"/>
                <a:gd name="T49" fmla="*/ 0 h 1672"/>
                <a:gd name="T50" fmla="*/ 0 w 1176"/>
                <a:gd name="T51" fmla="*/ 0 h 1672"/>
                <a:gd name="T52" fmla="*/ 0 w 1176"/>
                <a:gd name="T53" fmla="*/ 0 h 1672"/>
                <a:gd name="T54" fmla="*/ 0 w 1176"/>
                <a:gd name="T55" fmla="*/ 0 h 1672"/>
                <a:gd name="T56" fmla="*/ 0 w 1176"/>
                <a:gd name="T57" fmla="*/ 0 h 1672"/>
                <a:gd name="T58" fmla="*/ 0 w 1176"/>
                <a:gd name="T59" fmla="*/ 0 h 1672"/>
                <a:gd name="T60" fmla="*/ 0 w 1176"/>
                <a:gd name="T61" fmla="*/ 0 h 1672"/>
                <a:gd name="T62" fmla="*/ 0 w 1176"/>
                <a:gd name="T63" fmla="*/ 0 h 1672"/>
                <a:gd name="T64" fmla="*/ 0 w 1176"/>
                <a:gd name="T65" fmla="*/ 0 h 1672"/>
                <a:gd name="T66" fmla="*/ 0 w 1176"/>
                <a:gd name="T67" fmla="*/ 0 h 1672"/>
                <a:gd name="T68" fmla="*/ 0 w 1176"/>
                <a:gd name="T69" fmla="*/ 0 h 1672"/>
                <a:gd name="T70" fmla="*/ 0 w 1176"/>
                <a:gd name="T71" fmla="*/ 0 h 1672"/>
                <a:gd name="T72" fmla="*/ 0 w 1176"/>
                <a:gd name="T73" fmla="*/ 0 h 1672"/>
                <a:gd name="T74" fmla="*/ 0 w 1176"/>
                <a:gd name="T75" fmla="*/ 0 h 1672"/>
                <a:gd name="T76" fmla="*/ 0 w 1176"/>
                <a:gd name="T77" fmla="*/ 0 h 1672"/>
                <a:gd name="T78" fmla="*/ 0 w 1176"/>
                <a:gd name="T79" fmla="*/ 0 h 1672"/>
                <a:gd name="T80" fmla="*/ 0 w 1176"/>
                <a:gd name="T81" fmla="*/ 0 h 1672"/>
                <a:gd name="T82" fmla="*/ 0 w 1176"/>
                <a:gd name="T83" fmla="*/ 0 h 1672"/>
                <a:gd name="T84" fmla="*/ 0 w 1176"/>
                <a:gd name="T85" fmla="*/ 0 h 1672"/>
                <a:gd name="T86" fmla="*/ 0 w 1176"/>
                <a:gd name="T87" fmla="*/ 0 h 1672"/>
                <a:gd name="T88" fmla="*/ 0 w 1176"/>
                <a:gd name="T89" fmla="*/ 0 h 1672"/>
                <a:gd name="T90" fmla="*/ 0 w 1176"/>
                <a:gd name="T91" fmla="*/ 0 h 1672"/>
                <a:gd name="T92" fmla="*/ 0 w 1176"/>
                <a:gd name="T93" fmla="*/ 0 h 1672"/>
                <a:gd name="T94" fmla="*/ 0 w 1176"/>
                <a:gd name="T95" fmla="*/ 0 h 1672"/>
                <a:gd name="T96" fmla="*/ 0 w 1176"/>
                <a:gd name="T97" fmla="*/ 0 h 1672"/>
                <a:gd name="T98" fmla="*/ 0 w 1176"/>
                <a:gd name="T99" fmla="*/ 0 h 1672"/>
                <a:gd name="T100" fmla="*/ 0 w 1176"/>
                <a:gd name="T101" fmla="*/ 0 h 16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76"/>
                <a:gd name="T154" fmla="*/ 0 h 1672"/>
                <a:gd name="T155" fmla="*/ 1176 w 1176"/>
                <a:gd name="T156" fmla="*/ 1672 h 16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76" h="1672">
                  <a:moveTo>
                    <a:pt x="75" y="13"/>
                  </a:moveTo>
                  <a:lnTo>
                    <a:pt x="67" y="11"/>
                  </a:lnTo>
                  <a:lnTo>
                    <a:pt x="58" y="7"/>
                  </a:lnTo>
                  <a:lnTo>
                    <a:pt x="49" y="5"/>
                  </a:lnTo>
                  <a:lnTo>
                    <a:pt x="37" y="3"/>
                  </a:lnTo>
                  <a:lnTo>
                    <a:pt x="27" y="2"/>
                  </a:lnTo>
                  <a:lnTo>
                    <a:pt x="17" y="1"/>
                  </a:lnTo>
                  <a:lnTo>
                    <a:pt x="8" y="0"/>
                  </a:lnTo>
                  <a:lnTo>
                    <a:pt x="0" y="0"/>
                  </a:lnTo>
                  <a:lnTo>
                    <a:pt x="21" y="8"/>
                  </a:lnTo>
                  <a:lnTo>
                    <a:pt x="44" y="19"/>
                  </a:lnTo>
                  <a:lnTo>
                    <a:pt x="65" y="33"/>
                  </a:lnTo>
                  <a:lnTo>
                    <a:pt x="87" y="49"/>
                  </a:lnTo>
                  <a:lnTo>
                    <a:pt x="108" y="67"/>
                  </a:lnTo>
                  <a:lnTo>
                    <a:pt x="130" y="84"/>
                  </a:lnTo>
                  <a:lnTo>
                    <a:pt x="152" y="103"/>
                  </a:lnTo>
                  <a:lnTo>
                    <a:pt x="175" y="124"/>
                  </a:lnTo>
                  <a:lnTo>
                    <a:pt x="200" y="143"/>
                  </a:lnTo>
                  <a:lnTo>
                    <a:pt x="225" y="161"/>
                  </a:lnTo>
                  <a:lnTo>
                    <a:pt x="251" y="179"/>
                  </a:lnTo>
                  <a:lnTo>
                    <a:pt x="279" y="194"/>
                  </a:lnTo>
                  <a:lnTo>
                    <a:pt x="308" y="208"/>
                  </a:lnTo>
                  <a:lnTo>
                    <a:pt x="339" y="220"/>
                  </a:lnTo>
                  <a:lnTo>
                    <a:pt x="373" y="229"/>
                  </a:lnTo>
                  <a:lnTo>
                    <a:pt x="408" y="233"/>
                  </a:lnTo>
                  <a:lnTo>
                    <a:pt x="417" y="241"/>
                  </a:lnTo>
                  <a:lnTo>
                    <a:pt x="428" y="250"/>
                  </a:lnTo>
                  <a:lnTo>
                    <a:pt x="440" y="263"/>
                  </a:lnTo>
                  <a:lnTo>
                    <a:pt x="454" y="277"/>
                  </a:lnTo>
                  <a:lnTo>
                    <a:pt x="467" y="294"/>
                  </a:lnTo>
                  <a:lnTo>
                    <a:pt x="482" y="312"/>
                  </a:lnTo>
                  <a:lnTo>
                    <a:pt x="497" y="331"/>
                  </a:lnTo>
                  <a:lnTo>
                    <a:pt x="511" y="350"/>
                  </a:lnTo>
                  <a:lnTo>
                    <a:pt x="526" y="370"/>
                  </a:lnTo>
                  <a:lnTo>
                    <a:pt x="540" y="392"/>
                  </a:lnTo>
                  <a:lnTo>
                    <a:pt x="552" y="412"/>
                  </a:lnTo>
                  <a:lnTo>
                    <a:pt x="565" y="431"/>
                  </a:lnTo>
                  <a:lnTo>
                    <a:pt x="575" y="450"/>
                  </a:lnTo>
                  <a:lnTo>
                    <a:pt x="583" y="468"/>
                  </a:lnTo>
                  <a:lnTo>
                    <a:pt x="589" y="485"/>
                  </a:lnTo>
                  <a:lnTo>
                    <a:pt x="594" y="499"/>
                  </a:lnTo>
                  <a:lnTo>
                    <a:pt x="596" y="522"/>
                  </a:lnTo>
                  <a:lnTo>
                    <a:pt x="600" y="544"/>
                  </a:lnTo>
                  <a:lnTo>
                    <a:pt x="603" y="565"/>
                  </a:lnTo>
                  <a:lnTo>
                    <a:pt x="607" y="585"/>
                  </a:lnTo>
                  <a:lnTo>
                    <a:pt x="613" y="604"/>
                  </a:lnTo>
                  <a:lnTo>
                    <a:pt x="620" y="623"/>
                  </a:lnTo>
                  <a:lnTo>
                    <a:pt x="629" y="641"/>
                  </a:lnTo>
                  <a:lnTo>
                    <a:pt x="640" y="659"/>
                  </a:lnTo>
                  <a:lnTo>
                    <a:pt x="653" y="676"/>
                  </a:lnTo>
                  <a:lnTo>
                    <a:pt x="668" y="693"/>
                  </a:lnTo>
                  <a:lnTo>
                    <a:pt x="686" y="710"/>
                  </a:lnTo>
                  <a:lnTo>
                    <a:pt x="708" y="728"/>
                  </a:lnTo>
                  <a:lnTo>
                    <a:pt x="732" y="745"/>
                  </a:lnTo>
                  <a:lnTo>
                    <a:pt x="759" y="763"/>
                  </a:lnTo>
                  <a:lnTo>
                    <a:pt x="789" y="780"/>
                  </a:lnTo>
                  <a:lnTo>
                    <a:pt x="824" y="800"/>
                  </a:lnTo>
                  <a:lnTo>
                    <a:pt x="842" y="831"/>
                  </a:lnTo>
                  <a:lnTo>
                    <a:pt x="859" y="860"/>
                  </a:lnTo>
                  <a:lnTo>
                    <a:pt x="875" y="889"/>
                  </a:lnTo>
                  <a:lnTo>
                    <a:pt x="890" y="919"/>
                  </a:lnTo>
                  <a:lnTo>
                    <a:pt x="904" y="946"/>
                  </a:lnTo>
                  <a:lnTo>
                    <a:pt x="918" y="975"/>
                  </a:lnTo>
                  <a:lnTo>
                    <a:pt x="931" y="1002"/>
                  </a:lnTo>
                  <a:lnTo>
                    <a:pt x="944" y="1028"/>
                  </a:lnTo>
                  <a:lnTo>
                    <a:pt x="955" y="1056"/>
                  </a:lnTo>
                  <a:lnTo>
                    <a:pt x="966" y="1082"/>
                  </a:lnTo>
                  <a:lnTo>
                    <a:pt x="977" y="1108"/>
                  </a:lnTo>
                  <a:lnTo>
                    <a:pt x="987" y="1133"/>
                  </a:lnTo>
                  <a:lnTo>
                    <a:pt x="997" y="1160"/>
                  </a:lnTo>
                  <a:lnTo>
                    <a:pt x="1007" y="1185"/>
                  </a:lnTo>
                  <a:lnTo>
                    <a:pt x="1016" y="1211"/>
                  </a:lnTo>
                  <a:lnTo>
                    <a:pt x="1025" y="1236"/>
                  </a:lnTo>
                  <a:lnTo>
                    <a:pt x="1034" y="1261"/>
                  </a:lnTo>
                  <a:lnTo>
                    <a:pt x="1042" y="1287"/>
                  </a:lnTo>
                  <a:lnTo>
                    <a:pt x="1051" y="1312"/>
                  </a:lnTo>
                  <a:lnTo>
                    <a:pt x="1059" y="1338"/>
                  </a:lnTo>
                  <a:lnTo>
                    <a:pt x="1068" y="1363"/>
                  </a:lnTo>
                  <a:lnTo>
                    <a:pt x="1077" y="1390"/>
                  </a:lnTo>
                  <a:lnTo>
                    <a:pt x="1085" y="1416"/>
                  </a:lnTo>
                  <a:lnTo>
                    <a:pt x="1094" y="1443"/>
                  </a:lnTo>
                  <a:lnTo>
                    <a:pt x="1103" y="1469"/>
                  </a:lnTo>
                  <a:lnTo>
                    <a:pt x="1112" y="1497"/>
                  </a:lnTo>
                  <a:lnTo>
                    <a:pt x="1122" y="1525"/>
                  </a:lnTo>
                  <a:lnTo>
                    <a:pt x="1132" y="1553"/>
                  </a:lnTo>
                  <a:lnTo>
                    <a:pt x="1143" y="1583"/>
                  </a:lnTo>
                  <a:lnTo>
                    <a:pt x="1153" y="1611"/>
                  </a:lnTo>
                  <a:lnTo>
                    <a:pt x="1164" y="1641"/>
                  </a:lnTo>
                  <a:lnTo>
                    <a:pt x="1176" y="1672"/>
                  </a:lnTo>
                  <a:lnTo>
                    <a:pt x="1172" y="1641"/>
                  </a:lnTo>
                  <a:lnTo>
                    <a:pt x="1167" y="1609"/>
                  </a:lnTo>
                  <a:lnTo>
                    <a:pt x="1162" y="1577"/>
                  </a:lnTo>
                  <a:lnTo>
                    <a:pt x="1155" y="1542"/>
                  </a:lnTo>
                  <a:lnTo>
                    <a:pt x="1148" y="1506"/>
                  </a:lnTo>
                  <a:lnTo>
                    <a:pt x="1140" y="1471"/>
                  </a:lnTo>
                  <a:lnTo>
                    <a:pt x="1132" y="1434"/>
                  </a:lnTo>
                  <a:lnTo>
                    <a:pt x="1125" y="1396"/>
                  </a:lnTo>
                  <a:lnTo>
                    <a:pt x="1115" y="1357"/>
                  </a:lnTo>
                  <a:lnTo>
                    <a:pt x="1105" y="1320"/>
                  </a:lnTo>
                  <a:lnTo>
                    <a:pt x="1096" y="1282"/>
                  </a:lnTo>
                  <a:lnTo>
                    <a:pt x="1086" y="1244"/>
                  </a:lnTo>
                  <a:lnTo>
                    <a:pt x="1075" y="1206"/>
                  </a:lnTo>
                  <a:lnTo>
                    <a:pt x="1065" y="1168"/>
                  </a:lnTo>
                  <a:lnTo>
                    <a:pt x="1053" y="1131"/>
                  </a:lnTo>
                  <a:lnTo>
                    <a:pt x="1042" y="1095"/>
                  </a:lnTo>
                  <a:lnTo>
                    <a:pt x="1030" y="1059"/>
                  </a:lnTo>
                  <a:lnTo>
                    <a:pt x="1018" y="1025"/>
                  </a:lnTo>
                  <a:lnTo>
                    <a:pt x="1006" y="991"/>
                  </a:lnTo>
                  <a:lnTo>
                    <a:pt x="994" y="959"/>
                  </a:lnTo>
                  <a:lnTo>
                    <a:pt x="981" y="928"/>
                  </a:lnTo>
                  <a:lnTo>
                    <a:pt x="969" y="900"/>
                  </a:lnTo>
                  <a:lnTo>
                    <a:pt x="956" y="871"/>
                  </a:lnTo>
                  <a:lnTo>
                    <a:pt x="944" y="846"/>
                  </a:lnTo>
                  <a:lnTo>
                    <a:pt x="931" y="822"/>
                  </a:lnTo>
                  <a:lnTo>
                    <a:pt x="920" y="801"/>
                  </a:lnTo>
                  <a:lnTo>
                    <a:pt x="908" y="782"/>
                  </a:lnTo>
                  <a:lnTo>
                    <a:pt x="895" y="765"/>
                  </a:lnTo>
                  <a:lnTo>
                    <a:pt x="884" y="751"/>
                  </a:lnTo>
                  <a:lnTo>
                    <a:pt x="872" y="739"/>
                  </a:lnTo>
                  <a:lnTo>
                    <a:pt x="860" y="730"/>
                  </a:lnTo>
                  <a:lnTo>
                    <a:pt x="849" y="724"/>
                  </a:lnTo>
                  <a:lnTo>
                    <a:pt x="835" y="698"/>
                  </a:lnTo>
                  <a:lnTo>
                    <a:pt x="817" y="662"/>
                  </a:lnTo>
                  <a:lnTo>
                    <a:pt x="796" y="620"/>
                  </a:lnTo>
                  <a:lnTo>
                    <a:pt x="772" y="570"/>
                  </a:lnTo>
                  <a:lnTo>
                    <a:pt x="745" y="513"/>
                  </a:lnTo>
                  <a:lnTo>
                    <a:pt x="716" y="455"/>
                  </a:lnTo>
                  <a:lnTo>
                    <a:pt x="685" y="394"/>
                  </a:lnTo>
                  <a:lnTo>
                    <a:pt x="653" y="334"/>
                  </a:lnTo>
                  <a:lnTo>
                    <a:pt x="619" y="275"/>
                  </a:lnTo>
                  <a:lnTo>
                    <a:pt x="585" y="218"/>
                  </a:lnTo>
                  <a:lnTo>
                    <a:pt x="550" y="165"/>
                  </a:lnTo>
                  <a:lnTo>
                    <a:pt x="515" y="120"/>
                  </a:lnTo>
                  <a:lnTo>
                    <a:pt x="481" y="81"/>
                  </a:lnTo>
                  <a:lnTo>
                    <a:pt x="447" y="51"/>
                  </a:lnTo>
                  <a:lnTo>
                    <a:pt x="414" y="33"/>
                  </a:lnTo>
                  <a:lnTo>
                    <a:pt x="383" y="26"/>
                  </a:lnTo>
                  <a:lnTo>
                    <a:pt x="361" y="26"/>
                  </a:lnTo>
                  <a:lnTo>
                    <a:pt x="341" y="26"/>
                  </a:lnTo>
                  <a:lnTo>
                    <a:pt x="322" y="26"/>
                  </a:lnTo>
                  <a:lnTo>
                    <a:pt x="303" y="26"/>
                  </a:lnTo>
                  <a:lnTo>
                    <a:pt x="283" y="26"/>
                  </a:lnTo>
                  <a:lnTo>
                    <a:pt x="265" y="26"/>
                  </a:lnTo>
                  <a:lnTo>
                    <a:pt x="247" y="26"/>
                  </a:lnTo>
                  <a:lnTo>
                    <a:pt x="229" y="25"/>
                  </a:lnTo>
                  <a:lnTo>
                    <a:pt x="210" y="25"/>
                  </a:lnTo>
                  <a:lnTo>
                    <a:pt x="192" y="24"/>
                  </a:lnTo>
                  <a:lnTo>
                    <a:pt x="174" y="22"/>
                  </a:lnTo>
                  <a:lnTo>
                    <a:pt x="155" y="21"/>
                  </a:lnTo>
                  <a:lnTo>
                    <a:pt x="135" y="20"/>
                  </a:lnTo>
                  <a:lnTo>
                    <a:pt x="116" y="18"/>
                  </a:lnTo>
                  <a:lnTo>
                    <a:pt x="96" y="15"/>
                  </a:lnTo>
                  <a:lnTo>
                    <a:pt x="75" y="13"/>
                  </a:lnTo>
                  <a:close/>
                </a:path>
              </a:pathLst>
            </a:custGeom>
            <a:solidFill>
              <a:srgbClr val="7FF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46" name="Freeform 51"/>
            <p:cNvSpPr>
              <a:spLocks/>
            </p:cNvSpPr>
            <p:nvPr/>
          </p:nvSpPr>
          <p:spPr bwMode="auto">
            <a:xfrm>
              <a:off x="2945" y="1421"/>
              <a:ext cx="196" cy="279"/>
            </a:xfrm>
            <a:custGeom>
              <a:avLst/>
              <a:gdLst>
                <a:gd name="T0" fmla="*/ 0 w 1176"/>
                <a:gd name="T1" fmla="*/ 0 h 1672"/>
                <a:gd name="T2" fmla="*/ 0 w 1176"/>
                <a:gd name="T3" fmla="*/ 0 h 1672"/>
                <a:gd name="T4" fmla="*/ 0 w 1176"/>
                <a:gd name="T5" fmla="*/ 0 h 1672"/>
                <a:gd name="T6" fmla="*/ 0 w 1176"/>
                <a:gd name="T7" fmla="*/ 0 h 1672"/>
                <a:gd name="T8" fmla="*/ 0 w 1176"/>
                <a:gd name="T9" fmla="*/ 0 h 1672"/>
                <a:gd name="T10" fmla="*/ 0 w 1176"/>
                <a:gd name="T11" fmla="*/ 0 h 1672"/>
                <a:gd name="T12" fmla="*/ 0 w 1176"/>
                <a:gd name="T13" fmla="*/ 0 h 1672"/>
                <a:gd name="T14" fmla="*/ 0 w 1176"/>
                <a:gd name="T15" fmla="*/ 0 h 1672"/>
                <a:gd name="T16" fmla="*/ 0 w 1176"/>
                <a:gd name="T17" fmla="*/ 0 h 1672"/>
                <a:gd name="T18" fmla="*/ 0 w 1176"/>
                <a:gd name="T19" fmla="*/ 0 h 1672"/>
                <a:gd name="T20" fmla="*/ 0 w 1176"/>
                <a:gd name="T21" fmla="*/ 0 h 1672"/>
                <a:gd name="T22" fmla="*/ 0 w 1176"/>
                <a:gd name="T23" fmla="*/ 0 h 1672"/>
                <a:gd name="T24" fmla="*/ 0 w 1176"/>
                <a:gd name="T25" fmla="*/ 0 h 1672"/>
                <a:gd name="T26" fmla="*/ 0 w 1176"/>
                <a:gd name="T27" fmla="*/ 0 h 1672"/>
                <a:gd name="T28" fmla="*/ 0 w 1176"/>
                <a:gd name="T29" fmla="*/ 0 h 1672"/>
                <a:gd name="T30" fmla="*/ 0 w 1176"/>
                <a:gd name="T31" fmla="*/ 0 h 1672"/>
                <a:gd name="T32" fmla="*/ 0 w 1176"/>
                <a:gd name="T33" fmla="*/ 0 h 1672"/>
                <a:gd name="T34" fmla="*/ 0 w 1176"/>
                <a:gd name="T35" fmla="*/ 0 h 1672"/>
                <a:gd name="T36" fmla="*/ 0 w 1176"/>
                <a:gd name="T37" fmla="*/ 0 h 1672"/>
                <a:gd name="T38" fmla="*/ 0 w 1176"/>
                <a:gd name="T39" fmla="*/ 0 h 1672"/>
                <a:gd name="T40" fmla="*/ 0 w 1176"/>
                <a:gd name="T41" fmla="*/ 0 h 1672"/>
                <a:gd name="T42" fmla="*/ 0 w 1176"/>
                <a:gd name="T43" fmla="*/ 0 h 1672"/>
                <a:gd name="T44" fmla="*/ 0 w 1176"/>
                <a:gd name="T45" fmla="*/ 0 h 1672"/>
                <a:gd name="T46" fmla="*/ 0 w 1176"/>
                <a:gd name="T47" fmla="*/ 0 h 1672"/>
                <a:gd name="T48" fmla="*/ 0 w 1176"/>
                <a:gd name="T49" fmla="*/ 0 h 1672"/>
                <a:gd name="T50" fmla="*/ 0 w 1176"/>
                <a:gd name="T51" fmla="*/ 0 h 1672"/>
                <a:gd name="T52" fmla="*/ 0 w 1176"/>
                <a:gd name="T53" fmla="*/ 0 h 1672"/>
                <a:gd name="T54" fmla="*/ 0 w 1176"/>
                <a:gd name="T55" fmla="*/ 0 h 1672"/>
                <a:gd name="T56" fmla="*/ 0 w 1176"/>
                <a:gd name="T57" fmla="*/ 0 h 1672"/>
                <a:gd name="T58" fmla="*/ 0 w 1176"/>
                <a:gd name="T59" fmla="*/ 0 h 1672"/>
                <a:gd name="T60" fmla="*/ 0 w 1176"/>
                <a:gd name="T61" fmla="*/ 0 h 1672"/>
                <a:gd name="T62" fmla="*/ 0 w 1176"/>
                <a:gd name="T63" fmla="*/ 0 h 1672"/>
                <a:gd name="T64" fmla="*/ 0 w 1176"/>
                <a:gd name="T65" fmla="*/ 0 h 1672"/>
                <a:gd name="T66" fmla="*/ 0 w 1176"/>
                <a:gd name="T67" fmla="*/ 0 h 1672"/>
                <a:gd name="T68" fmla="*/ 0 w 1176"/>
                <a:gd name="T69" fmla="*/ 0 h 1672"/>
                <a:gd name="T70" fmla="*/ 0 w 1176"/>
                <a:gd name="T71" fmla="*/ 0 h 1672"/>
                <a:gd name="T72" fmla="*/ 0 w 1176"/>
                <a:gd name="T73" fmla="*/ 0 h 1672"/>
                <a:gd name="T74" fmla="*/ 0 w 1176"/>
                <a:gd name="T75" fmla="*/ 0 h 1672"/>
                <a:gd name="T76" fmla="*/ 0 w 1176"/>
                <a:gd name="T77" fmla="*/ 0 h 1672"/>
                <a:gd name="T78" fmla="*/ 0 w 1176"/>
                <a:gd name="T79" fmla="*/ 0 h 1672"/>
                <a:gd name="T80" fmla="*/ 0 w 1176"/>
                <a:gd name="T81" fmla="*/ 0 h 1672"/>
                <a:gd name="T82" fmla="*/ 0 w 1176"/>
                <a:gd name="T83" fmla="*/ 0 h 1672"/>
                <a:gd name="T84" fmla="*/ 0 w 1176"/>
                <a:gd name="T85" fmla="*/ 0 h 1672"/>
                <a:gd name="T86" fmla="*/ 0 w 1176"/>
                <a:gd name="T87" fmla="*/ 0 h 1672"/>
                <a:gd name="T88" fmla="*/ 0 w 1176"/>
                <a:gd name="T89" fmla="*/ 0 h 1672"/>
                <a:gd name="T90" fmla="*/ 0 w 1176"/>
                <a:gd name="T91" fmla="*/ 0 h 1672"/>
                <a:gd name="T92" fmla="*/ 0 w 1176"/>
                <a:gd name="T93" fmla="*/ 0 h 1672"/>
                <a:gd name="T94" fmla="*/ 0 w 1176"/>
                <a:gd name="T95" fmla="*/ 0 h 1672"/>
                <a:gd name="T96" fmla="*/ 0 w 1176"/>
                <a:gd name="T97" fmla="*/ 0 h 1672"/>
                <a:gd name="T98" fmla="*/ 0 w 1176"/>
                <a:gd name="T99" fmla="*/ 0 h 1672"/>
                <a:gd name="T100" fmla="*/ 0 w 1176"/>
                <a:gd name="T101" fmla="*/ 0 h 1672"/>
                <a:gd name="T102" fmla="*/ 0 w 1176"/>
                <a:gd name="T103" fmla="*/ 0 h 1672"/>
                <a:gd name="T104" fmla="*/ 0 w 1176"/>
                <a:gd name="T105" fmla="*/ 0 h 16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76"/>
                <a:gd name="T160" fmla="*/ 0 h 1672"/>
                <a:gd name="T161" fmla="*/ 1176 w 1176"/>
                <a:gd name="T162" fmla="*/ 1672 h 16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76" h="1672">
                  <a:moveTo>
                    <a:pt x="75" y="13"/>
                  </a:moveTo>
                  <a:lnTo>
                    <a:pt x="75" y="13"/>
                  </a:lnTo>
                  <a:lnTo>
                    <a:pt x="67" y="11"/>
                  </a:lnTo>
                  <a:lnTo>
                    <a:pt x="58" y="7"/>
                  </a:lnTo>
                  <a:lnTo>
                    <a:pt x="49" y="5"/>
                  </a:lnTo>
                  <a:lnTo>
                    <a:pt x="37" y="3"/>
                  </a:lnTo>
                  <a:lnTo>
                    <a:pt x="27" y="2"/>
                  </a:lnTo>
                  <a:lnTo>
                    <a:pt x="17" y="1"/>
                  </a:lnTo>
                  <a:lnTo>
                    <a:pt x="8" y="0"/>
                  </a:lnTo>
                  <a:lnTo>
                    <a:pt x="0" y="0"/>
                  </a:lnTo>
                  <a:lnTo>
                    <a:pt x="21" y="8"/>
                  </a:lnTo>
                  <a:lnTo>
                    <a:pt x="44" y="19"/>
                  </a:lnTo>
                  <a:lnTo>
                    <a:pt x="65" y="33"/>
                  </a:lnTo>
                  <a:lnTo>
                    <a:pt x="87" y="49"/>
                  </a:lnTo>
                  <a:lnTo>
                    <a:pt x="108" y="67"/>
                  </a:lnTo>
                  <a:lnTo>
                    <a:pt x="130" y="84"/>
                  </a:lnTo>
                  <a:lnTo>
                    <a:pt x="152" y="103"/>
                  </a:lnTo>
                  <a:lnTo>
                    <a:pt x="175" y="124"/>
                  </a:lnTo>
                  <a:lnTo>
                    <a:pt x="200" y="143"/>
                  </a:lnTo>
                  <a:lnTo>
                    <a:pt x="225" y="161"/>
                  </a:lnTo>
                  <a:lnTo>
                    <a:pt x="251" y="179"/>
                  </a:lnTo>
                  <a:lnTo>
                    <a:pt x="279" y="194"/>
                  </a:lnTo>
                  <a:lnTo>
                    <a:pt x="308" y="208"/>
                  </a:lnTo>
                  <a:lnTo>
                    <a:pt x="339" y="220"/>
                  </a:lnTo>
                  <a:lnTo>
                    <a:pt x="373" y="229"/>
                  </a:lnTo>
                  <a:lnTo>
                    <a:pt x="408" y="233"/>
                  </a:lnTo>
                  <a:lnTo>
                    <a:pt x="417" y="241"/>
                  </a:lnTo>
                  <a:lnTo>
                    <a:pt x="428" y="250"/>
                  </a:lnTo>
                  <a:lnTo>
                    <a:pt x="440" y="263"/>
                  </a:lnTo>
                  <a:lnTo>
                    <a:pt x="454" y="277"/>
                  </a:lnTo>
                  <a:lnTo>
                    <a:pt x="467" y="294"/>
                  </a:lnTo>
                  <a:lnTo>
                    <a:pt x="482" y="312"/>
                  </a:lnTo>
                  <a:lnTo>
                    <a:pt x="497" y="331"/>
                  </a:lnTo>
                  <a:lnTo>
                    <a:pt x="511" y="350"/>
                  </a:lnTo>
                  <a:lnTo>
                    <a:pt x="526" y="370"/>
                  </a:lnTo>
                  <a:lnTo>
                    <a:pt x="540" y="392"/>
                  </a:lnTo>
                  <a:lnTo>
                    <a:pt x="552" y="412"/>
                  </a:lnTo>
                  <a:lnTo>
                    <a:pt x="565" y="431"/>
                  </a:lnTo>
                  <a:lnTo>
                    <a:pt x="575" y="450"/>
                  </a:lnTo>
                  <a:lnTo>
                    <a:pt x="583" y="468"/>
                  </a:lnTo>
                  <a:lnTo>
                    <a:pt x="589" y="485"/>
                  </a:lnTo>
                  <a:lnTo>
                    <a:pt x="594" y="499"/>
                  </a:lnTo>
                  <a:lnTo>
                    <a:pt x="596" y="522"/>
                  </a:lnTo>
                  <a:lnTo>
                    <a:pt x="600" y="544"/>
                  </a:lnTo>
                  <a:lnTo>
                    <a:pt x="603" y="565"/>
                  </a:lnTo>
                  <a:lnTo>
                    <a:pt x="607" y="585"/>
                  </a:lnTo>
                  <a:lnTo>
                    <a:pt x="613" y="604"/>
                  </a:lnTo>
                  <a:lnTo>
                    <a:pt x="620" y="623"/>
                  </a:lnTo>
                  <a:lnTo>
                    <a:pt x="629" y="641"/>
                  </a:lnTo>
                  <a:lnTo>
                    <a:pt x="640" y="659"/>
                  </a:lnTo>
                  <a:lnTo>
                    <a:pt x="653" y="676"/>
                  </a:lnTo>
                  <a:lnTo>
                    <a:pt x="668" y="693"/>
                  </a:lnTo>
                  <a:lnTo>
                    <a:pt x="686" y="710"/>
                  </a:lnTo>
                  <a:lnTo>
                    <a:pt x="708" y="728"/>
                  </a:lnTo>
                  <a:lnTo>
                    <a:pt x="732" y="745"/>
                  </a:lnTo>
                  <a:lnTo>
                    <a:pt x="759" y="763"/>
                  </a:lnTo>
                  <a:lnTo>
                    <a:pt x="789" y="780"/>
                  </a:lnTo>
                  <a:lnTo>
                    <a:pt x="824" y="800"/>
                  </a:lnTo>
                  <a:lnTo>
                    <a:pt x="842" y="831"/>
                  </a:lnTo>
                  <a:lnTo>
                    <a:pt x="859" y="860"/>
                  </a:lnTo>
                  <a:lnTo>
                    <a:pt x="875" y="889"/>
                  </a:lnTo>
                  <a:lnTo>
                    <a:pt x="890" y="919"/>
                  </a:lnTo>
                  <a:lnTo>
                    <a:pt x="904" y="946"/>
                  </a:lnTo>
                  <a:lnTo>
                    <a:pt x="918" y="975"/>
                  </a:lnTo>
                  <a:lnTo>
                    <a:pt x="931" y="1002"/>
                  </a:lnTo>
                  <a:lnTo>
                    <a:pt x="944" y="1028"/>
                  </a:lnTo>
                  <a:lnTo>
                    <a:pt x="955" y="1056"/>
                  </a:lnTo>
                  <a:lnTo>
                    <a:pt x="966" y="1082"/>
                  </a:lnTo>
                  <a:lnTo>
                    <a:pt x="977" y="1108"/>
                  </a:lnTo>
                  <a:lnTo>
                    <a:pt x="987" y="1133"/>
                  </a:lnTo>
                  <a:lnTo>
                    <a:pt x="997" y="1160"/>
                  </a:lnTo>
                  <a:lnTo>
                    <a:pt x="1007" y="1185"/>
                  </a:lnTo>
                  <a:lnTo>
                    <a:pt x="1016" y="1211"/>
                  </a:lnTo>
                  <a:lnTo>
                    <a:pt x="1025" y="1236"/>
                  </a:lnTo>
                  <a:lnTo>
                    <a:pt x="1034" y="1261"/>
                  </a:lnTo>
                  <a:lnTo>
                    <a:pt x="1042" y="1287"/>
                  </a:lnTo>
                  <a:lnTo>
                    <a:pt x="1051" y="1312"/>
                  </a:lnTo>
                  <a:lnTo>
                    <a:pt x="1059" y="1338"/>
                  </a:lnTo>
                  <a:lnTo>
                    <a:pt x="1068" y="1363"/>
                  </a:lnTo>
                  <a:lnTo>
                    <a:pt x="1077" y="1390"/>
                  </a:lnTo>
                  <a:lnTo>
                    <a:pt x="1085" y="1416"/>
                  </a:lnTo>
                  <a:lnTo>
                    <a:pt x="1094" y="1443"/>
                  </a:lnTo>
                  <a:lnTo>
                    <a:pt x="1103" y="1469"/>
                  </a:lnTo>
                  <a:lnTo>
                    <a:pt x="1112" y="1497"/>
                  </a:lnTo>
                  <a:lnTo>
                    <a:pt x="1122" y="1525"/>
                  </a:lnTo>
                  <a:lnTo>
                    <a:pt x="1132" y="1553"/>
                  </a:lnTo>
                  <a:lnTo>
                    <a:pt x="1143" y="1583"/>
                  </a:lnTo>
                  <a:lnTo>
                    <a:pt x="1153" y="1611"/>
                  </a:lnTo>
                  <a:lnTo>
                    <a:pt x="1164" y="1641"/>
                  </a:lnTo>
                  <a:lnTo>
                    <a:pt x="1176" y="1672"/>
                  </a:lnTo>
                  <a:lnTo>
                    <a:pt x="1172" y="1641"/>
                  </a:lnTo>
                  <a:lnTo>
                    <a:pt x="1167" y="1609"/>
                  </a:lnTo>
                  <a:lnTo>
                    <a:pt x="1162" y="1577"/>
                  </a:lnTo>
                  <a:lnTo>
                    <a:pt x="1155" y="1542"/>
                  </a:lnTo>
                  <a:lnTo>
                    <a:pt x="1148" y="1506"/>
                  </a:lnTo>
                  <a:lnTo>
                    <a:pt x="1140" y="1471"/>
                  </a:lnTo>
                  <a:lnTo>
                    <a:pt x="1132" y="1434"/>
                  </a:lnTo>
                  <a:lnTo>
                    <a:pt x="1125" y="1396"/>
                  </a:lnTo>
                  <a:lnTo>
                    <a:pt x="1115" y="1357"/>
                  </a:lnTo>
                  <a:lnTo>
                    <a:pt x="1105" y="1320"/>
                  </a:lnTo>
                  <a:lnTo>
                    <a:pt x="1096" y="1282"/>
                  </a:lnTo>
                  <a:lnTo>
                    <a:pt x="1086" y="1244"/>
                  </a:lnTo>
                  <a:lnTo>
                    <a:pt x="1075" y="1206"/>
                  </a:lnTo>
                  <a:lnTo>
                    <a:pt x="1065" y="1168"/>
                  </a:lnTo>
                  <a:lnTo>
                    <a:pt x="1053" y="1131"/>
                  </a:lnTo>
                  <a:lnTo>
                    <a:pt x="1042" y="1095"/>
                  </a:lnTo>
                  <a:lnTo>
                    <a:pt x="1030" y="1059"/>
                  </a:lnTo>
                  <a:lnTo>
                    <a:pt x="1018" y="1025"/>
                  </a:lnTo>
                  <a:lnTo>
                    <a:pt x="1006" y="991"/>
                  </a:lnTo>
                  <a:lnTo>
                    <a:pt x="994" y="959"/>
                  </a:lnTo>
                  <a:lnTo>
                    <a:pt x="981" y="928"/>
                  </a:lnTo>
                  <a:lnTo>
                    <a:pt x="969" y="900"/>
                  </a:lnTo>
                  <a:lnTo>
                    <a:pt x="956" y="871"/>
                  </a:lnTo>
                  <a:lnTo>
                    <a:pt x="944" y="846"/>
                  </a:lnTo>
                  <a:lnTo>
                    <a:pt x="931" y="822"/>
                  </a:lnTo>
                  <a:lnTo>
                    <a:pt x="920" y="801"/>
                  </a:lnTo>
                  <a:lnTo>
                    <a:pt x="908" y="782"/>
                  </a:lnTo>
                  <a:lnTo>
                    <a:pt x="895" y="765"/>
                  </a:lnTo>
                  <a:lnTo>
                    <a:pt x="884" y="751"/>
                  </a:lnTo>
                  <a:lnTo>
                    <a:pt x="872" y="739"/>
                  </a:lnTo>
                  <a:lnTo>
                    <a:pt x="860" y="730"/>
                  </a:lnTo>
                  <a:lnTo>
                    <a:pt x="849" y="724"/>
                  </a:lnTo>
                  <a:lnTo>
                    <a:pt x="835" y="698"/>
                  </a:lnTo>
                  <a:lnTo>
                    <a:pt x="817" y="662"/>
                  </a:lnTo>
                  <a:lnTo>
                    <a:pt x="796" y="620"/>
                  </a:lnTo>
                  <a:lnTo>
                    <a:pt x="772" y="570"/>
                  </a:lnTo>
                  <a:lnTo>
                    <a:pt x="745" y="513"/>
                  </a:lnTo>
                  <a:lnTo>
                    <a:pt x="716" y="455"/>
                  </a:lnTo>
                  <a:lnTo>
                    <a:pt x="685" y="394"/>
                  </a:lnTo>
                  <a:lnTo>
                    <a:pt x="653" y="334"/>
                  </a:lnTo>
                  <a:lnTo>
                    <a:pt x="619" y="275"/>
                  </a:lnTo>
                  <a:lnTo>
                    <a:pt x="585" y="218"/>
                  </a:lnTo>
                  <a:lnTo>
                    <a:pt x="550" y="165"/>
                  </a:lnTo>
                  <a:lnTo>
                    <a:pt x="515" y="120"/>
                  </a:lnTo>
                  <a:lnTo>
                    <a:pt x="481" y="81"/>
                  </a:lnTo>
                  <a:lnTo>
                    <a:pt x="447" y="51"/>
                  </a:lnTo>
                  <a:lnTo>
                    <a:pt x="414" y="33"/>
                  </a:lnTo>
                  <a:lnTo>
                    <a:pt x="383" y="26"/>
                  </a:lnTo>
                  <a:lnTo>
                    <a:pt x="361" y="26"/>
                  </a:lnTo>
                  <a:lnTo>
                    <a:pt x="341" y="26"/>
                  </a:lnTo>
                  <a:lnTo>
                    <a:pt x="322" y="26"/>
                  </a:lnTo>
                  <a:lnTo>
                    <a:pt x="303" y="26"/>
                  </a:lnTo>
                  <a:lnTo>
                    <a:pt x="283" y="26"/>
                  </a:lnTo>
                  <a:lnTo>
                    <a:pt x="265" y="26"/>
                  </a:lnTo>
                  <a:lnTo>
                    <a:pt x="247" y="26"/>
                  </a:lnTo>
                  <a:lnTo>
                    <a:pt x="229" y="25"/>
                  </a:lnTo>
                  <a:lnTo>
                    <a:pt x="210" y="25"/>
                  </a:lnTo>
                  <a:lnTo>
                    <a:pt x="192" y="24"/>
                  </a:lnTo>
                  <a:lnTo>
                    <a:pt x="174" y="22"/>
                  </a:lnTo>
                  <a:lnTo>
                    <a:pt x="155" y="21"/>
                  </a:lnTo>
                  <a:lnTo>
                    <a:pt x="135" y="20"/>
                  </a:lnTo>
                  <a:lnTo>
                    <a:pt x="116" y="18"/>
                  </a:lnTo>
                  <a:lnTo>
                    <a:pt x="96" y="15"/>
                  </a:lnTo>
                  <a:lnTo>
                    <a:pt x="75" y="1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47" name="Freeform 52"/>
            <p:cNvSpPr>
              <a:spLocks/>
            </p:cNvSpPr>
            <p:nvPr/>
          </p:nvSpPr>
          <p:spPr bwMode="auto">
            <a:xfrm>
              <a:off x="3149" y="1419"/>
              <a:ext cx="95" cy="192"/>
            </a:xfrm>
            <a:custGeom>
              <a:avLst/>
              <a:gdLst>
                <a:gd name="T0" fmla="*/ 0 w 566"/>
                <a:gd name="T1" fmla="*/ 0 h 1152"/>
                <a:gd name="T2" fmla="*/ 0 w 566"/>
                <a:gd name="T3" fmla="*/ 0 h 1152"/>
                <a:gd name="T4" fmla="*/ 0 w 566"/>
                <a:gd name="T5" fmla="*/ 0 h 1152"/>
                <a:gd name="T6" fmla="*/ 0 w 566"/>
                <a:gd name="T7" fmla="*/ 0 h 1152"/>
                <a:gd name="T8" fmla="*/ 0 w 566"/>
                <a:gd name="T9" fmla="*/ 0 h 1152"/>
                <a:gd name="T10" fmla="*/ 0 w 566"/>
                <a:gd name="T11" fmla="*/ 0 h 1152"/>
                <a:gd name="T12" fmla="*/ 0 w 566"/>
                <a:gd name="T13" fmla="*/ 0 h 1152"/>
                <a:gd name="T14" fmla="*/ 0 w 566"/>
                <a:gd name="T15" fmla="*/ 0 h 1152"/>
                <a:gd name="T16" fmla="*/ 0 w 566"/>
                <a:gd name="T17" fmla="*/ 0 h 1152"/>
                <a:gd name="T18" fmla="*/ 0 w 566"/>
                <a:gd name="T19" fmla="*/ 0 h 1152"/>
                <a:gd name="T20" fmla="*/ 0 w 566"/>
                <a:gd name="T21" fmla="*/ 0 h 1152"/>
                <a:gd name="T22" fmla="*/ 0 w 566"/>
                <a:gd name="T23" fmla="*/ 0 h 1152"/>
                <a:gd name="T24" fmla="*/ 0 w 566"/>
                <a:gd name="T25" fmla="*/ 0 h 1152"/>
                <a:gd name="T26" fmla="*/ 0 w 566"/>
                <a:gd name="T27" fmla="*/ 0 h 1152"/>
                <a:gd name="T28" fmla="*/ 0 w 566"/>
                <a:gd name="T29" fmla="*/ 0 h 1152"/>
                <a:gd name="T30" fmla="*/ 0 w 566"/>
                <a:gd name="T31" fmla="*/ 0 h 1152"/>
                <a:gd name="T32" fmla="*/ 0 w 566"/>
                <a:gd name="T33" fmla="*/ 0 h 1152"/>
                <a:gd name="T34" fmla="*/ 0 w 566"/>
                <a:gd name="T35" fmla="*/ 0 h 1152"/>
                <a:gd name="T36" fmla="*/ 0 w 566"/>
                <a:gd name="T37" fmla="*/ 0 h 1152"/>
                <a:gd name="T38" fmla="*/ 0 w 566"/>
                <a:gd name="T39" fmla="*/ 0 h 1152"/>
                <a:gd name="T40" fmla="*/ 0 w 566"/>
                <a:gd name="T41" fmla="*/ 0 h 1152"/>
                <a:gd name="T42" fmla="*/ 0 w 566"/>
                <a:gd name="T43" fmla="*/ 0 h 1152"/>
                <a:gd name="T44" fmla="*/ 0 w 566"/>
                <a:gd name="T45" fmla="*/ 0 h 1152"/>
                <a:gd name="T46" fmla="*/ 0 w 566"/>
                <a:gd name="T47" fmla="*/ 0 h 1152"/>
                <a:gd name="T48" fmla="*/ 0 w 566"/>
                <a:gd name="T49" fmla="*/ 0 h 1152"/>
                <a:gd name="T50" fmla="*/ 0 w 566"/>
                <a:gd name="T51" fmla="*/ 0 h 1152"/>
                <a:gd name="T52" fmla="*/ 0 w 566"/>
                <a:gd name="T53" fmla="*/ 0 h 1152"/>
                <a:gd name="T54" fmla="*/ 0 w 566"/>
                <a:gd name="T55" fmla="*/ 0 h 1152"/>
                <a:gd name="T56" fmla="*/ 0 w 566"/>
                <a:gd name="T57" fmla="*/ 0 h 1152"/>
                <a:gd name="T58" fmla="*/ 0 w 566"/>
                <a:gd name="T59" fmla="*/ 0 h 1152"/>
                <a:gd name="T60" fmla="*/ 0 w 566"/>
                <a:gd name="T61" fmla="*/ 0 h 1152"/>
                <a:gd name="T62" fmla="*/ 0 w 566"/>
                <a:gd name="T63" fmla="*/ 0 h 1152"/>
                <a:gd name="T64" fmla="*/ 0 w 566"/>
                <a:gd name="T65" fmla="*/ 0 h 1152"/>
                <a:gd name="T66" fmla="*/ 0 w 566"/>
                <a:gd name="T67" fmla="*/ 0 h 1152"/>
                <a:gd name="T68" fmla="*/ 0 w 566"/>
                <a:gd name="T69" fmla="*/ 0 h 1152"/>
                <a:gd name="T70" fmla="*/ 0 w 566"/>
                <a:gd name="T71" fmla="*/ 0 h 1152"/>
                <a:gd name="T72" fmla="*/ 0 w 566"/>
                <a:gd name="T73" fmla="*/ 0 h 1152"/>
                <a:gd name="T74" fmla="*/ 0 w 566"/>
                <a:gd name="T75" fmla="*/ 0 h 1152"/>
                <a:gd name="T76" fmla="*/ 0 w 566"/>
                <a:gd name="T77" fmla="*/ 0 h 1152"/>
                <a:gd name="T78" fmla="*/ 0 w 566"/>
                <a:gd name="T79" fmla="*/ 0 h 1152"/>
                <a:gd name="T80" fmla="*/ 0 w 566"/>
                <a:gd name="T81" fmla="*/ 0 h 1152"/>
                <a:gd name="T82" fmla="*/ 0 w 566"/>
                <a:gd name="T83" fmla="*/ 0 h 1152"/>
                <a:gd name="T84" fmla="*/ 0 w 566"/>
                <a:gd name="T85" fmla="*/ 0 h 1152"/>
                <a:gd name="T86" fmla="*/ 0 w 566"/>
                <a:gd name="T87" fmla="*/ 0 h 1152"/>
                <a:gd name="T88" fmla="*/ 0 w 566"/>
                <a:gd name="T89" fmla="*/ 0 h 1152"/>
                <a:gd name="T90" fmla="*/ 0 w 566"/>
                <a:gd name="T91" fmla="*/ 0 h 1152"/>
                <a:gd name="T92" fmla="*/ 0 w 566"/>
                <a:gd name="T93" fmla="*/ 0 h 1152"/>
                <a:gd name="T94" fmla="*/ 0 w 566"/>
                <a:gd name="T95" fmla="*/ 0 h 1152"/>
                <a:gd name="T96" fmla="*/ 0 w 566"/>
                <a:gd name="T97" fmla="*/ 0 h 1152"/>
                <a:gd name="T98" fmla="*/ 0 w 566"/>
                <a:gd name="T99" fmla="*/ 0 h 1152"/>
                <a:gd name="T100" fmla="*/ 0 w 566"/>
                <a:gd name="T101" fmla="*/ 0 h 1152"/>
                <a:gd name="T102" fmla="*/ 0 w 566"/>
                <a:gd name="T103" fmla="*/ 0 h 11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66"/>
                <a:gd name="T157" fmla="*/ 0 h 1152"/>
                <a:gd name="T158" fmla="*/ 566 w 566"/>
                <a:gd name="T159" fmla="*/ 1152 h 11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66" h="1152">
                  <a:moveTo>
                    <a:pt x="507" y="661"/>
                  </a:moveTo>
                  <a:lnTo>
                    <a:pt x="496" y="680"/>
                  </a:lnTo>
                  <a:lnTo>
                    <a:pt x="482" y="703"/>
                  </a:lnTo>
                  <a:lnTo>
                    <a:pt x="468" y="729"/>
                  </a:lnTo>
                  <a:lnTo>
                    <a:pt x="451" y="758"/>
                  </a:lnTo>
                  <a:lnTo>
                    <a:pt x="433" y="788"/>
                  </a:lnTo>
                  <a:lnTo>
                    <a:pt x="415" y="820"/>
                  </a:lnTo>
                  <a:lnTo>
                    <a:pt x="397" y="853"/>
                  </a:lnTo>
                  <a:lnTo>
                    <a:pt x="377" y="888"/>
                  </a:lnTo>
                  <a:lnTo>
                    <a:pt x="359" y="923"/>
                  </a:lnTo>
                  <a:lnTo>
                    <a:pt x="344" y="958"/>
                  </a:lnTo>
                  <a:lnTo>
                    <a:pt x="328" y="994"/>
                  </a:lnTo>
                  <a:lnTo>
                    <a:pt x="314" y="1028"/>
                  </a:lnTo>
                  <a:lnTo>
                    <a:pt x="303" y="1062"/>
                  </a:lnTo>
                  <a:lnTo>
                    <a:pt x="294" y="1094"/>
                  </a:lnTo>
                  <a:lnTo>
                    <a:pt x="289" y="1124"/>
                  </a:lnTo>
                  <a:lnTo>
                    <a:pt x="287" y="1152"/>
                  </a:lnTo>
                  <a:lnTo>
                    <a:pt x="286" y="1147"/>
                  </a:lnTo>
                  <a:lnTo>
                    <a:pt x="283" y="1140"/>
                  </a:lnTo>
                  <a:lnTo>
                    <a:pt x="277" y="1132"/>
                  </a:lnTo>
                  <a:lnTo>
                    <a:pt x="270" y="1122"/>
                  </a:lnTo>
                  <a:lnTo>
                    <a:pt x="261" y="1111"/>
                  </a:lnTo>
                  <a:lnTo>
                    <a:pt x="252" y="1096"/>
                  </a:lnTo>
                  <a:lnTo>
                    <a:pt x="243" y="1081"/>
                  </a:lnTo>
                  <a:lnTo>
                    <a:pt x="234" y="1063"/>
                  </a:lnTo>
                  <a:lnTo>
                    <a:pt x="225" y="1043"/>
                  </a:lnTo>
                  <a:lnTo>
                    <a:pt x="217" y="1020"/>
                  </a:lnTo>
                  <a:lnTo>
                    <a:pt x="209" y="995"/>
                  </a:lnTo>
                  <a:lnTo>
                    <a:pt x="204" y="966"/>
                  </a:lnTo>
                  <a:lnTo>
                    <a:pt x="200" y="935"/>
                  </a:lnTo>
                  <a:lnTo>
                    <a:pt x="198" y="901"/>
                  </a:lnTo>
                  <a:lnTo>
                    <a:pt x="199" y="863"/>
                  </a:lnTo>
                  <a:lnTo>
                    <a:pt x="204" y="822"/>
                  </a:lnTo>
                  <a:lnTo>
                    <a:pt x="206" y="784"/>
                  </a:lnTo>
                  <a:lnTo>
                    <a:pt x="207" y="747"/>
                  </a:lnTo>
                  <a:lnTo>
                    <a:pt x="207" y="710"/>
                  </a:lnTo>
                  <a:lnTo>
                    <a:pt x="206" y="673"/>
                  </a:lnTo>
                  <a:lnTo>
                    <a:pt x="204" y="639"/>
                  </a:lnTo>
                  <a:lnTo>
                    <a:pt x="201" y="603"/>
                  </a:lnTo>
                  <a:lnTo>
                    <a:pt x="198" y="568"/>
                  </a:lnTo>
                  <a:lnTo>
                    <a:pt x="193" y="535"/>
                  </a:lnTo>
                  <a:lnTo>
                    <a:pt x="189" y="503"/>
                  </a:lnTo>
                  <a:lnTo>
                    <a:pt x="183" y="470"/>
                  </a:lnTo>
                  <a:lnTo>
                    <a:pt x="178" y="438"/>
                  </a:lnTo>
                  <a:lnTo>
                    <a:pt x="171" y="408"/>
                  </a:lnTo>
                  <a:lnTo>
                    <a:pt x="163" y="379"/>
                  </a:lnTo>
                  <a:lnTo>
                    <a:pt x="156" y="349"/>
                  </a:lnTo>
                  <a:lnTo>
                    <a:pt x="148" y="321"/>
                  </a:lnTo>
                  <a:lnTo>
                    <a:pt x="139" y="294"/>
                  </a:lnTo>
                  <a:lnTo>
                    <a:pt x="131" y="268"/>
                  </a:lnTo>
                  <a:lnTo>
                    <a:pt x="122" y="243"/>
                  </a:lnTo>
                  <a:lnTo>
                    <a:pt x="113" y="218"/>
                  </a:lnTo>
                  <a:lnTo>
                    <a:pt x="104" y="195"/>
                  </a:lnTo>
                  <a:lnTo>
                    <a:pt x="95" y="172"/>
                  </a:lnTo>
                  <a:lnTo>
                    <a:pt x="85" y="151"/>
                  </a:lnTo>
                  <a:lnTo>
                    <a:pt x="76" y="131"/>
                  </a:lnTo>
                  <a:lnTo>
                    <a:pt x="67" y="112"/>
                  </a:lnTo>
                  <a:lnTo>
                    <a:pt x="58" y="94"/>
                  </a:lnTo>
                  <a:lnTo>
                    <a:pt x="49" y="76"/>
                  </a:lnTo>
                  <a:lnTo>
                    <a:pt x="40" y="60"/>
                  </a:lnTo>
                  <a:lnTo>
                    <a:pt x="31" y="46"/>
                  </a:lnTo>
                  <a:lnTo>
                    <a:pt x="23" y="33"/>
                  </a:lnTo>
                  <a:lnTo>
                    <a:pt x="15" y="20"/>
                  </a:lnTo>
                  <a:lnTo>
                    <a:pt x="7" y="9"/>
                  </a:lnTo>
                  <a:lnTo>
                    <a:pt x="0" y="0"/>
                  </a:lnTo>
                  <a:lnTo>
                    <a:pt x="25" y="10"/>
                  </a:lnTo>
                  <a:lnTo>
                    <a:pt x="50" y="21"/>
                  </a:lnTo>
                  <a:lnTo>
                    <a:pt x="76" y="31"/>
                  </a:lnTo>
                  <a:lnTo>
                    <a:pt x="103" y="39"/>
                  </a:lnTo>
                  <a:lnTo>
                    <a:pt x="130" y="46"/>
                  </a:lnTo>
                  <a:lnTo>
                    <a:pt x="157" y="52"/>
                  </a:lnTo>
                  <a:lnTo>
                    <a:pt x="186" y="57"/>
                  </a:lnTo>
                  <a:lnTo>
                    <a:pt x="214" y="60"/>
                  </a:lnTo>
                  <a:lnTo>
                    <a:pt x="242" y="62"/>
                  </a:lnTo>
                  <a:lnTo>
                    <a:pt x="271" y="62"/>
                  </a:lnTo>
                  <a:lnTo>
                    <a:pt x="301" y="58"/>
                  </a:lnTo>
                  <a:lnTo>
                    <a:pt x="330" y="53"/>
                  </a:lnTo>
                  <a:lnTo>
                    <a:pt x="359" y="46"/>
                  </a:lnTo>
                  <a:lnTo>
                    <a:pt x="389" y="37"/>
                  </a:lnTo>
                  <a:lnTo>
                    <a:pt x="418" y="25"/>
                  </a:lnTo>
                  <a:lnTo>
                    <a:pt x="447" y="9"/>
                  </a:lnTo>
                  <a:lnTo>
                    <a:pt x="460" y="6"/>
                  </a:lnTo>
                  <a:lnTo>
                    <a:pt x="472" y="6"/>
                  </a:lnTo>
                  <a:lnTo>
                    <a:pt x="484" y="7"/>
                  </a:lnTo>
                  <a:lnTo>
                    <a:pt x="495" y="10"/>
                  </a:lnTo>
                  <a:lnTo>
                    <a:pt x="504" y="18"/>
                  </a:lnTo>
                  <a:lnTo>
                    <a:pt x="512" y="26"/>
                  </a:lnTo>
                  <a:lnTo>
                    <a:pt x="519" y="38"/>
                  </a:lnTo>
                  <a:lnTo>
                    <a:pt x="524" y="51"/>
                  </a:lnTo>
                  <a:lnTo>
                    <a:pt x="531" y="69"/>
                  </a:lnTo>
                  <a:lnTo>
                    <a:pt x="537" y="91"/>
                  </a:lnTo>
                  <a:lnTo>
                    <a:pt x="543" y="119"/>
                  </a:lnTo>
                  <a:lnTo>
                    <a:pt x="549" y="149"/>
                  </a:lnTo>
                  <a:lnTo>
                    <a:pt x="555" y="182"/>
                  </a:lnTo>
                  <a:lnTo>
                    <a:pt x="559" y="219"/>
                  </a:lnTo>
                  <a:lnTo>
                    <a:pt x="564" y="257"/>
                  </a:lnTo>
                  <a:lnTo>
                    <a:pt x="566" y="299"/>
                  </a:lnTo>
                  <a:lnTo>
                    <a:pt x="566" y="342"/>
                  </a:lnTo>
                  <a:lnTo>
                    <a:pt x="566" y="386"/>
                  </a:lnTo>
                  <a:lnTo>
                    <a:pt x="563" y="431"/>
                  </a:lnTo>
                  <a:lnTo>
                    <a:pt x="557" y="478"/>
                  </a:lnTo>
                  <a:lnTo>
                    <a:pt x="549" y="524"/>
                  </a:lnTo>
                  <a:lnTo>
                    <a:pt x="538" y="571"/>
                  </a:lnTo>
                  <a:lnTo>
                    <a:pt x="524" y="616"/>
                  </a:lnTo>
                  <a:lnTo>
                    <a:pt x="507" y="661"/>
                  </a:lnTo>
                  <a:close/>
                </a:path>
              </a:pathLst>
            </a:custGeom>
            <a:solidFill>
              <a:srgbClr val="7FF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48" name="Freeform 53"/>
            <p:cNvSpPr>
              <a:spLocks/>
            </p:cNvSpPr>
            <p:nvPr/>
          </p:nvSpPr>
          <p:spPr bwMode="auto">
            <a:xfrm>
              <a:off x="3149" y="1419"/>
              <a:ext cx="95" cy="192"/>
            </a:xfrm>
            <a:custGeom>
              <a:avLst/>
              <a:gdLst>
                <a:gd name="T0" fmla="*/ 0 w 566"/>
                <a:gd name="T1" fmla="*/ 0 h 1152"/>
                <a:gd name="T2" fmla="*/ 0 w 566"/>
                <a:gd name="T3" fmla="*/ 0 h 1152"/>
                <a:gd name="T4" fmla="*/ 0 w 566"/>
                <a:gd name="T5" fmla="*/ 0 h 1152"/>
                <a:gd name="T6" fmla="*/ 0 w 566"/>
                <a:gd name="T7" fmla="*/ 0 h 1152"/>
                <a:gd name="T8" fmla="*/ 0 w 566"/>
                <a:gd name="T9" fmla="*/ 0 h 1152"/>
                <a:gd name="T10" fmla="*/ 0 w 566"/>
                <a:gd name="T11" fmla="*/ 0 h 1152"/>
                <a:gd name="T12" fmla="*/ 0 w 566"/>
                <a:gd name="T13" fmla="*/ 0 h 1152"/>
                <a:gd name="T14" fmla="*/ 0 w 566"/>
                <a:gd name="T15" fmla="*/ 0 h 1152"/>
                <a:gd name="T16" fmla="*/ 0 w 566"/>
                <a:gd name="T17" fmla="*/ 0 h 1152"/>
                <a:gd name="T18" fmla="*/ 0 w 566"/>
                <a:gd name="T19" fmla="*/ 0 h 1152"/>
                <a:gd name="T20" fmla="*/ 0 w 566"/>
                <a:gd name="T21" fmla="*/ 0 h 1152"/>
                <a:gd name="T22" fmla="*/ 0 w 566"/>
                <a:gd name="T23" fmla="*/ 0 h 1152"/>
                <a:gd name="T24" fmla="*/ 0 w 566"/>
                <a:gd name="T25" fmla="*/ 0 h 1152"/>
                <a:gd name="T26" fmla="*/ 0 w 566"/>
                <a:gd name="T27" fmla="*/ 0 h 1152"/>
                <a:gd name="T28" fmla="*/ 0 w 566"/>
                <a:gd name="T29" fmla="*/ 0 h 1152"/>
                <a:gd name="T30" fmla="*/ 0 w 566"/>
                <a:gd name="T31" fmla="*/ 0 h 1152"/>
                <a:gd name="T32" fmla="*/ 0 w 566"/>
                <a:gd name="T33" fmla="*/ 0 h 1152"/>
                <a:gd name="T34" fmla="*/ 0 w 566"/>
                <a:gd name="T35" fmla="*/ 0 h 1152"/>
                <a:gd name="T36" fmla="*/ 0 w 566"/>
                <a:gd name="T37" fmla="*/ 0 h 1152"/>
                <a:gd name="T38" fmla="*/ 0 w 566"/>
                <a:gd name="T39" fmla="*/ 0 h 1152"/>
                <a:gd name="T40" fmla="*/ 0 w 566"/>
                <a:gd name="T41" fmla="*/ 0 h 1152"/>
                <a:gd name="T42" fmla="*/ 0 w 566"/>
                <a:gd name="T43" fmla="*/ 0 h 1152"/>
                <a:gd name="T44" fmla="*/ 0 w 566"/>
                <a:gd name="T45" fmla="*/ 0 h 1152"/>
                <a:gd name="T46" fmla="*/ 0 w 566"/>
                <a:gd name="T47" fmla="*/ 0 h 1152"/>
                <a:gd name="T48" fmla="*/ 0 w 566"/>
                <a:gd name="T49" fmla="*/ 0 h 1152"/>
                <a:gd name="T50" fmla="*/ 0 w 566"/>
                <a:gd name="T51" fmla="*/ 0 h 1152"/>
                <a:gd name="T52" fmla="*/ 0 w 566"/>
                <a:gd name="T53" fmla="*/ 0 h 1152"/>
                <a:gd name="T54" fmla="*/ 0 w 566"/>
                <a:gd name="T55" fmla="*/ 0 h 1152"/>
                <a:gd name="T56" fmla="*/ 0 w 566"/>
                <a:gd name="T57" fmla="*/ 0 h 1152"/>
                <a:gd name="T58" fmla="*/ 0 w 566"/>
                <a:gd name="T59" fmla="*/ 0 h 1152"/>
                <a:gd name="T60" fmla="*/ 0 w 566"/>
                <a:gd name="T61" fmla="*/ 0 h 1152"/>
                <a:gd name="T62" fmla="*/ 0 w 566"/>
                <a:gd name="T63" fmla="*/ 0 h 1152"/>
                <a:gd name="T64" fmla="*/ 0 w 566"/>
                <a:gd name="T65" fmla="*/ 0 h 1152"/>
                <a:gd name="T66" fmla="*/ 0 w 566"/>
                <a:gd name="T67" fmla="*/ 0 h 1152"/>
                <a:gd name="T68" fmla="*/ 0 w 566"/>
                <a:gd name="T69" fmla="*/ 0 h 1152"/>
                <a:gd name="T70" fmla="*/ 0 w 566"/>
                <a:gd name="T71" fmla="*/ 0 h 1152"/>
                <a:gd name="T72" fmla="*/ 0 w 566"/>
                <a:gd name="T73" fmla="*/ 0 h 1152"/>
                <a:gd name="T74" fmla="*/ 0 w 566"/>
                <a:gd name="T75" fmla="*/ 0 h 1152"/>
                <a:gd name="T76" fmla="*/ 0 w 566"/>
                <a:gd name="T77" fmla="*/ 0 h 1152"/>
                <a:gd name="T78" fmla="*/ 0 w 566"/>
                <a:gd name="T79" fmla="*/ 0 h 1152"/>
                <a:gd name="T80" fmla="*/ 0 w 566"/>
                <a:gd name="T81" fmla="*/ 0 h 1152"/>
                <a:gd name="T82" fmla="*/ 0 w 566"/>
                <a:gd name="T83" fmla="*/ 0 h 1152"/>
                <a:gd name="T84" fmla="*/ 0 w 566"/>
                <a:gd name="T85" fmla="*/ 0 h 1152"/>
                <a:gd name="T86" fmla="*/ 0 w 566"/>
                <a:gd name="T87" fmla="*/ 0 h 1152"/>
                <a:gd name="T88" fmla="*/ 0 w 566"/>
                <a:gd name="T89" fmla="*/ 0 h 1152"/>
                <a:gd name="T90" fmla="*/ 0 w 566"/>
                <a:gd name="T91" fmla="*/ 0 h 1152"/>
                <a:gd name="T92" fmla="*/ 0 w 566"/>
                <a:gd name="T93" fmla="*/ 0 h 1152"/>
                <a:gd name="T94" fmla="*/ 0 w 566"/>
                <a:gd name="T95" fmla="*/ 0 h 1152"/>
                <a:gd name="T96" fmla="*/ 0 w 566"/>
                <a:gd name="T97" fmla="*/ 0 h 1152"/>
                <a:gd name="T98" fmla="*/ 0 w 566"/>
                <a:gd name="T99" fmla="*/ 0 h 1152"/>
                <a:gd name="T100" fmla="*/ 0 w 566"/>
                <a:gd name="T101" fmla="*/ 0 h 1152"/>
                <a:gd name="T102" fmla="*/ 0 w 566"/>
                <a:gd name="T103" fmla="*/ 0 h 1152"/>
                <a:gd name="T104" fmla="*/ 0 w 566"/>
                <a:gd name="T105" fmla="*/ 0 h 1152"/>
                <a:gd name="T106" fmla="*/ 0 w 566"/>
                <a:gd name="T107" fmla="*/ 0 h 1152"/>
                <a:gd name="T108" fmla="*/ 0 w 566"/>
                <a:gd name="T109" fmla="*/ 0 h 11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6"/>
                <a:gd name="T166" fmla="*/ 0 h 1152"/>
                <a:gd name="T167" fmla="*/ 566 w 566"/>
                <a:gd name="T168" fmla="*/ 1152 h 11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6" h="1152">
                  <a:moveTo>
                    <a:pt x="507" y="661"/>
                  </a:moveTo>
                  <a:lnTo>
                    <a:pt x="507" y="661"/>
                  </a:lnTo>
                  <a:lnTo>
                    <a:pt x="496" y="680"/>
                  </a:lnTo>
                  <a:lnTo>
                    <a:pt x="482" y="703"/>
                  </a:lnTo>
                  <a:lnTo>
                    <a:pt x="468" y="729"/>
                  </a:lnTo>
                  <a:lnTo>
                    <a:pt x="451" y="758"/>
                  </a:lnTo>
                  <a:lnTo>
                    <a:pt x="433" y="788"/>
                  </a:lnTo>
                  <a:lnTo>
                    <a:pt x="415" y="820"/>
                  </a:lnTo>
                  <a:lnTo>
                    <a:pt x="397" y="853"/>
                  </a:lnTo>
                  <a:lnTo>
                    <a:pt x="377" y="888"/>
                  </a:lnTo>
                  <a:lnTo>
                    <a:pt x="359" y="923"/>
                  </a:lnTo>
                  <a:lnTo>
                    <a:pt x="344" y="958"/>
                  </a:lnTo>
                  <a:lnTo>
                    <a:pt x="328" y="994"/>
                  </a:lnTo>
                  <a:lnTo>
                    <a:pt x="314" y="1028"/>
                  </a:lnTo>
                  <a:lnTo>
                    <a:pt x="303" y="1062"/>
                  </a:lnTo>
                  <a:lnTo>
                    <a:pt x="294" y="1094"/>
                  </a:lnTo>
                  <a:lnTo>
                    <a:pt x="289" y="1124"/>
                  </a:lnTo>
                  <a:lnTo>
                    <a:pt x="287" y="1152"/>
                  </a:lnTo>
                  <a:lnTo>
                    <a:pt x="286" y="1147"/>
                  </a:lnTo>
                  <a:lnTo>
                    <a:pt x="283" y="1140"/>
                  </a:lnTo>
                  <a:lnTo>
                    <a:pt x="277" y="1132"/>
                  </a:lnTo>
                  <a:lnTo>
                    <a:pt x="270" y="1122"/>
                  </a:lnTo>
                  <a:lnTo>
                    <a:pt x="261" y="1111"/>
                  </a:lnTo>
                  <a:lnTo>
                    <a:pt x="252" y="1096"/>
                  </a:lnTo>
                  <a:lnTo>
                    <a:pt x="243" y="1081"/>
                  </a:lnTo>
                  <a:lnTo>
                    <a:pt x="234" y="1063"/>
                  </a:lnTo>
                  <a:lnTo>
                    <a:pt x="225" y="1043"/>
                  </a:lnTo>
                  <a:lnTo>
                    <a:pt x="217" y="1020"/>
                  </a:lnTo>
                  <a:lnTo>
                    <a:pt x="209" y="995"/>
                  </a:lnTo>
                  <a:lnTo>
                    <a:pt x="204" y="966"/>
                  </a:lnTo>
                  <a:lnTo>
                    <a:pt x="200" y="935"/>
                  </a:lnTo>
                  <a:lnTo>
                    <a:pt x="198" y="901"/>
                  </a:lnTo>
                  <a:lnTo>
                    <a:pt x="199" y="863"/>
                  </a:lnTo>
                  <a:lnTo>
                    <a:pt x="204" y="822"/>
                  </a:lnTo>
                  <a:lnTo>
                    <a:pt x="206" y="784"/>
                  </a:lnTo>
                  <a:lnTo>
                    <a:pt x="207" y="747"/>
                  </a:lnTo>
                  <a:lnTo>
                    <a:pt x="207" y="710"/>
                  </a:lnTo>
                  <a:lnTo>
                    <a:pt x="206" y="673"/>
                  </a:lnTo>
                  <a:lnTo>
                    <a:pt x="204" y="639"/>
                  </a:lnTo>
                  <a:lnTo>
                    <a:pt x="201" y="603"/>
                  </a:lnTo>
                  <a:lnTo>
                    <a:pt x="198" y="568"/>
                  </a:lnTo>
                  <a:lnTo>
                    <a:pt x="193" y="535"/>
                  </a:lnTo>
                  <a:lnTo>
                    <a:pt x="189" y="503"/>
                  </a:lnTo>
                  <a:lnTo>
                    <a:pt x="183" y="470"/>
                  </a:lnTo>
                  <a:lnTo>
                    <a:pt x="178" y="438"/>
                  </a:lnTo>
                  <a:lnTo>
                    <a:pt x="171" y="408"/>
                  </a:lnTo>
                  <a:lnTo>
                    <a:pt x="163" y="379"/>
                  </a:lnTo>
                  <a:lnTo>
                    <a:pt x="156" y="349"/>
                  </a:lnTo>
                  <a:lnTo>
                    <a:pt x="148" y="321"/>
                  </a:lnTo>
                  <a:lnTo>
                    <a:pt x="139" y="294"/>
                  </a:lnTo>
                  <a:lnTo>
                    <a:pt x="131" y="268"/>
                  </a:lnTo>
                  <a:lnTo>
                    <a:pt x="122" y="243"/>
                  </a:lnTo>
                  <a:lnTo>
                    <a:pt x="113" y="218"/>
                  </a:lnTo>
                  <a:lnTo>
                    <a:pt x="104" y="195"/>
                  </a:lnTo>
                  <a:lnTo>
                    <a:pt x="95" y="172"/>
                  </a:lnTo>
                  <a:lnTo>
                    <a:pt x="85" y="151"/>
                  </a:lnTo>
                  <a:lnTo>
                    <a:pt x="76" y="131"/>
                  </a:lnTo>
                  <a:lnTo>
                    <a:pt x="67" y="112"/>
                  </a:lnTo>
                  <a:lnTo>
                    <a:pt x="58" y="94"/>
                  </a:lnTo>
                  <a:lnTo>
                    <a:pt x="49" y="76"/>
                  </a:lnTo>
                  <a:lnTo>
                    <a:pt x="40" y="60"/>
                  </a:lnTo>
                  <a:lnTo>
                    <a:pt x="31" y="46"/>
                  </a:lnTo>
                  <a:lnTo>
                    <a:pt x="23" y="33"/>
                  </a:lnTo>
                  <a:lnTo>
                    <a:pt x="15" y="20"/>
                  </a:lnTo>
                  <a:lnTo>
                    <a:pt x="7" y="9"/>
                  </a:lnTo>
                  <a:lnTo>
                    <a:pt x="0" y="0"/>
                  </a:lnTo>
                  <a:lnTo>
                    <a:pt x="25" y="10"/>
                  </a:lnTo>
                  <a:lnTo>
                    <a:pt x="50" y="21"/>
                  </a:lnTo>
                  <a:lnTo>
                    <a:pt x="76" y="31"/>
                  </a:lnTo>
                  <a:lnTo>
                    <a:pt x="103" y="39"/>
                  </a:lnTo>
                  <a:lnTo>
                    <a:pt x="130" y="46"/>
                  </a:lnTo>
                  <a:lnTo>
                    <a:pt x="157" y="52"/>
                  </a:lnTo>
                  <a:lnTo>
                    <a:pt x="186" y="57"/>
                  </a:lnTo>
                  <a:lnTo>
                    <a:pt x="214" y="60"/>
                  </a:lnTo>
                  <a:lnTo>
                    <a:pt x="242" y="62"/>
                  </a:lnTo>
                  <a:lnTo>
                    <a:pt x="271" y="62"/>
                  </a:lnTo>
                  <a:lnTo>
                    <a:pt x="301" y="58"/>
                  </a:lnTo>
                  <a:lnTo>
                    <a:pt x="330" y="53"/>
                  </a:lnTo>
                  <a:lnTo>
                    <a:pt x="359" y="46"/>
                  </a:lnTo>
                  <a:lnTo>
                    <a:pt x="389" y="37"/>
                  </a:lnTo>
                  <a:lnTo>
                    <a:pt x="418" y="25"/>
                  </a:lnTo>
                  <a:lnTo>
                    <a:pt x="447" y="9"/>
                  </a:lnTo>
                  <a:lnTo>
                    <a:pt x="460" y="6"/>
                  </a:lnTo>
                  <a:lnTo>
                    <a:pt x="472" y="6"/>
                  </a:lnTo>
                  <a:lnTo>
                    <a:pt x="484" y="7"/>
                  </a:lnTo>
                  <a:lnTo>
                    <a:pt x="495" y="10"/>
                  </a:lnTo>
                  <a:lnTo>
                    <a:pt x="504" y="18"/>
                  </a:lnTo>
                  <a:lnTo>
                    <a:pt x="512" y="26"/>
                  </a:lnTo>
                  <a:lnTo>
                    <a:pt x="519" y="38"/>
                  </a:lnTo>
                  <a:lnTo>
                    <a:pt x="524" y="51"/>
                  </a:lnTo>
                  <a:lnTo>
                    <a:pt x="531" y="69"/>
                  </a:lnTo>
                  <a:lnTo>
                    <a:pt x="537" y="91"/>
                  </a:lnTo>
                  <a:lnTo>
                    <a:pt x="543" y="119"/>
                  </a:lnTo>
                  <a:lnTo>
                    <a:pt x="549" y="149"/>
                  </a:lnTo>
                  <a:lnTo>
                    <a:pt x="555" y="182"/>
                  </a:lnTo>
                  <a:lnTo>
                    <a:pt x="559" y="219"/>
                  </a:lnTo>
                  <a:lnTo>
                    <a:pt x="564" y="257"/>
                  </a:lnTo>
                  <a:lnTo>
                    <a:pt x="566" y="299"/>
                  </a:lnTo>
                  <a:lnTo>
                    <a:pt x="566" y="342"/>
                  </a:lnTo>
                  <a:lnTo>
                    <a:pt x="566" y="386"/>
                  </a:lnTo>
                  <a:lnTo>
                    <a:pt x="563" y="431"/>
                  </a:lnTo>
                  <a:lnTo>
                    <a:pt x="557" y="478"/>
                  </a:lnTo>
                  <a:lnTo>
                    <a:pt x="549" y="524"/>
                  </a:lnTo>
                  <a:lnTo>
                    <a:pt x="538" y="571"/>
                  </a:lnTo>
                  <a:lnTo>
                    <a:pt x="524" y="616"/>
                  </a:lnTo>
                  <a:lnTo>
                    <a:pt x="507" y="66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49" name="Freeform 54"/>
            <p:cNvSpPr>
              <a:spLocks/>
            </p:cNvSpPr>
            <p:nvPr/>
          </p:nvSpPr>
          <p:spPr bwMode="auto">
            <a:xfrm>
              <a:off x="3289" y="1400"/>
              <a:ext cx="93" cy="135"/>
            </a:xfrm>
            <a:custGeom>
              <a:avLst/>
              <a:gdLst>
                <a:gd name="T0" fmla="*/ 0 w 557"/>
                <a:gd name="T1" fmla="*/ 0 h 804"/>
                <a:gd name="T2" fmla="*/ 0 w 557"/>
                <a:gd name="T3" fmla="*/ 0 h 804"/>
                <a:gd name="T4" fmla="*/ 0 w 557"/>
                <a:gd name="T5" fmla="*/ 0 h 804"/>
                <a:gd name="T6" fmla="*/ 0 w 557"/>
                <a:gd name="T7" fmla="*/ 0 h 804"/>
                <a:gd name="T8" fmla="*/ 0 w 557"/>
                <a:gd name="T9" fmla="*/ 0 h 804"/>
                <a:gd name="T10" fmla="*/ 0 w 557"/>
                <a:gd name="T11" fmla="*/ 0 h 804"/>
                <a:gd name="T12" fmla="*/ 0 w 557"/>
                <a:gd name="T13" fmla="*/ 0 h 804"/>
                <a:gd name="T14" fmla="*/ 0 w 557"/>
                <a:gd name="T15" fmla="*/ 0 h 804"/>
                <a:gd name="T16" fmla="*/ 0 w 557"/>
                <a:gd name="T17" fmla="*/ 0 h 804"/>
                <a:gd name="T18" fmla="*/ 0 w 557"/>
                <a:gd name="T19" fmla="*/ 0 h 804"/>
                <a:gd name="T20" fmla="*/ 0 w 557"/>
                <a:gd name="T21" fmla="*/ 0 h 804"/>
                <a:gd name="T22" fmla="*/ 0 w 557"/>
                <a:gd name="T23" fmla="*/ 0 h 804"/>
                <a:gd name="T24" fmla="*/ 0 w 557"/>
                <a:gd name="T25" fmla="*/ 0 h 804"/>
                <a:gd name="T26" fmla="*/ 0 w 557"/>
                <a:gd name="T27" fmla="*/ 0 h 804"/>
                <a:gd name="T28" fmla="*/ 0 w 557"/>
                <a:gd name="T29" fmla="*/ 0 h 804"/>
                <a:gd name="T30" fmla="*/ 0 w 557"/>
                <a:gd name="T31" fmla="*/ 0 h 804"/>
                <a:gd name="T32" fmla="*/ 0 w 557"/>
                <a:gd name="T33" fmla="*/ 0 h 804"/>
                <a:gd name="T34" fmla="*/ 0 w 557"/>
                <a:gd name="T35" fmla="*/ 0 h 804"/>
                <a:gd name="T36" fmla="*/ 0 w 557"/>
                <a:gd name="T37" fmla="*/ 0 h 804"/>
                <a:gd name="T38" fmla="*/ 0 w 557"/>
                <a:gd name="T39" fmla="*/ 0 h 804"/>
                <a:gd name="T40" fmla="*/ 0 w 557"/>
                <a:gd name="T41" fmla="*/ 0 h 804"/>
                <a:gd name="T42" fmla="*/ 0 w 557"/>
                <a:gd name="T43" fmla="*/ 0 h 804"/>
                <a:gd name="T44" fmla="*/ 0 w 557"/>
                <a:gd name="T45" fmla="*/ 0 h 804"/>
                <a:gd name="T46" fmla="*/ 0 w 557"/>
                <a:gd name="T47" fmla="*/ 0 h 804"/>
                <a:gd name="T48" fmla="*/ 0 w 557"/>
                <a:gd name="T49" fmla="*/ 0 h 804"/>
                <a:gd name="T50" fmla="*/ 0 w 557"/>
                <a:gd name="T51" fmla="*/ 0 h 804"/>
                <a:gd name="T52" fmla="*/ 0 w 557"/>
                <a:gd name="T53" fmla="*/ 0 h 804"/>
                <a:gd name="T54" fmla="*/ 0 w 557"/>
                <a:gd name="T55" fmla="*/ 0 h 804"/>
                <a:gd name="T56" fmla="*/ 0 w 557"/>
                <a:gd name="T57" fmla="*/ 0 h 804"/>
                <a:gd name="T58" fmla="*/ 0 w 557"/>
                <a:gd name="T59" fmla="*/ 0 h 804"/>
                <a:gd name="T60" fmla="*/ 0 w 557"/>
                <a:gd name="T61" fmla="*/ 0 h 804"/>
                <a:gd name="T62" fmla="*/ 0 w 557"/>
                <a:gd name="T63" fmla="*/ 0 h 804"/>
                <a:gd name="T64" fmla="*/ 0 w 557"/>
                <a:gd name="T65" fmla="*/ 0 h 804"/>
                <a:gd name="T66" fmla="*/ 0 w 557"/>
                <a:gd name="T67" fmla="*/ 0 h 804"/>
                <a:gd name="T68" fmla="*/ 0 w 557"/>
                <a:gd name="T69" fmla="*/ 0 h 804"/>
                <a:gd name="T70" fmla="*/ 0 w 557"/>
                <a:gd name="T71" fmla="*/ 0 h 8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7"/>
                <a:gd name="T109" fmla="*/ 0 h 804"/>
                <a:gd name="T110" fmla="*/ 557 w 557"/>
                <a:gd name="T111" fmla="*/ 804 h 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7" h="804">
                  <a:moveTo>
                    <a:pt x="436" y="804"/>
                  </a:moveTo>
                  <a:lnTo>
                    <a:pt x="442" y="778"/>
                  </a:lnTo>
                  <a:lnTo>
                    <a:pt x="447" y="751"/>
                  </a:lnTo>
                  <a:lnTo>
                    <a:pt x="454" y="722"/>
                  </a:lnTo>
                  <a:lnTo>
                    <a:pt x="460" y="695"/>
                  </a:lnTo>
                  <a:lnTo>
                    <a:pt x="465" y="665"/>
                  </a:lnTo>
                  <a:lnTo>
                    <a:pt x="469" y="636"/>
                  </a:lnTo>
                  <a:lnTo>
                    <a:pt x="472" y="606"/>
                  </a:lnTo>
                  <a:lnTo>
                    <a:pt x="472" y="577"/>
                  </a:lnTo>
                  <a:lnTo>
                    <a:pt x="470" y="548"/>
                  </a:lnTo>
                  <a:lnTo>
                    <a:pt x="465" y="518"/>
                  </a:lnTo>
                  <a:lnTo>
                    <a:pt x="457" y="490"/>
                  </a:lnTo>
                  <a:lnTo>
                    <a:pt x="445" y="462"/>
                  </a:lnTo>
                  <a:lnTo>
                    <a:pt x="429" y="435"/>
                  </a:lnTo>
                  <a:lnTo>
                    <a:pt x="408" y="408"/>
                  </a:lnTo>
                  <a:lnTo>
                    <a:pt x="382" y="382"/>
                  </a:lnTo>
                  <a:lnTo>
                    <a:pt x="350" y="358"/>
                  </a:lnTo>
                  <a:lnTo>
                    <a:pt x="325" y="346"/>
                  </a:lnTo>
                  <a:lnTo>
                    <a:pt x="305" y="332"/>
                  </a:lnTo>
                  <a:lnTo>
                    <a:pt x="287" y="314"/>
                  </a:lnTo>
                  <a:lnTo>
                    <a:pt x="272" y="295"/>
                  </a:lnTo>
                  <a:lnTo>
                    <a:pt x="260" y="274"/>
                  </a:lnTo>
                  <a:lnTo>
                    <a:pt x="247" y="252"/>
                  </a:lnTo>
                  <a:lnTo>
                    <a:pt x="237" y="228"/>
                  </a:lnTo>
                  <a:lnTo>
                    <a:pt x="227" y="206"/>
                  </a:lnTo>
                  <a:lnTo>
                    <a:pt x="216" y="182"/>
                  </a:lnTo>
                  <a:lnTo>
                    <a:pt x="205" y="159"/>
                  </a:lnTo>
                  <a:lnTo>
                    <a:pt x="192" y="138"/>
                  </a:lnTo>
                  <a:lnTo>
                    <a:pt x="178" y="118"/>
                  </a:lnTo>
                  <a:lnTo>
                    <a:pt x="161" y="100"/>
                  </a:lnTo>
                  <a:lnTo>
                    <a:pt x="140" y="84"/>
                  </a:lnTo>
                  <a:lnTo>
                    <a:pt x="117" y="71"/>
                  </a:lnTo>
                  <a:lnTo>
                    <a:pt x="88" y="62"/>
                  </a:lnTo>
                  <a:lnTo>
                    <a:pt x="76" y="53"/>
                  </a:lnTo>
                  <a:lnTo>
                    <a:pt x="65" y="46"/>
                  </a:lnTo>
                  <a:lnTo>
                    <a:pt x="53" y="39"/>
                  </a:lnTo>
                  <a:lnTo>
                    <a:pt x="43" y="33"/>
                  </a:lnTo>
                  <a:lnTo>
                    <a:pt x="32" y="26"/>
                  </a:lnTo>
                  <a:lnTo>
                    <a:pt x="22" y="19"/>
                  </a:lnTo>
                  <a:lnTo>
                    <a:pt x="12" y="10"/>
                  </a:lnTo>
                  <a:lnTo>
                    <a:pt x="0" y="0"/>
                  </a:lnTo>
                  <a:lnTo>
                    <a:pt x="23" y="1"/>
                  </a:lnTo>
                  <a:lnTo>
                    <a:pt x="44" y="2"/>
                  </a:lnTo>
                  <a:lnTo>
                    <a:pt x="65" y="6"/>
                  </a:lnTo>
                  <a:lnTo>
                    <a:pt x="85" y="9"/>
                  </a:lnTo>
                  <a:lnTo>
                    <a:pt x="103" y="14"/>
                  </a:lnTo>
                  <a:lnTo>
                    <a:pt x="121" y="19"/>
                  </a:lnTo>
                  <a:lnTo>
                    <a:pt x="139" y="25"/>
                  </a:lnTo>
                  <a:lnTo>
                    <a:pt x="157" y="31"/>
                  </a:lnTo>
                  <a:lnTo>
                    <a:pt x="174" y="37"/>
                  </a:lnTo>
                  <a:lnTo>
                    <a:pt x="191" y="43"/>
                  </a:lnTo>
                  <a:lnTo>
                    <a:pt x="209" y="47"/>
                  </a:lnTo>
                  <a:lnTo>
                    <a:pt x="227" y="52"/>
                  </a:lnTo>
                  <a:lnTo>
                    <a:pt x="245" y="56"/>
                  </a:lnTo>
                  <a:lnTo>
                    <a:pt x="264" y="59"/>
                  </a:lnTo>
                  <a:lnTo>
                    <a:pt x="285" y="60"/>
                  </a:lnTo>
                  <a:lnTo>
                    <a:pt x="306" y="62"/>
                  </a:lnTo>
                  <a:lnTo>
                    <a:pt x="352" y="66"/>
                  </a:lnTo>
                  <a:lnTo>
                    <a:pt x="395" y="82"/>
                  </a:lnTo>
                  <a:lnTo>
                    <a:pt x="434" y="106"/>
                  </a:lnTo>
                  <a:lnTo>
                    <a:pt x="467" y="139"/>
                  </a:lnTo>
                  <a:lnTo>
                    <a:pt x="495" y="178"/>
                  </a:lnTo>
                  <a:lnTo>
                    <a:pt x="517" y="224"/>
                  </a:lnTo>
                  <a:lnTo>
                    <a:pt x="535" y="275"/>
                  </a:lnTo>
                  <a:lnTo>
                    <a:pt x="549" y="330"/>
                  </a:lnTo>
                  <a:lnTo>
                    <a:pt x="556" y="388"/>
                  </a:lnTo>
                  <a:lnTo>
                    <a:pt x="557" y="449"/>
                  </a:lnTo>
                  <a:lnTo>
                    <a:pt x="552" y="511"/>
                  </a:lnTo>
                  <a:lnTo>
                    <a:pt x="542" y="573"/>
                  </a:lnTo>
                  <a:lnTo>
                    <a:pt x="525" y="634"/>
                  </a:lnTo>
                  <a:lnTo>
                    <a:pt x="503" y="693"/>
                  </a:lnTo>
                  <a:lnTo>
                    <a:pt x="472" y="751"/>
                  </a:lnTo>
                  <a:lnTo>
                    <a:pt x="436" y="804"/>
                  </a:lnTo>
                  <a:close/>
                </a:path>
              </a:pathLst>
            </a:custGeom>
            <a:solidFill>
              <a:srgbClr val="7FF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50" name="Freeform 55"/>
            <p:cNvSpPr>
              <a:spLocks/>
            </p:cNvSpPr>
            <p:nvPr/>
          </p:nvSpPr>
          <p:spPr bwMode="auto">
            <a:xfrm>
              <a:off x="3289" y="1400"/>
              <a:ext cx="93" cy="135"/>
            </a:xfrm>
            <a:custGeom>
              <a:avLst/>
              <a:gdLst>
                <a:gd name="T0" fmla="*/ 0 w 557"/>
                <a:gd name="T1" fmla="*/ 0 h 804"/>
                <a:gd name="T2" fmla="*/ 0 w 557"/>
                <a:gd name="T3" fmla="*/ 0 h 804"/>
                <a:gd name="T4" fmla="*/ 0 w 557"/>
                <a:gd name="T5" fmla="*/ 0 h 804"/>
                <a:gd name="T6" fmla="*/ 0 w 557"/>
                <a:gd name="T7" fmla="*/ 0 h 804"/>
                <a:gd name="T8" fmla="*/ 0 w 557"/>
                <a:gd name="T9" fmla="*/ 0 h 804"/>
                <a:gd name="T10" fmla="*/ 0 w 557"/>
                <a:gd name="T11" fmla="*/ 0 h 804"/>
                <a:gd name="T12" fmla="*/ 0 w 557"/>
                <a:gd name="T13" fmla="*/ 0 h 804"/>
                <a:gd name="T14" fmla="*/ 0 w 557"/>
                <a:gd name="T15" fmla="*/ 0 h 804"/>
                <a:gd name="T16" fmla="*/ 0 w 557"/>
                <a:gd name="T17" fmla="*/ 0 h 804"/>
                <a:gd name="T18" fmla="*/ 0 w 557"/>
                <a:gd name="T19" fmla="*/ 0 h 804"/>
                <a:gd name="T20" fmla="*/ 0 w 557"/>
                <a:gd name="T21" fmla="*/ 0 h 804"/>
                <a:gd name="T22" fmla="*/ 0 w 557"/>
                <a:gd name="T23" fmla="*/ 0 h 804"/>
                <a:gd name="T24" fmla="*/ 0 w 557"/>
                <a:gd name="T25" fmla="*/ 0 h 804"/>
                <a:gd name="T26" fmla="*/ 0 w 557"/>
                <a:gd name="T27" fmla="*/ 0 h 804"/>
                <a:gd name="T28" fmla="*/ 0 w 557"/>
                <a:gd name="T29" fmla="*/ 0 h 804"/>
                <a:gd name="T30" fmla="*/ 0 w 557"/>
                <a:gd name="T31" fmla="*/ 0 h 804"/>
                <a:gd name="T32" fmla="*/ 0 w 557"/>
                <a:gd name="T33" fmla="*/ 0 h 804"/>
                <a:gd name="T34" fmla="*/ 0 w 557"/>
                <a:gd name="T35" fmla="*/ 0 h 804"/>
                <a:gd name="T36" fmla="*/ 0 w 557"/>
                <a:gd name="T37" fmla="*/ 0 h 804"/>
                <a:gd name="T38" fmla="*/ 0 w 557"/>
                <a:gd name="T39" fmla="*/ 0 h 804"/>
                <a:gd name="T40" fmla="*/ 0 w 557"/>
                <a:gd name="T41" fmla="*/ 0 h 804"/>
                <a:gd name="T42" fmla="*/ 0 w 557"/>
                <a:gd name="T43" fmla="*/ 0 h 804"/>
                <a:gd name="T44" fmla="*/ 0 w 557"/>
                <a:gd name="T45" fmla="*/ 0 h 804"/>
                <a:gd name="T46" fmla="*/ 0 w 557"/>
                <a:gd name="T47" fmla="*/ 0 h 804"/>
                <a:gd name="T48" fmla="*/ 0 w 557"/>
                <a:gd name="T49" fmla="*/ 0 h 804"/>
                <a:gd name="T50" fmla="*/ 0 w 557"/>
                <a:gd name="T51" fmla="*/ 0 h 804"/>
                <a:gd name="T52" fmla="*/ 0 w 557"/>
                <a:gd name="T53" fmla="*/ 0 h 804"/>
                <a:gd name="T54" fmla="*/ 0 w 557"/>
                <a:gd name="T55" fmla="*/ 0 h 804"/>
                <a:gd name="T56" fmla="*/ 0 w 557"/>
                <a:gd name="T57" fmla="*/ 0 h 804"/>
                <a:gd name="T58" fmla="*/ 0 w 557"/>
                <a:gd name="T59" fmla="*/ 0 h 804"/>
                <a:gd name="T60" fmla="*/ 0 w 557"/>
                <a:gd name="T61" fmla="*/ 0 h 804"/>
                <a:gd name="T62" fmla="*/ 0 w 557"/>
                <a:gd name="T63" fmla="*/ 0 h 804"/>
                <a:gd name="T64" fmla="*/ 0 w 557"/>
                <a:gd name="T65" fmla="*/ 0 h 804"/>
                <a:gd name="T66" fmla="*/ 0 w 557"/>
                <a:gd name="T67" fmla="*/ 0 h 804"/>
                <a:gd name="T68" fmla="*/ 0 w 557"/>
                <a:gd name="T69" fmla="*/ 0 h 804"/>
                <a:gd name="T70" fmla="*/ 0 w 557"/>
                <a:gd name="T71" fmla="*/ 0 h 804"/>
                <a:gd name="T72" fmla="*/ 0 w 557"/>
                <a:gd name="T73" fmla="*/ 0 h 804"/>
                <a:gd name="T74" fmla="*/ 0 w 557"/>
                <a:gd name="T75" fmla="*/ 0 h 804"/>
                <a:gd name="T76" fmla="*/ 0 w 557"/>
                <a:gd name="T77" fmla="*/ 0 h 8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57"/>
                <a:gd name="T118" fmla="*/ 0 h 804"/>
                <a:gd name="T119" fmla="*/ 557 w 557"/>
                <a:gd name="T120" fmla="*/ 804 h 8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57" h="804">
                  <a:moveTo>
                    <a:pt x="436" y="804"/>
                  </a:moveTo>
                  <a:lnTo>
                    <a:pt x="436" y="804"/>
                  </a:lnTo>
                  <a:lnTo>
                    <a:pt x="442" y="778"/>
                  </a:lnTo>
                  <a:lnTo>
                    <a:pt x="447" y="751"/>
                  </a:lnTo>
                  <a:lnTo>
                    <a:pt x="454" y="722"/>
                  </a:lnTo>
                  <a:lnTo>
                    <a:pt x="460" y="695"/>
                  </a:lnTo>
                  <a:lnTo>
                    <a:pt x="465" y="665"/>
                  </a:lnTo>
                  <a:lnTo>
                    <a:pt x="469" y="636"/>
                  </a:lnTo>
                  <a:lnTo>
                    <a:pt x="472" y="606"/>
                  </a:lnTo>
                  <a:lnTo>
                    <a:pt x="472" y="577"/>
                  </a:lnTo>
                  <a:lnTo>
                    <a:pt x="470" y="548"/>
                  </a:lnTo>
                  <a:lnTo>
                    <a:pt x="465" y="518"/>
                  </a:lnTo>
                  <a:lnTo>
                    <a:pt x="457" y="490"/>
                  </a:lnTo>
                  <a:lnTo>
                    <a:pt x="445" y="462"/>
                  </a:lnTo>
                  <a:lnTo>
                    <a:pt x="429" y="435"/>
                  </a:lnTo>
                  <a:lnTo>
                    <a:pt x="408" y="408"/>
                  </a:lnTo>
                  <a:lnTo>
                    <a:pt x="382" y="382"/>
                  </a:lnTo>
                  <a:lnTo>
                    <a:pt x="350" y="358"/>
                  </a:lnTo>
                  <a:lnTo>
                    <a:pt x="325" y="346"/>
                  </a:lnTo>
                  <a:lnTo>
                    <a:pt x="305" y="332"/>
                  </a:lnTo>
                  <a:lnTo>
                    <a:pt x="287" y="314"/>
                  </a:lnTo>
                  <a:lnTo>
                    <a:pt x="272" y="295"/>
                  </a:lnTo>
                  <a:lnTo>
                    <a:pt x="260" y="274"/>
                  </a:lnTo>
                  <a:lnTo>
                    <a:pt x="247" y="252"/>
                  </a:lnTo>
                  <a:lnTo>
                    <a:pt x="237" y="228"/>
                  </a:lnTo>
                  <a:lnTo>
                    <a:pt x="227" y="206"/>
                  </a:lnTo>
                  <a:lnTo>
                    <a:pt x="216" y="182"/>
                  </a:lnTo>
                  <a:lnTo>
                    <a:pt x="205" y="159"/>
                  </a:lnTo>
                  <a:lnTo>
                    <a:pt x="192" y="138"/>
                  </a:lnTo>
                  <a:lnTo>
                    <a:pt x="178" y="118"/>
                  </a:lnTo>
                  <a:lnTo>
                    <a:pt x="161" y="100"/>
                  </a:lnTo>
                  <a:lnTo>
                    <a:pt x="140" y="84"/>
                  </a:lnTo>
                  <a:lnTo>
                    <a:pt x="117" y="71"/>
                  </a:lnTo>
                  <a:lnTo>
                    <a:pt x="88" y="62"/>
                  </a:lnTo>
                  <a:lnTo>
                    <a:pt x="76" y="53"/>
                  </a:lnTo>
                  <a:lnTo>
                    <a:pt x="65" y="46"/>
                  </a:lnTo>
                  <a:lnTo>
                    <a:pt x="53" y="39"/>
                  </a:lnTo>
                  <a:lnTo>
                    <a:pt x="43" y="33"/>
                  </a:lnTo>
                  <a:lnTo>
                    <a:pt x="32" y="26"/>
                  </a:lnTo>
                  <a:lnTo>
                    <a:pt x="22" y="19"/>
                  </a:lnTo>
                  <a:lnTo>
                    <a:pt x="12" y="10"/>
                  </a:lnTo>
                  <a:lnTo>
                    <a:pt x="0" y="0"/>
                  </a:lnTo>
                  <a:lnTo>
                    <a:pt x="23" y="1"/>
                  </a:lnTo>
                  <a:lnTo>
                    <a:pt x="44" y="2"/>
                  </a:lnTo>
                  <a:lnTo>
                    <a:pt x="65" y="6"/>
                  </a:lnTo>
                  <a:lnTo>
                    <a:pt x="85" y="9"/>
                  </a:lnTo>
                  <a:lnTo>
                    <a:pt x="103" y="14"/>
                  </a:lnTo>
                  <a:lnTo>
                    <a:pt x="121" y="19"/>
                  </a:lnTo>
                  <a:lnTo>
                    <a:pt x="139" y="25"/>
                  </a:lnTo>
                  <a:lnTo>
                    <a:pt x="157" y="31"/>
                  </a:lnTo>
                  <a:lnTo>
                    <a:pt x="174" y="37"/>
                  </a:lnTo>
                  <a:lnTo>
                    <a:pt x="191" y="43"/>
                  </a:lnTo>
                  <a:lnTo>
                    <a:pt x="209" y="47"/>
                  </a:lnTo>
                  <a:lnTo>
                    <a:pt x="227" y="52"/>
                  </a:lnTo>
                  <a:lnTo>
                    <a:pt x="245" y="56"/>
                  </a:lnTo>
                  <a:lnTo>
                    <a:pt x="264" y="59"/>
                  </a:lnTo>
                  <a:lnTo>
                    <a:pt x="285" y="60"/>
                  </a:lnTo>
                  <a:lnTo>
                    <a:pt x="306" y="62"/>
                  </a:lnTo>
                  <a:lnTo>
                    <a:pt x="352" y="66"/>
                  </a:lnTo>
                  <a:lnTo>
                    <a:pt x="395" y="82"/>
                  </a:lnTo>
                  <a:lnTo>
                    <a:pt x="434" y="106"/>
                  </a:lnTo>
                  <a:lnTo>
                    <a:pt x="467" y="139"/>
                  </a:lnTo>
                  <a:lnTo>
                    <a:pt x="495" y="178"/>
                  </a:lnTo>
                  <a:lnTo>
                    <a:pt x="517" y="224"/>
                  </a:lnTo>
                  <a:lnTo>
                    <a:pt x="535" y="275"/>
                  </a:lnTo>
                  <a:lnTo>
                    <a:pt x="549" y="330"/>
                  </a:lnTo>
                  <a:lnTo>
                    <a:pt x="556" y="388"/>
                  </a:lnTo>
                  <a:lnTo>
                    <a:pt x="557" y="449"/>
                  </a:lnTo>
                  <a:lnTo>
                    <a:pt x="552" y="511"/>
                  </a:lnTo>
                  <a:lnTo>
                    <a:pt x="542" y="573"/>
                  </a:lnTo>
                  <a:lnTo>
                    <a:pt x="525" y="634"/>
                  </a:lnTo>
                  <a:lnTo>
                    <a:pt x="503" y="693"/>
                  </a:lnTo>
                  <a:lnTo>
                    <a:pt x="472" y="751"/>
                  </a:lnTo>
                  <a:lnTo>
                    <a:pt x="436" y="80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51" name="Freeform 56"/>
            <p:cNvSpPr>
              <a:spLocks/>
            </p:cNvSpPr>
            <p:nvPr/>
          </p:nvSpPr>
          <p:spPr bwMode="auto">
            <a:xfrm>
              <a:off x="3193" y="1650"/>
              <a:ext cx="92" cy="199"/>
            </a:xfrm>
            <a:custGeom>
              <a:avLst/>
              <a:gdLst>
                <a:gd name="T0" fmla="*/ 0 w 550"/>
                <a:gd name="T1" fmla="*/ 0 h 1194"/>
                <a:gd name="T2" fmla="*/ 0 w 550"/>
                <a:gd name="T3" fmla="*/ 0 h 1194"/>
                <a:gd name="T4" fmla="*/ 0 w 550"/>
                <a:gd name="T5" fmla="*/ 0 h 1194"/>
                <a:gd name="T6" fmla="*/ 0 w 550"/>
                <a:gd name="T7" fmla="*/ 0 h 1194"/>
                <a:gd name="T8" fmla="*/ 0 w 550"/>
                <a:gd name="T9" fmla="*/ 0 h 1194"/>
                <a:gd name="T10" fmla="*/ 0 w 550"/>
                <a:gd name="T11" fmla="*/ 0 h 1194"/>
                <a:gd name="T12" fmla="*/ 0 w 550"/>
                <a:gd name="T13" fmla="*/ 0 h 1194"/>
                <a:gd name="T14" fmla="*/ 0 w 550"/>
                <a:gd name="T15" fmla="*/ 0 h 1194"/>
                <a:gd name="T16" fmla="*/ 0 w 550"/>
                <a:gd name="T17" fmla="*/ 0 h 1194"/>
                <a:gd name="T18" fmla="*/ 0 w 550"/>
                <a:gd name="T19" fmla="*/ 0 h 1194"/>
                <a:gd name="T20" fmla="*/ 0 w 550"/>
                <a:gd name="T21" fmla="*/ 0 h 1194"/>
                <a:gd name="T22" fmla="*/ 0 w 550"/>
                <a:gd name="T23" fmla="*/ 0 h 1194"/>
                <a:gd name="T24" fmla="*/ 0 w 550"/>
                <a:gd name="T25" fmla="*/ 0 h 1194"/>
                <a:gd name="T26" fmla="*/ 0 w 550"/>
                <a:gd name="T27" fmla="*/ 0 h 1194"/>
                <a:gd name="T28" fmla="*/ 0 w 550"/>
                <a:gd name="T29" fmla="*/ 0 h 1194"/>
                <a:gd name="T30" fmla="*/ 0 w 550"/>
                <a:gd name="T31" fmla="*/ 0 h 1194"/>
                <a:gd name="T32" fmla="*/ 0 w 550"/>
                <a:gd name="T33" fmla="*/ 0 h 1194"/>
                <a:gd name="T34" fmla="*/ 0 w 550"/>
                <a:gd name="T35" fmla="*/ 0 h 1194"/>
                <a:gd name="T36" fmla="*/ 0 w 550"/>
                <a:gd name="T37" fmla="*/ 0 h 1194"/>
                <a:gd name="T38" fmla="*/ 0 w 550"/>
                <a:gd name="T39" fmla="*/ 0 h 1194"/>
                <a:gd name="T40" fmla="*/ 0 w 550"/>
                <a:gd name="T41" fmla="*/ 0 h 1194"/>
                <a:gd name="T42" fmla="*/ 0 w 550"/>
                <a:gd name="T43" fmla="*/ 0 h 1194"/>
                <a:gd name="T44" fmla="*/ 0 w 550"/>
                <a:gd name="T45" fmla="*/ 0 h 1194"/>
                <a:gd name="T46" fmla="*/ 0 w 550"/>
                <a:gd name="T47" fmla="*/ 0 h 1194"/>
                <a:gd name="T48" fmla="*/ 0 w 550"/>
                <a:gd name="T49" fmla="*/ 0 h 1194"/>
                <a:gd name="T50" fmla="*/ 0 w 550"/>
                <a:gd name="T51" fmla="*/ 0 h 1194"/>
                <a:gd name="T52" fmla="*/ 0 w 550"/>
                <a:gd name="T53" fmla="*/ 0 h 1194"/>
                <a:gd name="T54" fmla="*/ 0 w 550"/>
                <a:gd name="T55" fmla="*/ 0 h 1194"/>
                <a:gd name="T56" fmla="*/ 0 w 550"/>
                <a:gd name="T57" fmla="*/ 0 h 1194"/>
                <a:gd name="T58" fmla="*/ 0 w 550"/>
                <a:gd name="T59" fmla="*/ 0 h 1194"/>
                <a:gd name="T60" fmla="*/ 0 w 550"/>
                <a:gd name="T61" fmla="*/ 0 h 1194"/>
                <a:gd name="T62" fmla="*/ 0 w 550"/>
                <a:gd name="T63" fmla="*/ 0 h 1194"/>
                <a:gd name="T64" fmla="*/ 0 w 550"/>
                <a:gd name="T65" fmla="*/ 0 h 1194"/>
                <a:gd name="T66" fmla="*/ 0 w 550"/>
                <a:gd name="T67" fmla="*/ 0 h 1194"/>
                <a:gd name="T68" fmla="*/ 0 w 550"/>
                <a:gd name="T69" fmla="*/ 0 h 1194"/>
                <a:gd name="T70" fmla="*/ 0 w 550"/>
                <a:gd name="T71" fmla="*/ 0 h 1194"/>
                <a:gd name="T72" fmla="*/ 0 w 550"/>
                <a:gd name="T73" fmla="*/ 0 h 1194"/>
                <a:gd name="T74" fmla="*/ 0 w 550"/>
                <a:gd name="T75" fmla="*/ 0 h 1194"/>
                <a:gd name="T76" fmla="*/ 0 w 550"/>
                <a:gd name="T77" fmla="*/ 0 h 1194"/>
                <a:gd name="T78" fmla="*/ 0 w 550"/>
                <a:gd name="T79" fmla="*/ 0 h 1194"/>
                <a:gd name="T80" fmla="*/ 0 w 550"/>
                <a:gd name="T81" fmla="*/ 0 h 1194"/>
                <a:gd name="T82" fmla="*/ 0 w 550"/>
                <a:gd name="T83" fmla="*/ 0 h 1194"/>
                <a:gd name="T84" fmla="*/ 0 w 550"/>
                <a:gd name="T85" fmla="*/ 0 h 1194"/>
                <a:gd name="T86" fmla="*/ 0 w 550"/>
                <a:gd name="T87" fmla="*/ 0 h 1194"/>
                <a:gd name="T88" fmla="*/ 0 w 550"/>
                <a:gd name="T89" fmla="*/ 0 h 1194"/>
                <a:gd name="T90" fmla="*/ 0 w 550"/>
                <a:gd name="T91" fmla="*/ 0 h 1194"/>
                <a:gd name="T92" fmla="*/ 0 w 550"/>
                <a:gd name="T93" fmla="*/ 0 h 1194"/>
                <a:gd name="T94" fmla="*/ 0 w 550"/>
                <a:gd name="T95" fmla="*/ 0 h 1194"/>
                <a:gd name="T96" fmla="*/ 0 w 550"/>
                <a:gd name="T97" fmla="*/ 0 h 1194"/>
                <a:gd name="T98" fmla="*/ 0 w 550"/>
                <a:gd name="T99" fmla="*/ 0 h 1194"/>
                <a:gd name="T100" fmla="*/ 0 w 550"/>
                <a:gd name="T101" fmla="*/ 0 h 1194"/>
                <a:gd name="T102" fmla="*/ 0 w 550"/>
                <a:gd name="T103" fmla="*/ 0 h 1194"/>
                <a:gd name="T104" fmla="*/ 0 w 550"/>
                <a:gd name="T105" fmla="*/ 0 h 1194"/>
                <a:gd name="T106" fmla="*/ 0 w 550"/>
                <a:gd name="T107" fmla="*/ 0 h 1194"/>
                <a:gd name="T108" fmla="*/ 0 w 550"/>
                <a:gd name="T109" fmla="*/ 0 h 1194"/>
                <a:gd name="T110" fmla="*/ 0 w 550"/>
                <a:gd name="T111" fmla="*/ 0 h 1194"/>
                <a:gd name="T112" fmla="*/ 0 w 550"/>
                <a:gd name="T113" fmla="*/ 0 h 1194"/>
                <a:gd name="T114" fmla="*/ 0 w 550"/>
                <a:gd name="T115" fmla="*/ 0 h 1194"/>
                <a:gd name="T116" fmla="*/ 0 w 550"/>
                <a:gd name="T117" fmla="*/ 0 h 1194"/>
                <a:gd name="T118" fmla="*/ 0 w 550"/>
                <a:gd name="T119" fmla="*/ 0 h 11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50"/>
                <a:gd name="T181" fmla="*/ 0 h 1194"/>
                <a:gd name="T182" fmla="*/ 550 w 550"/>
                <a:gd name="T183" fmla="*/ 1194 h 11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50" h="1194">
                  <a:moveTo>
                    <a:pt x="0" y="81"/>
                  </a:moveTo>
                  <a:lnTo>
                    <a:pt x="5" y="89"/>
                  </a:lnTo>
                  <a:lnTo>
                    <a:pt x="10" y="100"/>
                  </a:lnTo>
                  <a:lnTo>
                    <a:pt x="17" y="114"/>
                  </a:lnTo>
                  <a:lnTo>
                    <a:pt x="26" y="130"/>
                  </a:lnTo>
                  <a:lnTo>
                    <a:pt x="35" y="147"/>
                  </a:lnTo>
                  <a:lnTo>
                    <a:pt x="47" y="165"/>
                  </a:lnTo>
                  <a:lnTo>
                    <a:pt x="57" y="183"/>
                  </a:lnTo>
                  <a:lnTo>
                    <a:pt x="69" y="202"/>
                  </a:lnTo>
                  <a:lnTo>
                    <a:pt x="80" y="221"/>
                  </a:lnTo>
                  <a:lnTo>
                    <a:pt x="92" y="238"/>
                  </a:lnTo>
                  <a:lnTo>
                    <a:pt x="103" y="255"/>
                  </a:lnTo>
                  <a:lnTo>
                    <a:pt x="113" y="269"/>
                  </a:lnTo>
                  <a:lnTo>
                    <a:pt x="123" y="281"/>
                  </a:lnTo>
                  <a:lnTo>
                    <a:pt x="132" y="289"/>
                  </a:lnTo>
                  <a:lnTo>
                    <a:pt x="140" y="295"/>
                  </a:lnTo>
                  <a:lnTo>
                    <a:pt x="147" y="298"/>
                  </a:lnTo>
                  <a:lnTo>
                    <a:pt x="156" y="320"/>
                  </a:lnTo>
                  <a:lnTo>
                    <a:pt x="164" y="342"/>
                  </a:lnTo>
                  <a:lnTo>
                    <a:pt x="171" y="362"/>
                  </a:lnTo>
                  <a:lnTo>
                    <a:pt x="178" y="380"/>
                  </a:lnTo>
                  <a:lnTo>
                    <a:pt x="184" y="395"/>
                  </a:lnTo>
                  <a:lnTo>
                    <a:pt x="192" y="407"/>
                  </a:lnTo>
                  <a:lnTo>
                    <a:pt x="204" y="414"/>
                  </a:lnTo>
                  <a:lnTo>
                    <a:pt x="217" y="417"/>
                  </a:lnTo>
                  <a:lnTo>
                    <a:pt x="232" y="455"/>
                  </a:lnTo>
                  <a:lnTo>
                    <a:pt x="246" y="494"/>
                  </a:lnTo>
                  <a:lnTo>
                    <a:pt x="260" y="532"/>
                  </a:lnTo>
                  <a:lnTo>
                    <a:pt x="272" y="572"/>
                  </a:lnTo>
                  <a:lnTo>
                    <a:pt x="285" y="612"/>
                  </a:lnTo>
                  <a:lnTo>
                    <a:pt x="295" y="653"/>
                  </a:lnTo>
                  <a:lnTo>
                    <a:pt x="305" y="693"/>
                  </a:lnTo>
                  <a:lnTo>
                    <a:pt x="315" y="735"/>
                  </a:lnTo>
                  <a:lnTo>
                    <a:pt x="323" y="778"/>
                  </a:lnTo>
                  <a:lnTo>
                    <a:pt x="330" y="821"/>
                  </a:lnTo>
                  <a:lnTo>
                    <a:pt x="337" y="865"/>
                  </a:lnTo>
                  <a:lnTo>
                    <a:pt x="342" y="910"/>
                  </a:lnTo>
                  <a:lnTo>
                    <a:pt x="346" y="957"/>
                  </a:lnTo>
                  <a:lnTo>
                    <a:pt x="349" y="1004"/>
                  </a:lnTo>
                  <a:lnTo>
                    <a:pt x="350" y="1053"/>
                  </a:lnTo>
                  <a:lnTo>
                    <a:pt x="351" y="1103"/>
                  </a:lnTo>
                  <a:lnTo>
                    <a:pt x="340" y="1122"/>
                  </a:lnTo>
                  <a:lnTo>
                    <a:pt x="324" y="1130"/>
                  </a:lnTo>
                  <a:lnTo>
                    <a:pt x="306" y="1128"/>
                  </a:lnTo>
                  <a:lnTo>
                    <a:pt x="288" y="1125"/>
                  </a:lnTo>
                  <a:lnTo>
                    <a:pt x="270" y="1125"/>
                  </a:lnTo>
                  <a:lnTo>
                    <a:pt x="254" y="1133"/>
                  </a:lnTo>
                  <a:lnTo>
                    <a:pt x="244" y="1155"/>
                  </a:lnTo>
                  <a:lnTo>
                    <a:pt x="239" y="1194"/>
                  </a:lnTo>
                  <a:lnTo>
                    <a:pt x="246" y="1180"/>
                  </a:lnTo>
                  <a:lnTo>
                    <a:pt x="257" y="1171"/>
                  </a:lnTo>
                  <a:lnTo>
                    <a:pt x="271" y="1167"/>
                  </a:lnTo>
                  <a:lnTo>
                    <a:pt x="287" y="1165"/>
                  </a:lnTo>
                  <a:lnTo>
                    <a:pt x="304" y="1167"/>
                  </a:lnTo>
                  <a:lnTo>
                    <a:pt x="321" y="1169"/>
                  </a:lnTo>
                  <a:lnTo>
                    <a:pt x="338" y="1174"/>
                  </a:lnTo>
                  <a:lnTo>
                    <a:pt x="351" y="1177"/>
                  </a:lnTo>
                  <a:lnTo>
                    <a:pt x="373" y="1178"/>
                  </a:lnTo>
                  <a:lnTo>
                    <a:pt x="390" y="1176"/>
                  </a:lnTo>
                  <a:lnTo>
                    <a:pt x="403" y="1171"/>
                  </a:lnTo>
                  <a:lnTo>
                    <a:pt x="414" y="1163"/>
                  </a:lnTo>
                  <a:lnTo>
                    <a:pt x="420" y="1152"/>
                  </a:lnTo>
                  <a:lnTo>
                    <a:pt x="425" y="1139"/>
                  </a:lnTo>
                  <a:lnTo>
                    <a:pt x="428" y="1122"/>
                  </a:lnTo>
                  <a:lnTo>
                    <a:pt x="430" y="1103"/>
                  </a:lnTo>
                  <a:lnTo>
                    <a:pt x="430" y="1074"/>
                  </a:lnTo>
                  <a:lnTo>
                    <a:pt x="432" y="1053"/>
                  </a:lnTo>
                  <a:lnTo>
                    <a:pt x="434" y="1039"/>
                  </a:lnTo>
                  <a:lnTo>
                    <a:pt x="437" y="1028"/>
                  </a:lnTo>
                  <a:lnTo>
                    <a:pt x="443" y="1021"/>
                  </a:lnTo>
                  <a:lnTo>
                    <a:pt x="452" y="1015"/>
                  </a:lnTo>
                  <a:lnTo>
                    <a:pt x="464" y="1008"/>
                  </a:lnTo>
                  <a:lnTo>
                    <a:pt x="480" y="998"/>
                  </a:lnTo>
                  <a:lnTo>
                    <a:pt x="497" y="959"/>
                  </a:lnTo>
                  <a:lnTo>
                    <a:pt x="512" y="920"/>
                  </a:lnTo>
                  <a:lnTo>
                    <a:pt x="524" y="879"/>
                  </a:lnTo>
                  <a:lnTo>
                    <a:pt x="533" y="838"/>
                  </a:lnTo>
                  <a:lnTo>
                    <a:pt x="541" y="797"/>
                  </a:lnTo>
                  <a:lnTo>
                    <a:pt x="546" y="755"/>
                  </a:lnTo>
                  <a:lnTo>
                    <a:pt x="549" y="714"/>
                  </a:lnTo>
                  <a:lnTo>
                    <a:pt x="550" y="672"/>
                  </a:lnTo>
                  <a:lnTo>
                    <a:pt x="550" y="630"/>
                  </a:lnTo>
                  <a:lnTo>
                    <a:pt x="548" y="588"/>
                  </a:lnTo>
                  <a:lnTo>
                    <a:pt x="545" y="548"/>
                  </a:lnTo>
                  <a:lnTo>
                    <a:pt x="539" y="507"/>
                  </a:lnTo>
                  <a:lnTo>
                    <a:pt x="532" y="467"/>
                  </a:lnTo>
                  <a:lnTo>
                    <a:pt x="525" y="428"/>
                  </a:lnTo>
                  <a:lnTo>
                    <a:pt x="516" y="389"/>
                  </a:lnTo>
                  <a:lnTo>
                    <a:pt x="507" y="352"/>
                  </a:lnTo>
                  <a:lnTo>
                    <a:pt x="497" y="317"/>
                  </a:lnTo>
                  <a:lnTo>
                    <a:pt x="486" y="282"/>
                  </a:lnTo>
                  <a:lnTo>
                    <a:pt x="475" y="249"/>
                  </a:lnTo>
                  <a:lnTo>
                    <a:pt x="462" y="217"/>
                  </a:lnTo>
                  <a:lnTo>
                    <a:pt x="451" y="186"/>
                  </a:lnTo>
                  <a:lnTo>
                    <a:pt x="438" y="158"/>
                  </a:lnTo>
                  <a:lnTo>
                    <a:pt x="426" y="131"/>
                  </a:lnTo>
                  <a:lnTo>
                    <a:pt x="415" y="107"/>
                  </a:lnTo>
                  <a:lnTo>
                    <a:pt x="402" y="84"/>
                  </a:lnTo>
                  <a:lnTo>
                    <a:pt x="391" y="64"/>
                  </a:lnTo>
                  <a:lnTo>
                    <a:pt x="380" y="47"/>
                  </a:lnTo>
                  <a:lnTo>
                    <a:pt x="370" y="32"/>
                  </a:lnTo>
                  <a:lnTo>
                    <a:pt x="360" y="20"/>
                  </a:lnTo>
                  <a:lnTo>
                    <a:pt x="351" y="10"/>
                  </a:lnTo>
                  <a:lnTo>
                    <a:pt x="345" y="3"/>
                  </a:lnTo>
                  <a:lnTo>
                    <a:pt x="338" y="0"/>
                  </a:lnTo>
                  <a:lnTo>
                    <a:pt x="324" y="7"/>
                  </a:lnTo>
                  <a:lnTo>
                    <a:pt x="310" y="15"/>
                  </a:lnTo>
                  <a:lnTo>
                    <a:pt x="296" y="22"/>
                  </a:lnTo>
                  <a:lnTo>
                    <a:pt x="280" y="29"/>
                  </a:lnTo>
                  <a:lnTo>
                    <a:pt x="266" y="37"/>
                  </a:lnTo>
                  <a:lnTo>
                    <a:pt x="249" y="43"/>
                  </a:lnTo>
                  <a:lnTo>
                    <a:pt x="232" y="49"/>
                  </a:lnTo>
                  <a:lnTo>
                    <a:pt x="214" y="55"/>
                  </a:lnTo>
                  <a:lnTo>
                    <a:pt x="193" y="59"/>
                  </a:lnTo>
                  <a:lnTo>
                    <a:pt x="172" y="64"/>
                  </a:lnTo>
                  <a:lnTo>
                    <a:pt x="149" y="69"/>
                  </a:lnTo>
                  <a:lnTo>
                    <a:pt x="125" y="72"/>
                  </a:lnTo>
                  <a:lnTo>
                    <a:pt x="96" y="76"/>
                  </a:lnTo>
                  <a:lnTo>
                    <a:pt x="67" y="78"/>
                  </a:lnTo>
                  <a:lnTo>
                    <a:pt x="35" y="80"/>
                  </a:lnTo>
                  <a:lnTo>
                    <a:pt x="0" y="81"/>
                  </a:lnTo>
                  <a:close/>
                </a:path>
              </a:pathLst>
            </a:custGeom>
            <a:solidFill>
              <a:srgbClr val="7FF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52" name="Freeform 57"/>
            <p:cNvSpPr>
              <a:spLocks/>
            </p:cNvSpPr>
            <p:nvPr/>
          </p:nvSpPr>
          <p:spPr bwMode="auto">
            <a:xfrm>
              <a:off x="3193" y="1650"/>
              <a:ext cx="92" cy="199"/>
            </a:xfrm>
            <a:custGeom>
              <a:avLst/>
              <a:gdLst>
                <a:gd name="T0" fmla="*/ 0 w 550"/>
                <a:gd name="T1" fmla="*/ 0 h 1194"/>
                <a:gd name="T2" fmla="*/ 0 w 550"/>
                <a:gd name="T3" fmla="*/ 0 h 1194"/>
                <a:gd name="T4" fmla="*/ 0 w 550"/>
                <a:gd name="T5" fmla="*/ 0 h 1194"/>
                <a:gd name="T6" fmla="*/ 0 w 550"/>
                <a:gd name="T7" fmla="*/ 0 h 1194"/>
                <a:gd name="T8" fmla="*/ 0 w 550"/>
                <a:gd name="T9" fmla="*/ 0 h 1194"/>
                <a:gd name="T10" fmla="*/ 0 w 550"/>
                <a:gd name="T11" fmla="*/ 0 h 1194"/>
                <a:gd name="T12" fmla="*/ 0 w 550"/>
                <a:gd name="T13" fmla="*/ 0 h 1194"/>
                <a:gd name="T14" fmla="*/ 0 w 550"/>
                <a:gd name="T15" fmla="*/ 0 h 1194"/>
                <a:gd name="T16" fmla="*/ 0 w 550"/>
                <a:gd name="T17" fmla="*/ 0 h 1194"/>
                <a:gd name="T18" fmla="*/ 0 w 550"/>
                <a:gd name="T19" fmla="*/ 0 h 1194"/>
                <a:gd name="T20" fmla="*/ 0 w 550"/>
                <a:gd name="T21" fmla="*/ 0 h 1194"/>
                <a:gd name="T22" fmla="*/ 0 w 550"/>
                <a:gd name="T23" fmla="*/ 0 h 1194"/>
                <a:gd name="T24" fmla="*/ 0 w 550"/>
                <a:gd name="T25" fmla="*/ 0 h 1194"/>
                <a:gd name="T26" fmla="*/ 0 w 550"/>
                <a:gd name="T27" fmla="*/ 0 h 1194"/>
                <a:gd name="T28" fmla="*/ 0 w 550"/>
                <a:gd name="T29" fmla="*/ 0 h 1194"/>
                <a:gd name="T30" fmla="*/ 0 w 550"/>
                <a:gd name="T31" fmla="*/ 0 h 1194"/>
                <a:gd name="T32" fmla="*/ 0 w 550"/>
                <a:gd name="T33" fmla="*/ 0 h 1194"/>
                <a:gd name="T34" fmla="*/ 0 w 550"/>
                <a:gd name="T35" fmla="*/ 0 h 1194"/>
                <a:gd name="T36" fmla="*/ 0 w 550"/>
                <a:gd name="T37" fmla="*/ 0 h 1194"/>
                <a:gd name="T38" fmla="*/ 0 w 550"/>
                <a:gd name="T39" fmla="*/ 0 h 1194"/>
                <a:gd name="T40" fmla="*/ 0 w 550"/>
                <a:gd name="T41" fmla="*/ 0 h 1194"/>
                <a:gd name="T42" fmla="*/ 0 w 550"/>
                <a:gd name="T43" fmla="*/ 0 h 1194"/>
                <a:gd name="T44" fmla="*/ 0 w 550"/>
                <a:gd name="T45" fmla="*/ 0 h 1194"/>
                <a:gd name="T46" fmla="*/ 0 w 550"/>
                <a:gd name="T47" fmla="*/ 0 h 1194"/>
                <a:gd name="T48" fmla="*/ 0 w 550"/>
                <a:gd name="T49" fmla="*/ 0 h 1194"/>
                <a:gd name="T50" fmla="*/ 0 w 550"/>
                <a:gd name="T51" fmla="*/ 0 h 1194"/>
                <a:gd name="T52" fmla="*/ 0 w 550"/>
                <a:gd name="T53" fmla="*/ 0 h 1194"/>
                <a:gd name="T54" fmla="*/ 0 w 550"/>
                <a:gd name="T55" fmla="*/ 0 h 1194"/>
                <a:gd name="T56" fmla="*/ 0 w 550"/>
                <a:gd name="T57" fmla="*/ 0 h 1194"/>
                <a:gd name="T58" fmla="*/ 0 w 550"/>
                <a:gd name="T59" fmla="*/ 0 h 1194"/>
                <a:gd name="T60" fmla="*/ 0 w 550"/>
                <a:gd name="T61" fmla="*/ 0 h 1194"/>
                <a:gd name="T62" fmla="*/ 0 w 550"/>
                <a:gd name="T63" fmla="*/ 0 h 1194"/>
                <a:gd name="T64" fmla="*/ 0 w 550"/>
                <a:gd name="T65" fmla="*/ 0 h 1194"/>
                <a:gd name="T66" fmla="*/ 0 w 550"/>
                <a:gd name="T67" fmla="*/ 0 h 1194"/>
                <a:gd name="T68" fmla="*/ 0 w 550"/>
                <a:gd name="T69" fmla="*/ 0 h 1194"/>
                <a:gd name="T70" fmla="*/ 0 w 550"/>
                <a:gd name="T71" fmla="*/ 0 h 1194"/>
                <a:gd name="T72" fmla="*/ 0 w 550"/>
                <a:gd name="T73" fmla="*/ 0 h 1194"/>
                <a:gd name="T74" fmla="*/ 0 w 550"/>
                <a:gd name="T75" fmla="*/ 0 h 1194"/>
                <a:gd name="T76" fmla="*/ 0 w 550"/>
                <a:gd name="T77" fmla="*/ 0 h 1194"/>
                <a:gd name="T78" fmla="*/ 0 w 550"/>
                <a:gd name="T79" fmla="*/ 0 h 1194"/>
                <a:gd name="T80" fmla="*/ 0 w 550"/>
                <a:gd name="T81" fmla="*/ 0 h 1194"/>
                <a:gd name="T82" fmla="*/ 0 w 550"/>
                <a:gd name="T83" fmla="*/ 0 h 1194"/>
                <a:gd name="T84" fmla="*/ 0 w 550"/>
                <a:gd name="T85" fmla="*/ 0 h 11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50"/>
                <a:gd name="T130" fmla="*/ 0 h 1194"/>
                <a:gd name="T131" fmla="*/ 550 w 550"/>
                <a:gd name="T132" fmla="*/ 1194 h 11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50" h="1194">
                  <a:moveTo>
                    <a:pt x="0" y="81"/>
                  </a:moveTo>
                  <a:lnTo>
                    <a:pt x="0" y="81"/>
                  </a:lnTo>
                  <a:lnTo>
                    <a:pt x="5" y="89"/>
                  </a:lnTo>
                  <a:lnTo>
                    <a:pt x="10" y="100"/>
                  </a:lnTo>
                  <a:lnTo>
                    <a:pt x="17" y="114"/>
                  </a:lnTo>
                  <a:lnTo>
                    <a:pt x="26" y="130"/>
                  </a:lnTo>
                  <a:lnTo>
                    <a:pt x="35" y="147"/>
                  </a:lnTo>
                  <a:lnTo>
                    <a:pt x="47" y="165"/>
                  </a:lnTo>
                  <a:lnTo>
                    <a:pt x="57" y="183"/>
                  </a:lnTo>
                  <a:lnTo>
                    <a:pt x="69" y="202"/>
                  </a:lnTo>
                  <a:lnTo>
                    <a:pt x="80" y="221"/>
                  </a:lnTo>
                  <a:lnTo>
                    <a:pt x="92" y="238"/>
                  </a:lnTo>
                  <a:lnTo>
                    <a:pt x="103" y="255"/>
                  </a:lnTo>
                  <a:lnTo>
                    <a:pt x="113" y="269"/>
                  </a:lnTo>
                  <a:lnTo>
                    <a:pt x="123" y="281"/>
                  </a:lnTo>
                  <a:lnTo>
                    <a:pt x="132" y="289"/>
                  </a:lnTo>
                  <a:lnTo>
                    <a:pt x="140" y="295"/>
                  </a:lnTo>
                  <a:lnTo>
                    <a:pt x="147" y="298"/>
                  </a:lnTo>
                  <a:lnTo>
                    <a:pt x="156" y="320"/>
                  </a:lnTo>
                  <a:lnTo>
                    <a:pt x="164" y="342"/>
                  </a:lnTo>
                  <a:lnTo>
                    <a:pt x="171" y="362"/>
                  </a:lnTo>
                  <a:lnTo>
                    <a:pt x="178" y="380"/>
                  </a:lnTo>
                  <a:lnTo>
                    <a:pt x="184" y="395"/>
                  </a:lnTo>
                  <a:lnTo>
                    <a:pt x="192" y="407"/>
                  </a:lnTo>
                  <a:lnTo>
                    <a:pt x="204" y="414"/>
                  </a:lnTo>
                  <a:lnTo>
                    <a:pt x="217" y="417"/>
                  </a:lnTo>
                  <a:lnTo>
                    <a:pt x="232" y="455"/>
                  </a:lnTo>
                  <a:lnTo>
                    <a:pt x="246" y="494"/>
                  </a:lnTo>
                  <a:lnTo>
                    <a:pt x="260" y="532"/>
                  </a:lnTo>
                  <a:lnTo>
                    <a:pt x="272" y="572"/>
                  </a:lnTo>
                  <a:lnTo>
                    <a:pt x="285" y="612"/>
                  </a:lnTo>
                  <a:lnTo>
                    <a:pt x="295" y="653"/>
                  </a:lnTo>
                  <a:lnTo>
                    <a:pt x="305" y="693"/>
                  </a:lnTo>
                  <a:lnTo>
                    <a:pt x="315" y="735"/>
                  </a:lnTo>
                  <a:lnTo>
                    <a:pt x="323" y="778"/>
                  </a:lnTo>
                  <a:lnTo>
                    <a:pt x="330" y="821"/>
                  </a:lnTo>
                  <a:lnTo>
                    <a:pt x="337" y="865"/>
                  </a:lnTo>
                  <a:lnTo>
                    <a:pt x="342" y="910"/>
                  </a:lnTo>
                  <a:lnTo>
                    <a:pt x="346" y="957"/>
                  </a:lnTo>
                  <a:lnTo>
                    <a:pt x="349" y="1004"/>
                  </a:lnTo>
                  <a:lnTo>
                    <a:pt x="350" y="1053"/>
                  </a:lnTo>
                  <a:lnTo>
                    <a:pt x="351" y="1103"/>
                  </a:lnTo>
                  <a:lnTo>
                    <a:pt x="340" y="1122"/>
                  </a:lnTo>
                  <a:lnTo>
                    <a:pt x="324" y="1130"/>
                  </a:lnTo>
                  <a:lnTo>
                    <a:pt x="306" y="1128"/>
                  </a:lnTo>
                  <a:lnTo>
                    <a:pt x="288" y="1125"/>
                  </a:lnTo>
                  <a:lnTo>
                    <a:pt x="270" y="1125"/>
                  </a:lnTo>
                  <a:lnTo>
                    <a:pt x="254" y="1133"/>
                  </a:lnTo>
                  <a:lnTo>
                    <a:pt x="244" y="1155"/>
                  </a:lnTo>
                  <a:lnTo>
                    <a:pt x="239" y="1194"/>
                  </a:lnTo>
                  <a:lnTo>
                    <a:pt x="246" y="1180"/>
                  </a:lnTo>
                  <a:lnTo>
                    <a:pt x="257" y="1171"/>
                  </a:lnTo>
                  <a:lnTo>
                    <a:pt x="271" y="1167"/>
                  </a:lnTo>
                  <a:lnTo>
                    <a:pt x="287" y="1165"/>
                  </a:lnTo>
                  <a:lnTo>
                    <a:pt x="304" y="1167"/>
                  </a:lnTo>
                  <a:lnTo>
                    <a:pt x="321" y="1169"/>
                  </a:lnTo>
                  <a:lnTo>
                    <a:pt x="338" y="1174"/>
                  </a:lnTo>
                  <a:lnTo>
                    <a:pt x="351" y="1177"/>
                  </a:lnTo>
                  <a:lnTo>
                    <a:pt x="373" y="1178"/>
                  </a:lnTo>
                  <a:lnTo>
                    <a:pt x="390" y="1176"/>
                  </a:lnTo>
                  <a:lnTo>
                    <a:pt x="403" y="1171"/>
                  </a:lnTo>
                  <a:lnTo>
                    <a:pt x="414" y="1163"/>
                  </a:lnTo>
                  <a:lnTo>
                    <a:pt x="420" y="1152"/>
                  </a:lnTo>
                  <a:lnTo>
                    <a:pt x="425" y="1139"/>
                  </a:lnTo>
                  <a:lnTo>
                    <a:pt x="428" y="1122"/>
                  </a:lnTo>
                  <a:lnTo>
                    <a:pt x="430" y="1103"/>
                  </a:lnTo>
                  <a:lnTo>
                    <a:pt x="430" y="1074"/>
                  </a:lnTo>
                  <a:lnTo>
                    <a:pt x="432" y="1053"/>
                  </a:lnTo>
                  <a:lnTo>
                    <a:pt x="434" y="1039"/>
                  </a:lnTo>
                  <a:lnTo>
                    <a:pt x="437" y="1028"/>
                  </a:lnTo>
                  <a:lnTo>
                    <a:pt x="443" y="1021"/>
                  </a:lnTo>
                  <a:lnTo>
                    <a:pt x="452" y="1015"/>
                  </a:lnTo>
                  <a:lnTo>
                    <a:pt x="464" y="1008"/>
                  </a:lnTo>
                  <a:lnTo>
                    <a:pt x="480" y="998"/>
                  </a:lnTo>
                  <a:lnTo>
                    <a:pt x="497" y="959"/>
                  </a:lnTo>
                  <a:lnTo>
                    <a:pt x="512" y="920"/>
                  </a:lnTo>
                  <a:lnTo>
                    <a:pt x="524" y="879"/>
                  </a:lnTo>
                  <a:lnTo>
                    <a:pt x="533" y="838"/>
                  </a:lnTo>
                  <a:lnTo>
                    <a:pt x="541" y="797"/>
                  </a:lnTo>
                  <a:lnTo>
                    <a:pt x="546" y="755"/>
                  </a:lnTo>
                  <a:lnTo>
                    <a:pt x="549" y="714"/>
                  </a:lnTo>
                  <a:lnTo>
                    <a:pt x="550" y="672"/>
                  </a:lnTo>
                  <a:lnTo>
                    <a:pt x="550" y="630"/>
                  </a:lnTo>
                  <a:lnTo>
                    <a:pt x="548" y="588"/>
                  </a:lnTo>
                  <a:lnTo>
                    <a:pt x="545" y="548"/>
                  </a:lnTo>
                  <a:lnTo>
                    <a:pt x="539" y="507"/>
                  </a:lnTo>
                  <a:lnTo>
                    <a:pt x="532" y="467"/>
                  </a:lnTo>
                  <a:lnTo>
                    <a:pt x="525" y="428"/>
                  </a:lnTo>
                  <a:lnTo>
                    <a:pt x="516" y="389"/>
                  </a:lnTo>
                  <a:lnTo>
                    <a:pt x="507" y="352"/>
                  </a:lnTo>
                  <a:lnTo>
                    <a:pt x="497" y="317"/>
                  </a:lnTo>
                  <a:lnTo>
                    <a:pt x="486" y="282"/>
                  </a:lnTo>
                  <a:lnTo>
                    <a:pt x="475" y="249"/>
                  </a:lnTo>
                  <a:lnTo>
                    <a:pt x="462" y="217"/>
                  </a:lnTo>
                  <a:lnTo>
                    <a:pt x="451" y="186"/>
                  </a:lnTo>
                  <a:lnTo>
                    <a:pt x="438" y="158"/>
                  </a:lnTo>
                  <a:lnTo>
                    <a:pt x="426" y="131"/>
                  </a:lnTo>
                  <a:lnTo>
                    <a:pt x="415" y="107"/>
                  </a:lnTo>
                  <a:lnTo>
                    <a:pt x="402" y="84"/>
                  </a:lnTo>
                  <a:lnTo>
                    <a:pt x="391" y="64"/>
                  </a:lnTo>
                  <a:lnTo>
                    <a:pt x="380" y="47"/>
                  </a:lnTo>
                  <a:lnTo>
                    <a:pt x="370" y="32"/>
                  </a:lnTo>
                  <a:lnTo>
                    <a:pt x="360" y="20"/>
                  </a:lnTo>
                  <a:lnTo>
                    <a:pt x="351" y="10"/>
                  </a:lnTo>
                  <a:lnTo>
                    <a:pt x="345" y="3"/>
                  </a:lnTo>
                  <a:lnTo>
                    <a:pt x="338" y="0"/>
                  </a:lnTo>
                  <a:lnTo>
                    <a:pt x="324" y="7"/>
                  </a:lnTo>
                  <a:lnTo>
                    <a:pt x="310" y="15"/>
                  </a:lnTo>
                  <a:lnTo>
                    <a:pt x="296" y="22"/>
                  </a:lnTo>
                  <a:lnTo>
                    <a:pt x="280" y="29"/>
                  </a:lnTo>
                  <a:lnTo>
                    <a:pt x="266" y="37"/>
                  </a:lnTo>
                  <a:lnTo>
                    <a:pt x="249" y="43"/>
                  </a:lnTo>
                  <a:lnTo>
                    <a:pt x="232" y="49"/>
                  </a:lnTo>
                  <a:lnTo>
                    <a:pt x="214" y="55"/>
                  </a:lnTo>
                  <a:lnTo>
                    <a:pt x="193" y="59"/>
                  </a:lnTo>
                  <a:lnTo>
                    <a:pt x="172" y="64"/>
                  </a:lnTo>
                  <a:lnTo>
                    <a:pt x="149" y="69"/>
                  </a:lnTo>
                  <a:lnTo>
                    <a:pt x="125" y="72"/>
                  </a:lnTo>
                  <a:lnTo>
                    <a:pt x="96" y="76"/>
                  </a:lnTo>
                  <a:lnTo>
                    <a:pt x="67" y="78"/>
                  </a:lnTo>
                  <a:lnTo>
                    <a:pt x="35" y="80"/>
                  </a:lnTo>
                  <a:lnTo>
                    <a:pt x="0"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53" name="Freeform 58"/>
            <p:cNvSpPr>
              <a:spLocks/>
            </p:cNvSpPr>
            <p:nvPr/>
          </p:nvSpPr>
          <p:spPr bwMode="auto">
            <a:xfrm>
              <a:off x="3037" y="2301"/>
              <a:ext cx="18" cy="41"/>
            </a:xfrm>
            <a:custGeom>
              <a:avLst/>
              <a:gdLst>
                <a:gd name="T0" fmla="*/ 0 w 108"/>
                <a:gd name="T1" fmla="*/ 0 h 245"/>
                <a:gd name="T2" fmla="*/ 0 w 108"/>
                <a:gd name="T3" fmla="*/ 0 h 245"/>
                <a:gd name="T4" fmla="*/ 0 w 108"/>
                <a:gd name="T5" fmla="*/ 0 h 245"/>
                <a:gd name="T6" fmla="*/ 0 w 108"/>
                <a:gd name="T7" fmla="*/ 0 h 245"/>
                <a:gd name="T8" fmla="*/ 0 w 108"/>
                <a:gd name="T9" fmla="*/ 0 h 245"/>
                <a:gd name="T10" fmla="*/ 0 w 108"/>
                <a:gd name="T11" fmla="*/ 0 h 245"/>
                <a:gd name="T12" fmla="*/ 0 w 108"/>
                <a:gd name="T13" fmla="*/ 0 h 245"/>
                <a:gd name="T14" fmla="*/ 0 w 108"/>
                <a:gd name="T15" fmla="*/ 0 h 245"/>
                <a:gd name="T16" fmla="*/ 0 w 108"/>
                <a:gd name="T17" fmla="*/ 0 h 245"/>
                <a:gd name="T18" fmla="*/ 0 w 108"/>
                <a:gd name="T19" fmla="*/ 0 h 245"/>
                <a:gd name="T20" fmla="*/ 0 w 108"/>
                <a:gd name="T21" fmla="*/ 0 h 245"/>
                <a:gd name="T22" fmla="*/ 0 w 108"/>
                <a:gd name="T23" fmla="*/ 0 h 245"/>
                <a:gd name="T24" fmla="*/ 0 w 108"/>
                <a:gd name="T25" fmla="*/ 0 h 245"/>
                <a:gd name="T26" fmla="*/ 0 w 108"/>
                <a:gd name="T27" fmla="*/ 0 h 245"/>
                <a:gd name="T28" fmla="*/ 0 w 108"/>
                <a:gd name="T29" fmla="*/ 0 h 245"/>
                <a:gd name="T30" fmla="*/ 0 w 108"/>
                <a:gd name="T31" fmla="*/ 0 h 245"/>
                <a:gd name="T32" fmla="*/ 0 w 108"/>
                <a:gd name="T33" fmla="*/ 0 h 245"/>
                <a:gd name="T34" fmla="*/ 0 w 108"/>
                <a:gd name="T35" fmla="*/ 0 h 245"/>
                <a:gd name="T36" fmla="*/ 0 w 108"/>
                <a:gd name="T37" fmla="*/ 0 h 245"/>
                <a:gd name="T38" fmla="*/ 0 w 108"/>
                <a:gd name="T39" fmla="*/ 0 h 245"/>
                <a:gd name="T40" fmla="*/ 0 w 108"/>
                <a:gd name="T41" fmla="*/ 0 h 245"/>
                <a:gd name="T42" fmla="*/ 0 w 108"/>
                <a:gd name="T43" fmla="*/ 0 h 245"/>
                <a:gd name="T44" fmla="*/ 0 w 108"/>
                <a:gd name="T45" fmla="*/ 0 h 245"/>
                <a:gd name="T46" fmla="*/ 0 w 108"/>
                <a:gd name="T47" fmla="*/ 0 h 245"/>
                <a:gd name="T48" fmla="*/ 0 w 108"/>
                <a:gd name="T49" fmla="*/ 0 h 245"/>
                <a:gd name="T50" fmla="*/ 0 w 108"/>
                <a:gd name="T51" fmla="*/ 0 h 245"/>
                <a:gd name="T52" fmla="*/ 0 w 108"/>
                <a:gd name="T53" fmla="*/ 0 h 245"/>
                <a:gd name="T54" fmla="*/ 0 w 108"/>
                <a:gd name="T55" fmla="*/ 0 h 245"/>
                <a:gd name="T56" fmla="*/ 0 w 108"/>
                <a:gd name="T57" fmla="*/ 0 h 245"/>
                <a:gd name="T58" fmla="*/ 0 w 108"/>
                <a:gd name="T59" fmla="*/ 0 h 245"/>
                <a:gd name="T60" fmla="*/ 0 w 108"/>
                <a:gd name="T61" fmla="*/ 0 h 245"/>
                <a:gd name="T62" fmla="*/ 0 w 108"/>
                <a:gd name="T63" fmla="*/ 0 h 245"/>
                <a:gd name="T64" fmla="*/ 0 w 108"/>
                <a:gd name="T65" fmla="*/ 0 h 245"/>
                <a:gd name="T66" fmla="*/ 0 w 108"/>
                <a:gd name="T67" fmla="*/ 0 h 245"/>
                <a:gd name="T68" fmla="*/ 0 w 108"/>
                <a:gd name="T69" fmla="*/ 0 h 245"/>
                <a:gd name="T70" fmla="*/ 0 w 108"/>
                <a:gd name="T71" fmla="*/ 0 h 245"/>
                <a:gd name="T72" fmla="*/ 0 w 108"/>
                <a:gd name="T73" fmla="*/ 0 h 2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8"/>
                <a:gd name="T112" fmla="*/ 0 h 245"/>
                <a:gd name="T113" fmla="*/ 108 w 108"/>
                <a:gd name="T114" fmla="*/ 245 h 24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8" h="245">
                  <a:moveTo>
                    <a:pt x="84" y="1"/>
                  </a:moveTo>
                  <a:lnTo>
                    <a:pt x="94" y="0"/>
                  </a:lnTo>
                  <a:lnTo>
                    <a:pt x="69" y="8"/>
                  </a:lnTo>
                  <a:lnTo>
                    <a:pt x="57" y="21"/>
                  </a:lnTo>
                  <a:lnTo>
                    <a:pt x="48" y="34"/>
                  </a:lnTo>
                  <a:lnTo>
                    <a:pt x="40" y="51"/>
                  </a:lnTo>
                  <a:lnTo>
                    <a:pt x="35" y="67"/>
                  </a:lnTo>
                  <a:lnTo>
                    <a:pt x="29" y="84"/>
                  </a:lnTo>
                  <a:lnTo>
                    <a:pt x="24" y="102"/>
                  </a:lnTo>
                  <a:lnTo>
                    <a:pt x="19" y="123"/>
                  </a:lnTo>
                  <a:lnTo>
                    <a:pt x="16" y="142"/>
                  </a:lnTo>
                  <a:lnTo>
                    <a:pt x="13" y="161"/>
                  </a:lnTo>
                  <a:lnTo>
                    <a:pt x="9" y="177"/>
                  </a:lnTo>
                  <a:lnTo>
                    <a:pt x="5" y="196"/>
                  </a:lnTo>
                  <a:lnTo>
                    <a:pt x="3" y="212"/>
                  </a:lnTo>
                  <a:lnTo>
                    <a:pt x="1" y="223"/>
                  </a:lnTo>
                  <a:lnTo>
                    <a:pt x="0" y="236"/>
                  </a:lnTo>
                  <a:lnTo>
                    <a:pt x="0" y="245"/>
                  </a:lnTo>
                  <a:lnTo>
                    <a:pt x="68" y="245"/>
                  </a:lnTo>
                  <a:lnTo>
                    <a:pt x="68" y="241"/>
                  </a:lnTo>
                  <a:lnTo>
                    <a:pt x="69" y="235"/>
                  </a:lnTo>
                  <a:lnTo>
                    <a:pt x="71" y="221"/>
                  </a:lnTo>
                  <a:lnTo>
                    <a:pt x="72" y="206"/>
                  </a:lnTo>
                  <a:lnTo>
                    <a:pt x="75" y="192"/>
                  </a:lnTo>
                  <a:lnTo>
                    <a:pt x="78" y="175"/>
                  </a:lnTo>
                  <a:lnTo>
                    <a:pt x="81" y="156"/>
                  </a:lnTo>
                  <a:lnTo>
                    <a:pt x="85" y="139"/>
                  </a:lnTo>
                  <a:lnTo>
                    <a:pt x="89" y="121"/>
                  </a:lnTo>
                  <a:lnTo>
                    <a:pt x="93" y="106"/>
                  </a:lnTo>
                  <a:lnTo>
                    <a:pt x="98" y="90"/>
                  </a:lnTo>
                  <a:lnTo>
                    <a:pt x="103" y="77"/>
                  </a:lnTo>
                  <a:lnTo>
                    <a:pt x="106" y="70"/>
                  </a:lnTo>
                  <a:lnTo>
                    <a:pt x="108" y="67"/>
                  </a:lnTo>
                  <a:lnTo>
                    <a:pt x="107" y="68"/>
                  </a:lnTo>
                  <a:lnTo>
                    <a:pt x="94" y="71"/>
                  </a:lnTo>
                  <a:lnTo>
                    <a:pt x="104" y="70"/>
                  </a:lnTo>
                  <a:lnTo>
                    <a:pt x="84" y="1"/>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54" name="Freeform 59"/>
            <p:cNvSpPr>
              <a:spLocks/>
            </p:cNvSpPr>
            <p:nvPr/>
          </p:nvSpPr>
          <p:spPr bwMode="auto">
            <a:xfrm>
              <a:off x="3051" y="2112"/>
              <a:ext cx="125" cy="201"/>
            </a:xfrm>
            <a:custGeom>
              <a:avLst/>
              <a:gdLst>
                <a:gd name="T0" fmla="*/ 0 w 755"/>
                <a:gd name="T1" fmla="*/ 0 h 1203"/>
                <a:gd name="T2" fmla="*/ 0 w 755"/>
                <a:gd name="T3" fmla="*/ 0 h 1203"/>
                <a:gd name="T4" fmla="*/ 0 w 755"/>
                <a:gd name="T5" fmla="*/ 0 h 1203"/>
                <a:gd name="T6" fmla="*/ 0 w 755"/>
                <a:gd name="T7" fmla="*/ 0 h 1203"/>
                <a:gd name="T8" fmla="*/ 0 w 755"/>
                <a:gd name="T9" fmla="*/ 0 h 1203"/>
                <a:gd name="T10" fmla="*/ 0 w 755"/>
                <a:gd name="T11" fmla="*/ 0 h 1203"/>
                <a:gd name="T12" fmla="*/ 0 w 755"/>
                <a:gd name="T13" fmla="*/ 0 h 1203"/>
                <a:gd name="T14" fmla="*/ 0 w 755"/>
                <a:gd name="T15" fmla="*/ 0 h 1203"/>
                <a:gd name="T16" fmla="*/ 0 w 755"/>
                <a:gd name="T17" fmla="*/ 0 h 1203"/>
                <a:gd name="T18" fmla="*/ 0 w 755"/>
                <a:gd name="T19" fmla="*/ 0 h 1203"/>
                <a:gd name="T20" fmla="*/ 0 w 755"/>
                <a:gd name="T21" fmla="*/ 0 h 1203"/>
                <a:gd name="T22" fmla="*/ 0 w 755"/>
                <a:gd name="T23" fmla="*/ 0 h 1203"/>
                <a:gd name="T24" fmla="*/ 0 w 755"/>
                <a:gd name="T25" fmla="*/ 0 h 1203"/>
                <a:gd name="T26" fmla="*/ 0 w 755"/>
                <a:gd name="T27" fmla="*/ 0 h 1203"/>
                <a:gd name="T28" fmla="*/ 0 w 755"/>
                <a:gd name="T29" fmla="*/ 0 h 1203"/>
                <a:gd name="T30" fmla="*/ 0 w 755"/>
                <a:gd name="T31" fmla="*/ 0 h 1203"/>
                <a:gd name="T32" fmla="*/ 0 w 755"/>
                <a:gd name="T33" fmla="*/ 0 h 1203"/>
                <a:gd name="T34" fmla="*/ 0 w 755"/>
                <a:gd name="T35" fmla="*/ 0 h 1203"/>
                <a:gd name="T36" fmla="*/ 0 w 755"/>
                <a:gd name="T37" fmla="*/ 0 h 1203"/>
                <a:gd name="T38" fmla="*/ 0 w 755"/>
                <a:gd name="T39" fmla="*/ 0 h 1203"/>
                <a:gd name="T40" fmla="*/ 0 w 755"/>
                <a:gd name="T41" fmla="*/ 0 h 1203"/>
                <a:gd name="T42" fmla="*/ 0 w 755"/>
                <a:gd name="T43" fmla="*/ 0 h 1203"/>
                <a:gd name="T44" fmla="*/ 0 w 755"/>
                <a:gd name="T45" fmla="*/ 0 h 1203"/>
                <a:gd name="T46" fmla="*/ 0 w 755"/>
                <a:gd name="T47" fmla="*/ 0 h 1203"/>
                <a:gd name="T48" fmla="*/ 0 w 755"/>
                <a:gd name="T49" fmla="*/ 0 h 1203"/>
                <a:gd name="T50" fmla="*/ 0 w 755"/>
                <a:gd name="T51" fmla="*/ 0 h 1203"/>
                <a:gd name="T52" fmla="*/ 0 w 755"/>
                <a:gd name="T53" fmla="*/ 0 h 1203"/>
                <a:gd name="T54" fmla="*/ 0 w 755"/>
                <a:gd name="T55" fmla="*/ 0 h 1203"/>
                <a:gd name="T56" fmla="*/ 0 w 755"/>
                <a:gd name="T57" fmla="*/ 0 h 1203"/>
                <a:gd name="T58" fmla="*/ 0 w 755"/>
                <a:gd name="T59" fmla="*/ 0 h 1203"/>
                <a:gd name="T60" fmla="*/ 0 w 755"/>
                <a:gd name="T61" fmla="*/ 0 h 1203"/>
                <a:gd name="T62" fmla="*/ 0 w 755"/>
                <a:gd name="T63" fmla="*/ 0 h 1203"/>
                <a:gd name="T64" fmla="*/ 0 w 755"/>
                <a:gd name="T65" fmla="*/ 0 h 1203"/>
                <a:gd name="T66" fmla="*/ 0 w 755"/>
                <a:gd name="T67" fmla="*/ 0 h 1203"/>
                <a:gd name="T68" fmla="*/ 0 w 755"/>
                <a:gd name="T69" fmla="*/ 0 h 1203"/>
                <a:gd name="T70" fmla="*/ 0 w 755"/>
                <a:gd name="T71" fmla="*/ 0 h 12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5"/>
                <a:gd name="T109" fmla="*/ 0 h 1203"/>
                <a:gd name="T110" fmla="*/ 755 w 755"/>
                <a:gd name="T111" fmla="*/ 1203 h 12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5" h="1203">
                  <a:moveTo>
                    <a:pt x="747" y="73"/>
                  </a:moveTo>
                  <a:lnTo>
                    <a:pt x="687" y="96"/>
                  </a:lnTo>
                  <a:lnTo>
                    <a:pt x="687" y="153"/>
                  </a:lnTo>
                  <a:lnTo>
                    <a:pt x="687" y="209"/>
                  </a:lnTo>
                  <a:lnTo>
                    <a:pt x="686" y="261"/>
                  </a:lnTo>
                  <a:lnTo>
                    <a:pt x="686" y="313"/>
                  </a:lnTo>
                  <a:lnTo>
                    <a:pt x="685" y="360"/>
                  </a:lnTo>
                  <a:lnTo>
                    <a:pt x="683" y="406"/>
                  </a:lnTo>
                  <a:lnTo>
                    <a:pt x="679" y="450"/>
                  </a:lnTo>
                  <a:lnTo>
                    <a:pt x="676" y="492"/>
                  </a:lnTo>
                  <a:lnTo>
                    <a:pt x="671" y="532"/>
                  </a:lnTo>
                  <a:lnTo>
                    <a:pt x="667" y="569"/>
                  </a:lnTo>
                  <a:lnTo>
                    <a:pt x="659" y="605"/>
                  </a:lnTo>
                  <a:lnTo>
                    <a:pt x="651" y="639"/>
                  </a:lnTo>
                  <a:lnTo>
                    <a:pt x="642" y="672"/>
                  </a:lnTo>
                  <a:lnTo>
                    <a:pt x="630" y="704"/>
                  </a:lnTo>
                  <a:lnTo>
                    <a:pt x="617" y="733"/>
                  </a:lnTo>
                  <a:lnTo>
                    <a:pt x="603" y="762"/>
                  </a:lnTo>
                  <a:lnTo>
                    <a:pt x="587" y="788"/>
                  </a:lnTo>
                  <a:lnTo>
                    <a:pt x="569" y="815"/>
                  </a:lnTo>
                  <a:lnTo>
                    <a:pt x="547" y="841"/>
                  </a:lnTo>
                  <a:lnTo>
                    <a:pt x="524" y="866"/>
                  </a:lnTo>
                  <a:lnTo>
                    <a:pt x="499" y="890"/>
                  </a:lnTo>
                  <a:lnTo>
                    <a:pt x="469" y="913"/>
                  </a:lnTo>
                  <a:lnTo>
                    <a:pt x="439" y="936"/>
                  </a:lnTo>
                  <a:lnTo>
                    <a:pt x="404" y="959"/>
                  </a:lnTo>
                  <a:lnTo>
                    <a:pt x="367" y="983"/>
                  </a:lnTo>
                  <a:lnTo>
                    <a:pt x="325" y="1004"/>
                  </a:lnTo>
                  <a:lnTo>
                    <a:pt x="281" y="1027"/>
                  </a:lnTo>
                  <a:lnTo>
                    <a:pt x="232" y="1047"/>
                  </a:lnTo>
                  <a:lnTo>
                    <a:pt x="179" y="1070"/>
                  </a:lnTo>
                  <a:lnTo>
                    <a:pt x="124" y="1091"/>
                  </a:lnTo>
                  <a:lnTo>
                    <a:pt x="64" y="1114"/>
                  </a:lnTo>
                  <a:lnTo>
                    <a:pt x="0" y="1134"/>
                  </a:lnTo>
                  <a:lnTo>
                    <a:pt x="20" y="1203"/>
                  </a:lnTo>
                  <a:lnTo>
                    <a:pt x="84" y="1180"/>
                  </a:lnTo>
                  <a:lnTo>
                    <a:pt x="146" y="1158"/>
                  </a:lnTo>
                  <a:lnTo>
                    <a:pt x="204" y="1136"/>
                  </a:lnTo>
                  <a:lnTo>
                    <a:pt x="257" y="1114"/>
                  </a:lnTo>
                  <a:lnTo>
                    <a:pt x="308" y="1091"/>
                  </a:lnTo>
                  <a:lnTo>
                    <a:pt x="354" y="1068"/>
                  </a:lnTo>
                  <a:lnTo>
                    <a:pt x="398" y="1045"/>
                  </a:lnTo>
                  <a:lnTo>
                    <a:pt x="438" y="1021"/>
                  </a:lnTo>
                  <a:lnTo>
                    <a:pt x="475" y="996"/>
                  </a:lnTo>
                  <a:lnTo>
                    <a:pt x="510" y="971"/>
                  </a:lnTo>
                  <a:lnTo>
                    <a:pt x="542" y="944"/>
                  </a:lnTo>
                  <a:lnTo>
                    <a:pt x="571" y="918"/>
                  </a:lnTo>
                  <a:lnTo>
                    <a:pt x="597" y="888"/>
                  </a:lnTo>
                  <a:lnTo>
                    <a:pt x="621" y="860"/>
                  </a:lnTo>
                  <a:lnTo>
                    <a:pt x="643" y="829"/>
                  </a:lnTo>
                  <a:lnTo>
                    <a:pt x="661" y="798"/>
                  </a:lnTo>
                  <a:lnTo>
                    <a:pt x="678" y="764"/>
                  </a:lnTo>
                  <a:lnTo>
                    <a:pt x="693" y="730"/>
                  </a:lnTo>
                  <a:lnTo>
                    <a:pt x="705" y="695"/>
                  </a:lnTo>
                  <a:lnTo>
                    <a:pt x="717" y="658"/>
                  </a:lnTo>
                  <a:lnTo>
                    <a:pt x="724" y="621"/>
                  </a:lnTo>
                  <a:lnTo>
                    <a:pt x="732" y="583"/>
                  </a:lnTo>
                  <a:lnTo>
                    <a:pt x="739" y="542"/>
                  </a:lnTo>
                  <a:lnTo>
                    <a:pt x="744" y="499"/>
                  </a:lnTo>
                  <a:lnTo>
                    <a:pt x="747" y="455"/>
                  </a:lnTo>
                  <a:lnTo>
                    <a:pt x="750" y="410"/>
                  </a:lnTo>
                  <a:lnTo>
                    <a:pt x="753" y="363"/>
                  </a:lnTo>
                  <a:lnTo>
                    <a:pt x="754" y="313"/>
                  </a:lnTo>
                  <a:lnTo>
                    <a:pt x="754" y="261"/>
                  </a:lnTo>
                  <a:lnTo>
                    <a:pt x="755" y="209"/>
                  </a:lnTo>
                  <a:lnTo>
                    <a:pt x="755" y="153"/>
                  </a:lnTo>
                  <a:lnTo>
                    <a:pt x="755" y="96"/>
                  </a:lnTo>
                  <a:lnTo>
                    <a:pt x="695" y="118"/>
                  </a:lnTo>
                  <a:lnTo>
                    <a:pt x="747" y="73"/>
                  </a:lnTo>
                  <a:lnTo>
                    <a:pt x="687" y="0"/>
                  </a:lnTo>
                  <a:lnTo>
                    <a:pt x="687" y="96"/>
                  </a:lnTo>
                  <a:lnTo>
                    <a:pt x="747" y="73"/>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55" name="Freeform 60"/>
            <p:cNvSpPr>
              <a:spLocks/>
            </p:cNvSpPr>
            <p:nvPr/>
          </p:nvSpPr>
          <p:spPr bwMode="auto">
            <a:xfrm>
              <a:off x="3167" y="2125"/>
              <a:ext cx="51" cy="110"/>
            </a:xfrm>
            <a:custGeom>
              <a:avLst/>
              <a:gdLst>
                <a:gd name="T0" fmla="*/ 0 w 309"/>
                <a:gd name="T1" fmla="*/ 0 h 660"/>
                <a:gd name="T2" fmla="*/ 0 w 309"/>
                <a:gd name="T3" fmla="*/ 0 h 660"/>
                <a:gd name="T4" fmla="*/ 0 w 309"/>
                <a:gd name="T5" fmla="*/ 0 h 660"/>
                <a:gd name="T6" fmla="*/ 0 w 309"/>
                <a:gd name="T7" fmla="*/ 0 h 660"/>
                <a:gd name="T8" fmla="*/ 0 w 309"/>
                <a:gd name="T9" fmla="*/ 0 h 660"/>
                <a:gd name="T10" fmla="*/ 0 w 309"/>
                <a:gd name="T11" fmla="*/ 0 h 660"/>
                <a:gd name="T12" fmla="*/ 0 w 309"/>
                <a:gd name="T13" fmla="*/ 0 h 660"/>
                <a:gd name="T14" fmla="*/ 0 w 309"/>
                <a:gd name="T15" fmla="*/ 0 h 660"/>
                <a:gd name="T16" fmla="*/ 0 w 309"/>
                <a:gd name="T17" fmla="*/ 0 h 660"/>
                <a:gd name="T18" fmla="*/ 0 w 309"/>
                <a:gd name="T19" fmla="*/ 0 h 660"/>
                <a:gd name="T20" fmla="*/ 0 w 309"/>
                <a:gd name="T21" fmla="*/ 0 h 660"/>
                <a:gd name="T22" fmla="*/ 0 w 309"/>
                <a:gd name="T23" fmla="*/ 0 h 660"/>
                <a:gd name="T24" fmla="*/ 0 w 309"/>
                <a:gd name="T25" fmla="*/ 0 h 660"/>
                <a:gd name="T26" fmla="*/ 0 w 309"/>
                <a:gd name="T27" fmla="*/ 0 h 660"/>
                <a:gd name="T28" fmla="*/ 0 w 309"/>
                <a:gd name="T29" fmla="*/ 0 h 660"/>
                <a:gd name="T30" fmla="*/ 0 w 309"/>
                <a:gd name="T31" fmla="*/ 0 h 660"/>
                <a:gd name="T32" fmla="*/ 0 w 309"/>
                <a:gd name="T33" fmla="*/ 0 h 660"/>
                <a:gd name="T34" fmla="*/ 0 w 309"/>
                <a:gd name="T35" fmla="*/ 0 h 660"/>
                <a:gd name="T36" fmla="*/ 0 w 309"/>
                <a:gd name="T37" fmla="*/ 0 h 660"/>
                <a:gd name="T38" fmla="*/ 0 w 309"/>
                <a:gd name="T39" fmla="*/ 0 h 660"/>
                <a:gd name="T40" fmla="*/ 0 w 309"/>
                <a:gd name="T41" fmla="*/ 0 h 660"/>
                <a:gd name="T42" fmla="*/ 0 w 309"/>
                <a:gd name="T43" fmla="*/ 0 h 660"/>
                <a:gd name="T44" fmla="*/ 0 w 309"/>
                <a:gd name="T45" fmla="*/ 0 h 660"/>
                <a:gd name="T46" fmla="*/ 0 w 309"/>
                <a:gd name="T47" fmla="*/ 0 h 660"/>
                <a:gd name="T48" fmla="*/ 0 w 309"/>
                <a:gd name="T49" fmla="*/ 0 h 660"/>
                <a:gd name="T50" fmla="*/ 0 w 309"/>
                <a:gd name="T51" fmla="*/ 0 h 660"/>
                <a:gd name="T52" fmla="*/ 0 w 309"/>
                <a:gd name="T53" fmla="*/ 0 h 660"/>
                <a:gd name="T54" fmla="*/ 0 w 309"/>
                <a:gd name="T55" fmla="*/ 0 h 660"/>
                <a:gd name="T56" fmla="*/ 0 w 309"/>
                <a:gd name="T57" fmla="*/ 0 h 660"/>
                <a:gd name="T58" fmla="*/ 0 w 309"/>
                <a:gd name="T59" fmla="*/ 0 h 660"/>
                <a:gd name="T60" fmla="*/ 0 w 309"/>
                <a:gd name="T61" fmla="*/ 0 h 660"/>
                <a:gd name="T62" fmla="*/ 0 w 309"/>
                <a:gd name="T63" fmla="*/ 0 h 660"/>
                <a:gd name="T64" fmla="*/ 0 w 309"/>
                <a:gd name="T65" fmla="*/ 0 h 660"/>
                <a:gd name="T66" fmla="*/ 0 w 309"/>
                <a:gd name="T67" fmla="*/ 0 h 660"/>
                <a:gd name="T68" fmla="*/ 0 w 309"/>
                <a:gd name="T69" fmla="*/ 0 h 660"/>
                <a:gd name="T70" fmla="*/ 0 w 309"/>
                <a:gd name="T71" fmla="*/ 0 h 660"/>
                <a:gd name="T72" fmla="*/ 0 w 309"/>
                <a:gd name="T73" fmla="*/ 0 h 6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9"/>
                <a:gd name="T112" fmla="*/ 0 h 660"/>
                <a:gd name="T113" fmla="*/ 309 w 309"/>
                <a:gd name="T114" fmla="*/ 660 h 6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9" h="660">
                  <a:moveTo>
                    <a:pt x="296" y="660"/>
                  </a:moveTo>
                  <a:lnTo>
                    <a:pt x="296" y="660"/>
                  </a:lnTo>
                  <a:lnTo>
                    <a:pt x="306" y="618"/>
                  </a:lnTo>
                  <a:lnTo>
                    <a:pt x="309" y="572"/>
                  </a:lnTo>
                  <a:lnTo>
                    <a:pt x="309" y="529"/>
                  </a:lnTo>
                  <a:lnTo>
                    <a:pt x="306" y="485"/>
                  </a:lnTo>
                  <a:lnTo>
                    <a:pt x="297" y="441"/>
                  </a:lnTo>
                  <a:lnTo>
                    <a:pt x="285" y="398"/>
                  </a:lnTo>
                  <a:lnTo>
                    <a:pt x="270" y="354"/>
                  </a:lnTo>
                  <a:lnTo>
                    <a:pt x="253" y="312"/>
                  </a:lnTo>
                  <a:lnTo>
                    <a:pt x="233" y="270"/>
                  </a:lnTo>
                  <a:lnTo>
                    <a:pt x="211" y="229"/>
                  </a:lnTo>
                  <a:lnTo>
                    <a:pt x="186" y="187"/>
                  </a:lnTo>
                  <a:lnTo>
                    <a:pt x="160" y="149"/>
                  </a:lnTo>
                  <a:lnTo>
                    <a:pt x="134" y="110"/>
                  </a:lnTo>
                  <a:lnTo>
                    <a:pt x="109" y="73"/>
                  </a:lnTo>
                  <a:lnTo>
                    <a:pt x="80" y="35"/>
                  </a:lnTo>
                  <a:lnTo>
                    <a:pt x="52" y="0"/>
                  </a:lnTo>
                  <a:lnTo>
                    <a:pt x="0" y="45"/>
                  </a:lnTo>
                  <a:lnTo>
                    <a:pt x="28" y="80"/>
                  </a:lnTo>
                  <a:lnTo>
                    <a:pt x="54" y="116"/>
                  </a:lnTo>
                  <a:lnTo>
                    <a:pt x="80" y="153"/>
                  </a:lnTo>
                  <a:lnTo>
                    <a:pt x="106" y="190"/>
                  </a:lnTo>
                  <a:lnTo>
                    <a:pt x="130" y="228"/>
                  </a:lnTo>
                  <a:lnTo>
                    <a:pt x="153" y="265"/>
                  </a:lnTo>
                  <a:lnTo>
                    <a:pt x="174" y="303"/>
                  </a:lnTo>
                  <a:lnTo>
                    <a:pt x="192" y="341"/>
                  </a:lnTo>
                  <a:lnTo>
                    <a:pt x="207" y="380"/>
                  </a:lnTo>
                  <a:lnTo>
                    <a:pt x="221" y="420"/>
                  </a:lnTo>
                  <a:lnTo>
                    <a:pt x="232" y="458"/>
                  </a:lnTo>
                  <a:lnTo>
                    <a:pt x="238" y="495"/>
                  </a:lnTo>
                  <a:lnTo>
                    <a:pt x="242" y="532"/>
                  </a:lnTo>
                  <a:lnTo>
                    <a:pt x="242" y="570"/>
                  </a:lnTo>
                  <a:lnTo>
                    <a:pt x="238" y="606"/>
                  </a:lnTo>
                  <a:lnTo>
                    <a:pt x="230" y="641"/>
                  </a:lnTo>
                  <a:lnTo>
                    <a:pt x="296" y="66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56" name="Freeform 61"/>
            <p:cNvSpPr>
              <a:spLocks/>
            </p:cNvSpPr>
            <p:nvPr/>
          </p:nvSpPr>
          <p:spPr bwMode="auto">
            <a:xfrm>
              <a:off x="3203" y="2231"/>
              <a:ext cx="91" cy="113"/>
            </a:xfrm>
            <a:custGeom>
              <a:avLst/>
              <a:gdLst>
                <a:gd name="T0" fmla="*/ 0 w 549"/>
                <a:gd name="T1" fmla="*/ 0 h 674"/>
                <a:gd name="T2" fmla="*/ 0 w 549"/>
                <a:gd name="T3" fmla="*/ 0 h 674"/>
                <a:gd name="T4" fmla="*/ 0 w 549"/>
                <a:gd name="T5" fmla="*/ 0 h 674"/>
                <a:gd name="T6" fmla="*/ 0 w 549"/>
                <a:gd name="T7" fmla="*/ 0 h 674"/>
                <a:gd name="T8" fmla="*/ 0 w 549"/>
                <a:gd name="T9" fmla="*/ 0 h 674"/>
                <a:gd name="T10" fmla="*/ 0 w 549"/>
                <a:gd name="T11" fmla="*/ 0 h 674"/>
                <a:gd name="T12" fmla="*/ 0 w 549"/>
                <a:gd name="T13" fmla="*/ 0 h 674"/>
                <a:gd name="T14" fmla="*/ 0 w 549"/>
                <a:gd name="T15" fmla="*/ 0 h 674"/>
                <a:gd name="T16" fmla="*/ 0 w 549"/>
                <a:gd name="T17" fmla="*/ 0 h 674"/>
                <a:gd name="T18" fmla="*/ 0 w 549"/>
                <a:gd name="T19" fmla="*/ 0 h 674"/>
                <a:gd name="T20" fmla="*/ 0 w 549"/>
                <a:gd name="T21" fmla="*/ 0 h 674"/>
                <a:gd name="T22" fmla="*/ 0 w 549"/>
                <a:gd name="T23" fmla="*/ 0 h 674"/>
                <a:gd name="T24" fmla="*/ 0 w 549"/>
                <a:gd name="T25" fmla="*/ 0 h 674"/>
                <a:gd name="T26" fmla="*/ 0 w 549"/>
                <a:gd name="T27" fmla="*/ 0 h 674"/>
                <a:gd name="T28" fmla="*/ 0 w 549"/>
                <a:gd name="T29" fmla="*/ 0 h 674"/>
                <a:gd name="T30" fmla="*/ 0 w 549"/>
                <a:gd name="T31" fmla="*/ 0 h 674"/>
                <a:gd name="T32" fmla="*/ 0 w 549"/>
                <a:gd name="T33" fmla="*/ 0 h 674"/>
                <a:gd name="T34" fmla="*/ 0 w 549"/>
                <a:gd name="T35" fmla="*/ 0 h 674"/>
                <a:gd name="T36" fmla="*/ 0 w 549"/>
                <a:gd name="T37" fmla="*/ 0 h 674"/>
                <a:gd name="T38" fmla="*/ 0 w 549"/>
                <a:gd name="T39" fmla="*/ 0 h 674"/>
                <a:gd name="T40" fmla="*/ 0 w 549"/>
                <a:gd name="T41" fmla="*/ 0 h 674"/>
                <a:gd name="T42" fmla="*/ 0 w 549"/>
                <a:gd name="T43" fmla="*/ 0 h 674"/>
                <a:gd name="T44" fmla="*/ 0 w 549"/>
                <a:gd name="T45" fmla="*/ 0 h 674"/>
                <a:gd name="T46" fmla="*/ 0 w 549"/>
                <a:gd name="T47" fmla="*/ 0 h 674"/>
                <a:gd name="T48" fmla="*/ 0 w 549"/>
                <a:gd name="T49" fmla="*/ 0 h 674"/>
                <a:gd name="T50" fmla="*/ 0 w 549"/>
                <a:gd name="T51" fmla="*/ 0 h 674"/>
                <a:gd name="T52" fmla="*/ 0 w 549"/>
                <a:gd name="T53" fmla="*/ 0 h 674"/>
                <a:gd name="T54" fmla="*/ 0 w 549"/>
                <a:gd name="T55" fmla="*/ 0 h 674"/>
                <a:gd name="T56" fmla="*/ 0 w 549"/>
                <a:gd name="T57" fmla="*/ 0 h 674"/>
                <a:gd name="T58" fmla="*/ 0 w 549"/>
                <a:gd name="T59" fmla="*/ 0 h 674"/>
                <a:gd name="T60" fmla="*/ 0 w 549"/>
                <a:gd name="T61" fmla="*/ 0 h 674"/>
                <a:gd name="T62" fmla="*/ 0 w 549"/>
                <a:gd name="T63" fmla="*/ 0 h 674"/>
                <a:gd name="T64" fmla="*/ 0 w 549"/>
                <a:gd name="T65" fmla="*/ 0 h 674"/>
                <a:gd name="T66" fmla="*/ 0 w 549"/>
                <a:gd name="T67" fmla="*/ 0 h 674"/>
                <a:gd name="T68" fmla="*/ 0 w 549"/>
                <a:gd name="T69" fmla="*/ 0 h 674"/>
                <a:gd name="T70" fmla="*/ 0 w 549"/>
                <a:gd name="T71" fmla="*/ 0 h 674"/>
                <a:gd name="T72" fmla="*/ 0 w 549"/>
                <a:gd name="T73" fmla="*/ 0 h 674"/>
                <a:gd name="T74" fmla="*/ 0 w 549"/>
                <a:gd name="T75" fmla="*/ 0 h 674"/>
                <a:gd name="T76" fmla="*/ 0 w 549"/>
                <a:gd name="T77" fmla="*/ 0 h 674"/>
                <a:gd name="T78" fmla="*/ 0 w 549"/>
                <a:gd name="T79" fmla="*/ 0 h 6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9"/>
                <a:gd name="T121" fmla="*/ 0 h 674"/>
                <a:gd name="T122" fmla="*/ 549 w 549"/>
                <a:gd name="T123" fmla="*/ 674 h 67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9" h="674">
                  <a:moveTo>
                    <a:pt x="549" y="619"/>
                  </a:moveTo>
                  <a:lnTo>
                    <a:pt x="520" y="602"/>
                  </a:lnTo>
                  <a:lnTo>
                    <a:pt x="456" y="598"/>
                  </a:lnTo>
                  <a:lnTo>
                    <a:pt x="395" y="586"/>
                  </a:lnTo>
                  <a:lnTo>
                    <a:pt x="341" y="567"/>
                  </a:lnTo>
                  <a:lnTo>
                    <a:pt x="292" y="542"/>
                  </a:lnTo>
                  <a:lnTo>
                    <a:pt x="248" y="512"/>
                  </a:lnTo>
                  <a:lnTo>
                    <a:pt x="210" y="476"/>
                  </a:lnTo>
                  <a:lnTo>
                    <a:pt x="175" y="437"/>
                  </a:lnTo>
                  <a:lnTo>
                    <a:pt x="146" y="394"/>
                  </a:lnTo>
                  <a:lnTo>
                    <a:pt x="121" y="347"/>
                  </a:lnTo>
                  <a:lnTo>
                    <a:pt x="100" y="300"/>
                  </a:lnTo>
                  <a:lnTo>
                    <a:pt x="86" y="251"/>
                  </a:lnTo>
                  <a:lnTo>
                    <a:pt x="74" y="202"/>
                  </a:lnTo>
                  <a:lnTo>
                    <a:pt x="69" y="153"/>
                  </a:lnTo>
                  <a:lnTo>
                    <a:pt x="68" y="105"/>
                  </a:lnTo>
                  <a:lnTo>
                    <a:pt x="71" y="61"/>
                  </a:lnTo>
                  <a:lnTo>
                    <a:pt x="79" y="19"/>
                  </a:lnTo>
                  <a:lnTo>
                    <a:pt x="13" y="0"/>
                  </a:lnTo>
                  <a:lnTo>
                    <a:pt x="3" y="52"/>
                  </a:lnTo>
                  <a:lnTo>
                    <a:pt x="0" y="103"/>
                  </a:lnTo>
                  <a:lnTo>
                    <a:pt x="1" y="158"/>
                  </a:lnTo>
                  <a:lnTo>
                    <a:pt x="9" y="214"/>
                  </a:lnTo>
                  <a:lnTo>
                    <a:pt x="20" y="270"/>
                  </a:lnTo>
                  <a:lnTo>
                    <a:pt x="37" y="326"/>
                  </a:lnTo>
                  <a:lnTo>
                    <a:pt x="60" y="381"/>
                  </a:lnTo>
                  <a:lnTo>
                    <a:pt x="89" y="432"/>
                  </a:lnTo>
                  <a:lnTo>
                    <a:pt x="123" y="482"/>
                  </a:lnTo>
                  <a:lnTo>
                    <a:pt x="162" y="526"/>
                  </a:lnTo>
                  <a:lnTo>
                    <a:pt x="208" y="569"/>
                  </a:lnTo>
                  <a:lnTo>
                    <a:pt x="258" y="604"/>
                  </a:lnTo>
                  <a:lnTo>
                    <a:pt x="316" y="633"/>
                  </a:lnTo>
                  <a:lnTo>
                    <a:pt x="379" y="655"/>
                  </a:lnTo>
                  <a:lnTo>
                    <a:pt x="447" y="669"/>
                  </a:lnTo>
                  <a:lnTo>
                    <a:pt x="520" y="674"/>
                  </a:lnTo>
                  <a:lnTo>
                    <a:pt x="492" y="657"/>
                  </a:lnTo>
                  <a:lnTo>
                    <a:pt x="549" y="619"/>
                  </a:lnTo>
                  <a:lnTo>
                    <a:pt x="538" y="602"/>
                  </a:lnTo>
                  <a:lnTo>
                    <a:pt x="520" y="602"/>
                  </a:lnTo>
                  <a:lnTo>
                    <a:pt x="549" y="619"/>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57" name="Freeform 62"/>
            <p:cNvSpPr>
              <a:spLocks/>
            </p:cNvSpPr>
            <p:nvPr/>
          </p:nvSpPr>
          <p:spPr bwMode="auto">
            <a:xfrm>
              <a:off x="3285" y="2335"/>
              <a:ext cx="22" cy="28"/>
            </a:xfrm>
            <a:custGeom>
              <a:avLst/>
              <a:gdLst>
                <a:gd name="T0" fmla="*/ 0 w 137"/>
                <a:gd name="T1" fmla="*/ 0 h 172"/>
                <a:gd name="T2" fmla="*/ 0 w 137"/>
                <a:gd name="T3" fmla="*/ 0 h 172"/>
                <a:gd name="T4" fmla="*/ 0 w 137"/>
                <a:gd name="T5" fmla="*/ 0 h 172"/>
                <a:gd name="T6" fmla="*/ 0 w 137"/>
                <a:gd name="T7" fmla="*/ 0 h 172"/>
                <a:gd name="T8" fmla="*/ 0 w 137"/>
                <a:gd name="T9" fmla="*/ 0 h 172"/>
                <a:gd name="T10" fmla="*/ 0 w 137"/>
                <a:gd name="T11" fmla="*/ 0 h 172"/>
                <a:gd name="T12" fmla="*/ 0 60000 65536"/>
                <a:gd name="T13" fmla="*/ 0 60000 65536"/>
                <a:gd name="T14" fmla="*/ 0 60000 65536"/>
                <a:gd name="T15" fmla="*/ 0 60000 65536"/>
                <a:gd name="T16" fmla="*/ 0 60000 65536"/>
                <a:gd name="T17" fmla="*/ 0 60000 65536"/>
                <a:gd name="T18" fmla="*/ 0 w 137"/>
                <a:gd name="T19" fmla="*/ 0 h 172"/>
                <a:gd name="T20" fmla="*/ 137 w 137"/>
                <a:gd name="T21" fmla="*/ 172 h 172"/>
              </a:gdLst>
              <a:ahLst/>
              <a:cxnLst>
                <a:cxn ang="T12">
                  <a:pos x="T0" y="T1"/>
                </a:cxn>
                <a:cxn ang="T13">
                  <a:pos x="T2" y="T3"/>
                </a:cxn>
                <a:cxn ang="T14">
                  <a:pos x="T4" y="T5"/>
                </a:cxn>
                <a:cxn ang="T15">
                  <a:pos x="T6" y="T7"/>
                </a:cxn>
                <a:cxn ang="T16">
                  <a:pos x="T8" y="T9"/>
                </a:cxn>
                <a:cxn ang="T17">
                  <a:pos x="T10" y="T11"/>
                </a:cxn>
              </a:cxnLst>
              <a:rect l="T18" t="T19" r="T20" b="T21"/>
              <a:pathLst>
                <a:path w="137" h="172">
                  <a:moveTo>
                    <a:pt x="109" y="153"/>
                  </a:moveTo>
                  <a:lnTo>
                    <a:pt x="137" y="134"/>
                  </a:lnTo>
                  <a:lnTo>
                    <a:pt x="57" y="0"/>
                  </a:lnTo>
                  <a:lnTo>
                    <a:pt x="0" y="38"/>
                  </a:lnTo>
                  <a:lnTo>
                    <a:pt x="80" y="172"/>
                  </a:lnTo>
                  <a:lnTo>
                    <a:pt x="109" y="153"/>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58" name="Freeform 63"/>
            <p:cNvSpPr>
              <a:spLocks/>
            </p:cNvSpPr>
            <p:nvPr/>
          </p:nvSpPr>
          <p:spPr bwMode="auto">
            <a:xfrm>
              <a:off x="3165" y="2122"/>
              <a:ext cx="213" cy="134"/>
            </a:xfrm>
            <a:custGeom>
              <a:avLst/>
              <a:gdLst>
                <a:gd name="T0" fmla="*/ 0 w 1279"/>
                <a:gd name="T1" fmla="*/ 0 h 809"/>
                <a:gd name="T2" fmla="*/ 0 w 1279"/>
                <a:gd name="T3" fmla="*/ 0 h 809"/>
                <a:gd name="T4" fmla="*/ 0 w 1279"/>
                <a:gd name="T5" fmla="*/ 0 h 809"/>
                <a:gd name="T6" fmla="*/ 0 w 1279"/>
                <a:gd name="T7" fmla="*/ 0 h 809"/>
                <a:gd name="T8" fmla="*/ 0 w 1279"/>
                <a:gd name="T9" fmla="*/ 0 h 809"/>
                <a:gd name="T10" fmla="*/ 0 w 1279"/>
                <a:gd name="T11" fmla="*/ 0 h 809"/>
                <a:gd name="T12" fmla="*/ 0 w 1279"/>
                <a:gd name="T13" fmla="*/ 0 h 809"/>
                <a:gd name="T14" fmla="*/ 0 w 1279"/>
                <a:gd name="T15" fmla="*/ 0 h 809"/>
                <a:gd name="T16" fmla="*/ 0 w 1279"/>
                <a:gd name="T17" fmla="*/ 0 h 809"/>
                <a:gd name="T18" fmla="*/ 0 w 1279"/>
                <a:gd name="T19" fmla="*/ 0 h 809"/>
                <a:gd name="T20" fmla="*/ 0 w 1279"/>
                <a:gd name="T21" fmla="*/ 0 h 809"/>
                <a:gd name="T22" fmla="*/ 0 w 1279"/>
                <a:gd name="T23" fmla="*/ 0 h 809"/>
                <a:gd name="T24" fmla="*/ 0 w 1279"/>
                <a:gd name="T25" fmla="*/ 0 h 809"/>
                <a:gd name="T26" fmla="*/ 0 w 1279"/>
                <a:gd name="T27" fmla="*/ 0 h 809"/>
                <a:gd name="T28" fmla="*/ 0 w 1279"/>
                <a:gd name="T29" fmla="*/ 0 h 809"/>
                <a:gd name="T30" fmla="*/ 0 w 1279"/>
                <a:gd name="T31" fmla="*/ 0 h 809"/>
                <a:gd name="T32" fmla="*/ 0 w 1279"/>
                <a:gd name="T33" fmla="*/ 0 h 809"/>
                <a:gd name="T34" fmla="*/ 0 w 1279"/>
                <a:gd name="T35" fmla="*/ 0 h 809"/>
                <a:gd name="T36" fmla="*/ 0 w 1279"/>
                <a:gd name="T37" fmla="*/ 0 h 809"/>
                <a:gd name="T38" fmla="*/ 0 w 1279"/>
                <a:gd name="T39" fmla="*/ 0 h 809"/>
                <a:gd name="T40" fmla="*/ 0 w 1279"/>
                <a:gd name="T41" fmla="*/ 0 h 809"/>
                <a:gd name="T42" fmla="*/ 0 w 1279"/>
                <a:gd name="T43" fmla="*/ 0 h 809"/>
                <a:gd name="T44" fmla="*/ 0 w 1279"/>
                <a:gd name="T45" fmla="*/ 0 h 809"/>
                <a:gd name="T46" fmla="*/ 0 w 1279"/>
                <a:gd name="T47" fmla="*/ 0 h 809"/>
                <a:gd name="T48" fmla="*/ 0 w 1279"/>
                <a:gd name="T49" fmla="*/ 0 h 809"/>
                <a:gd name="T50" fmla="*/ 0 w 1279"/>
                <a:gd name="T51" fmla="*/ 0 h 809"/>
                <a:gd name="T52" fmla="*/ 0 w 1279"/>
                <a:gd name="T53" fmla="*/ 0 h 809"/>
                <a:gd name="T54" fmla="*/ 0 w 1279"/>
                <a:gd name="T55" fmla="*/ 0 h 809"/>
                <a:gd name="T56" fmla="*/ 0 w 1279"/>
                <a:gd name="T57" fmla="*/ 0 h 809"/>
                <a:gd name="T58" fmla="*/ 0 w 1279"/>
                <a:gd name="T59" fmla="*/ 0 h 809"/>
                <a:gd name="T60" fmla="*/ 0 w 1279"/>
                <a:gd name="T61" fmla="*/ 0 h 809"/>
                <a:gd name="T62" fmla="*/ 0 w 1279"/>
                <a:gd name="T63" fmla="*/ 0 h 809"/>
                <a:gd name="T64" fmla="*/ 0 w 1279"/>
                <a:gd name="T65" fmla="*/ 0 h 809"/>
                <a:gd name="T66" fmla="*/ 0 w 1279"/>
                <a:gd name="T67" fmla="*/ 0 h 809"/>
                <a:gd name="T68" fmla="*/ 0 w 1279"/>
                <a:gd name="T69" fmla="*/ 0 h 809"/>
                <a:gd name="T70" fmla="*/ 0 w 1279"/>
                <a:gd name="T71" fmla="*/ 0 h 80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79"/>
                <a:gd name="T109" fmla="*/ 0 h 809"/>
                <a:gd name="T110" fmla="*/ 1279 w 1279"/>
                <a:gd name="T111" fmla="*/ 809 h 80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79" h="809">
                  <a:moveTo>
                    <a:pt x="68" y="40"/>
                  </a:moveTo>
                  <a:lnTo>
                    <a:pt x="31" y="76"/>
                  </a:lnTo>
                  <a:lnTo>
                    <a:pt x="80" y="83"/>
                  </a:lnTo>
                  <a:lnTo>
                    <a:pt x="129" y="91"/>
                  </a:lnTo>
                  <a:lnTo>
                    <a:pt x="173" y="104"/>
                  </a:lnTo>
                  <a:lnTo>
                    <a:pt x="218" y="120"/>
                  </a:lnTo>
                  <a:lnTo>
                    <a:pt x="261" y="138"/>
                  </a:lnTo>
                  <a:lnTo>
                    <a:pt x="303" y="159"/>
                  </a:lnTo>
                  <a:lnTo>
                    <a:pt x="342" y="182"/>
                  </a:lnTo>
                  <a:lnTo>
                    <a:pt x="382" y="207"/>
                  </a:lnTo>
                  <a:lnTo>
                    <a:pt x="420" y="234"/>
                  </a:lnTo>
                  <a:lnTo>
                    <a:pt x="456" y="262"/>
                  </a:lnTo>
                  <a:lnTo>
                    <a:pt x="492" y="292"/>
                  </a:lnTo>
                  <a:lnTo>
                    <a:pt x="530" y="322"/>
                  </a:lnTo>
                  <a:lnTo>
                    <a:pt x="564" y="354"/>
                  </a:lnTo>
                  <a:lnTo>
                    <a:pt x="599" y="385"/>
                  </a:lnTo>
                  <a:lnTo>
                    <a:pt x="634" y="419"/>
                  </a:lnTo>
                  <a:lnTo>
                    <a:pt x="667" y="452"/>
                  </a:lnTo>
                  <a:lnTo>
                    <a:pt x="701" y="486"/>
                  </a:lnTo>
                  <a:lnTo>
                    <a:pt x="735" y="518"/>
                  </a:lnTo>
                  <a:lnTo>
                    <a:pt x="769" y="550"/>
                  </a:lnTo>
                  <a:lnTo>
                    <a:pt x="804" y="582"/>
                  </a:lnTo>
                  <a:lnTo>
                    <a:pt x="838" y="612"/>
                  </a:lnTo>
                  <a:lnTo>
                    <a:pt x="874" y="642"/>
                  </a:lnTo>
                  <a:lnTo>
                    <a:pt x="909" y="669"/>
                  </a:lnTo>
                  <a:lnTo>
                    <a:pt x="946" y="695"/>
                  </a:lnTo>
                  <a:lnTo>
                    <a:pt x="982" y="720"/>
                  </a:lnTo>
                  <a:lnTo>
                    <a:pt x="1022" y="742"/>
                  </a:lnTo>
                  <a:lnTo>
                    <a:pt x="1061" y="761"/>
                  </a:lnTo>
                  <a:lnTo>
                    <a:pt x="1101" y="776"/>
                  </a:lnTo>
                  <a:lnTo>
                    <a:pt x="1144" y="791"/>
                  </a:lnTo>
                  <a:lnTo>
                    <a:pt x="1188" y="801"/>
                  </a:lnTo>
                  <a:lnTo>
                    <a:pt x="1233" y="806"/>
                  </a:lnTo>
                  <a:lnTo>
                    <a:pt x="1279" y="809"/>
                  </a:lnTo>
                  <a:lnTo>
                    <a:pt x="1279" y="737"/>
                  </a:lnTo>
                  <a:lnTo>
                    <a:pt x="1238" y="735"/>
                  </a:lnTo>
                  <a:lnTo>
                    <a:pt x="1199" y="730"/>
                  </a:lnTo>
                  <a:lnTo>
                    <a:pt x="1162" y="722"/>
                  </a:lnTo>
                  <a:lnTo>
                    <a:pt x="1124" y="710"/>
                  </a:lnTo>
                  <a:lnTo>
                    <a:pt x="1086" y="694"/>
                  </a:lnTo>
                  <a:lnTo>
                    <a:pt x="1051" y="677"/>
                  </a:lnTo>
                  <a:lnTo>
                    <a:pt x="1016" y="658"/>
                  </a:lnTo>
                  <a:lnTo>
                    <a:pt x="982" y="636"/>
                  </a:lnTo>
                  <a:lnTo>
                    <a:pt x="947" y="612"/>
                  </a:lnTo>
                  <a:lnTo>
                    <a:pt x="915" y="585"/>
                  </a:lnTo>
                  <a:lnTo>
                    <a:pt x="881" y="557"/>
                  </a:lnTo>
                  <a:lnTo>
                    <a:pt x="847" y="527"/>
                  </a:lnTo>
                  <a:lnTo>
                    <a:pt x="814" y="498"/>
                  </a:lnTo>
                  <a:lnTo>
                    <a:pt x="780" y="465"/>
                  </a:lnTo>
                  <a:lnTo>
                    <a:pt x="747" y="433"/>
                  </a:lnTo>
                  <a:lnTo>
                    <a:pt x="713" y="400"/>
                  </a:lnTo>
                  <a:lnTo>
                    <a:pt x="679" y="366"/>
                  </a:lnTo>
                  <a:lnTo>
                    <a:pt x="644" y="333"/>
                  </a:lnTo>
                  <a:lnTo>
                    <a:pt x="609" y="300"/>
                  </a:lnTo>
                  <a:lnTo>
                    <a:pt x="573" y="267"/>
                  </a:lnTo>
                  <a:lnTo>
                    <a:pt x="535" y="235"/>
                  </a:lnTo>
                  <a:lnTo>
                    <a:pt x="497" y="204"/>
                  </a:lnTo>
                  <a:lnTo>
                    <a:pt x="459" y="174"/>
                  </a:lnTo>
                  <a:lnTo>
                    <a:pt x="418" y="147"/>
                  </a:lnTo>
                  <a:lnTo>
                    <a:pt x="376" y="120"/>
                  </a:lnTo>
                  <a:lnTo>
                    <a:pt x="332" y="95"/>
                  </a:lnTo>
                  <a:lnTo>
                    <a:pt x="288" y="73"/>
                  </a:lnTo>
                  <a:lnTo>
                    <a:pt x="241" y="53"/>
                  </a:lnTo>
                  <a:lnTo>
                    <a:pt x="193" y="35"/>
                  </a:lnTo>
                  <a:lnTo>
                    <a:pt x="142" y="22"/>
                  </a:lnTo>
                  <a:lnTo>
                    <a:pt x="92" y="11"/>
                  </a:lnTo>
                  <a:lnTo>
                    <a:pt x="37" y="4"/>
                  </a:lnTo>
                  <a:lnTo>
                    <a:pt x="0" y="40"/>
                  </a:lnTo>
                  <a:lnTo>
                    <a:pt x="37" y="4"/>
                  </a:lnTo>
                  <a:lnTo>
                    <a:pt x="0" y="0"/>
                  </a:lnTo>
                  <a:lnTo>
                    <a:pt x="0" y="40"/>
                  </a:lnTo>
                  <a:lnTo>
                    <a:pt x="68" y="4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59" name="Freeform 64"/>
            <p:cNvSpPr>
              <a:spLocks/>
            </p:cNvSpPr>
            <p:nvPr/>
          </p:nvSpPr>
          <p:spPr bwMode="auto">
            <a:xfrm>
              <a:off x="3148" y="2128"/>
              <a:ext cx="28" cy="33"/>
            </a:xfrm>
            <a:custGeom>
              <a:avLst/>
              <a:gdLst>
                <a:gd name="T0" fmla="*/ 0 w 169"/>
                <a:gd name="T1" fmla="*/ 0 h 195"/>
                <a:gd name="T2" fmla="*/ 0 w 169"/>
                <a:gd name="T3" fmla="*/ 0 h 195"/>
                <a:gd name="T4" fmla="*/ 0 w 169"/>
                <a:gd name="T5" fmla="*/ 0 h 195"/>
                <a:gd name="T6" fmla="*/ 0 w 169"/>
                <a:gd name="T7" fmla="*/ 0 h 195"/>
                <a:gd name="T8" fmla="*/ 0 w 169"/>
                <a:gd name="T9" fmla="*/ 0 h 195"/>
                <a:gd name="T10" fmla="*/ 0 w 169"/>
                <a:gd name="T11" fmla="*/ 0 h 195"/>
                <a:gd name="T12" fmla="*/ 0 w 169"/>
                <a:gd name="T13" fmla="*/ 0 h 195"/>
                <a:gd name="T14" fmla="*/ 0 w 169"/>
                <a:gd name="T15" fmla="*/ 0 h 195"/>
                <a:gd name="T16" fmla="*/ 0 w 169"/>
                <a:gd name="T17" fmla="*/ 0 h 195"/>
                <a:gd name="T18" fmla="*/ 0 w 169"/>
                <a:gd name="T19" fmla="*/ 0 h 195"/>
                <a:gd name="T20" fmla="*/ 0 w 169"/>
                <a:gd name="T21" fmla="*/ 0 h 195"/>
                <a:gd name="T22" fmla="*/ 0 w 169"/>
                <a:gd name="T23" fmla="*/ 0 h 195"/>
                <a:gd name="T24" fmla="*/ 0 w 169"/>
                <a:gd name="T25" fmla="*/ 0 h 195"/>
                <a:gd name="T26" fmla="*/ 0 w 169"/>
                <a:gd name="T27" fmla="*/ 0 h 195"/>
                <a:gd name="T28" fmla="*/ 0 w 169"/>
                <a:gd name="T29" fmla="*/ 0 h 195"/>
                <a:gd name="T30" fmla="*/ 0 w 169"/>
                <a:gd name="T31" fmla="*/ 0 h 195"/>
                <a:gd name="T32" fmla="*/ 0 w 169"/>
                <a:gd name="T33" fmla="*/ 0 h 195"/>
                <a:gd name="T34" fmla="*/ 0 w 169"/>
                <a:gd name="T35" fmla="*/ 0 h 195"/>
                <a:gd name="T36" fmla="*/ 0 w 169"/>
                <a:gd name="T37" fmla="*/ 0 h 195"/>
                <a:gd name="T38" fmla="*/ 0 w 169"/>
                <a:gd name="T39" fmla="*/ 0 h 195"/>
                <a:gd name="T40" fmla="*/ 0 w 169"/>
                <a:gd name="T41" fmla="*/ 0 h 195"/>
                <a:gd name="T42" fmla="*/ 0 w 169"/>
                <a:gd name="T43" fmla="*/ 0 h 195"/>
                <a:gd name="T44" fmla="*/ 0 w 169"/>
                <a:gd name="T45" fmla="*/ 0 h 195"/>
                <a:gd name="T46" fmla="*/ 0 w 169"/>
                <a:gd name="T47" fmla="*/ 0 h 1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9"/>
                <a:gd name="T73" fmla="*/ 0 h 195"/>
                <a:gd name="T74" fmla="*/ 169 w 169"/>
                <a:gd name="T75" fmla="*/ 195 h 19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9" h="195">
                  <a:moveTo>
                    <a:pt x="41" y="195"/>
                  </a:moveTo>
                  <a:lnTo>
                    <a:pt x="67" y="161"/>
                  </a:lnTo>
                  <a:lnTo>
                    <a:pt x="70" y="155"/>
                  </a:lnTo>
                  <a:lnTo>
                    <a:pt x="76" y="143"/>
                  </a:lnTo>
                  <a:lnTo>
                    <a:pt x="90" y="125"/>
                  </a:lnTo>
                  <a:lnTo>
                    <a:pt x="108" y="105"/>
                  </a:lnTo>
                  <a:lnTo>
                    <a:pt x="128" y="83"/>
                  </a:lnTo>
                  <a:lnTo>
                    <a:pt x="146" y="61"/>
                  </a:lnTo>
                  <a:lnTo>
                    <a:pt x="162" y="34"/>
                  </a:lnTo>
                  <a:lnTo>
                    <a:pt x="169" y="0"/>
                  </a:lnTo>
                  <a:lnTo>
                    <a:pt x="101" y="0"/>
                  </a:lnTo>
                  <a:lnTo>
                    <a:pt x="99" y="6"/>
                  </a:lnTo>
                  <a:lnTo>
                    <a:pt x="92" y="18"/>
                  </a:lnTo>
                  <a:lnTo>
                    <a:pt x="79" y="36"/>
                  </a:lnTo>
                  <a:lnTo>
                    <a:pt x="61" y="55"/>
                  </a:lnTo>
                  <a:lnTo>
                    <a:pt x="40" y="77"/>
                  </a:lnTo>
                  <a:lnTo>
                    <a:pt x="22" y="100"/>
                  </a:lnTo>
                  <a:lnTo>
                    <a:pt x="6" y="126"/>
                  </a:lnTo>
                  <a:lnTo>
                    <a:pt x="0" y="161"/>
                  </a:lnTo>
                  <a:lnTo>
                    <a:pt x="26" y="126"/>
                  </a:lnTo>
                  <a:lnTo>
                    <a:pt x="41" y="195"/>
                  </a:lnTo>
                  <a:lnTo>
                    <a:pt x="67" y="188"/>
                  </a:lnTo>
                  <a:lnTo>
                    <a:pt x="67" y="161"/>
                  </a:lnTo>
                  <a:lnTo>
                    <a:pt x="41" y="195"/>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60" name="Freeform 65"/>
            <p:cNvSpPr>
              <a:spLocks/>
            </p:cNvSpPr>
            <p:nvPr/>
          </p:nvSpPr>
          <p:spPr bwMode="auto">
            <a:xfrm>
              <a:off x="3069" y="2149"/>
              <a:ext cx="86" cy="38"/>
            </a:xfrm>
            <a:custGeom>
              <a:avLst/>
              <a:gdLst>
                <a:gd name="T0" fmla="*/ 0 w 518"/>
                <a:gd name="T1" fmla="*/ 0 h 225"/>
                <a:gd name="T2" fmla="*/ 0 w 518"/>
                <a:gd name="T3" fmla="*/ 0 h 225"/>
                <a:gd name="T4" fmla="*/ 0 w 518"/>
                <a:gd name="T5" fmla="*/ 0 h 225"/>
                <a:gd name="T6" fmla="*/ 0 w 518"/>
                <a:gd name="T7" fmla="*/ 0 h 225"/>
                <a:gd name="T8" fmla="*/ 0 w 518"/>
                <a:gd name="T9" fmla="*/ 0 h 225"/>
                <a:gd name="T10" fmla="*/ 0 w 518"/>
                <a:gd name="T11" fmla="*/ 0 h 225"/>
                <a:gd name="T12" fmla="*/ 0 w 518"/>
                <a:gd name="T13" fmla="*/ 0 h 225"/>
                <a:gd name="T14" fmla="*/ 0 w 518"/>
                <a:gd name="T15" fmla="*/ 0 h 225"/>
                <a:gd name="T16" fmla="*/ 0 w 518"/>
                <a:gd name="T17" fmla="*/ 0 h 225"/>
                <a:gd name="T18" fmla="*/ 0 w 518"/>
                <a:gd name="T19" fmla="*/ 0 h 225"/>
                <a:gd name="T20" fmla="*/ 0 w 518"/>
                <a:gd name="T21" fmla="*/ 0 h 225"/>
                <a:gd name="T22" fmla="*/ 0 w 518"/>
                <a:gd name="T23" fmla="*/ 0 h 225"/>
                <a:gd name="T24" fmla="*/ 0 w 518"/>
                <a:gd name="T25" fmla="*/ 0 h 225"/>
                <a:gd name="T26" fmla="*/ 0 w 518"/>
                <a:gd name="T27" fmla="*/ 0 h 225"/>
                <a:gd name="T28" fmla="*/ 0 w 518"/>
                <a:gd name="T29" fmla="*/ 0 h 225"/>
                <a:gd name="T30" fmla="*/ 0 w 518"/>
                <a:gd name="T31" fmla="*/ 0 h 225"/>
                <a:gd name="T32" fmla="*/ 0 w 518"/>
                <a:gd name="T33" fmla="*/ 0 h 225"/>
                <a:gd name="T34" fmla="*/ 0 w 518"/>
                <a:gd name="T35" fmla="*/ 0 h 225"/>
                <a:gd name="T36" fmla="*/ 0 w 518"/>
                <a:gd name="T37" fmla="*/ 0 h 225"/>
                <a:gd name="T38" fmla="*/ 0 w 518"/>
                <a:gd name="T39" fmla="*/ 0 h 225"/>
                <a:gd name="T40" fmla="*/ 0 w 518"/>
                <a:gd name="T41" fmla="*/ 0 h 225"/>
                <a:gd name="T42" fmla="*/ 0 w 518"/>
                <a:gd name="T43" fmla="*/ 0 h 225"/>
                <a:gd name="T44" fmla="*/ 0 w 518"/>
                <a:gd name="T45" fmla="*/ 0 h 225"/>
                <a:gd name="T46" fmla="*/ 0 w 518"/>
                <a:gd name="T47" fmla="*/ 0 h 225"/>
                <a:gd name="T48" fmla="*/ 0 w 518"/>
                <a:gd name="T49" fmla="*/ 0 h 225"/>
                <a:gd name="T50" fmla="*/ 0 w 518"/>
                <a:gd name="T51" fmla="*/ 0 h 225"/>
                <a:gd name="T52" fmla="*/ 0 w 518"/>
                <a:gd name="T53" fmla="*/ 0 h 225"/>
                <a:gd name="T54" fmla="*/ 0 w 518"/>
                <a:gd name="T55" fmla="*/ 0 h 225"/>
                <a:gd name="T56" fmla="*/ 0 w 518"/>
                <a:gd name="T57" fmla="*/ 0 h 225"/>
                <a:gd name="T58" fmla="*/ 0 w 518"/>
                <a:gd name="T59" fmla="*/ 0 h 225"/>
                <a:gd name="T60" fmla="*/ 0 w 518"/>
                <a:gd name="T61" fmla="*/ 0 h 225"/>
                <a:gd name="T62" fmla="*/ 0 w 518"/>
                <a:gd name="T63" fmla="*/ 0 h 225"/>
                <a:gd name="T64" fmla="*/ 0 w 518"/>
                <a:gd name="T65" fmla="*/ 0 h 225"/>
                <a:gd name="T66" fmla="*/ 0 w 518"/>
                <a:gd name="T67" fmla="*/ 0 h 225"/>
                <a:gd name="T68" fmla="*/ 0 w 518"/>
                <a:gd name="T69" fmla="*/ 0 h 225"/>
                <a:gd name="T70" fmla="*/ 0 w 518"/>
                <a:gd name="T71" fmla="*/ 0 h 225"/>
                <a:gd name="T72" fmla="*/ 0 w 518"/>
                <a:gd name="T73" fmla="*/ 0 h 225"/>
                <a:gd name="T74" fmla="*/ 0 w 518"/>
                <a:gd name="T75" fmla="*/ 0 h 225"/>
                <a:gd name="T76" fmla="*/ 0 w 518"/>
                <a:gd name="T77" fmla="*/ 0 h 225"/>
                <a:gd name="T78" fmla="*/ 0 w 518"/>
                <a:gd name="T79" fmla="*/ 0 h 2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18"/>
                <a:gd name="T121" fmla="*/ 0 h 225"/>
                <a:gd name="T122" fmla="*/ 518 w 518"/>
                <a:gd name="T123" fmla="*/ 225 h 2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18" h="225">
                  <a:moveTo>
                    <a:pt x="39" y="217"/>
                  </a:moveTo>
                  <a:lnTo>
                    <a:pt x="17" y="224"/>
                  </a:lnTo>
                  <a:lnTo>
                    <a:pt x="43" y="225"/>
                  </a:lnTo>
                  <a:lnTo>
                    <a:pt x="63" y="225"/>
                  </a:lnTo>
                  <a:lnTo>
                    <a:pt x="78" y="225"/>
                  </a:lnTo>
                  <a:lnTo>
                    <a:pt x="95" y="223"/>
                  </a:lnTo>
                  <a:lnTo>
                    <a:pt x="109" y="218"/>
                  </a:lnTo>
                  <a:lnTo>
                    <a:pt x="120" y="214"/>
                  </a:lnTo>
                  <a:lnTo>
                    <a:pt x="131" y="206"/>
                  </a:lnTo>
                  <a:lnTo>
                    <a:pt x="142" y="199"/>
                  </a:lnTo>
                  <a:lnTo>
                    <a:pt x="158" y="191"/>
                  </a:lnTo>
                  <a:lnTo>
                    <a:pt x="180" y="181"/>
                  </a:lnTo>
                  <a:lnTo>
                    <a:pt x="209" y="168"/>
                  </a:lnTo>
                  <a:lnTo>
                    <a:pt x="246" y="153"/>
                  </a:lnTo>
                  <a:lnTo>
                    <a:pt x="295" y="137"/>
                  </a:lnTo>
                  <a:lnTo>
                    <a:pt x="356" y="117"/>
                  </a:lnTo>
                  <a:lnTo>
                    <a:pt x="429" y="94"/>
                  </a:lnTo>
                  <a:lnTo>
                    <a:pt x="518" y="69"/>
                  </a:lnTo>
                  <a:lnTo>
                    <a:pt x="503" y="0"/>
                  </a:lnTo>
                  <a:lnTo>
                    <a:pt x="411" y="25"/>
                  </a:lnTo>
                  <a:lnTo>
                    <a:pt x="335" y="48"/>
                  </a:lnTo>
                  <a:lnTo>
                    <a:pt x="275" y="68"/>
                  </a:lnTo>
                  <a:lnTo>
                    <a:pt x="224" y="86"/>
                  </a:lnTo>
                  <a:lnTo>
                    <a:pt x="184" y="101"/>
                  </a:lnTo>
                  <a:lnTo>
                    <a:pt x="153" y="115"/>
                  </a:lnTo>
                  <a:lnTo>
                    <a:pt x="129" y="126"/>
                  </a:lnTo>
                  <a:lnTo>
                    <a:pt x="111" y="137"/>
                  </a:lnTo>
                  <a:lnTo>
                    <a:pt x="97" y="144"/>
                  </a:lnTo>
                  <a:lnTo>
                    <a:pt x="90" y="149"/>
                  </a:lnTo>
                  <a:lnTo>
                    <a:pt x="84" y="152"/>
                  </a:lnTo>
                  <a:lnTo>
                    <a:pt x="79" y="154"/>
                  </a:lnTo>
                  <a:lnTo>
                    <a:pt x="76" y="154"/>
                  </a:lnTo>
                  <a:lnTo>
                    <a:pt x="63" y="154"/>
                  </a:lnTo>
                  <a:lnTo>
                    <a:pt x="45" y="154"/>
                  </a:lnTo>
                  <a:lnTo>
                    <a:pt x="22" y="153"/>
                  </a:lnTo>
                  <a:lnTo>
                    <a:pt x="0" y="160"/>
                  </a:lnTo>
                  <a:lnTo>
                    <a:pt x="22" y="153"/>
                  </a:lnTo>
                  <a:lnTo>
                    <a:pt x="9" y="153"/>
                  </a:lnTo>
                  <a:lnTo>
                    <a:pt x="0" y="160"/>
                  </a:lnTo>
                  <a:lnTo>
                    <a:pt x="39" y="217"/>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61" name="Freeform 66"/>
            <p:cNvSpPr>
              <a:spLocks/>
            </p:cNvSpPr>
            <p:nvPr/>
          </p:nvSpPr>
          <p:spPr bwMode="auto">
            <a:xfrm>
              <a:off x="3032" y="2176"/>
              <a:ext cx="43" cy="36"/>
            </a:xfrm>
            <a:custGeom>
              <a:avLst/>
              <a:gdLst>
                <a:gd name="T0" fmla="*/ 0 w 262"/>
                <a:gd name="T1" fmla="*/ 0 h 216"/>
                <a:gd name="T2" fmla="*/ 0 w 262"/>
                <a:gd name="T3" fmla="*/ 0 h 216"/>
                <a:gd name="T4" fmla="*/ 0 w 262"/>
                <a:gd name="T5" fmla="*/ 0 h 216"/>
                <a:gd name="T6" fmla="*/ 0 w 262"/>
                <a:gd name="T7" fmla="*/ 0 h 216"/>
                <a:gd name="T8" fmla="*/ 0 w 262"/>
                <a:gd name="T9" fmla="*/ 0 h 216"/>
                <a:gd name="T10" fmla="*/ 0 w 262"/>
                <a:gd name="T11" fmla="*/ 0 h 216"/>
                <a:gd name="T12" fmla="*/ 0 w 262"/>
                <a:gd name="T13" fmla="*/ 0 h 216"/>
                <a:gd name="T14" fmla="*/ 0 w 262"/>
                <a:gd name="T15" fmla="*/ 0 h 216"/>
                <a:gd name="T16" fmla="*/ 0 w 262"/>
                <a:gd name="T17" fmla="*/ 0 h 216"/>
                <a:gd name="T18" fmla="*/ 0 w 262"/>
                <a:gd name="T19" fmla="*/ 0 h 2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2"/>
                <a:gd name="T31" fmla="*/ 0 h 216"/>
                <a:gd name="T32" fmla="*/ 262 w 262"/>
                <a:gd name="T33" fmla="*/ 216 h 2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2" h="216">
                  <a:moveTo>
                    <a:pt x="67" y="187"/>
                  </a:moveTo>
                  <a:lnTo>
                    <a:pt x="53" y="216"/>
                  </a:lnTo>
                  <a:lnTo>
                    <a:pt x="262" y="57"/>
                  </a:lnTo>
                  <a:lnTo>
                    <a:pt x="223" y="0"/>
                  </a:lnTo>
                  <a:lnTo>
                    <a:pt x="14" y="158"/>
                  </a:lnTo>
                  <a:lnTo>
                    <a:pt x="0" y="187"/>
                  </a:lnTo>
                  <a:lnTo>
                    <a:pt x="14" y="158"/>
                  </a:lnTo>
                  <a:lnTo>
                    <a:pt x="0" y="169"/>
                  </a:lnTo>
                  <a:lnTo>
                    <a:pt x="0" y="187"/>
                  </a:lnTo>
                  <a:lnTo>
                    <a:pt x="67" y="187"/>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62" name="Freeform 67"/>
            <p:cNvSpPr>
              <a:spLocks/>
            </p:cNvSpPr>
            <p:nvPr/>
          </p:nvSpPr>
          <p:spPr bwMode="auto">
            <a:xfrm>
              <a:off x="3025" y="2207"/>
              <a:ext cx="18" cy="40"/>
            </a:xfrm>
            <a:custGeom>
              <a:avLst/>
              <a:gdLst>
                <a:gd name="T0" fmla="*/ 0 w 107"/>
                <a:gd name="T1" fmla="*/ 0 h 238"/>
                <a:gd name="T2" fmla="*/ 0 w 107"/>
                <a:gd name="T3" fmla="*/ 0 h 238"/>
                <a:gd name="T4" fmla="*/ 0 w 107"/>
                <a:gd name="T5" fmla="*/ 0 h 238"/>
                <a:gd name="T6" fmla="*/ 0 w 107"/>
                <a:gd name="T7" fmla="*/ 0 h 238"/>
                <a:gd name="T8" fmla="*/ 0 w 107"/>
                <a:gd name="T9" fmla="*/ 0 h 238"/>
                <a:gd name="T10" fmla="*/ 0 w 107"/>
                <a:gd name="T11" fmla="*/ 0 h 238"/>
                <a:gd name="T12" fmla="*/ 0 w 107"/>
                <a:gd name="T13" fmla="*/ 0 h 238"/>
                <a:gd name="T14" fmla="*/ 0 w 107"/>
                <a:gd name="T15" fmla="*/ 0 h 238"/>
                <a:gd name="T16" fmla="*/ 0 w 107"/>
                <a:gd name="T17" fmla="*/ 0 h 238"/>
                <a:gd name="T18" fmla="*/ 0 w 107"/>
                <a:gd name="T19" fmla="*/ 0 h 238"/>
                <a:gd name="T20" fmla="*/ 0 w 107"/>
                <a:gd name="T21" fmla="*/ 0 h 238"/>
                <a:gd name="T22" fmla="*/ 0 w 107"/>
                <a:gd name="T23" fmla="*/ 0 h 238"/>
                <a:gd name="T24" fmla="*/ 0 w 107"/>
                <a:gd name="T25" fmla="*/ 0 h 238"/>
                <a:gd name="T26" fmla="*/ 0 w 107"/>
                <a:gd name="T27" fmla="*/ 0 h 238"/>
                <a:gd name="T28" fmla="*/ 0 w 107"/>
                <a:gd name="T29" fmla="*/ 0 h 238"/>
                <a:gd name="T30" fmla="*/ 0 w 107"/>
                <a:gd name="T31" fmla="*/ 0 h 238"/>
                <a:gd name="T32" fmla="*/ 0 w 107"/>
                <a:gd name="T33" fmla="*/ 0 h 238"/>
                <a:gd name="T34" fmla="*/ 0 w 107"/>
                <a:gd name="T35" fmla="*/ 0 h 238"/>
                <a:gd name="T36" fmla="*/ 0 w 107"/>
                <a:gd name="T37" fmla="*/ 0 h 238"/>
                <a:gd name="T38" fmla="*/ 0 w 107"/>
                <a:gd name="T39" fmla="*/ 0 h 238"/>
                <a:gd name="T40" fmla="*/ 0 w 107"/>
                <a:gd name="T41" fmla="*/ 0 h 238"/>
                <a:gd name="T42" fmla="*/ 0 w 107"/>
                <a:gd name="T43" fmla="*/ 0 h 238"/>
                <a:gd name="T44" fmla="*/ 0 w 107"/>
                <a:gd name="T45" fmla="*/ 0 h 238"/>
                <a:gd name="T46" fmla="*/ 0 w 107"/>
                <a:gd name="T47" fmla="*/ 0 h 238"/>
                <a:gd name="T48" fmla="*/ 0 w 107"/>
                <a:gd name="T49" fmla="*/ 0 h 238"/>
                <a:gd name="T50" fmla="*/ 0 w 107"/>
                <a:gd name="T51" fmla="*/ 0 h 238"/>
                <a:gd name="T52" fmla="*/ 0 w 107"/>
                <a:gd name="T53" fmla="*/ 0 h 238"/>
                <a:gd name="T54" fmla="*/ 0 w 107"/>
                <a:gd name="T55" fmla="*/ 0 h 238"/>
                <a:gd name="T56" fmla="*/ 0 w 107"/>
                <a:gd name="T57" fmla="*/ 0 h 238"/>
                <a:gd name="T58" fmla="*/ 0 w 107"/>
                <a:gd name="T59" fmla="*/ 0 h 238"/>
                <a:gd name="T60" fmla="*/ 0 w 107"/>
                <a:gd name="T61" fmla="*/ 0 h 238"/>
                <a:gd name="T62" fmla="*/ 0 w 107"/>
                <a:gd name="T63" fmla="*/ 0 h 238"/>
                <a:gd name="T64" fmla="*/ 0 w 107"/>
                <a:gd name="T65" fmla="*/ 0 h 238"/>
                <a:gd name="T66" fmla="*/ 0 w 107"/>
                <a:gd name="T67" fmla="*/ 0 h 238"/>
                <a:gd name="T68" fmla="*/ 0 w 107"/>
                <a:gd name="T69" fmla="*/ 0 h 2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7"/>
                <a:gd name="T106" fmla="*/ 0 h 238"/>
                <a:gd name="T107" fmla="*/ 107 w 107"/>
                <a:gd name="T108" fmla="*/ 238 h 2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7" h="238">
                  <a:moveTo>
                    <a:pt x="16" y="238"/>
                  </a:moveTo>
                  <a:lnTo>
                    <a:pt x="38" y="231"/>
                  </a:lnTo>
                  <a:lnTo>
                    <a:pt x="54" y="217"/>
                  </a:lnTo>
                  <a:lnTo>
                    <a:pt x="61" y="203"/>
                  </a:lnTo>
                  <a:lnTo>
                    <a:pt x="69" y="190"/>
                  </a:lnTo>
                  <a:lnTo>
                    <a:pt x="73" y="173"/>
                  </a:lnTo>
                  <a:lnTo>
                    <a:pt x="79" y="156"/>
                  </a:lnTo>
                  <a:lnTo>
                    <a:pt x="85" y="137"/>
                  </a:lnTo>
                  <a:lnTo>
                    <a:pt x="88" y="119"/>
                  </a:lnTo>
                  <a:lnTo>
                    <a:pt x="93" y="101"/>
                  </a:lnTo>
                  <a:lnTo>
                    <a:pt x="97" y="81"/>
                  </a:lnTo>
                  <a:lnTo>
                    <a:pt x="98" y="64"/>
                  </a:lnTo>
                  <a:lnTo>
                    <a:pt x="102" y="50"/>
                  </a:lnTo>
                  <a:lnTo>
                    <a:pt x="105" y="33"/>
                  </a:lnTo>
                  <a:lnTo>
                    <a:pt x="106" y="20"/>
                  </a:lnTo>
                  <a:lnTo>
                    <a:pt x="107" y="10"/>
                  </a:lnTo>
                  <a:lnTo>
                    <a:pt x="107" y="0"/>
                  </a:lnTo>
                  <a:lnTo>
                    <a:pt x="40" y="0"/>
                  </a:lnTo>
                  <a:lnTo>
                    <a:pt x="40" y="5"/>
                  </a:lnTo>
                  <a:lnTo>
                    <a:pt x="38" y="13"/>
                  </a:lnTo>
                  <a:lnTo>
                    <a:pt x="37" y="24"/>
                  </a:lnTo>
                  <a:lnTo>
                    <a:pt x="36" y="36"/>
                  </a:lnTo>
                  <a:lnTo>
                    <a:pt x="33" y="52"/>
                  </a:lnTo>
                  <a:lnTo>
                    <a:pt x="29" y="69"/>
                  </a:lnTo>
                  <a:lnTo>
                    <a:pt x="27" y="85"/>
                  </a:lnTo>
                  <a:lnTo>
                    <a:pt x="23" y="103"/>
                  </a:lnTo>
                  <a:lnTo>
                    <a:pt x="19" y="120"/>
                  </a:lnTo>
                  <a:lnTo>
                    <a:pt x="16" y="135"/>
                  </a:lnTo>
                  <a:lnTo>
                    <a:pt x="10" y="149"/>
                  </a:lnTo>
                  <a:lnTo>
                    <a:pt x="6" y="161"/>
                  </a:lnTo>
                  <a:lnTo>
                    <a:pt x="2" y="169"/>
                  </a:lnTo>
                  <a:lnTo>
                    <a:pt x="0" y="174"/>
                  </a:lnTo>
                  <a:lnTo>
                    <a:pt x="5" y="169"/>
                  </a:lnTo>
                  <a:lnTo>
                    <a:pt x="16" y="167"/>
                  </a:lnTo>
                  <a:lnTo>
                    <a:pt x="16" y="238"/>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63" name="Freeform 68"/>
            <p:cNvSpPr>
              <a:spLocks/>
            </p:cNvSpPr>
            <p:nvPr/>
          </p:nvSpPr>
          <p:spPr bwMode="auto">
            <a:xfrm>
              <a:off x="3035" y="2174"/>
              <a:ext cx="36" cy="12"/>
            </a:xfrm>
            <a:custGeom>
              <a:avLst/>
              <a:gdLst>
                <a:gd name="T0" fmla="*/ 0 w 211"/>
                <a:gd name="T1" fmla="*/ 0 h 72"/>
                <a:gd name="T2" fmla="*/ 0 w 211"/>
                <a:gd name="T3" fmla="*/ 0 h 72"/>
                <a:gd name="T4" fmla="*/ 0 w 211"/>
                <a:gd name="T5" fmla="*/ 0 h 72"/>
                <a:gd name="T6" fmla="*/ 0 w 211"/>
                <a:gd name="T7" fmla="*/ 0 h 72"/>
                <a:gd name="T8" fmla="*/ 0 w 211"/>
                <a:gd name="T9" fmla="*/ 0 h 72"/>
                <a:gd name="T10" fmla="*/ 0 w 211"/>
                <a:gd name="T11" fmla="*/ 0 h 72"/>
                <a:gd name="T12" fmla="*/ 0 w 211"/>
                <a:gd name="T13" fmla="*/ 0 h 72"/>
                <a:gd name="T14" fmla="*/ 0 w 211"/>
                <a:gd name="T15" fmla="*/ 0 h 72"/>
                <a:gd name="T16" fmla="*/ 0 w 211"/>
                <a:gd name="T17" fmla="*/ 0 h 72"/>
                <a:gd name="T18" fmla="*/ 0 w 211"/>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1"/>
                <a:gd name="T31" fmla="*/ 0 h 72"/>
                <a:gd name="T32" fmla="*/ 211 w 211"/>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1" h="72">
                  <a:moveTo>
                    <a:pt x="30" y="68"/>
                  </a:moveTo>
                  <a:lnTo>
                    <a:pt x="15" y="72"/>
                  </a:lnTo>
                  <a:lnTo>
                    <a:pt x="211" y="72"/>
                  </a:lnTo>
                  <a:lnTo>
                    <a:pt x="211" y="0"/>
                  </a:lnTo>
                  <a:lnTo>
                    <a:pt x="15" y="0"/>
                  </a:lnTo>
                  <a:lnTo>
                    <a:pt x="0" y="4"/>
                  </a:lnTo>
                  <a:lnTo>
                    <a:pt x="15" y="0"/>
                  </a:lnTo>
                  <a:lnTo>
                    <a:pt x="7" y="0"/>
                  </a:lnTo>
                  <a:lnTo>
                    <a:pt x="0" y="4"/>
                  </a:lnTo>
                  <a:lnTo>
                    <a:pt x="30" y="68"/>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64" name="Freeform 69"/>
            <p:cNvSpPr>
              <a:spLocks/>
            </p:cNvSpPr>
            <p:nvPr/>
          </p:nvSpPr>
          <p:spPr bwMode="auto">
            <a:xfrm>
              <a:off x="3004" y="2175"/>
              <a:ext cx="36" cy="27"/>
            </a:xfrm>
            <a:custGeom>
              <a:avLst/>
              <a:gdLst>
                <a:gd name="T0" fmla="*/ 0 w 217"/>
                <a:gd name="T1" fmla="*/ 0 h 160"/>
                <a:gd name="T2" fmla="*/ 0 w 217"/>
                <a:gd name="T3" fmla="*/ 0 h 160"/>
                <a:gd name="T4" fmla="*/ 0 w 217"/>
                <a:gd name="T5" fmla="*/ 0 h 160"/>
                <a:gd name="T6" fmla="*/ 0 w 217"/>
                <a:gd name="T7" fmla="*/ 0 h 160"/>
                <a:gd name="T8" fmla="*/ 0 w 217"/>
                <a:gd name="T9" fmla="*/ 0 h 160"/>
                <a:gd name="T10" fmla="*/ 0 w 217"/>
                <a:gd name="T11" fmla="*/ 0 h 160"/>
                <a:gd name="T12" fmla="*/ 0 60000 65536"/>
                <a:gd name="T13" fmla="*/ 0 60000 65536"/>
                <a:gd name="T14" fmla="*/ 0 60000 65536"/>
                <a:gd name="T15" fmla="*/ 0 60000 65536"/>
                <a:gd name="T16" fmla="*/ 0 60000 65536"/>
                <a:gd name="T17" fmla="*/ 0 60000 65536"/>
                <a:gd name="T18" fmla="*/ 0 w 217"/>
                <a:gd name="T19" fmla="*/ 0 h 160"/>
                <a:gd name="T20" fmla="*/ 217 w 217"/>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17" h="160">
                  <a:moveTo>
                    <a:pt x="14" y="127"/>
                  </a:moveTo>
                  <a:lnTo>
                    <a:pt x="29" y="160"/>
                  </a:lnTo>
                  <a:lnTo>
                    <a:pt x="217" y="64"/>
                  </a:lnTo>
                  <a:lnTo>
                    <a:pt x="187" y="0"/>
                  </a:lnTo>
                  <a:lnTo>
                    <a:pt x="0" y="95"/>
                  </a:lnTo>
                  <a:lnTo>
                    <a:pt x="14" y="127"/>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65" name="Freeform 70"/>
            <p:cNvSpPr>
              <a:spLocks/>
            </p:cNvSpPr>
            <p:nvPr/>
          </p:nvSpPr>
          <p:spPr bwMode="auto">
            <a:xfrm>
              <a:off x="3072" y="2295"/>
              <a:ext cx="30" cy="56"/>
            </a:xfrm>
            <a:custGeom>
              <a:avLst/>
              <a:gdLst>
                <a:gd name="T0" fmla="*/ 0 w 182"/>
                <a:gd name="T1" fmla="*/ 0 h 334"/>
                <a:gd name="T2" fmla="*/ 0 w 182"/>
                <a:gd name="T3" fmla="*/ 0 h 334"/>
                <a:gd name="T4" fmla="*/ 0 w 182"/>
                <a:gd name="T5" fmla="*/ 0 h 334"/>
                <a:gd name="T6" fmla="*/ 0 w 182"/>
                <a:gd name="T7" fmla="*/ 0 h 334"/>
                <a:gd name="T8" fmla="*/ 0 w 182"/>
                <a:gd name="T9" fmla="*/ 0 h 334"/>
                <a:gd name="T10" fmla="*/ 0 w 182"/>
                <a:gd name="T11" fmla="*/ 0 h 334"/>
                <a:gd name="T12" fmla="*/ 0 w 182"/>
                <a:gd name="T13" fmla="*/ 0 h 334"/>
                <a:gd name="T14" fmla="*/ 0 w 182"/>
                <a:gd name="T15" fmla="*/ 0 h 334"/>
                <a:gd name="T16" fmla="*/ 0 w 182"/>
                <a:gd name="T17" fmla="*/ 0 h 334"/>
                <a:gd name="T18" fmla="*/ 0 w 182"/>
                <a:gd name="T19" fmla="*/ 0 h 334"/>
                <a:gd name="T20" fmla="*/ 0 w 182"/>
                <a:gd name="T21" fmla="*/ 0 h 334"/>
                <a:gd name="T22" fmla="*/ 0 w 182"/>
                <a:gd name="T23" fmla="*/ 0 h 334"/>
                <a:gd name="T24" fmla="*/ 0 w 182"/>
                <a:gd name="T25" fmla="*/ 0 h 334"/>
                <a:gd name="T26" fmla="*/ 0 w 182"/>
                <a:gd name="T27" fmla="*/ 0 h 334"/>
                <a:gd name="T28" fmla="*/ 0 w 182"/>
                <a:gd name="T29" fmla="*/ 0 h 334"/>
                <a:gd name="T30" fmla="*/ 0 w 182"/>
                <a:gd name="T31" fmla="*/ 0 h 334"/>
                <a:gd name="T32" fmla="*/ 0 w 182"/>
                <a:gd name="T33" fmla="*/ 0 h 334"/>
                <a:gd name="T34" fmla="*/ 0 w 182"/>
                <a:gd name="T35" fmla="*/ 0 h 334"/>
                <a:gd name="T36" fmla="*/ 0 w 182"/>
                <a:gd name="T37" fmla="*/ 0 h 334"/>
                <a:gd name="T38" fmla="*/ 0 w 182"/>
                <a:gd name="T39" fmla="*/ 0 h 334"/>
                <a:gd name="T40" fmla="*/ 0 w 182"/>
                <a:gd name="T41" fmla="*/ 0 h 334"/>
                <a:gd name="T42" fmla="*/ 0 w 182"/>
                <a:gd name="T43" fmla="*/ 0 h 334"/>
                <a:gd name="T44" fmla="*/ 0 w 182"/>
                <a:gd name="T45" fmla="*/ 0 h 334"/>
                <a:gd name="T46" fmla="*/ 0 w 182"/>
                <a:gd name="T47" fmla="*/ 0 h 334"/>
                <a:gd name="T48" fmla="*/ 0 w 182"/>
                <a:gd name="T49" fmla="*/ 0 h 334"/>
                <a:gd name="T50" fmla="*/ 0 w 182"/>
                <a:gd name="T51" fmla="*/ 0 h 334"/>
                <a:gd name="T52" fmla="*/ 0 w 182"/>
                <a:gd name="T53" fmla="*/ 0 h 334"/>
                <a:gd name="T54" fmla="*/ 0 w 182"/>
                <a:gd name="T55" fmla="*/ 0 h 334"/>
                <a:gd name="T56" fmla="*/ 0 w 182"/>
                <a:gd name="T57" fmla="*/ 0 h 334"/>
                <a:gd name="T58" fmla="*/ 0 w 182"/>
                <a:gd name="T59" fmla="*/ 0 h 334"/>
                <a:gd name="T60" fmla="*/ 0 w 182"/>
                <a:gd name="T61" fmla="*/ 0 h 334"/>
                <a:gd name="T62" fmla="*/ 0 w 182"/>
                <a:gd name="T63" fmla="*/ 0 h 334"/>
                <a:gd name="T64" fmla="*/ 0 w 182"/>
                <a:gd name="T65" fmla="*/ 0 h 334"/>
                <a:gd name="T66" fmla="*/ 0 w 182"/>
                <a:gd name="T67" fmla="*/ 0 h 334"/>
                <a:gd name="T68" fmla="*/ 0 w 182"/>
                <a:gd name="T69" fmla="*/ 0 h 334"/>
                <a:gd name="T70" fmla="*/ 0 w 182"/>
                <a:gd name="T71" fmla="*/ 0 h 334"/>
                <a:gd name="T72" fmla="*/ 0 w 182"/>
                <a:gd name="T73" fmla="*/ 0 h 334"/>
                <a:gd name="T74" fmla="*/ 0 w 182"/>
                <a:gd name="T75" fmla="*/ 0 h 334"/>
                <a:gd name="T76" fmla="*/ 0 w 182"/>
                <a:gd name="T77" fmla="*/ 0 h 334"/>
                <a:gd name="T78" fmla="*/ 0 w 182"/>
                <a:gd name="T79" fmla="*/ 0 h 3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2"/>
                <a:gd name="T121" fmla="*/ 0 h 334"/>
                <a:gd name="T122" fmla="*/ 182 w 182"/>
                <a:gd name="T123" fmla="*/ 334 h 3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2" h="334">
                  <a:moveTo>
                    <a:pt x="170" y="279"/>
                  </a:moveTo>
                  <a:lnTo>
                    <a:pt x="182" y="307"/>
                  </a:lnTo>
                  <a:lnTo>
                    <a:pt x="181" y="280"/>
                  </a:lnTo>
                  <a:lnTo>
                    <a:pt x="180" y="258"/>
                  </a:lnTo>
                  <a:lnTo>
                    <a:pt x="175" y="233"/>
                  </a:lnTo>
                  <a:lnTo>
                    <a:pt x="171" y="211"/>
                  </a:lnTo>
                  <a:lnTo>
                    <a:pt x="164" y="191"/>
                  </a:lnTo>
                  <a:lnTo>
                    <a:pt x="157" y="172"/>
                  </a:lnTo>
                  <a:lnTo>
                    <a:pt x="149" y="153"/>
                  </a:lnTo>
                  <a:lnTo>
                    <a:pt x="140" y="135"/>
                  </a:lnTo>
                  <a:lnTo>
                    <a:pt x="131" y="118"/>
                  </a:lnTo>
                  <a:lnTo>
                    <a:pt x="121" y="102"/>
                  </a:lnTo>
                  <a:lnTo>
                    <a:pt x="111" y="85"/>
                  </a:lnTo>
                  <a:lnTo>
                    <a:pt x="101" y="68"/>
                  </a:lnTo>
                  <a:lnTo>
                    <a:pt x="91" y="53"/>
                  </a:lnTo>
                  <a:lnTo>
                    <a:pt x="79" y="36"/>
                  </a:lnTo>
                  <a:lnTo>
                    <a:pt x="70" y="18"/>
                  </a:lnTo>
                  <a:lnTo>
                    <a:pt x="59" y="0"/>
                  </a:lnTo>
                  <a:lnTo>
                    <a:pt x="0" y="36"/>
                  </a:lnTo>
                  <a:lnTo>
                    <a:pt x="12" y="56"/>
                  </a:lnTo>
                  <a:lnTo>
                    <a:pt x="23" y="74"/>
                  </a:lnTo>
                  <a:lnTo>
                    <a:pt x="34" y="93"/>
                  </a:lnTo>
                  <a:lnTo>
                    <a:pt x="44" y="109"/>
                  </a:lnTo>
                  <a:lnTo>
                    <a:pt x="55" y="125"/>
                  </a:lnTo>
                  <a:lnTo>
                    <a:pt x="65" y="140"/>
                  </a:lnTo>
                  <a:lnTo>
                    <a:pt x="73" y="154"/>
                  </a:lnTo>
                  <a:lnTo>
                    <a:pt x="82" y="171"/>
                  </a:lnTo>
                  <a:lnTo>
                    <a:pt x="88" y="184"/>
                  </a:lnTo>
                  <a:lnTo>
                    <a:pt x="94" y="198"/>
                  </a:lnTo>
                  <a:lnTo>
                    <a:pt x="101" y="215"/>
                  </a:lnTo>
                  <a:lnTo>
                    <a:pt x="105" y="230"/>
                  </a:lnTo>
                  <a:lnTo>
                    <a:pt x="110" y="247"/>
                  </a:lnTo>
                  <a:lnTo>
                    <a:pt x="112" y="265"/>
                  </a:lnTo>
                  <a:lnTo>
                    <a:pt x="113" y="285"/>
                  </a:lnTo>
                  <a:lnTo>
                    <a:pt x="114" y="307"/>
                  </a:lnTo>
                  <a:lnTo>
                    <a:pt x="127" y="334"/>
                  </a:lnTo>
                  <a:lnTo>
                    <a:pt x="114" y="307"/>
                  </a:lnTo>
                  <a:lnTo>
                    <a:pt x="114" y="323"/>
                  </a:lnTo>
                  <a:lnTo>
                    <a:pt x="127" y="334"/>
                  </a:lnTo>
                  <a:lnTo>
                    <a:pt x="170" y="279"/>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66" name="Freeform 71"/>
            <p:cNvSpPr>
              <a:spLocks/>
            </p:cNvSpPr>
            <p:nvPr/>
          </p:nvSpPr>
          <p:spPr bwMode="auto">
            <a:xfrm>
              <a:off x="3093" y="2342"/>
              <a:ext cx="12" cy="15"/>
            </a:xfrm>
            <a:custGeom>
              <a:avLst/>
              <a:gdLst>
                <a:gd name="T0" fmla="*/ 0 w 73"/>
                <a:gd name="T1" fmla="*/ 0 h 90"/>
                <a:gd name="T2" fmla="*/ 0 w 73"/>
                <a:gd name="T3" fmla="*/ 0 h 90"/>
                <a:gd name="T4" fmla="*/ 0 w 73"/>
                <a:gd name="T5" fmla="*/ 0 h 90"/>
                <a:gd name="T6" fmla="*/ 0 w 73"/>
                <a:gd name="T7" fmla="*/ 0 h 90"/>
                <a:gd name="T8" fmla="*/ 0 w 73"/>
                <a:gd name="T9" fmla="*/ 0 h 90"/>
                <a:gd name="T10" fmla="*/ 0 w 73"/>
                <a:gd name="T11" fmla="*/ 0 h 90"/>
                <a:gd name="T12" fmla="*/ 0 w 73"/>
                <a:gd name="T13" fmla="*/ 0 h 90"/>
                <a:gd name="T14" fmla="*/ 0 w 73"/>
                <a:gd name="T15" fmla="*/ 0 h 90"/>
                <a:gd name="T16" fmla="*/ 0 w 73"/>
                <a:gd name="T17" fmla="*/ 0 h 90"/>
                <a:gd name="T18" fmla="*/ 0 w 73"/>
                <a:gd name="T19" fmla="*/ 0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90"/>
                <a:gd name="T32" fmla="*/ 73 w 73"/>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90">
                  <a:moveTo>
                    <a:pt x="52" y="18"/>
                  </a:moveTo>
                  <a:lnTo>
                    <a:pt x="73" y="26"/>
                  </a:lnTo>
                  <a:lnTo>
                    <a:pt x="43" y="0"/>
                  </a:lnTo>
                  <a:lnTo>
                    <a:pt x="0" y="55"/>
                  </a:lnTo>
                  <a:lnTo>
                    <a:pt x="30" y="81"/>
                  </a:lnTo>
                  <a:lnTo>
                    <a:pt x="52" y="90"/>
                  </a:lnTo>
                  <a:lnTo>
                    <a:pt x="30" y="81"/>
                  </a:lnTo>
                  <a:lnTo>
                    <a:pt x="39" y="90"/>
                  </a:lnTo>
                  <a:lnTo>
                    <a:pt x="52" y="90"/>
                  </a:lnTo>
                  <a:lnTo>
                    <a:pt x="52" y="18"/>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67" name="Freeform 72"/>
            <p:cNvSpPr>
              <a:spLocks/>
            </p:cNvSpPr>
            <p:nvPr/>
          </p:nvSpPr>
          <p:spPr bwMode="auto">
            <a:xfrm>
              <a:off x="3102" y="2345"/>
              <a:ext cx="30" cy="23"/>
            </a:xfrm>
            <a:custGeom>
              <a:avLst/>
              <a:gdLst>
                <a:gd name="T0" fmla="*/ 0 w 182"/>
                <a:gd name="T1" fmla="*/ 0 h 142"/>
                <a:gd name="T2" fmla="*/ 0 w 182"/>
                <a:gd name="T3" fmla="*/ 0 h 142"/>
                <a:gd name="T4" fmla="*/ 0 w 182"/>
                <a:gd name="T5" fmla="*/ 0 h 142"/>
                <a:gd name="T6" fmla="*/ 0 w 182"/>
                <a:gd name="T7" fmla="*/ 0 h 142"/>
                <a:gd name="T8" fmla="*/ 0 w 182"/>
                <a:gd name="T9" fmla="*/ 0 h 142"/>
                <a:gd name="T10" fmla="*/ 0 w 182"/>
                <a:gd name="T11" fmla="*/ 0 h 142"/>
                <a:gd name="T12" fmla="*/ 0 w 182"/>
                <a:gd name="T13" fmla="*/ 0 h 142"/>
                <a:gd name="T14" fmla="*/ 0 w 182"/>
                <a:gd name="T15" fmla="*/ 0 h 142"/>
                <a:gd name="T16" fmla="*/ 0 w 182"/>
                <a:gd name="T17" fmla="*/ 0 h 142"/>
                <a:gd name="T18" fmla="*/ 0 w 182"/>
                <a:gd name="T19" fmla="*/ 0 h 142"/>
                <a:gd name="T20" fmla="*/ 0 w 182"/>
                <a:gd name="T21" fmla="*/ 0 h 142"/>
                <a:gd name="T22" fmla="*/ 0 w 182"/>
                <a:gd name="T23" fmla="*/ 0 h 142"/>
                <a:gd name="T24" fmla="*/ 0 w 182"/>
                <a:gd name="T25" fmla="*/ 0 h 142"/>
                <a:gd name="T26" fmla="*/ 0 w 182"/>
                <a:gd name="T27" fmla="*/ 0 h 142"/>
                <a:gd name="T28" fmla="*/ 0 w 182"/>
                <a:gd name="T29" fmla="*/ 0 h 142"/>
                <a:gd name="T30" fmla="*/ 0 w 182"/>
                <a:gd name="T31" fmla="*/ 0 h 142"/>
                <a:gd name="T32" fmla="*/ 0 w 182"/>
                <a:gd name="T33" fmla="*/ 0 h 142"/>
                <a:gd name="T34" fmla="*/ 0 w 182"/>
                <a:gd name="T35" fmla="*/ 0 h 142"/>
                <a:gd name="T36" fmla="*/ 0 w 182"/>
                <a:gd name="T37" fmla="*/ 0 h 142"/>
                <a:gd name="T38" fmla="*/ 0 w 182"/>
                <a:gd name="T39" fmla="*/ 0 h 142"/>
                <a:gd name="T40" fmla="*/ 0 w 182"/>
                <a:gd name="T41" fmla="*/ 0 h 142"/>
                <a:gd name="T42" fmla="*/ 0 w 182"/>
                <a:gd name="T43" fmla="*/ 0 h 142"/>
                <a:gd name="T44" fmla="*/ 0 w 182"/>
                <a:gd name="T45" fmla="*/ 0 h 142"/>
                <a:gd name="T46" fmla="*/ 0 w 182"/>
                <a:gd name="T47" fmla="*/ 0 h 1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2"/>
                <a:gd name="T73" fmla="*/ 0 h 142"/>
                <a:gd name="T74" fmla="*/ 182 w 182"/>
                <a:gd name="T75" fmla="*/ 142 h 1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2" h="142">
                  <a:moveTo>
                    <a:pt x="169" y="87"/>
                  </a:moveTo>
                  <a:lnTo>
                    <a:pt x="182" y="114"/>
                  </a:lnTo>
                  <a:lnTo>
                    <a:pt x="171" y="79"/>
                  </a:lnTo>
                  <a:lnTo>
                    <a:pt x="150" y="52"/>
                  </a:lnTo>
                  <a:lnTo>
                    <a:pt x="124" y="36"/>
                  </a:lnTo>
                  <a:lnTo>
                    <a:pt x="97" y="21"/>
                  </a:lnTo>
                  <a:lnTo>
                    <a:pt x="69" y="12"/>
                  </a:lnTo>
                  <a:lnTo>
                    <a:pt x="42" y="6"/>
                  </a:lnTo>
                  <a:lnTo>
                    <a:pt x="19" y="1"/>
                  </a:lnTo>
                  <a:lnTo>
                    <a:pt x="0" y="0"/>
                  </a:lnTo>
                  <a:lnTo>
                    <a:pt x="0" y="72"/>
                  </a:lnTo>
                  <a:lnTo>
                    <a:pt x="10" y="73"/>
                  </a:lnTo>
                  <a:lnTo>
                    <a:pt x="28" y="75"/>
                  </a:lnTo>
                  <a:lnTo>
                    <a:pt x="51" y="81"/>
                  </a:lnTo>
                  <a:lnTo>
                    <a:pt x="72" y="88"/>
                  </a:lnTo>
                  <a:lnTo>
                    <a:pt x="92" y="98"/>
                  </a:lnTo>
                  <a:lnTo>
                    <a:pt x="107" y="107"/>
                  </a:lnTo>
                  <a:lnTo>
                    <a:pt x="113" y="114"/>
                  </a:lnTo>
                  <a:lnTo>
                    <a:pt x="114" y="114"/>
                  </a:lnTo>
                  <a:lnTo>
                    <a:pt x="126" y="142"/>
                  </a:lnTo>
                  <a:lnTo>
                    <a:pt x="114" y="114"/>
                  </a:lnTo>
                  <a:lnTo>
                    <a:pt x="114" y="131"/>
                  </a:lnTo>
                  <a:lnTo>
                    <a:pt x="126" y="142"/>
                  </a:lnTo>
                  <a:lnTo>
                    <a:pt x="169" y="87"/>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68" name="Freeform 73"/>
            <p:cNvSpPr>
              <a:spLocks/>
            </p:cNvSpPr>
            <p:nvPr/>
          </p:nvSpPr>
          <p:spPr bwMode="auto">
            <a:xfrm>
              <a:off x="3123" y="2359"/>
              <a:ext cx="12" cy="14"/>
            </a:xfrm>
            <a:custGeom>
              <a:avLst/>
              <a:gdLst>
                <a:gd name="T0" fmla="*/ 0 w 72"/>
                <a:gd name="T1" fmla="*/ 0 h 81"/>
                <a:gd name="T2" fmla="*/ 0 w 72"/>
                <a:gd name="T3" fmla="*/ 0 h 81"/>
                <a:gd name="T4" fmla="*/ 0 w 72"/>
                <a:gd name="T5" fmla="*/ 0 h 81"/>
                <a:gd name="T6" fmla="*/ 0 w 72"/>
                <a:gd name="T7" fmla="*/ 0 h 81"/>
                <a:gd name="T8" fmla="*/ 0 w 72"/>
                <a:gd name="T9" fmla="*/ 0 h 81"/>
                <a:gd name="T10" fmla="*/ 0 w 72"/>
                <a:gd name="T11" fmla="*/ 0 h 81"/>
                <a:gd name="T12" fmla="*/ 0 60000 65536"/>
                <a:gd name="T13" fmla="*/ 0 60000 65536"/>
                <a:gd name="T14" fmla="*/ 0 60000 65536"/>
                <a:gd name="T15" fmla="*/ 0 60000 65536"/>
                <a:gd name="T16" fmla="*/ 0 60000 65536"/>
                <a:gd name="T17" fmla="*/ 0 60000 65536"/>
                <a:gd name="T18" fmla="*/ 0 w 72"/>
                <a:gd name="T19" fmla="*/ 0 h 81"/>
                <a:gd name="T20" fmla="*/ 72 w 72"/>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72" h="81">
                  <a:moveTo>
                    <a:pt x="51" y="54"/>
                  </a:moveTo>
                  <a:lnTo>
                    <a:pt x="72" y="26"/>
                  </a:lnTo>
                  <a:lnTo>
                    <a:pt x="43" y="0"/>
                  </a:lnTo>
                  <a:lnTo>
                    <a:pt x="0" y="55"/>
                  </a:lnTo>
                  <a:lnTo>
                    <a:pt x="30" y="81"/>
                  </a:lnTo>
                  <a:lnTo>
                    <a:pt x="51" y="54"/>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69" name="Freeform 74"/>
            <p:cNvSpPr>
              <a:spLocks/>
            </p:cNvSpPr>
            <p:nvPr/>
          </p:nvSpPr>
          <p:spPr bwMode="auto">
            <a:xfrm>
              <a:off x="3202" y="2297"/>
              <a:ext cx="27" cy="47"/>
            </a:xfrm>
            <a:custGeom>
              <a:avLst/>
              <a:gdLst>
                <a:gd name="T0" fmla="*/ 0 w 158"/>
                <a:gd name="T1" fmla="*/ 0 h 279"/>
                <a:gd name="T2" fmla="*/ 0 w 158"/>
                <a:gd name="T3" fmla="*/ 0 h 279"/>
                <a:gd name="T4" fmla="*/ 0 w 158"/>
                <a:gd name="T5" fmla="*/ 0 h 279"/>
                <a:gd name="T6" fmla="*/ 0 w 158"/>
                <a:gd name="T7" fmla="*/ 0 h 279"/>
                <a:gd name="T8" fmla="*/ 0 w 158"/>
                <a:gd name="T9" fmla="*/ 0 h 279"/>
                <a:gd name="T10" fmla="*/ 0 w 158"/>
                <a:gd name="T11" fmla="*/ 0 h 279"/>
                <a:gd name="T12" fmla="*/ 0 w 158"/>
                <a:gd name="T13" fmla="*/ 0 h 279"/>
                <a:gd name="T14" fmla="*/ 0 w 158"/>
                <a:gd name="T15" fmla="*/ 0 h 279"/>
                <a:gd name="T16" fmla="*/ 0 w 158"/>
                <a:gd name="T17" fmla="*/ 0 h 279"/>
                <a:gd name="T18" fmla="*/ 0 w 158"/>
                <a:gd name="T19" fmla="*/ 0 h 2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279"/>
                <a:gd name="T32" fmla="*/ 158 w 158"/>
                <a:gd name="T33" fmla="*/ 279 h 2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279">
                  <a:moveTo>
                    <a:pt x="66" y="248"/>
                  </a:moveTo>
                  <a:lnTo>
                    <a:pt x="68" y="276"/>
                  </a:lnTo>
                  <a:lnTo>
                    <a:pt x="158" y="26"/>
                  </a:lnTo>
                  <a:lnTo>
                    <a:pt x="95" y="0"/>
                  </a:lnTo>
                  <a:lnTo>
                    <a:pt x="4" y="250"/>
                  </a:lnTo>
                  <a:lnTo>
                    <a:pt x="5" y="279"/>
                  </a:lnTo>
                  <a:lnTo>
                    <a:pt x="4" y="250"/>
                  </a:lnTo>
                  <a:lnTo>
                    <a:pt x="0" y="265"/>
                  </a:lnTo>
                  <a:lnTo>
                    <a:pt x="5" y="279"/>
                  </a:lnTo>
                  <a:lnTo>
                    <a:pt x="66" y="248"/>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70" name="Freeform 75"/>
            <p:cNvSpPr>
              <a:spLocks/>
            </p:cNvSpPr>
            <p:nvPr/>
          </p:nvSpPr>
          <p:spPr bwMode="auto">
            <a:xfrm>
              <a:off x="3203" y="2338"/>
              <a:ext cx="30" cy="49"/>
            </a:xfrm>
            <a:custGeom>
              <a:avLst/>
              <a:gdLst>
                <a:gd name="T0" fmla="*/ 0 w 177"/>
                <a:gd name="T1" fmla="*/ 0 h 289"/>
                <a:gd name="T2" fmla="*/ 0 w 177"/>
                <a:gd name="T3" fmla="*/ 0 h 289"/>
                <a:gd name="T4" fmla="*/ 0 w 177"/>
                <a:gd name="T5" fmla="*/ 0 h 289"/>
                <a:gd name="T6" fmla="*/ 0 w 177"/>
                <a:gd name="T7" fmla="*/ 0 h 289"/>
                <a:gd name="T8" fmla="*/ 0 w 177"/>
                <a:gd name="T9" fmla="*/ 0 h 289"/>
                <a:gd name="T10" fmla="*/ 0 w 177"/>
                <a:gd name="T11" fmla="*/ 0 h 289"/>
                <a:gd name="T12" fmla="*/ 0 60000 65536"/>
                <a:gd name="T13" fmla="*/ 0 60000 65536"/>
                <a:gd name="T14" fmla="*/ 0 60000 65536"/>
                <a:gd name="T15" fmla="*/ 0 60000 65536"/>
                <a:gd name="T16" fmla="*/ 0 60000 65536"/>
                <a:gd name="T17" fmla="*/ 0 60000 65536"/>
                <a:gd name="T18" fmla="*/ 0 w 177"/>
                <a:gd name="T19" fmla="*/ 0 h 289"/>
                <a:gd name="T20" fmla="*/ 177 w 177"/>
                <a:gd name="T21" fmla="*/ 289 h 289"/>
              </a:gdLst>
              <a:ahLst/>
              <a:cxnLst>
                <a:cxn ang="T12">
                  <a:pos x="T0" y="T1"/>
                </a:cxn>
                <a:cxn ang="T13">
                  <a:pos x="T2" y="T3"/>
                </a:cxn>
                <a:cxn ang="T14">
                  <a:pos x="T4" y="T5"/>
                </a:cxn>
                <a:cxn ang="T15">
                  <a:pos x="T6" y="T7"/>
                </a:cxn>
                <a:cxn ang="T16">
                  <a:pos x="T8" y="T9"/>
                </a:cxn>
                <a:cxn ang="T17">
                  <a:pos x="T10" y="T11"/>
                </a:cxn>
              </a:cxnLst>
              <a:rect l="T18" t="T19" r="T20" b="T21"/>
              <a:pathLst>
                <a:path w="177" h="289">
                  <a:moveTo>
                    <a:pt x="146" y="274"/>
                  </a:moveTo>
                  <a:lnTo>
                    <a:pt x="177" y="258"/>
                  </a:lnTo>
                  <a:lnTo>
                    <a:pt x="61" y="0"/>
                  </a:lnTo>
                  <a:lnTo>
                    <a:pt x="0" y="31"/>
                  </a:lnTo>
                  <a:lnTo>
                    <a:pt x="116" y="289"/>
                  </a:lnTo>
                  <a:lnTo>
                    <a:pt x="146" y="274"/>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71" name="Freeform 76"/>
            <p:cNvSpPr>
              <a:spLocks/>
            </p:cNvSpPr>
            <p:nvPr/>
          </p:nvSpPr>
          <p:spPr bwMode="auto">
            <a:xfrm>
              <a:off x="3289" y="2212"/>
              <a:ext cx="16" cy="33"/>
            </a:xfrm>
            <a:custGeom>
              <a:avLst/>
              <a:gdLst>
                <a:gd name="T0" fmla="*/ 0 w 96"/>
                <a:gd name="T1" fmla="*/ 0 h 199"/>
                <a:gd name="T2" fmla="*/ 0 w 96"/>
                <a:gd name="T3" fmla="*/ 0 h 199"/>
                <a:gd name="T4" fmla="*/ 0 w 96"/>
                <a:gd name="T5" fmla="*/ 0 h 199"/>
                <a:gd name="T6" fmla="*/ 0 w 96"/>
                <a:gd name="T7" fmla="*/ 0 h 199"/>
                <a:gd name="T8" fmla="*/ 0 w 96"/>
                <a:gd name="T9" fmla="*/ 0 h 199"/>
                <a:gd name="T10" fmla="*/ 0 w 96"/>
                <a:gd name="T11" fmla="*/ 0 h 199"/>
                <a:gd name="T12" fmla="*/ 0 w 96"/>
                <a:gd name="T13" fmla="*/ 0 h 199"/>
                <a:gd name="T14" fmla="*/ 0 w 96"/>
                <a:gd name="T15" fmla="*/ 0 h 199"/>
                <a:gd name="T16" fmla="*/ 0 w 96"/>
                <a:gd name="T17" fmla="*/ 0 h 199"/>
                <a:gd name="T18" fmla="*/ 0 w 96"/>
                <a:gd name="T19" fmla="*/ 0 h 1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199"/>
                <a:gd name="T32" fmla="*/ 96 w 96"/>
                <a:gd name="T33" fmla="*/ 199 h 1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199">
                  <a:moveTo>
                    <a:pt x="68" y="180"/>
                  </a:moveTo>
                  <a:lnTo>
                    <a:pt x="69" y="195"/>
                  </a:lnTo>
                  <a:lnTo>
                    <a:pt x="96" y="12"/>
                  </a:lnTo>
                  <a:lnTo>
                    <a:pt x="28" y="0"/>
                  </a:lnTo>
                  <a:lnTo>
                    <a:pt x="1" y="183"/>
                  </a:lnTo>
                  <a:lnTo>
                    <a:pt x="2" y="199"/>
                  </a:lnTo>
                  <a:lnTo>
                    <a:pt x="1" y="183"/>
                  </a:lnTo>
                  <a:lnTo>
                    <a:pt x="0" y="192"/>
                  </a:lnTo>
                  <a:lnTo>
                    <a:pt x="2" y="199"/>
                  </a:lnTo>
                  <a:lnTo>
                    <a:pt x="68" y="18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72" name="Freeform 77"/>
            <p:cNvSpPr>
              <a:spLocks/>
            </p:cNvSpPr>
            <p:nvPr/>
          </p:nvSpPr>
          <p:spPr bwMode="auto">
            <a:xfrm>
              <a:off x="3289" y="2242"/>
              <a:ext cx="22" cy="44"/>
            </a:xfrm>
            <a:custGeom>
              <a:avLst/>
              <a:gdLst>
                <a:gd name="T0" fmla="*/ 0 w 128"/>
                <a:gd name="T1" fmla="*/ 0 h 265"/>
                <a:gd name="T2" fmla="*/ 0 w 128"/>
                <a:gd name="T3" fmla="*/ 0 h 265"/>
                <a:gd name="T4" fmla="*/ 0 w 128"/>
                <a:gd name="T5" fmla="*/ 0 h 265"/>
                <a:gd name="T6" fmla="*/ 0 w 128"/>
                <a:gd name="T7" fmla="*/ 0 h 265"/>
                <a:gd name="T8" fmla="*/ 0 w 128"/>
                <a:gd name="T9" fmla="*/ 0 h 265"/>
                <a:gd name="T10" fmla="*/ 0 w 128"/>
                <a:gd name="T11" fmla="*/ 0 h 265"/>
                <a:gd name="T12" fmla="*/ 0 60000 65536"/>
                <a:gd name="T13" fmla="*/ 0 60000 65536"/>
                <a:gd name="T14" fmla="*/ 0 60000 65536"/>
                <a:gd name="T15" fmla="*/ 0 60000 65536"/>
                <a:gd name="T16" fmla="*/ 0 60000 65536"/>
                <a:gd name="T17" fmla="*/ 0 60000 65536"/>
                <a:gd name="T18" fmla="*/ 0 w 128"/>
                <a:gd name="T19" fmla="*/ 0 h 265"/>
                <a:gd name="T20" fmla="*/ 128 w 128"/>
                <a:gd name="T21" fmla="*/ 265 h 265"/>
              </a:gdLst>
              <a:ahLst/>
              <a:cxnLst>
                <a:cxn ang="T12">
                  <a:pos x="T0" y="T1"/>
                </a:cxn>
                <a:cxn ang="T13">
                  <a:pos x="T2" y="T3"/>
                </a:cxn>
                <a:cxn ang="T14">
                  <a:pos x="T4" y="T5"/>
                </a:cxn>
                <a:cxn ang="T15">
                  <a:pos x="T6" y="T7"/>
                </a:cxn>
                <a:cxn ang="T16">
                  <a:pos x="T8" y="T9"/>
                </a:cxn>
                <a:cxn ang="T17">
                  <a:pos x="T10" y="T11"/>
                </a:cxn>
              </a:cxnLst>
              <a:rect l="T18" t="T19" r="T20" b="T21"/>
              <a:pathLst>
                <a:path w="128" h="265">
                  <a:moveTo>
                    <a:pt x="95" y="256"/>
                  </a:moveTo>
                  <a:lnTo>
                    <a:pt x="128" y="246"/>
                  </a:lnTo>
                  <a:lnTo>
                    <a:pt x="66" y="0"/>
                  </a:lnTo>
                  <a:lnTo>
                    <a:pt x="0" y="19"/>
                  </a:lnTo>
                  <a:lnTo>
                    <a:pt x="62" y="265"/>
                  </a:lnTo>
                  <a:lnTo>
                    <a:pt x="95" y="256"/>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73" name="Freeform 78"/>
            <p:cNvSpPr>
              <a:spLocks/>
            </p:cNvSpPr>
            <p:nvPr/>
          </p:nvSpPr>
          <p:spPr bwMode="auto">
            <a:xfrm>
              <a:off x="3116" y="2164"/>
              <a:ext cx="16" cy="46"/>
            </a:xfrm>
            <a:custGeom>
              <a:avLst/>
              <a:gdLst>
                <a:gd name="T0" fmla="*/ 0 w 94"/>
                <a:gd name="T1" fmla="*/ 0 h 280"/>
                <a:gd name="T2" fmla="*/ 0 w 94"/>
                <a:gd name="T3" fmla="*/ 0 h 280"/>
                <a:gd name="T4" fmla="*/ 0 w 94"/>
                <a:gd name="T5" fmla="*/ 0 h 280"/>
                <a:gd name="T6" fmla="*/ 0 w 94"/>
                <a:gd name="T7" fmla="*/ 0 h 280"/>
                <a:gd name="T8" fmla="*/ 0 w 94"/>
                <a:gd name="T9" fmla="*/ 0 h 280"/>
                <a:gd name="T10" fmla="*/ 0 w 94"/>
                <a:gd name="T11" fmla="*/ 0 h 280"/>
                <a:gd name="T12" fmla="*/ 0 w 94"/>
                <a:gd name="T13" fmla="*/ 0 h 280"/>
                <a:gd name="T14" fmla="*/ 0 w 94"/>
                <a:gd name="T15" fmla="*/ 0 h 280"/>
                <a:gd name="T16" fmla="*/ 0 w 94"/>
                <a:gd name="T17" fmla="*/ 0 h 280"/>
                <a:gd name="T18" fmla="*/ 0 w 94"/>
                <a:gd name="T19" fmla="*/ 0 h 280"/>
                <a:gd name="T20" fmla="*/ 0 w 94"/>
                <a:gd name="T21" fmla="*/ 0 h 280"/>
                <a:gd name="T22" fmla="*/ 0 w 94"/>
                <a:gd name="T23" fmla="*/ 0 h 280"/>
                <a:gd name="T24" fmla="*/ 0 w 94"/>
                <a:gd name="T25" fmla="*/ 0 h 280"/>
                <a:gd name="T26" fmla="*/ 0 w 94"/>
                <a:gd name="T27" fmla="*/ 0 h 280"/>
                <a:gd name="T28" fmla="*/ 0 w 94"/>
                <a:gd name="T29" fmla="*/ 0 h 280"/>
                <a:gd name="T30" fmla="*/ 0 w 94"/>
                <a:gd name="T31" fmla="*/ 0 h 280"/>
                <a:gd name="T32" fmla="*/ 0 w 94"/>
                <a:gd name="T33" fmla="*/ 0 h 280"/>
                <a:gd name="T34" fmla="*/ 0 w 94"/>
                <a:gd name="T35" fmla="*/ 0 h 280"/>
                <a:gd name="T36" fmla="*/ 0 w 94"/>
                <a:gd name="T37" fmla="*/ 0 h 280"/>
                <a:gd name="T38" fmla="*/ 0 w 94"/>
                <a:gd name="T39" fmla="*/ 0 h 280"/>
                <a:gd name="T40" fmla="*/ 0 w 94"/>
                <a:gd name="T41" fmla="*/ 0 h 280"/>
                <a:gd name="T42" fmla="*/ 0 w 94"/>
                <a:gd name="T43" fmla="*/ 0 h 280"/>
                <a:gd name="T44" fmla="*/ 0 w 94"/>
                <a:gd name="T45" fmla="*/ 0 h 280"/>
                <a:gd name="T46" fmla="*/ 0 w 94"/>
                <a:gd name="T47" fmla="*/ 0 h 280"/>
                <a:gd name="T48" fmla="*/ 0 w 94"/>
                <a:gd name="T49" fmla="*/ 0 h 280"/>
                <a:gd name="T50" fmla="*/ 0 w 94"/>
                <a:gd name="T51" fmla="*/ 0 h 280"/>
                <a:gd name="T52" fmla="*/ 0 w 94"/>
                <a:gd name="T53" fmla="*/ 0 h 280"/>
                <a:gd name="T54" fmla="*/ 0 w 94"/>
                <a:gd name="T55" fmla="*/ 0 h 280"/>
                <a:gd name="T56" fmla="*/ 0 w 94"/>
                <a:gd name="T57" fmla="*/ 0 h 280"/>
                <a:gd name="T58" fmla="*/ 0 w 94"/>
                <a:gd name="T59" fmla="*/ 0 h 280"/>
                <a:gd name="T60" fmla="*/ 0 w 94"/>
                <a:gd name="T61" fmla="*/ 0 h 280"/>
                <a:gd name="T62" fmla="*/ 0 w 94"/>
                <a:gd name="T63" fmla="*/ 0 h 280"/>
                <a:gd name="T64" fmla="*/ 0 w 94"/>
                <a:gd name="T65" fmla="*/ 0 h 280"/>
                <a:gd name="T66" fmla="*/ 0 w 94"/>
                <a:gd name="T67" fmla="*/ 0 h 280"/>
                <a:gd name="T68" fmla="*/ 0 w 94"/>
                <a:gd name="T69" fmla="*/ 0 h 280"/>
                <a:gd name="T70" fmla="*/ 0 w 94"/>
                <a:gd name="T71" fmla="*/ 0 h 280"/>
                <a:gd name="T72" fmla="*/ 0 w 94"/>
                <a:gd name="T73" fmla="*/ 0 h 280"/>
                <a:gd name="T74" fmla="*/ 0 w 94"/>
                <a:gd name="T75" fmla="*/ 0 h 280"/>
                <a:gd name="T76" fmla="*/ 0 w 94"/>
                <a:gd name="T77" fmla="*/ 0 h 280"/>
                <a:gd name="T78" fmla="*/ 0 w 94"/>
                <a:gd name="T79" fmla="*/ 0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4"/>
                <a:gd name="T121" fmla="*/ 0 h 280"/>
                <a:gd name="T122" fmla="*/ 94 w 94"/>
                <a:gd name="T123" fmla="*/ 280 h 2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4" h="280">
                  <a:moveTo>
                    <a:pt x="59" y="280"/>
                  </a:moveTo>
                  <a:lnTo>
                    <a:pt x="68" y="255"/>
                  </a:lnTo>
                  <a:lnTo>
                    <a:pt x="68" y="237"/>
                  </a:lnTo>
                  <a:lnTo>
                    <a:pt x="69" y="222"/>
                  </a:lnTo>
                  <a:lnTo>
                    <a:pt x="70" y="209"/>
                  </a:lnTo>
                  <a:lnTo>
                    <a:pt x="72" y="194"/>
                  </a:lnTo>
                  <a:lnTo>
                    <a:pt x="73" y="181"/>
                  </a:lnTo>
                  <a:lnTo>
                    <a:pt x="74" y="169"/>
                  </a:lnTo>
                  <a:lnTo>
                    <a:pt x="77" y="158"/>
                  </a:lnTo>
                  <a:lnTo>
                    <a:pt x="80" y="145"/>
                  </a:lnTo>
                  <a:lnTo>
                    <a:pt x="82" y="130"/>
                  </a:lnTo>
                  <a:lnTo>
                    <a:pt x="84" y="117"/>
                  </a:lnTo>
                  <a:lnTo>
                    <a:pt x="88" y="100"/>
                  </a:lnTo>
                  <a:lnTo>
                    <a:pt x="89" y="83"/>
                  </a:lnTo>
                  <a:lnTo>
                    <a:pt x="91" y="67"/>
                  </a:lnTo>
                  <a:lnTo>
                    <a:pt x="92" y="46"/>
                  </a:lnTo>
                  <a:lnTo>
                    <a:pt x="94" y="25"/>
                  </a:lnTo>
                  <a:lnTo>
                    <a:pt x="94" y="0"/>
                  </a:lnTo>
                  <a:lnTo>
                    <a:pt x="26" y="0"/>
                  </a:lnTo>
                  <a:lnTo>
                    <a:pt x="26" y="23"/>
                  </a:lnTo>
                  <a:lnTo>
                    <a:pt x="25" y="42"/>
                  </a:lnTo>
                  <a:lnTo>
                    <a:pt x="24" y="60"/>
                  </a:lnTo>
                  <a:lnTo>
                    <a:pt x="21" y="76"/>
                  </a:lnTo>
                  <a:lnTo>
                    <a:pt x="20" y="93"/>
                  </a:lnTo>
                  <a:lnTo>
                    <a:pt x="19" y="105"/>
                  </a:lnTo>
                  <a:lnTo>
                    <a:pt x="17" y="118"/>
                  </a:lnTo>
                  <a:lnTo>
                    <a:pt x="14" y="129"/>
                  </a:lnTo>
                  <a:lnTo>
                    <a:pt x="11" y="142"/>
                  </a:lnTo>
                  <a:lnTo>
                    <a:pt x="9" y="157"/>
                  </a:lnTo>
                  <a:lnTo>
                    <a:pt x="5" y="172"/>
                  </a:lnTo>
                  <a:lnTo>
                    <a:pt x="4" y="185"/>
                  </a:lnTo>
                  <a:lnTo>
                    <a:pt x="2" y="199"/>
                  </a:lnTo>
                  <a:lnTo>
                    <a:pt x="1" y="217"/>
                  </a:lnTo>
                  <a:lnTo>
                    <a:pt x="0" y="235"/>
                  </a:lnTo>
                  <a:lnTo>
                    <a:pt x="0" y="255"/>
                  </a:lnTo>
                  <a:lnTo>
                    <a:pt x="9" y="230"/>
                  </a:lnTo>
                  <a:lnTo>
                    <a:pt x="59" y="280"/>
                  </a:lnTo>
                  <a:lnTo>
                    <a:pt x="68" y="269"/>
                  </a:lnTo>
                  <a:lnTo>
                    <a:pt x="68" y="255"/>
                  </a:lnTo>
                  <a:lnTo>
                    <a:pt x="59" y="28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74" name="Freeform 79"/>
            <p:cNvSpPr>
              <a:spLocks/>
            </p:cNvSpPr>
            <p:nvPr/>
          </p:nvSpPr>
          <p:spPr bwMode="auto">
            <a:xfrm>
              <a:off x="3089" y="2202"/>
              <a:ext cx="37" cy="40"/>
            </a:xfrm>
            <a:custGeom>
              <a:avLst/>
              <a:gdLst>
                <a:gd name="T0" fmla="*/ 0 w 224"/>
                <a:gd name="T1" fmla="*/ 0 h 242"/>
                <a:gd name="T2" fmla="*/ 0 w 224"/>
                <a:gd name="T3" fmla="*/ 0 h 242"/>
                <a:gd name="T4" fmla="*/ 0 w 224"/>
                <a:gd name="T5" fmla="*/ 0 h 242"/>
                <a:gd name="T6" fmla="*/ 0 w 224"/>
                <a:gd name="T7" fmla="*/ 0 h 242"/>
                <a:gd name="T8" fmla="*/ 0 w 224"/>
                <a:gd name="T9" fmla="*/ 0 h 242"/>
                <a:gd name="T10" fmla="*/ 0 w 224"/>
                <a:gd name="T11" fmla="*/ 0 h 242"/>
                <a:gd name="T12" fmla="*/ 0 60000 65536"/>
                <a:gd name="T13" fmla="*/ 0 60000 65536"/>
                <a:gd name="T14" fmla="*/ 0 60000 65536"/>
                <a:gd name="T15" fmla="*/ 0 60000 65536"/>
                <a:gd name="T16" fmla="*/ 0 60000 65536"/>
                <a:gd name="T17" fmla="*/ 0 60000 65536"/>
                <a:gd name="T18" fmla="*/ 0 w 224"/>
                <a:gd name="T19" fmla="*/ 0 h 242"/>
                <a:gd name="T20" fmla="*/ 224 w 224"/>
                <a:gd name="T21" fmla="*/ 242 h 242"/>
              </a:gdLst>
              <a:ahLst/>
              <a:cxnLst>
                <a:cxn ang="T12">
                  <a:pos x="T0" y="T1"/>
                </a:cxn>
                <a:cxn ang="T13">
                  <a:pos x="T2" y="T3"/>
                </a:cxn>
                <a:cxn ang="T14">
                  <a:pos x="T4" y="T5"/>
                </a:cxn>
                <a:cxn ang="T15">
                  <a:pos x="T6" y="T7"/>
                </a:cxn>
                <a:cxn ang="T16">
                  <a:pos x="T8" y="T9"/>
                </a:cxn>
                <a:cxn ang="T17">
                  <a:pos x="T10" y="T11"/>
                </a:cxn>
              </a:cxnLst>
              <a:rect l="T18" t="T19" r="T20" b="T21"/>
              <a:pathLst>
                <a:path w="224" h="242">
                  <a:moveTo>
                    <a:pt x="25" y="217"/>
                  </a:moveTo>
                  <a:lnTo>
                    <a:pt x="50" y="242"/>
                  </a:lnTo>
                  <a:lnTo>
                    <a:pt x="224" y="50"/>
                  </a:lnTo>
                  <a:lnTo>
                    <a:pt x="174" y="0"/>
                  </a:lnTo>
                  <a:lnTo>
                    <a:pt x="0" y="192"/>
                  </a:lnTo>
                  <a:lnTo>
                    <a:pt x="25" y="217"/>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12294" name="Freeform 80"/>
          <p:cNvSpPr>
            <a:spLocks/>
          </p:cNvSpPr>
          <p:nvPr/>
        </p:nvSpPr>
        <p:spPr bwMode="auto">
          <a:xfrm>
            <a:off x="765175" y="3378200"/>
            <a:ext cx="7702550" cy="387350"/>
          </a:xfrm>
          <a:custGeom>
            <a:avLst/>
            <a:gdLst>
              <a:gd name="T0" fmla="*/ 0 w 3936"/>
              <a:gd name="T1" fmla="*/ 2147483646 h 176"/>
              <a:gd name="T2" fmla="*/ 2147483646 w 3936"/>
              <a:gd name="T3" fmla="*/ 2147483646 h 176"/>
              <a:gd name="T4" fmla="*/ 2147483646 w 3936"/>
              <a:gd name="T5" fmla="*/ 2147483646 h 176"/>
              <a:gd name="T6" fmla="*/ 2147483646 w 3936"/>
              <a:gd name="T7" fmla="*/ 2147483646 h 176"/>
              <a:gd name="T8" fmla="*/ 2147483646 w 3936"/>
              <a:gd name="T9" fmla="*/ 2147483646 h 176"/>
              <a:gd name="T10" fmla="*/ 2147483646 w 3936"/>
              <a:gd name="T11" fmla="*/ 2147483646 h 176"/>
              <a:gd name="T12" fmla="*/ 2147483646 w 3936"/>
              <a:gd name="T13" fmla="*/ 2147483646 h 176"/>
              <a:gd name="T14" fmla="*/ 2147483646 w 3936"/>
              <a:gd name="T15" fmla="*/ 2147483646 h 176"/>
              <a:gd name="T16" fmla="*/ 0 60000 65536"/>
              <a:gd name="T17" fmla="*/ 0 60000 65536"/>
              <a:gd name="T18" fmla="*/ 0 60000 65536"/>
              <a:gd name="T19" fmla="*/ 0 60000 65536"/>
              <a:gd name="T20" fmla="*/ 0 60000 65536"/>
              <a:gd name="T21" fmla="*/ 0 60000 65536"/>
              <a:gd name="T22" fmla="*/ 0 60000 65536"/>
              <a:gd name="T23" fmla="*/ 0 60000 65536"/>
              <a:gd name="T24" fmla="*/ 0 w 3936"/>
              <a:gd name="T25" fmla="*/ 0 h 176"/>
              <a:gd name="T26" fmla="*/ 3936 w 3936"/>
              <a:gd name="T27" fmla="*/ 176 h 1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36" h="176">
                <a:moveTo>
                  <a:pt x="0" y="16"/>
                </a:moveTo>
                <a:cubicBezTo>
                  <a:pt x="176" y="12"/>
                  <a:pt x="352" y="8"/>
                  <a:pt x="528" y="16"/>
                </a:cubicBezTo>
                <a:cubicBezTo>
                  <a:pt x="704" y="24"/>
                  <a:pt x="896" y="64"/>
                  <a:pt x="1056" y="64"/>
                </a:cubicBezTo>
                <a:cubicBezTo>
                  <a:pt x="1216" y="64"/>
                  <a:pt x="1312" y="0"/>
                  <a:pt x="1488" y="16"/>
                </a:cubicBezTo>
                <a:cubicBezTo>
                  <a:pt x="1664" y="32"/>
                  <a:pt x="1920" y="144"/>
                  <a:pt x="2112" y="160"/>
                </a:cubicBezTo>
                <a:cubicBezTo>
                  <a:pt x="2304" y="176"/>
                  <a:pt x="2448" y="128"/>
                  <a:pt x="2640" y="112"/>
                </a:cubicBezTo>
                <a:cubicBezTo>
                  <a:pt x="2832" y="96"/>
                  <a:pt x="3048" y="56"/>
                  <a:pt x="3264" y="64"/>
                </a:cubicBezTo>
                <a:cubicBezTo>
                  <a:pt x="3480" y="72"/>
                  <a:pt x="3708" y="116"/>
                  <a:pt x="3936" y="160"/>
                </a:cubicBezTo>
              </a:path>
            </a:pathLst>
          </a:custGeom>
          <a:noFill/>
          <a:ln w="19050" cap="flat" cmpd="sng">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it-IT"/>
          </a:p>
        </p:txBody>
      </p:sp>
      <p:sp>
        <p:nvSpPr>
          <p:cNvPr id="12295" name="Text Box 81"/>
          <p:cNvSpPr txBox="1">
            <a:spLocks noChangeArrowheads="1"/>
          </p:cNvSpPr>
          <p:nvPr/>
        </p:nvSpPr>
        <p:spPr bwMode="auto">
          <a:xfrm>
            <a:off x="6904038" y="2906713"/>
            <a:ext cx="12144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it-IT" sz="1800" b="1">
                <a:latin typeface="Times New Roman" panose="02020603050405020304" pitchFamily="18" charset="0"/>
              </a:rPr>
              <a:t>Leguminose</a:t>
            </a:r>
          </a:p>
        </p:txBody>
      </p:sp>
      <p:sp>
        <p:nvSpPr>
          <p:cNvPr id="12296" name="Text Box 82"/>
          <p:cNvSpPr txBox="1">
            <a:spLocks noChangeArrowheads="1"/>
          </p:cNvSpPr>
          <p:nvPr/>
        </p:nvSpPr>
        <p:spPr bwMode="auto">
          <a:xfrm>
            <a:off x="1952625" y="2906713"/>
            <a:ext cx="593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it-IT" sz="1800" b="1">
                <a:latin typeface="Times New Roman" panose="02020603050405020304" pitchFamily="18" charset="0"/>
              </a:rPr>
              <a:t>Mais</a:t>
            </a:r>
          </a:p>
        </p:txBody>
      </p:sp>
      <p:sp>
        <p:nvSpPr>
          <p:cNvPr id="12297" name="Text Box 83"/>
          <p:cNvSpPr txBox="1">
            <a:spLocks noChangeArrowheads="1"/>
          </p:cNvSpPr>
          <p:nvPr/>
        </p:nvSpPr>
        <p:spPr bwMode="auto">
          <a:xfrm>
            <a:off x="1662113" y="1227138"/>
            <a:ext cx="1828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it-IT" sz="1800" b="1">
                <a:solidFill>
                  <a:schemeClr val="accent2"/>
                </a:solidFill>
                <a:latin typeface="Times New Roman" panose="02020603050405020304" pitchFamily="18" charset="0"/>
              </a:rPr>
              <a:t>Rapporto C/N  alto</a:t>
            </a:r>
          </a:p>
        </p:txBody>
      </p:sp>
      <p:sp>
        <p:nvSpPr>
          <p:cNvPr id="12298" name="Text Box 84"/>
          <p:cNvSpPr txBox="1">
            <a:spLocks noChangeArrowheads="1"/>
          </p:cNvSpPr>
          <p:nvPr/>
        </p:nvSpPr>
        <p:spPr bwMode="auto">
          <a:xfrm>
            <a:off x="5659438" y="2068513"/>
            <a:ext cx="1863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it-IT" sz="1800" b="1">
                <a:solidFill>
                  <a:schemeClr val="accent2"/>
                </a:solidFill>
                <a:latin typeface="Times New Roman" panose="02020603050405020304" pitchFamily="18" charset="0"/>
              </a:rPr>
              <a:t>Raporto  C/N basso</a:t>
            </a:r>
          </a:p>
        </p:txBody>
      </p:sp>
      <p:sp>
        <p:nvSpPr>
          <p:cNvPr id="12299" name="Text Box 85"/>
          <p:cNvSpPr txBox="1">
            <a:spLocks noChangeArrowheads="1"/>
          </p:cNvSpPr>
          <p:nvPr/>
        </p:nvSpPr>
        <p:spPr bwMode="auto">
          <a:xfrm>
            <a:off x="4641850" y="4343400"/>
            <a:ext cx="381000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35000"/>
              </a:spcBef>
              <a:buClr>
                <a:schemeClr val="accent2"/>
              </a:buClr>
              <a:buFont typeface="CommonBullets"/>
              <a:buAutoNum type="arabicPeriod"/>
            </a:pPr>
            <a:r>
              <a:rPr lang="it-IT" altLang="it-IT" sz="1800" b="1">
                <a:latin typeface="Times New Roman" panose="02020603050405020304" pitchFamily="18" charset="0"/>
              </a:rPr>
              <a:t>La decomposizione è veloce .</a:t>
            </a:r>
          </a:p>
          <a:p>
            <a:pPr algn="just">
              <a:spcBef>
                <a:spcPct val="35000"/>
              </a:spcBef>
              <a:buClr>
                <a:schemeClr val="accent2"/>
              </a:buClr>
              <a:buFont typeface="CommonBullets"/>
              <a:buAutoNum type="arabicPeriod"/>
            </a:pPr>
            <a:r>
              <a:rPr lang="it-IT" altLang="it-IT" sz="1800" b="1">
                <a:latin typeface="Times New Roman" panose="02020603050405020304" pitchFamily="18" charset="0"/>
              </a:rPr>
              <a:t>Le necessità nutrizionali dei microrganismi sono soddisfatte dall’azoto dei tessuti vegetali, quando muoiono vi è un incremento di azoto nel suolo.</a:t>
            </a:r>
          </a:p>
        </p:txBody>
      </p:sp>
      <p:sp>
        <p:nvSpPr>
          <p:cNvPr id="12300" name="Text Box 86"/>
          <p:cNvSpPr txBox="1">
            <a:spLocks noChangeArrowheads="1"/>
          </p:cNvSpPr>
          <p:nvPr/>
        </p:nvSpPr>
        <p:spPr bwMode="auto">
          <a:xfrm>
            <a:off x="788988" y="4141788"/>
            <a:ext cx="32988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35000"/>
              </a:spcBef>
              <a:buClr>
                <a:schemeClr val="accent2"/>
              </a:buClr>
              <a:buFont typeface="CommonBullets"/>
              <a:buAutoNum type="arabicPeriod"/>
            </a:pPr>
            <a:r>
              <a:rPr lang="it-IT" altLang="it-IT" sz="1800" b="1">
                <a:latin typeface="Times New Roman" panose="02020603050405020304" pitchFamily="18" charset="0"/>
              </a:rPr>
              <a:t>Decomposizione lenta.</a:t>
            </a:r>
          </a:p>
          <a:p>
            <a:pPr algn="just">
              <a:spcBef>
                <a:spcPct val="35000"/>
              </a:spcBef>
              <a:buClr>
                <a:schemeClr val="accent2"/>
              </a:buClr>
              <a:buFont typeface="CommonBullets"/>
              <a:buAutoNum type="arabicPeriod"/>
            </a:pPr>
            <a:r>
              <a:rPr lang="it-IT" altLang="it-IT" sz="1800" b="1">
                <a:latin typeface="Times New Roman" panose="02020603050405020304" pitchFamily="18" charset="0"/>
              </a:rPr>
              <a:t>L’attività microbica porta ad una riduzione dei nitrati e dell’ammonio nel suolo fino a quando essi muoiono e rilasciano i propri costituenti cellulari</a:t>
            </a:r>
          </a:p>
        </p:txBody>
      </p:sp>
    </p:spTree>
    <p:extLst>
      <p:ext uri="{BB962C8B-B14F-4D97-AF65-F5344CB8AC3E}">
        <p14:creationId xmlns:p14="http://schemas.microsoft.com/office/powerpoint/2010/main" val="7402699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p:txBody>
          <a:bodyPr/>
          <a:lstStyle/>
          <a:p>
            <a:pPr algn="ctr" eaLnBrk="1" hangingPunct="1">
              <a:buFontTx/>
              <a:buNone/>
            </a:pPr>
            <a:r>
              <a:rPr lang="it-IT" altLang="it-IT" smtClean="0">
                <a:solidFill>
                  <a:srgbClr val="0033CC"/>
                </a:solidFill>
              </a:rPr>
              <a:t>“</a:t>
            </a:r>
            <a:r>
              <a:rPr lang="it-IT" altLang="it-IT" b="1" smtClean="0">
                <a:solidFill>
                  <a:srgbClr val="0033CC"/>
                </a:solidFill>
              </a:rPr>
              <a:t>Non c’è nessun composto naturale che non possa essere degradato da qualche microrganismo, data l’elevata diversità presente nel mondo microbico”</a:t>
            </a:r>
            <a:r>
              <a:rPr lang="it-IT" altLang="it-IT" smtClean="0"/>
              <a:t> </a:t>
            </a:r>
          </a:p>
        </p:txBody>
      </p:sp>
    </p:spTree>
    <p:extLst>
      <p:ext uri="{BB962C8B-B14F-4D97-AF65-F5344CB8AC3E}">
        <p14:creationId xmlns:p14="http://schemas.microsoft.com/office/powerpoint/2010/main" val="12677613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9" descr="Fig_1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412875"/>
            <a:ext cx="7008813"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0"/>
          <p:cNvSpPr txBox="1">
            <a:spLocks noChangeArrowheads="1"/>
          </p:cNvSpPr>
          <p:nvPr/>
        </p:nvSpPr>
        <p:spPr bwMode="auto">
          <a:xfrm>
            <a:off x="0" y="333375"/>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a:t>Mineralizzazione della sostanza organica nel suolo</a:t>
            </a:r>
          </a:p>
        </p:txBody>
      </p:sp>
    </p:spTree>
    <p:extLst>
      <p:ext uri="{BB962C8B-B14F-4D97-AF65-F5344CB8AC3E}">
        <p14:creationId xmlns:p14="http://schemas.microsoft.com/office/powerpoint/2010/main" val="209471966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it-IT" altLang="it-IT" smtClean="0"/>
              <a:t>Velocità di riciclo</a:t>
            </a:r>
          </a:p>
        </p:txBody>
      </p:sp>
      <p:sp>
        <p:nvSpPr>
          <p:cNvPr id="15363" name="Rectangle 3"/>
          <p:cNvSpPr>
            <a:spLocks noGrp="1" noChangeArrowheads="1"/>
          </p:cNvSpPr>
          <p:nvPr>
            <p:ph type="body" idx="1"/>
          </p:nvPr>
        </p:nvSpPr>
        <p:spPr/>
        <p:txBody>
          <a:bodyPr/>
          <a:lstStyle/>
          <a:p>
            <a:pPr eaLnBrk="1" hangingPunct="1">
              <a:defRPr/>
            </a:pPr>
            <a:r>
              <a:rPr lang="it-IT" altLang="it-IT" dirty="0" smtClean="0"/>
              <a:t>Concetto di riserva (serbatoio), controbilancia gli squilibri nella sacca di scambio</a:t>
            </a:r>
          </a:p>
          <a:p>
            <a:pPr eaLnBrk="1" hangingPunct="1">
              <a:defRPr/>
            </a:pPr>
            <a:r>
              <a:rPr lang="it-IT" altLang="it-IT" dirty="0" smtClean="0"/>
              <a:t>Sacca di scambio</a:t>
            </a:r>
          </a:p>
          <a:p>
            <a:pPr marL="0" indent="0">
              <a:buFontTx/>
              <a:buNone/>
              <a:defRPr/>
            </a:pPr>
            <a:r>
              <a:rPr lang="it-IT" sz="1200" dirty="0" smtClean="0"/>
              <a:t>localizzazione </a:t>
            </a:r>
            <a:r>
              <a:rPr lang="it-IT" sz="1200" dirty="0"/>
              <a:t>del pool di </a:t>
            </a:r>
            <a:r>
              <a:rPr lang="it-IT" sz="1200" dirty="0" smtClean="0"/>
              <a:t>riserva</a:t>
            </a:r>
            <a:r>
              <a:rPr lang="it-IT" sz="1200" dirty="0"/>
              <a:t>:</a:t>
            </a:r>
          </a:p>
          <a:p>
            <a:pPr>
              <a:defRPr/>
            </a:pPr>
            <a:r>
              <a:rPr lang="it-IT" sz="1200" i="1" dirty="0"/>
              <a:t>gassosi</a:t>
            </a:r>
            <a:r>
              <a:rPr lang="it-IT" sz="1200" dirty="0"/>
              <a:t> - </a:t>
            </a:r>
            <a:r>
              <a:rPr lang="it-IT" sz="1200" dirty="0" smtClean="0"/>
              <a:t>l'atmosfera</a:t>
            </a:r>
            <a:r>
              <a:rPr lang="it-IT" sz="1200" dirty="0"/>
              <a:t> o l'idrosfera</a:t>
            </a:r>
          </a:p>
          <a:p>
            <a:pPr lvl="1">
              <a:defRPr/>
            </a:pPr>
            <a:r>
              <a:rPr lang="it-IT" sz="1200" u="sng" dirty="0"/>
              <a:t>ciclo dell'azoto</a:t>
            </a:r>
          </a:p>
          <a:p>
            <a:pPr lvl="1">
              <a:defRPr/>
            </a:pPr>
            <a:r>
              <a:rPr lang="it-IT" sz="1200" dirty="0"/>
              <a:t>ciclo dell'acqua</a:t>
            </a:r>
          </a:p>
          <a:p>
            <a:pPr lvl="1">
              <a:defRPr/>
            </a:pPr>
            <a:r>
              <a:rPr lang="it-IT" sz="1200" u="sng" dirty="0"/>
              <a:t>ciclo del carbonio</a:t>
            </a:r>
            <a:endParaRPr lang="it-IT" sz="1200" dirty="0"/>
          </a:p>
          <a:p>
            <a:pPr lvl="1">
              <a:defRPr/>
            </a:pPr>
            <a:r>
              <a:rPr lang="it-IT" sz="1200" dirty="0"/>
              <a:t>ecc.</a:t>
            </a:r>
          </a:p>
          <a:p>
            <a:pPr>
              <a:defRPr/>
            </a:pPr>
            <a:r>
              <a:rPr lang="it-IT" sz="1200" i="1" dirty="0"/>
              <a:t>sedimentari</a:t>
            </a:r>
            <a:r>
              <a:rPr lang="it-IT" sz="1200" dirty="0"/>
              <a:t> -  litosfera</a:t>
            </a:r>
          </a:p>
          <a:p>
            <a:pPr lvl="1">
              <a:defRPr/>
            </a:pPr>
            <a:r>
              <a:rPr lang="it-IT" sz="1200" dirty="0"/>
              <a:t>ciclo del fosforo</a:t>
            </a:r>
          </a:p>
          <a:p>
            <a:pPr lvl="1">
              <a:defRPr/>
            </a:pPr>
            <a:r>
              <a:rPr lang="it-IT" sz="1200" dirty="0"/>
              <a:t>ciclo dello zolfo</a:t>
            </a:r>
          </a:p>
          <a:p>
            <a:pPr lvl="1">
              <a:defRPr/>
            </a:pPr>
            <a:r>
              <a:rPr lang="it-IT" sz="1200" dirty="0"/>
              <a:t>ciclo del ferro</a:t>
            </a:r>
          </a:p>
          <a:p>
            <a:pPr eaLnBrk="1" hangingPunct="1">
              <a:defRPr/>
            </a:pPr>
            <a:endParaRPr lang="it-IT" altLang="it-IT" dirty="0" smtClean="0"/>
          </a:p>
        </p:txBody>
      </p:sp>
    </p:spTree>
    <p:extLst>
      <p:ext uri="{BB962C8B-B14F-4D97-AF65-F5344CB8AC3E}">
        <p14:creationId xmlns:p14="http://schemas.microsoft.com/office/powerpoint/2010/main" val="2379878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839191" y="426027"/>
            <a:ext cx="5686172" cy="923330"/>
          </a:xfrm>
          <a:prstGeom prst="rect">
            <a:avLst/>
          </a:prstGeom>
          <a:noFill/>
        </p:spPr>
        <p:txBody>
          <a:bodyPr wrap="none" rtlCol="0">
            <a:spAutoFit/>
          </a:bodyPr>
          <a:lstStyle/>
          <a:p>
            <a:r>
              <a:rPr lang="it-IT" sz="5400" dirty="0" smtClean="0"/>
              <a:t>Il ciclo del Carbonio</a:t>
            </a:r>
            <a:endParaRPr lang="it-IT" sz="5400" dirty="0"/>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6862" y="1467450"/>
            <a:ext cx="4470829" cy="4413803"/>
          </a:xfrm>
          <a:prstGeom prst="rect">
            <a:avLst/>
          </a:prstGeom>
        </p:spPr>
      </p:pic>
    </p:spTree>
    <p:extLst>
      <p:ext uri="{BB962C8B-B14F-4D97-AF65-F5344CB8AC3E}">
        <p14:creationId xmlns:p14="http://schemas.microsoft.com/office/powerpoint/2010/main" val="39845915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p:nvPr>
        </p:nvPicPr>
        <p:blipFill>
          <a:blip r:embed="rId3"/>
          <a:stretch>
            <a:fillRect/>
          </a:stretch>
        </p:blipFill>
        <p:spPr>
          <a:xfrm>
            <a:off x="468050" y="325438"/>
            <a:ext cx="8446230" cy="6278562"/>
          </a:xfrm>
          <a:prstGeom prst="rect">
            <a:avLst/>
          </a:prstGeom>
        </p:spPr>
      </p:pic>
      <p:sp>
        <p:nvSpPr>
          <p:cNvPr id="16388" name="Text Box 4"/>
          <p:cNvSpPr txBox="1">
            <a:spLocks noChangeArrowheads="1"/>
          </p:cNvSpPr>
          <p:nvPr/>
        </p:nvSpPr>
        <p:spPr bwMode="auto">
          <a:xfrm>
            <a:off x="7045325" y="1404938"/>
            <a:ext cx="885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dirty="0"/>
              <a:t>(10</a:t>
            </a:r>
            <a:r>
              <a:rPr lang="it-IT" altLang="it-IT" sz="1800" baseline="30000" dirty="0"/>
              <a:t>15</a:t>
            </a:r>
            <a:r>
              <a:rPr lang="it-IT" altLang="it-IT" sz="1800" dirty="0"/>
              <a:t>g)</a:t>
            </a:r>
          </a:p>
        </p:txBody>
      </p:sp>
    </p:spTree>
    <p:extLst>
      <p:ext uri="{BB962C8B-B14F-4D97-AF65-F5344CB8AC3E}">
        <p14:creationId xmlns:p14="http://schemas.microsoft.com/office/powerpoint/2010/main" val="333968626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Composizione dell’atmosfera</a:t>
            </a:r>
            <a:endParaRPr lang="it-IT" dirty="0"/>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3950" y="1690689"/>
            <a:ext cx="6896100" cy="4165600"/>
          </a:xfrm>
        </p:spPr>
      </p:pic>
    </p:spTree>
    <p:extLst>
      <p:ext uri="{BB962C8B-B14F-4D97-AF65-F5344CB8AC3E}">
        <p14:creationId xmlns:p14="http://schemas.microsoft.com/office/powerpoint/2010/main" val="34549002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34572" y="176913"/>
            <a:ext cx="8074855" cy="6204889"/>
          </a:xfrm>
          <a:prstGeom prst="rect">
            <a:avLst/>
          </a:prstGeom>
        </p:spPr>
      </p:pic>
      <p:sp>
        <p:nvSpPr>
          <p:cNvPr id="3" name="Rettangolo 2"/>
          <p:cNvSpPr/>
          <p:nvPr/>
        </p:nvSpPr>
        <p:spPr>
          <a:xfrm>
            <a:off x="534572" y="6089415"/>
            <a:ext cx="7427742" cy="584775"/>
          </a:xfrm>
          <a:prstGeom prst="rect">
            <a:avLst/>
          </a:prstGeom>
        </p:spPr>
        <p:txBody>
          <a:bodyPr wrap="square">
            <a:spAutoFit/>
          </a:bodyPr>
          <a:lstStyle/>
          <a:p>
            <a:endParaRPr lang="it-IT" dirty="0"/>
          </a:p>
          <a:p>
            <a:r>
              <a:rPr lang="it-IT" sz="1400" dirty="0"/>
              <a:t>https://www.boilermakers.org/resources/news/climate_change/discovery_of_global_warming</a:t>
            </a:r>
          </a:p>
        </p:txBody>
      </p:sp>
    </p:spTree>
    <p:extLst>
      <p:ext uri="{BB962C8B-B14F-4D97-AF65-F5344CB8AC3E}">
        <p14:creationId xmlns:p14="http://schemas.microsoft.com/office/powerpoint/2010/main" val="24952197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2"/>
          <p:cNvPicPr>
            <a:picLocks noGrp="1" noChangeAspect="1"/>
          </p:cNvPicPr>
          <p:nvPr>
            <p:ph/>
          </p:nvPr>
        </p:nvPicPr>
        <p:blipFill>
          <a:blip r:embed="rId3"/>
          <a:stretch>
            <a:fillRect/>
          </a:stretch>
        </p:blipFill>
        <p:spPr>
          <a:xfrm>
            <a:off x="114300" y="92075"/>
            <a:ext cx="3095625" cy="857250"/>
          </a:xfrm>
          <a:prstGeom prst="rect">
            <a:avLst/>
          </a:prstGeom>
        </p:spPr>
      </p:pic>
      <p:pic>
        <p:nvPicPr>
          <p:cNvPr id="4" name="Immagine 3"/>
          <p:cNvPicPr>
            <a:picLocks noChangeAspect="1"/>
          </p:cNvPicPr>
          <p:nvPr/>
        </p:nvPicPr>
        <p:blipFill>
          <a:blip r:embed="rId4"/>
          <a:stretch>
            <a:fillRect/>
          </a:stretch>
        </p:blipFill>
        <p:spPr>
          <a:xfrm>
            <a:off x="95250" y="998161"/>
            <a:ext cx="8953500" cy="4000500"/>
          </a:xfrm>
          <a:prstGeom prst="rect">
            <a:avLst/>
          </a:prstGeom>
        </p:spPr>
      </p:pic>
      <p:sp>
        <p:nvSpPr>
          <p:cNvPr id="5" name="Rettangolo 4"/>
          <p:cNvSpPr/>
          <p:nvPr/>
        </p:nvSpPr>
        <p:spPr>
          <a:xfrm>
            <a:off x="0" y="4998661"/>
            <a:ext cx="9144000" cy="923330"/>
          </a:xfrm>
          <a:prstGeom prst="rect">
            <a:avLst/>
          </a:prstGeom>
        </p:spPr>
        <p:txBody>
          <a:bodyPr wrap="square">
            <a:spAutoFit/>
          </a:bodyPr>
          <a:lstStyle/>
          <a:p>
            <a:r>
              <a:rPr lang="en-US" dirty="0" smtClean="0">
                <a:solidFill>
                  <a:srgbClr val="000000"/>
                </a:solidFill>
                <a:latin typeface="Arial" panose="020B0604020202020204" pitchFamily="34" charset="0"/>
              </a:rPr>
              <a:t>Il </a:t>
            </a:r>
            <a:r>
              <a:rPr lang="it-IT" dirty="0" smtClean="0">
                <a:solidFill>
                  <a:srgbClr val="000000"/>
                </a:solidFill>
                <a:latin typeface="Arial" panose="020B0604020202020204" pitchFamily="34" charset="0"/>
              </a:rPr>
              <a:t>progetto «</a:t>
            </a:r>
            <a:r>
              <a:rPr lang="it-IT" dirty="0" err="1" smtClean="0">
                <a:solidFill>
                  <a:srgbClr val="000000"/>
                </a:solidFill>
                <a:latin typeface="Arial" panose="020B0604020202020204" pitchFamily="34" charset="0"/>
              </a:rPr>
              <a:t>Antarctic</a:t>
            </a:r>
            <a:r>
              <a:rPr lang="it-IT" dirty="0" smtClean="0">
                <a:solidFill>
                  <a:srgbClr val="000000"/>
                </a:solidFill>
                <a:latin typeface="Arial" panose="020B0604020202020204" pitchFamily="34" charset="0"/>
              </a:rPr>
              <a:t> </a:t>
            </a:r>
            <a:r>
              <a:rPr lang="it-IT" dirty="0" err="1" smtClean="0">
                <a:solidFill>
                  <a:srgbClr val="000000"/>
                </a:solidFill>
                <a:latin typeface="Arial" panose="020B0604020202020204" pitchFamily="34" charset="0"/>
              </a:rPr>
              <a:t>ice</a:t>
            </a:r>
            <a:r>
              <a:rPr lang="it-IT" dirty="0" smtClean="0">
                <a:solidFill>
                  <a:srgbClr val="000000"/>
                </a:solidFill>
                <a:latin typeface="Arial" panose="020B0604020202020204" pitchFamily="34" charset="0"/>
              </a:rPr>
              <a:t>-core </a:t>
            </a:r>
            <a:r>
              <a:rPr lang="it-IT" dirty="0" err="1" smtClean="0">
                <a:solidFill>
                  <a:srgbClr val="000000"/>
                </a:solidFill>
                <a:latin typeface="Arial" panose="020B0604020202020204" pitchFamily="34" charset="0"/>
              </a:rPr>
              <a:t>records</a:t>
            </a:r>
            <a:r>
              <a:rPr lang="it-IT" dirty="0" smtClean="0">
                <a:solidFill>
                  <a:srgbClr val="000000"/>
                </a:solidFill>
                <a:latin typeface="Arial" panose="020B0604020202020204" pitchFamily="34" charset="0"/>
              </a:rPr>
              <a:t> of carbon </a:t>
            </a:r>
            <a:r>
              <a:rPr lang="it-IT" dirty="0" err="1" smtClean="0">
                <a:solidFill>
                  <a:srgbClr val="000000"/>
                </a:solidFill>
                <a:latin typeface="Arial" panose="020B0604020202020204" pitchFamily="34" charset="0"/>
              </a:rPr>
              <a:t>dioxide</a:t>
            </a:r>
            <a:r>
              <a:rPr lang="it-IT" dirty="0" smtClean="0">
                <a:solidFill>
                  <a:srgbClr val="000000"/>
                </a:solidFill>
                <a:latin typeface="Arial" panose="020B0604020202020204" pitchFamily="34" charset="0"/>
              </a:rPr>
              <a:t> (CO</a:t>
            </a:r>
            <a:r>
              <a:rPr lang="it-IT" baseline="-25000" dirty="0" smtClean="0">
                <a:solidFill>
                  <a:srgbClr val="000000"/>
                </a:solidFill>
                <a:latin typeface="Arial" panose="020B0604020202020204" pitchFamily="34" charset="0"/>
              </a:rPr>
              <a:t>2</a:t>
            </a:r>
            <a:r>
              <a:rPr lang="it-IT" dirty="0" smtClean="0">
                <a:solidFill>
                  <a:srgbClr val="000000"/>
                </a:solidFill>
                <a:latin typeface="Arial" panose="020B0604020202020204" pitchFamily="34" charset="0"/>
              </a:rPr>
              <a:t>)» ha fino ad oggi permesso di risalire alla concentrazione atmosferica di circa 800000 anni fa nel sito  Dome C e fino a più di 400000 anni fa nel sito di  </a:t>
            </a:r>
            <a:r>
              <a:rPr lang="it-IT" dirty="0" err="1" smtClean="0">
                <a:solidFill>
                  <a:srgbClr val="000000"/>
                </a:solidFill>
                <a:latin typeface="Arial" panose="020B0604020202020204" pitchFamily="34" charset="0"/>
              </a:rPr>
              <a:t>Vostok</a:t>
            </a:r>
            <a:endParaRPr lang="it-IT" dirty="0"/>
          </a:p>
        </p:txBody>
      </p:sp>
    </p:spTree>
    <p:extLst>
      <p:ext uri="{BB962C8B-B14F-4D97-AF65-F5344CB8AC3E}">
        <p14:creationId xmlns:p14="http://schemas.microsoft.com/office/powerpoint/2010/main" val="23288389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939800" y="300037"/>
            <a:ext cx="7315200" cy="5495925"/>
          </a:xfrm>
          <a:prstGeom prst="rect">
            <a:avLst/>
          </a:prstGeom>
        </p:spPr>
      </p:pic>
      <p:sp>
        <p:nvSpPr>
          <p:cNvPr id="3" name="CasellaDiTesto 2"/>
          <p:cNvSpPr txBox="1"/>
          <p:nvPr/>
        </p:nvSpPr>
        <p:spPr>
          <a:xfrm>
            <a:off x="392635" y="5934670"/>
            <a:ext cx="8751365" cy="646331"/>
          </a:xfrm>
          <a:prstGeom prst="rect">
            <a:avLst/>
          </a:prstGeom>
          <a:noFill/>
        </p:spPr>
        <p:txBody>
          <a:bodyPr wrap="square" rtlCol="0">
            <a:spAutoFit/>
          </a:bodyPr>
          <a:lstStyle/>
          <a:p>
            <a:r>
              <a:rPr lang="en-US" dirty="0" smtClean="0"/>
              <a:t>La </a:t>
            </a:r>
            <a:r>
              <a:rPr lang="en-US" dirty="0" err="1" smtClean="0"/>
              <a:t>banda</a:t>
            </a:r>
            <a:r>
              <a:rPr lang="en-US" dirty="0" smtClean="0"/>
              <a:t> </a:t>
            </a:r>
            <a:r>
              <a:rPr lang="en-US" dirty="0" err="1" smtClean="0"/>
              <a:t>nera</a:t>
            </a:r>
            <a:r>
              <a:rPr lang="en-US" dirty="0" smtClean="0"/>
              <a:t> </a:t>
            </a:r>
            <a:r>
              <a:rPr lang="en-US" dirty="0" err="1" smtClean="0"/>
              <a:t>evidenzia</a:t>
            </a:r>
            <a:r>
              <a:rPr lang="en-US" dirty="0" smtClean="0"/>
              <a:t> </a:t>
            </a:r>
            <a:r>
              <a:rPr lang="en-US" dirty="0" err="1" smtClean="0"/>
              <a:t>un’eruzione</a:t>
            </a:r>
            <a:r>
              <a:rPr lang="en-US" dirty="0" smtClean="0"/>
              <a:t> </a:t>
            </a:r>
            <a:r>
              <a:rPr lang="en-US" dirty="0" err="1" smtClean="0"/>
              <a:t>avvenuta</a:t>
            </a:r>
            <a:r>
              <a:rPr lang="en-US" dirty="0" smtClean="0"/>
              <a:t> 21000 </a:t>
            </a:r>
            <a:r>
              <a:rPr lang="en-US" dirty="0" err="1" smtClean="0"/>
              <a:t>anni</a:t>
            </a:r>
            <a:r>
              <a:rPr lang="en-US" dirty="0" smtClean="0"/>
              <a:t> fa. </a:t>
            </a:r>
            <a:r>
              <a:rPr lang="en-US" dirty="0"/>
              <a:t>Credit: Heidi </a:t>
            </a:r>
            <a:r>
              <a:rPr lang="en-US" dirty="0" err="1"/>
              <a:t>Roop</a:t>
            </a:r>
            <a:r>
              <a:rPr lang="en-US" dirty="0"/>
              <a:t>, National Science Foundation (NSF).</a:t>
            </a:r>
            <a:endParaRPr lang="it-IT" dirty="0"/>
          </a:p>
        </p:txBody>
      </p:sp>
    </p:spTree>
    <p:extLst>
      <p:ext uri="{BB962C8B-B14F-4D97-AF65-F5344CB8AC3E}">
        <p14:creationId xmlns:p14="http://schemas.microsoft.com/office/powerpoint/2010/main" val="30191228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iog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13" y="339725"/>
            <a:ext cx="8305800"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7482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562350" y="0"/>
            <a:ext cx="5143500" cy="6858000"/>
          </a:xfrm>
          <a:prstGeom prst="rect">
            <a:avLst/>
          </a:prstGeom>
        </p:spPr>
      </p:pic>
      <p:sp>
        <p:nvSpPr>
          <p:cNvPr id="3" name="CasellaDiTesto 2"/>
          <p:cNvSpPr txBox="1"/>
          <p:nvPr/>
        </p:nvSpPr>
        <p:spPr>
          <a:xfrm>
            <a:off x="200934" y="222431"/>
            <a:ext cx="3361416" cy="2031325"/>
          </a:xfrm>
          <a:prstGeom prst="rect">
            <a:avLst/>
          </a:prstGeom>
          <a:noFill/>
        </p:spPr>
        <p:txBody>
          <a:bodyPr wrap="square" rtlCol="0">
            <a:spAutoFit/>
          </a:bodyPr>
          <a:lstStyle/>
          <a:p>
            <a:r>
              <a:rPr lang="en-US" dirty="0" err="1" smtClean="0"/>
              <a:t>Magazzino</a:t>
            </a:r>
            <a:r>
              <a:rPr lang="en-US" dirty="0" smtClean="0"/>
              <a:t> </a:t>
            </a:r>
            <a:r>
              <a:rPr lang="en-US" dirty="0" err="1" smtClean="0"/>
              <a:t>delle</a:t>
            </a:r>
            <a:r>
              <a:rPr lang="en-US" dirty="0" smtClean="0"/>
              <a:t> </a:t>
            </a:r>
            <a:r>
              <a:rPr lang="en-US" dirty="0" err="1" smtClean="0"/>
              <a:t>carote</a:t>
            </a:r>
            <a:r>
              <a:rPr lang="en-US" dirty="0" smtClean="0"/>
              <a:t> di </a:t>
            </a:r>
            <a:r>
              <a:rPr lang="en-US" dirty="0" err="1" smtClean="0"/>
              <a:t>ghiaccio</a:t>
            </a:r>
            <a:r>
              <a:rPr lang="en-US" dirty="0" smtClean="0"/>
              <a:t> </a:t>
            </a:r>
            <a:r>
              <a:rPr lang="en-US" dirty="0" err="1" smtClean="0"/>
              <a:t>della</a:t>
            </a:r>
            <a:r>
              <a:rPr lang="en-US" dirty="0" smtClean="0"/>
              <a:t> National </a:t>
            </a:r>
            <a:r>
              <a:rPr lang="en-US" dirty="0"/>
              <a:t>Ice Core Laboratory. </a:t>
            </a:r>
            <a:r>
              <a:rPr lang="en-US" dirty="0" smtClean="0"/>
              <a:t>Il </a:t>
            </a:r>
            <a:r>
              <a:rPr lang="en-US" dirty="0" err="1" smtClean="0"/>
              <a:t>magazzino</a:t>
            </a:r>
            <a:r>
              <a:rPr lang="en-US" dirty="0" smtClean="0"/>
              <a:t> è </a:t>
            </a:r>
            <a:r>
              <a:rPr lang="en-US" dirty="0" err="1" smtClean="0"/>
              <a:t>mantenuto</a:t>
            </a:r>
            <a:r>
              <a:rPr lang="en-US" dirty="0" smtClean="0"/>
              <a:t> a -36 </a:t>
            </a:r>
            <a:r>
              <a:rPr lang="en-US" dirty="0" err="1" smtClean="0"/>
              <a:t>gradi</a:t>
            </a:r>
            <a:r>
              <a:rPr lang="en-US" dirty="0" smtClean="0"/>
              <a:t> Celsius </a:t>
            </a:r>
            <a:r>
              <a:rPr lang="en-US" dirty="0"/>
              <a:t>(-32.8 </a:t>
            </a:r>
            <a:r>
              <a:rPr lang="en-US" dirty="0" err="1" smtClean="0"/>
              <a:t>gradi</a:t>
            </a:r>
            <a:r>
              <a:rPr lang="en-US" dirty="0" smtClean="0"/>
              <a:t> Fahrenheit). </a:t>
            </a:r>
            <a:r>
              <a:rPr lang="en-US" dirty="0"/>
              <a:t>Credit: Karen Pearce, National Science Foundation (NSF).</a:t>
            </a:r>
            <a:endParaRPr lang="it-IT" dirty="0"/>
          </a:p>
        </p:txBody>
      </p:sp>
    </p:spTree>
    <p:extLst>
      <p:ext uri="{BB962C8B-B14F-4D97-AF65-F5344CB8AC3E}">
        <p14:creationId xmlns:p14="http://schemas.microsoft.com/office/powerpoint/2010/main" val="19696918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760113" y="205194"/>
            <a:ext cx="4906200" cy="6527800"/>
          </a:xfrm>
          <a:prstGeom prst="rect">
            <a:avLst/>
          </a:prstGeom>
        </p:spPr>
      </p:pic>
      <p:pic>
        <p:nvPicPr>
          <p:cNvPr id="3" name="Immagine 2"/>
          <p:cNvPicPr>
            <a:picLocks noChangeAspect="1"/>
          </p:cNvPicPr>
          <p:nvPr/>
        </p:nvPicPr>
        <p:blipFill>
          <a:blip r:embed="rId3"/>
          <a:stretch>
            <a:fillRect/>
          </a:stretch>
        </p:blipFill>
        <p:spPr>
          <a:xfrm>
            <a:off x="191382" y="205194"/>
            <a:ext cx="3097036" cy="859611"/>
          </a:xfrm>
          <a:prstGeom prst="rect">
            <a:avLst/>
          </a:prstGeom>
        </p:spPr>
      </p:pic>
      <p:sp>
        <p:nvSpPr>
          <p:cNvPr id="4" name="CasellaDiTesto 3"/>
          <p:cNvSpPr txBox="1"/>
          <p:nvPr/>
        </p:nvSpPr>
        <p:spPr>
          <a:xfrm>
            <a:off x="0" y="2945874"/>
            <a:ext cx="3883499" cy="523220"/>
          </a:xfrm>
          <a:prstGeom prst="rect">
            <a:avLst/>
          </a:prstGeom>
          <a:noFill/>
        </p:spPr>
        <p:txBody>
          <a:bodyPr wrap="none" rtlCol="0">
            <a:spAutoFit/>
          </a:bodyPr>
          <a:lstStyle/>
          <a:p>
            <a:r>
              <a:rPr lang="it-IT" sz="2800" dirty="0" smtClean="0"/>
              <a:t>Cosa possiamo misurare?</a:t>
            </a:r>
            <a:endParaRPr lang="it-IT" sz="2800" dirty="0"/>
          </a:p>
        </p:txBody>
      </p:sp>
    </p:spTree>
    <p:extLst>
      <p:ext uri="{BB962C8B-B14F-4D97-AF65-F5344CB8AC3E}">
        <p14:creationId xmlns:p14="http://schemas.microsoft.com/office/powerpoint/2010/main" val="32536503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492124" y="1234244"/>
            <a:ext cx="8309309" cy="4210050"/>
          </a:xfrm>
          <a:prstGeom prst="rect">
            <a:avLst/>
          </a:prstGeom>
        </p:spPr>
      </p:pic>
      <p:sp>
        <p:nvSpPr>
          <p:cNvPr id="3" name="CasellaDiTesto 2"/>
          <p:cNvSpPr txBox="1"/>
          <p:nvPr/>
        </p:nvSpPr>
        <p:spPr>
          <a:xfrm>
            <a:off x="2588455" y="329283"/>
            <a:ext cx="3883499" cy="523220"/>
          </a:xfrm>
          <a:prstGeom prst="rect">
            <a:avLst/>
          </a:prstGeom>
          <a:noFill/>
        </p:spPr>
        <p:txBody>
          <a:bodyPr wrap="none" rtlCol="0">
            <a:spAutoFit/>
          </a:bodyPr>
          <a:lstStyle/>
          <a:p>
            <a:r>
              <a:rPr lang="it-IT" sz="2800" dirty="0" smtClean="0"/>
              <a:t>Cosa possiamo misurare?</a:t>
            </a:r>
            <a:endParaRPr lang="it-IT" sz="2800" dirty="0"/>
          </a:p>
        </p:txBody>
      </p:sp>
    </p:spTree>
    <p:extLst>
      <p:ext uri="{BB962C8B-B14F-4D97-AF65-F5344CB8AC3E}">
        <p14:creationId xmlns:p14="http://schemas.microsoft.com/office/powerpoint/2010/main" val="24869721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Concetti principali</a:t>
            </a:r>
            <a:endParaRPr lang="it-IT" b="1" dirty="0"/>
          </a:p>
        </p:txBody>
      </p:sp>
      <p:sp>
        <p:nvSpPr>
          <p:cNvPr id="3" name="Segnaposto contenuto 2"/>
          <p:cNvSpPr>
            <a:spLocks noGrp="1"/>
          </p:cNvSpPr>
          <p:nvPr>
            <p:ph idx="1"/>
          </p:nvPr>
        </p:nvSpPr>
        <p:spPr/>
        <p:txBody>
          <a:bodyPr/>
          <a:lstStyle/>
          <a:p>
            <a:r>
              <a:rPr lang="it-IT" dirty="0"/>
              <a:t>Flussi di CO</a:t>
            </a:r>
            <a:r>
              <a:rPr lang="it-IT" baseline="-25000" dirty="0"/>
              <a:t>2</a:t>
            </a:r>
            <a:r>
              <a:rPr lang="it-IT" dirty="0"/>
              <a:t> </a:t>
            </a:r>
            <a:r>
              <a:rPr lang="it-IT" dirty="0" err="1"/>
              <a:t>pre</a:t>
            </a:r>
            <a:r>
              <a:rPr lang="it-IT" dirty="0"/>
              <a:t>-antropogenici </a:t>
            </a:r>
            <a:r>
              <a:rPr lang="it-IT" i="1" dirty="0" smtClean="0"/>
              <a:t>in</a:t>
            </a:r>
            <a:r>
              <a:rPr lang="it-IT" dirty="0" smtClean="0"/>
              <a:t> e </a:t>
            </a:r>
            <a:r>
              <a:rPr lang="it-IT" i="1" dirty="0" smtClean="0"/>
              <a:t>out</a:t>
            </a:r>
            <a:endParaRPr lang="it-IT" i="1" dirty="0"/>
          </a:p>
          <a:p>
            <a:r>
              <a:rPr lang="it-IT" dirty="0"/>
              <a:t>Flussi di </a:t>
            </a:r>
            <a:r>
              <a:rPr lang="it-IT" dirty="0" smtClean="0"/>
              <a:t>CO</a:t>
            </a:r>
            <a:r>
              <a:rPr lang="it-IT" baseline="-25000" dirty="0" smtClean="0"/>
              <a:t>2</a:t>
            </a:r>
            <a:r>
              <a:rPr lang="it-IT" dirty="0" smtClean="0"/>
              <a:t> </a:t>
            </a:r>
            <a:r>
              <a:rPr lang="it-IT" dirty="0"/>
              <a:t>attuali</a:t>
            </a:r>
          </a:p>
          <a:p>
            <a:r>
              <a:rPr lang="it-IT" dirty="0"/>
              <a:t>Quali sono i serbatoi </a:t>
            </a:r>
            <a:r>
              <a:rPr lang="it-IT" dirty="0" smtClean="0"/>
              <a:t>di C</a:t>
            </a:r>
            <a:r>
              <a:rPr lang="it-IT" dirty="0"/>
              <a:t>?</a:t>
            </a:r>
          </a:p>
          <a:p>
            <a:r>
              <a:rPr lang="it-IT" dirty="0"/>
              <a:t>Tempo di </a:t>
            </a:r>
            <a:r>
              <a:rPr lang="it-IT" dirty="0" smtClean="0"/>
              <a:t>resilienza del C?</a:t>
            </a:r>
            <a:endParaRPr lang="it-IT" dirty="0"/>
          </a:p>
          <a:p>
            <a:r>
              <a:rPr lang="it-IT" dirty="0"/>
              <a:t>Tempi di rimozione del </a:t>
            </a:r>
            <a:r>
              <a:rPr lang="it-IT" dirty="0" smtClean="0"/>
              <a:t>C dall'atmosfera – la lunga coda.</a:t>
            </a:r>
            <a:endParaRPr lang="it-IT" dirty="0"/>
          </a:p>
        </p:txBody>
      </p:sp>
    </p:spTree>
    <p:extLst>
      <p:ext uri="{BB962C8B-B14F-4D97-AF65-F5344CB8AC3E}">
        <p14:creationId xmlns:p14="http://schemas.microsoft.com/office/powerpoint/2010/main" val="24994919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1801" y="57726"/>
            <a:ext cx="7317699" cy="636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4"/>
          <a:stretch>
            <a:fillRect/>
          </a:stretch>
        </p:blipFill>
        <p:spPr>
          <a:xfrm>
            <a:off x="1141801" y="6248400"/>
            <a:ext cx="6106900" cy="550139"/>
          </a:xfrm>
          <a:prstGeom prst="rect">
            <a:avLst/>
          </a:prstGeom>
        </p:spPr>
      </p:pic>
    </p:spTree>
    <p:extLst>
      <p:ext uri="{BB962C8B-B14F-4D97-AF65-F5344CB8AC3E}">
        <p14:creationId xmlns:p14="http://schemas.microsoft.com/office/powerpoint/2010/main" val="11838984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40006" y="932358"/>
            <a:ext cx="8483600" cy="3862863"/>
          </a:xfrm>
          <a:prstGeom prst="rect">
            <a:avLst/>
          </a:prstGeom>
        </p:spPr>
      </p:pic>
      <p:pic>
        <p:nvPicPr>
          <p:cNvPr id="3" name="Immagine 2"/>
          <p:cNvPicPr>
            <a:picLocks noChangeAspect="1"/>
          </p:cNvPicPr>
          <p:nvPr/>
        </p:nvPicPr>
        <p:blipFill>
          <a:blip r:embed="rId3"/>
          <a:stretch>
            <a:fillRect/>
          </a:stretch>
        </p:blipFill>
        <p:spPr>
          <a:xfrm>
            <a:off x="554491" y="5978770"/>
            <a:ext cx="7467208" cy="503276"/>
          </a:xfrm>
          <a:prstGeom prst="rect">
            <a:avLst/>
          </a:prstGeom>
        </p:spPr>
      </p:pic>
    </p:spTree>
    <p:extLst>
      <p:ext uri="{BB962C8B-B14F-4D97-AF65-F5344CB8AC3E}">
        <p14:creationId xmlns:p14="http://schemas.microsoft.com/office/powerpoint/2010/main" val="37612604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272847" y="1539318"/>
            <a:ext cx="8611622" cy="2473881"/>
          </a:xfrm>
          <a:prstGeom prst="rect">
            <a:avLst/>
          </a:prstGeom>
        </p:spPr>
      </p:pic>
      <p:sp>
        <p:nvSpPr>
          <p:cNvPr id="5" name="CasellaDiTesto 4"/>
          <p:cNvSpPr txBox="1"/>
          <p:nvPr/>
        </p:nvSpPr>
        <p:spPr>
          <a:xfrm>
            <a:off x="838200" y="5016500"/>
            <a:ext cx="7353300" cy="707886"/>
          </a:xfrm>
          <a:prstGeom prst="rect">
            <a:avLst/>
          </a:prstGeom>
          <a:noFill/>
        </p:spPr>
        <p:txBody>
          <a:bodyPr wrap="square" rtlCol="0">
            <a:spAutoFit/>
          </a:bodyPr>
          <a:lstStyle/>
          <a:p>
            <a:pPr algn="ctr"/>
            <a:r>
              <a:rPr lang="it-IT" sz="2000" b="1" dirty="0" smtClean="0"/>
              <a:t>E’ stato stimato che tra il 15 e il 40% della CO</a:t>
            </a:r>
            <a:r>
              <a:rPr lang="it-IT" sz="2000" b="1" baseline="-25000" dirty="0" smtClean="0"/>
              <a:t>2</a:t>
            </a:r>
            <a:r>
              <a:rPr lang="it-IT" sz="2000" b="1" dirty="0" smtClean="0"/>
              <a:t> emessa fino al 2100 rimarrà nell’atmosfera per almeno 1000 anni</a:t>
            </a:r>
            <a:endParaRPr lang="it-IT" sz="2000" b="1" dirty="0"/>
          </a:p>
        </p:txBody>
      </p:sp>
      <p:pic>
        <p:nvPicPr>
          <p:cNvPr id="2" name="Immagine 1"/>
          <p:cNvPicPr>
            <a:picLocks noChangeAspect="1"/>
          </p:cNvPicPr>
          <p:nvPr/>
        </p:nvPicPr>
        <p:blipFill>
          <a:blip r:embed="rId4"/>
          <a:stretch>
            <a:fillRect/>
          </a:stretch>
        </p:blipFill>
        <p:spPr>
          <a:xfrm>
            <a:off x="444303" y="6049108"/>
            <a:ext cx="7467193" cy="503275"/>
          </a:xfrm>
          <a:prstGeom prst="rect">
            <a:avLst/>
          </a:prstGeom>
        </p:spPr>
      </p:pic>
    </p:spTree>
    <p:extLst>
      <p:ext uri="{BB962C8B-B14F-4D97-AF65-F5344CB8AC3E}">
        <p14:creationId xmlns:p14="http://schemas.microsoft.com/office/powerpoint/2010/main" val="22027889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4044" y="-117474"/>
            <a:ext cx="7886700" cy="1325563"/>
          </a:xfrm>
        </p:spPr>
        <p:txBody>
          <a:bodyPr/>
          <a:lstStyle/>
          <a:p>
            <a:pPr algn="ctr" eaLnBrk="1" hangingPunct="1"/>
            <a:r>
              <a:rPr lang="it-IT" altLang="it-IT" dirty="0" smtClean="0"/>
              <a:t>La sostanza organica nel suolo</a:t>
            </a:r>
          </a:p>
        </p:txBody>
      </p:sp>
      <p:sp>
        <p:nvSpPr>
          <p:cNvPr id="15363" name="Rectangle 3"/>
          <p:cNvSpPr>
            <a:spLocks noGrp="1" noChangeArrowheads="1"/>
          </p:cNvSpPr>
          <p:nvPr>
            <p:ph type="body" idx="1"/>
          </p:nvPr>
        </p:nvSpPr>
        <p:spPr/>
        <p:txBody>
          <a:bodyPr/>
          <a:lstStyle/>
          <a:p>
            <a:pPr eaLnBrk="1" hangingPunct="1"/>
            <a:endParaRPr lang="en-US" altLang="it-IT" smtClean="0"/>
          </a:p>
        </p:txBody>
      </p:sp>
      <p:pic>
        <p:nvPicPr>
          <p:cNvPr id="15364" name="Picture 4" descr="Fig_1_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044" y="925856"/>
            <a:ext cx="7681912" cy="5757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20282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57300" y="-292100"/>
            <a:ext cx="7886700" cy="1325563"/>
          </a:xfrm>
        </p:spPr>
        <p:txBody>
          <a:bodyPr/>
          <a:lstStyle/>
          <a:p>
            <a:pPr eaLnBrk="1" hangingPunct="1"/>
            <a:r>
              <a:rPr lang="it-IT" altLang="it-IT" sz="4000" dirty="0" smtClean="0"/>
              <a:t>Flussi di C nell’ecosistema suolo</a:t>
            </a:r>
          </a:p>
        </p:txBody>
      </p:sp>
      <p:sp>
        <p:nvSpPr>
          <p:cNvPr id="18435" name="Rectangle 3"/>
          <p:cNvSpPr>
            <a:spLocks noGrp="1" noChangeArrowheads="1"/>
          </p:cNvSpPr>
          <p:nvPr>
            <p:ph type="body" idx="1"/>
          </p:nvPr>
        </p:nvSpPr>
        <p:spPr/>
        <p:txBody>
          <a:bodyPr/>
          <a:lstStyle/>
          <a:p>
            <a:pPr eaLnBrk="1" hangingPunct="1"/>
            <a:endParaRPr lang="en-US" altLang="it-IT" dirty="0" smtClean="0"/>
          </a:p>
        </p:txBody>
      </p:sp>
      <p:pic>
        <p:nvPicPr>
          <p:cNvPr id="18436" name="Picture 4" descr="Fig_1_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683233"/>
            <a:ext cx="7886700" cy="591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1342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243417" y="111126"/>
            <a:ext cx="8657165" cy="6492874"/>
          </a:xfrm>
          <a:prstGeom prst="rect">
            <a:avLst/>
          </a:prstGeom>
        </p:spPr>
      </p:pic>
    </p:spTree>
    <p:extLst>
      <p:ext uri="{BB962C8B-B14F-4D97-AF65-F5344CB8AC3E}">
        <p14:creationId xmlns:p14="http://schemas.microsoft.com/office/powerpoint/2010/main" val="18918121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608387" y="370347"/>
            <a:ext cx="7808781" cy="5818058"/>
          </a:xfrm>
          <a:prstGeom prst="rect">
            <a:avLst/>
          </a:prstGeom>
        </p:spPr>
      </p:pic>
      <p:pic>
        <p:nvPicPr>
          <p:cNvPr id="3" name="Immagine 2"/>
          <p:cNvPicPr>
            <a:picLocks noChangeAspect="1"/>
          </p:cNvPicPr>
          <p:nvPr/>
        </p:nvPicPr>
        <p:blipFill>
          <a:blip r:embed="rId4"/>
          <a:stretch>
            <a:fillRect/>
          </a:stretch>
        </p:blipFill>
        <p:spPr>
          <a:xfrm>
            <a:off x="3206505" y="6541476"/>
            <a:ext cx="5762697" cy="202639"/>
          </a:xfrm>
          <a:prstGeom prst="rect">
            <a:avLst/>
          </a:prstGeom>
        </p:spPr>
      </p:pic>
    </p:spTree>
    <p:extLst>
      <p:ext uri="{BB962C8B-B14F-4D97-AF65-F5344CB8AC3E}">
        <p14:creationId xmlns:p14="http://schemas.microsoft.com/office/powerpoint/2010/main" val="8986485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16259" y="623966"/>
            <a:ext cx="5570806" cy="5259877"/>
          </a:xfrm>
          <a:prstGeom prst="rect">
            <a:avLst/>
          </a:prstGeom>
        </p:spPr>
      </p:pic>
      <p:sp>
        <p:nvSpPr>
          <p:cNvPr id="3" name="Rettangolo 2"/>
          <p:cNvSpPr/>
          <p:nvPr/>
        </p:nvSpPr>
        <p:spPr>
          <a:xfrm>
            <a:off x="6461343" y="6488668"/>
            <a:ext cx="2682657" cy="369332"/>
          </a:xfrm>
          <a:prstGeom prst="rect">
            <a:avLst/>
          </a:prstGeom>
        </p:spPr>
        <p:txBody>
          <a:bodyPr wrap="none">
            <a:spAutoFit/>
          </a:bodyPr>
          <a:lstStyle/>
          <a:p>
            <a:r>
              <a:rPr lang="it-IT" dirty="0"/>
              <a:t>http://www.treepower.org</a:t>
            </a:r>
          </a:p>
        </p:txBody>
      </p:sp>
    </p:spTree>
    <p:extLst>
      <p:ext uri="{BB962C8B-B14F-4D97-AF65-F5344CB8AC3E}">
        <p14:creationId xmlns:p14="http://schemas.microsoft.com/office/powerpoint/2010/main" val="40843886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358129" y="0"/>
            <a:ext cx="4785871" cy="6858000"/>
          </a:xfrm>
          <a:prstGeom prst="rect">
            <a:avLst/>
          </a:prstGeom>
        </p:spPr>
      </p:pic>
      <p:sp>
        <p:nvSpPr>
          <p:cNvPr id="2" name="CasellaDiTesto 1"/>
          <p:cNvSpPr txBox="1"/>
          <p:nvPr/>
        </p:nvSpPr>
        <p:spPr>
          <a:xfrm>
            <a:off x="0" y="0"/>
            <a:ext cx="4483100" cy="2123658"/>
          </a:xfrm>
          <a:prstGeom prst="rect">
            <a:avLst/>
          </a:prstGeom>
          <a:noFill/>
        </p:spPr>
        <p:txBody>
          <a:bodyPr wrap="square" rtlCol="0">
            <a:spAutoFit/>
          </a:bodyPr>
          <a:lstStyle/>
          <a:p>
            <a:r>
              <a:rPr lang="it-IT" sz="4400" dirty="0" smtClean="0"/>
              <a:t>Contenuto in carbonio organico nei suoli</a:t>
            </a:r>
            <a:endParaRPr lang="it-IT" sz="4400" dirty="0"/>
          </a:p>
        </p:txBody>
      </p:sp>
    </p:spTree>
    <p:extLst>
      <p:ext uri="{BB962C8B-B14F-4D97-AF65-F5344CB8AC3E}">
        <p14:creationId xmlns:p14="http://schemas.microsoft.com/office/powerpoint/2010/main" val="8012993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Segnaposto contenuto 4"/>
          <p:cNvPicPr>
            <a:picLocks noGrp="1" noChangeAspect="1"/>
          </p:cNvPicPr>
          <p:nvPr>
            <p:ph idx="1"/>
          </p:nvPr>
        </p:nvPicPr>
        <p:blipFill>
          <a:blip r:embed="rId2"/>
          <a:stretch>
            <a:fillRect/>
          </a:stretch>
        </p:blipFill>
        <p:spPr>
          <a:xfrm>
            <a:off x="4910952" y="3094763"/>
            <a:ext cx="3892400" cy="3082200"/>
          </a:xfrm>
          <a:prstGeom prst="rect">
            <a:avLst/>
          </a:prstGeom>
        </p:spPr>
      </p:pic>
      <p:pic>
        <p:nvPicPr>
          <p:cNvPr id="4" name="Immagine 3"/>
          <p:cNvPicPr>
            <a:picLocks noChangeAspect="1"/>
          </p:cNvPicPr>
          <p:nvPr/>
        </p:nvPicPr>
        <p:blipFill>
          <a:blip r:embed="rId3"/>
          <a:stretch>
            <a:fillRect/>
          </a:stretch>
        </p:blipFill>
        <p:spPr>
          <a:xfrm>
            <a:off x="628650" y="649805"/>
            <a:ext cx="4282302" cy="5527158"/>
          </a:xfrm>
          <a:prstGeom prst="rect">
            <a:avLst/>
          </a:prstGeom>
        </p:spPr>
      </p:pic>
      <p:pic>
        <p:nvPicPr>
          <p:cNvPr id="6" name="Immagine 5"/>
          <p:cNvPicPr>
            <a:picLocks noChangeAspect="1"/>
          </p:cNvPicPr>
          <p:nvPr/>
        </p:nvPicPr>
        <p:blipFill>
          <a:blip r:embed="rId4"/>
          <a:stretch>
            <a:fillRect/>
          </a:stretch>
        </p:blipFill>
        <p:spPr>
          <a:xfrm>
            <a:off x="628650" y="6306542"/>
            <a:ext cx="4602500" cy="310200"/>
          </a:xfrm>
          <a:prstGeom prst="rect">
            <a:avLst/>
          </a:prstGeom>
        </p:spPr>
      </p:pic>
    </p:spTree>
    <p:extLst>
      <p:ext uri="{BB962C8B-B14F-4D97-AF65-F5344CB8AC3E}">
        <p14:creationId xmlns:p14="http://schemas.microsoft.com/office/powerpoint/2010/main" val="29177927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eaLnBrk="1" hangingPunct="1"/>
            <a:r>
              <a:rPr lang="it-IT" altLang="it-IT" dirty="0" smtClean="0"/>
              <a:t>Ciclo del carbonio nel suolo</a:t>
            </a:r>
          </a:p>
        </p:txBody>
      </p:sp>
      <p:sp>
        <p:nvSpPr>
          <p:cNvPr id="19459" name="Rectangle 3"/>
          <p:cNvSpPr>
            <a:spLocks noGrp="1" noChangeArrowheads="1"/>
          </p:cNvSpPr>
          <p:nvPr>
            <p:ph type="body" idx="1"/>
          </p:nvPr>
        </p:nvSpPr>
        <p:spPr/>
        <p:txBody>
          <a:bodyPr/>
          <a:lstStyle/>
          <a:p>
            <a:pPr eaLnBrk="1" hangingPunct="1">
              <a:lnSpc>
                <a:spcPct val="90000"/>
              </a:lnSpc>
            </a:pPr>
            <a:r>
              <a:rPr lang="it-IT" altLang="it-IT" sz="2800" b="1" dirty="0" smtClean="0"/>
              <a:t>Pool attivo </a:t>
            </a:r>
            <a:r>
              <a:rPr lang="it-IT" altLang="it-IT" sz="2800" dirty="0" smtClean="0"/>
              <a:t>è facile da assimilare e viene degradato velocemente (carboidrati semplici, proteine, acidi nucleici , acidi organici, etc.).</a:t>
            </a:r>
            <a:endParaRPr lang="it-IT" altLang="it-IT" sz="2800" b="1" dirty="0" smtClean="0"/>
          </a:p>
          <a:p>
            <a:pPr eaLnBrk="1" hangingPunct="1">
              <a:lnSpc>
                <a:spcPct val="90000"/>
              </a:lnSpc>
            </a:pPr>
            <a:r>
              <a:rPr lang="it-IT" altLang="it-IT" sz="2800" b="1" dirty="0" smtClean="0"/>
              <a:t>Pool passivo </a:t>
            </a:r>
            <a:r>
              <a:rPr lang="it-IT" altLang="it-IT" sz="2800" dirty="0" smtClean="0"/>
              <a:t>richiede più processi prima che l’assimilazione sia possibile (polimeri come la cellulosa, le emicellulose, le pectine, la lignina). Energia è richiesta per la rottura della stabile struttura polimerica </a:t>
            </a:r>
            <a:endParaRPr lang="it-IT" altLang="it-IT" sz="2800" b="1" dirty="0" smtClean="0"/>
          </a:p>
          <a:p>
            <a:pPr eaLnBrk="1" hangingPunct="1">
              <a:lnSpc>
                <a:spcPct val="90000"/>
              </a:lnSpc>
            </a:pPr>
            <a:r>
              <a:rPr lang="it-IT" altLang="it-IT" sz="2800" b="1" dirty="0" smtClean="0"/>
              <a:t>Pool stabile</a:t>
            </a:r>
            <a:r>
              <a:rPr lang="it-IT" altLang="it-IT" sz="2800" dirty="0" smtClean="0"/>
              <a:t> difficile da degradare (complessi umici)</a:t>
            </a:r>
          </a:p>
        </p:txBody>
      </p:sp>
    </p:spTree>
    <p:extLst>
      <p:ext uri="{BB962C8B-B14F-4D97-AF65-F5344CB8AC3E}">
        <p14:creationId xmlns:p14="http://schemas.microsoft.com/office/powerpoint/2010/main" val="15253482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3"/>
          <p:cNvGraphicFramePr>
            <a:graphicFrameLocks noGrp="1" noChangeAspect="1"/>
          </p:cNvGraphicFramePr>
          <p:nvPr>
            <p:ph idx="1"/>
          </p:nvPr>
        </p:nvGraphicFramePr>
        <p:xfrm>
          <a:off x="323850" y="1557338"/>
          <a:ext cx="7997825" cy="3122612"/>
        </p:xfrm>
        <a:graphic>
          <a:graphicData uri="http://schemas.openxmlformats.org/presentationml/2006/ole">
            <mc:AlternateContent xmlns:mc="http://schemas.openxmlformats.org/markup-compatibility/2006">
              <mc:Choice xmlns:v="urn:schemas-microsoft-com:vml" Requires="v">
                <p:oleObj spid="_x0000_s1055" name="Image" r:id="rId4" imgW="5625397" imgH="2196825" progId="Photoshop.Image.7">
                  <p:embed/>
                </p:oleObj>
              </mc:Choice>
              <mc:Fallback>
                <p:oleObj name="Image" r:id="rId4" imgW="5625397" imgH="2196825"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557338"/>
                        <a:ext cx="7997825" cy="312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8754349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c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684213"/>
            <a:ext cx="6335712"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9222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52475" y="1168400"/>
            <a:ext cx="7712652" cy="4713287"/>
          </a:xfrm>
          <a:prstGeom prst="rect">
            <a:avLst/>
          </a:prstGeom>
        </p:spPr>
      </p:pic>
    </p:spTree>
    <p:extLst>
      <p:ext uri="{BB962C8B-B14F-4D97-AF65-F5344CB8AC3E}">
        <p14:creationId xmlns:p14="http://schemas.microsoft.com/office/powerpoint/2010/main" val="22549344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p:txBody>
          <a:bodyPr/>
          <a:lstStyle/>
          <a:p>
            <a:pPr algn="ctr" eaLnBrk="1" hangingPunct="1">
              <a:buFontTx/>
              <a:buNone/>
            </a:pPr>
            <a:r>
              <a:rPr lang="it-IT" altLang="it-IT" smtClean="0">
                <a:solidFill>
                  <a:srgbClr val="0033CC"/>
                </a:solidFill>
              </a:rPr>
              <a:t>“</a:t>
            </a:r>
            <a:r>
              <a:rPr lang="it-IT" altLang="it-IT" b="1" smtClean="0">
                <a:solidFill>
                  <a:srgbClr val="0033CC"/>
                </a:solidFill>
              </a:rPr>
              <a:t>Non c’è nessun composto naturale che non possa essere degradato da qualche microrganismo, data l’elevata diversità presente nel mondo microbico”</a:t>
            </a:r>
            <a:r>
              <a:rPr lang="it-IT" altLang="it-IT" smtClean="0"/>
              <a:t> </a:t>
            </a:r>
          </a:p>
        </p:txBody>
      </p:sp>
    </p:spTree>
    <p:extLst>
      <p:ext uri="{BB962C8B-B14F-4D97-AF65-F5344CB8AC3E}">
        <p14:creationId xmlns:p14="http://schemas.microsoft.com/office/powerpoint/2010/main" val="32384134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it-IT" altLang="it-IT" smtClean="0"/>
              <a:t>Composti organici</a:t>
            </a:r>
          </a:p>
        </p:txBody>
      </p:sp>
      <p:sp>
        <p:nvSpPr>
          <p:cNvPr id="23555" name="Rectangle 3"/>
          <p:cNvSpPr>
            <a:spLocks noGrp="1" noChangeArrowheads="1"/>
          </p:cNvSpPr>
          <p:nvPr>
            <p:ph type="body" idx="1"/>
          </p:nvPr>
        </p:nvSpPr>
        <p:spPr/>
        <p:txBody>
          <a:bodyPr/>
          <a:lstStyle/>
          <a:p>
            <a:pPr eaLnBrk="1" hangingPunct="1"/>
            <a:r>
              <a:rPr lang="it-IT" altLang="it-IT" smtClean="0"/>
              <a:t>Glucidi semplici</a:t>
            </a:r>
          </a:p>
          <a:p>
            <a:pPr eaLnBrk="1" hangingPunct="1"/>
            <a:r>
              <a:rPr lang="it-IT" altLang="it-IT" smtClean="0"/>
              <a:t>Polimeri semplici</a:t>
            </a:r>
          </a:p>
          <a:p>
            <a:pPr eaLnBrk="1" hangingPunct="1"/>
            <a:r>
              <a:rPr lang="it-IT" altLang="it-IT" smtClean="0"/>
              <a:t>Polimeri ad alto peso molecolare</a:t>
            </a:r>
          </a:p>
          <a:p>
            <a:pPr eaLnBrk="1" hangingPunct="1"/>
            <a:endParaRPr lang="it-IT" altLang="it-IT" smtClean="0"/>
          </a:p>
        </p:txBody>
      </p:sp>
    </p:spTree>
    <p:extLst>
      <p:ext uri="{BB962C8B-B14F-4D97-AF65-F5344CB8AC3E}">
        <p14:creationId xmlns:p14="http://schemas.microsoft.com/office/powerpoint/2010/main" val="3240627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90825"/>
            <a:ext cx="8229600" cy="1143000"/>
          </a:xfrm>
        </p:spPr>
        <p:txBody>
          <a:bodyPr/>
          <a:lstStyle/>
          <a:p>
            <a:pPr eaLnBrk="1" hangingPunct="1"/>
            <a:r>
              <a:rPr lang="it-IT" altLang="it-IT" smtClean="0"/>
              <a:t>Polimeri semplici</a:t>
            </a:r>
          </a:p>
        </p:txBody>
      </p:sp>
    </p:spTree>
    <p:extLst>
      <p:ext uri="{BB962C8B-B14F-4D97-AF65-F5344CB8AC3E}">
        <p14:creationId xmlns:p14="http://schemas.microsoft.com/office/powerpoint/2010/main" val="1843930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it-IT" altLang="it-IT" sz="3600" smtClean="0"/>
              <a:t>Interdipendenza dei cicli del C e dell’N</a:t>
            </a:r>
          </a:p>
        </p:txBody>
      </p:sp>
      <p:sp>
        <p:nvSpPr>
          <p:cNvPr id="7171" name="Rectangle 3"/>
          <p:cNvSpPr>
            <a:spLocks noGrp="1" noChangeArrowheads="1"/>
          </p:cNvSpPr>
          <p:nvPr>
            <p:ph type="body" idx="1"/>
          </p:nvPr>
        </p:nvSpPr>
        <p:spPr/>
        <p:txBody>
          <a:bodyPr/>
          <a:lstStyle/>
          <a:p>
            <a:pPr eaLnBrk="1" hangingPunct="1"/>
            <a:endParaRPr lang="en-US" altLang="it-IT" smtClean="0"/>
          </a:p>
        </p:txBody>
      </p:sp>
      <p:pic>
        <p:nvPicPr>
          <p:cNvPr id="7172" name="Picture 5" descr="Fig_1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341438"/>
            <a:ext cx="7008812"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06618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it-IT" altLang="it-IT" sz="4000" smtClean="0"/>
              <a:t>Degradazione dell’amido</a:t>
            </a:r>
            <a:br>
              <a:rPr lang="it-IT" altLang="it-IT" sz="4000" smtClean="0"/>
            </a:br>
            <a:endParaRPr lang="it-IT" altLang="it-IT" sz="4000" smtClean="0"/>
          </a:p>
        </p:txBody>
      </p:sp>
      <p:sp>
        <p:nvSpPr>
          <p:cNvPr id="25603" name="Rectangle 3"/>
          <p:cNvSpPr>
            <a:spLocks noGrp="1" noChangeArrowheads="1"/>
          </p:cNvSpPr>
          <p:nvPr>
            <p:ph type="body" idx="1"/>
          </p:nvPr>
        </p:nvSpPr>
        <p:spPr/>
        <p:txBody>
          <a:bodyPr/>
          <a:lstStyle/>
          <a:p>
            <a:pPr eaLnBrk="1" hangingPunct="1"/>
            <a:r>
              <a:rPr lang="it-IT" altLang="it-IT" smtClean="0"/>
              <a:t>L’amido è un carboidrato costituito da catene lineari di </a:t>
            </a:r>
            <a:r>
              <a:rPr lang="it-IT" altLang="it-IT" i="1" smtClean="0">
                <a:sym typeface="Symbol" panose="05050102010706020507" pitchFamily="18" charset="2"/>
              </a:rPr>
              <a:t></a:t>
            </a:r>
            <a:r>
              <a:rPr lang="it-IT" altLang="it-IT" smtClean="0"/>
              <a:t>1-4 glucosio e catene ramificate di amilopectina (</a:t>
            </a:r>
            <a:r>
              <a:rPr lang="it-IT" altLang="it-IT" i="1" smtClean="0">
                <a:sym typeface="Symbol" panose="05050102010706020507" pitchFamily="18" charset="2"/>
              </a:rPr>
              <a:t></a:t>
            </a:r>
            <a:r>
              <a:rPr lang="it-IT" altLang="it-IT" smtClean="0"/>
              <a:t>1-6 glucosio).</a:t>
            </a:r>
          </a:p>
          <a:p>
            <a:pPr eaLnBrk="1" hangingPunct="1"/>
            <a:r>
              <a:rPr lang="it-IT" altLang="it-IT" smtClean="0"/>
              <a:t>la degradazione avviene a carico delle </a:t>
            </a:r>
            <a:r>
              <a:rPr lang="it-IT" altLang="it-IT" i="1" smtClean="0">
                <a:sym typeface="Symbol" panose="05050102010706020507" pitchFamily="18" charset="2"/>
              </a:rPr>
              <a:t></a:t>
            </a:r>
            <a:r>
              <a:rPr lang="it-IT" altLang="it-IT" smtClean="0"/>
              <a:t>1-4 glucosidasi, previa formazione di un disaccaride (maltosio).</a:t>
            </a:r>
          </a:p>
          <a:p>
            <a:pPr eaLnBrk="1" hangingPunct="1"/>
            <a:r>
              <a:rPr lang="it-IT" altLang="it-IT" smtClean="0"/>
              <a:t>Molti microrganismi, batteri e funghi, sono amilolitici. I lieviti non sono amilolitici.</a:t>
            </a:r>
          </a:p>
        </p:txBody>
      </p:sp>
    </p:spTree>
    <p:extLst>
      <p:ext uri="{BB962C8B-B14F-4D97-AF65-F5344CB8AC3E}">
        <p14:creationId xmlns:p14="http://schemas.microsoft.com/office/powerpoint/2010/main" val="22518815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737286" y="1074651"/>
            <a:ext cx="7620000" cy="3571875"/>
          </a:xfrm>
          <a:prstGeom prst="rect">
            <a:avLst/>
          </a:prstGeom>
        </p:spPr>
      </p:pic>
    </p:spTree>
    <p:extLst>
      <p:ext uri="{BB962C8B-B14F-4D97-AF65-F5344CB8AC3E}">
        <p14:creationId xmlns:p14="http://schemas.microsoft.com/office/powerpoint/2010/main" val="41335424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it-IT" altLang="it-IT" sz="4000" smtClean="0"/>
              <a:t>Degradazione delle emicellulose</a:t>
            </a:r>
            <a:br>
              <a:rPr lang="it-IT" altLang="it-IT" sz="4000" smtClean="0"/>
            </a:br>
            <a:endParaRPr lang="it-IT" altLang="it-IT" sz="4000" smtClean="0"/>
          </a:p>
        </p:txBody>
      </p:sp>
      <p:sp>
        <p:nvSpPr>
          <p:cNvPr id="26627" name="Rectangle 3"/>
          <p:cNvSpPr>
            <a:spLocks noGrp="1" noChangeArrowheads="1"/>
          </p:cNvSpPr>
          <p:nvPr>
            <p:ph type="body" idx="1"/>
          </p:nvPr>
        </p:nvSpPr>
        <p:spPr/>
        <p:txBody>
          <a:bodyPr>
            <a:normAutofit lnSpcReduction="10000"/>
          </a:bodyPr>
          <a:lstStyle/>
          <a:p>
            <a:pPr marL="0" indent="0" eaLnBrk="1" hangingPunct="1">
              <a:lnSpc>
                <a:spcPct val="80000"/>
              </a:lnSpc>
              <a:buFontTx/>
              <a:buNone/>
            </a:pPr>
            <a:r>
              <a:rPr lang="it-IT" altLang="it-IT" sz="1800" smtClean="0"/>
              <a:t>Le emicellulose non hanno relazioni strutturali con la cellulosa, sono costituite da:</a:t>
            </a:r>
          </a:p>
          <a:p>
            <a:pPr marL="0" indent="0" eaLnBrk="1" hangingPunct="1">
              <a:lnSpc>
                <a:spcPct val="80000"/>
              </a:lnSpc>
            </a:pPr>
            <a:r>
              <a:rPr lang="it-IT" altLang="it-IT" sz="1800" smtClean="0"/>
              <a:t>pentosi (xilosio, arabinosio ecc.)</a:t>
            </a:r>
          </a:p>
          <a:p>
            <a:pPr marL="0" indent="0" eaLnBrk="1" hangingPunct="1">
              <a:lnSpc>
                <a:spcPct val="80000"/>
              </a:lnSpc>
            </a:pPr>
            <a:r>
              <a:rPr lang="it-IT" altLang="it-IT" sz="1800" smtClean="0"/>
              <a:t>esosi (mannosio, glucosio, galattosio ecc.)</a:t>
            </a:r>
          </a:p>
          <a:p>
            <a:pPr marL="0" indent="0" eaLnBrk="1" hangingPunct="1">
              <a:lnSpc>
                <a:spcPct val="80000"/>
              </a:lnSpc>
            </a:pPr>
            <a:r>
              <a:rPr lang="it-IT" altLang="it-IT" sz="1800" smtClean="0"/>
              <a:t>acidi uronici (ac. galatturonico, ac. glucoronico)</a:t>
            </a:r>
          </a:p>
          <a:p>
            <a:pPr marL="0" indent="0" eaLnBrk="1" hangingPunct="1">
              <a:lnSpc>
                <a:spcPct val="80000"/>
              </a:lnSpc>
              <a:buFontTx/>
              <a:buNone/>
            </a:pPr>
            <a:endParaRPr lang="it-IT" altLang="it-IT" sz="1800" smtClean="0"/>
          </a:p>
          <a:p>
            <a:pPr marL="0" indent="0" algn="just" eaLnBrk="1" hangingPunct="1">
              <a:lnSpc>
                <a:spcPct val="80000"/>
              </a:lnSpc>
              <a:buFontTx/>
              <a:buNone/>
            </a:pPr>
            <a:endParaRPr lang="it-IT" altLang="it-IT" sz="1800" smtClean="0"/>
          </a:p>
          <a:p>
            <a:pPr marL="0" indent="0" algn="just" eaLnBrk="1" hangingPunct="1">
              <a:lnSpc>
                <a:spcPct val="80000"/>
              </a:lnSpc>
              <a:buFontTx/>
              <a:buNone/>
            </a:pPr>
            <a:r>
              <a:rPr lang="it-IT" altLang="it-IT" sz="1800" smtClean="0"/>
              <a:t>Molti enzimi sono coinvolti nella degradazione della emicellulosa includendo sia endoenzimi che esoenzimi. I prodotti della degradazione sono CO</a:t>
            </a:r>
            <a:r>
              <a:rPr lang="it-IT" altLang="it-IT" sz="1800" baseline="-25000" smtClean="0"/>
              <a:t>2</a:t>
            </a:r>
            <a:r>
              <a:rPr lang="it-IT" altLang="it-IT" sz="1800" smtClean="0"/>
              <a:t>, H</a:t>
            </a:r>
            <a:r>
              <a:rPr lang="it-IT" altLang="it-IT" sz="1800" baseline="-25000" smtClean="0"/>
              <a:t>2</a:t>
            </a:r>
            <a:r>
              <a:rPr lang="it-IT" altLang="it-IT" sz="1800" smtClean="0"/>
              <a:t>O e cellule oltre a vari carboidrati monomeri e dimeri. In anaerobiosi batteri del genere </a:t>
            </a:r>
            <a:r>
              <a:rPr lang="it-IT" altLang="it-IT" sz="1800" i="1" smtClean="0"/>
              <a:t>Clostridium</a:t>
            </a:r>
            <a:r>
              <a:rPr lang="it-IT" altLang="it-IT" sz="1800" smtClean="0"/>
              <a:t> fermentano le emicellulose con produzione di acidi organici e CO</a:t>
            </a:r>
            <a:r>
              <a:rPr lang="it-IT" altLang="it-IT" sz="1800" baseline="-25000" smtClean="0"/>
              <a:t>2</a:t>
            </a:r>
            <a:r>
              <a:rPr lang="it-IT" altLang="it-IT" sz="1800" smtClean="0"/>
              <a:t> </a:t>
            </a:r>
          </a:p>
          <a:p>
            <a:pPr marL="0" indent="0" algn="ctr" eaLnBrk="1" hangingPunct="1">
              <a:lnSpc>
                <a:spcPct val="80000"/>
              </a:lnSpc>
              <a:buFontTx/>
              <a:buNone/>
            </a:pPr>
            <a:endParaRPr lang="it-IT" altLang="it-IT" sz="1800" b="1" smtClean="0"/>
          </a:p>
          <a:p>
            <a:pPr marL="0" indent="0" eaLnBrk="1" hangingPunct="1">
              <a:lnSpc>
                <a:spcPct val="80000"/>
              </a:lnSpc>
            </a:pPr>
            <a:r>
              <a:rPr lang="it-IT" altLang="it-IT" sz="1800" b="1" smtClean="0"/>
              <a:t>funghi:</a:t>
            </a:r>
            <a:r>
              <a:rPr lang="it-IT" altLang="it-IT" sz="1800" smtClean="0"/>
              <a:t> </a:t>
            </a:r>
            <a:r>
              <a:rPr lang="it-IT" altLang="it-IT" sz="1800" i="1" smtClean="0"/>
              <a:t>Penicillum, Aspergillus, Trichoderma Rhizopus.</a:t>
            </a:r>
            <a:endParaRPr lang="it-IT" altLang="it-IT" sz="1800" b="1" smtClean="0"/>
          </a:p>
          <a:p>
            <a:pPr marL="0" indent="0" eaLnBrk="1" hangingPunct="1">
              <a:lnSpc>
                <a:spcPct val="80000"/>
              </a:lnSpc>
            </a:pPr>
            <a:r>
              <a:rPr lang="it-IT" altLang="it-IT" sz="1800" b="1" smtClean="0"/>
              <a:t>batteri aerobi:</a:t>
            </a:r>
            <a:r>
              <a:rPr lang="it-IT" altLang="it-IT" sz="1800" i="1" smtClean="0"/>
              <a:t> Pseudomonas, Acromobacter, Streptomyces ecc.</a:t>
            </a:r>
            <a:r>
              <a:rPr lang="it-IT" altLang="it-IT" sz="1800" smtClean="0"/>
              <a:t>.</a:t>
            </a:r>
            <a:endParaRPr lang="it-IT" altLang="it-IT" sz="1800" b="1" smtClean="0"/>
          </a:p>
          <a:p>
            <a:pPr marL="0" indent="0" eaLnBrk="1" hangingPunct="1">
              <a:lnSpc>
                <a:spcPct val="80000"/>
              </a:lnSpc>
            </a:pPr>
            <a:r>
              <a:rPr lang="it-IT" altLang="it-IT" sz="1800" b="1" smtClean="0"/>
              <a:t>batteri anaerobi: </a:t>
            </a:r>
            <a:r>
              <a:rPr lang="it-IT" altLang="it-IT" sz="1800" i="1" smtClean="0"/>
              <a:t>Clostridium</a:t>
            </a:r>
            <a:r>
              <a:rPr lang="it-IT" altLang="it-IT" sz="1800" smtClean="0"/>
              <a:t> </a:t>
            </a:r>
          </a:p>
        </p:txBody>
      </p:sp>
    </p:spTree>
    <p:extLst>
      <p:ext uri="{BB962C8B-B14F-4D97-AF65-F5344CB8AC3E}">
        <p14:creationId xmlns:p14="http://schemas.microsoft.com/office/powerpoint/2010/main" val="17494007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387780" y="1069145"/>
            <a:ext cx="8193512" cy="4621052"/>
          </a:xfrm>
          <a:prstGeom prst="rect">
            <a:avLst/>
          </a:prstGeom>
        </p:spPr>
      </p:pic>
    </p:spTree>
    <p:extLst>
      <p:ext uri="{BB962C8B-B14F-4D97-AF65-F5344CB8AC3E}">
        <p14:creationId xmlns:p14="http://schemas.microsoft.com/office/powerpoint/2010/main" val="27438345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it-IT" altLang="it-IT" b="1" smtClean="0"/>
              <a:t>Degradazione delle pectine</a:t>
            </a:r>
          </a:p>
        </p:txBody>
      </p:sp>
      <p:sp>
        <p:nvSpPr>
          <p:cNvPr id="27651" name="Rectangle 3"/>
          <p:cNvSpPr>
            <a:spLocks noGrp="1" noChangeArrowheads="1"/>
          </p:cNvSpPr>
          <p:nvPr>
            <p:ph type="body" idx="1"/>
          </p:nvPr>
        </p:nvSpPr>
        <p:spPr>
          <a:xfrm>
            <a:off x="316523" y="1209820"/>
            <a:ext cx="8510954" cy="5451231"/>
          </a:xfrm>
        </p:spPr>
        <p:txBody>
          <a:bodyPr>
            <a:normAutofit fontScale="55000" lnSpcReduction="20000"/>
          </a:bodyPr>
          <a:lstStyle/>
          <a:p>
            <a:pPr marL="0" indent="0" eaLnBrk="1" hangingPunct="1">
              <a:lnSpc>
                <a:spcPct val="220000"/>
              </a:lnSpc>
              <a:spcBef>
                <a:spcPts val="0"/>
              </a:spcBef>
            </a:pPr>
            <a:endParaRPr lang="it-IT" altLang="it-IT" sz="2100" dirty="0" smtClean="0"/>
          </a:p>
          <a:p>
            <a:pPr marL="0" indent="0" eaLnBrk="1" hangingPunct="1">
              <a:lnSpc>
                <a:spcPct val="220000"/>
              </a:lnSpc>
              <a:spcBef>
                <a:spcPts val="0"/>
              </a:spcBef>
              <a:buFontTx/>
              <a:buNone/>
            </a:pPr>
            <a:r>
              <a:rPr lang="it-IT" altLang="it-IT" sz="2900" dirty="0" smtClean="0"/>
              <a:t>Le pectine si distinguono dalle emicellulose per la ricchezza in acido </a:t>
            </a:r>
            <a:r>
              <a:rPr lang="it-IT" altLang="it-IT" sz="2900" dirty="0" err="1" smtClean="0"/>
              <a:t>galatturonico</a:t>
            </a:r>
            <a:r>
              <a:rPr lang="it-IT" altLang="it-IT" sz="2900" dirty="0" smtClean="0"/>
              <a:t> e per la presenza di numerosi gruppi carbossilici che conferiscono loro proprietà di complessare cationi, di formare esteri metilici e di gelificare.</a:t>
            </a:r>
          </a:p>
          <a:p>
            <a:pPr marL="0" indent="0" eaLnBrk="1" hangingPunct="1">
              <a:lnSpc>
                <a:spcPct val="80000"/>
              </a:lnSpc>
              <a:buFontTx/>
              <a:buNone/>
            </a:pPr>
            <a:endParaRPr lang="it-IT" altLang="it-IT" sz="2900" dirty="0" smtClean="0"/>
          </a:p>
          <a:p>
            <a:pPr marL="0" indent="0" eaLnBrk="1" hangingPunct="1">
              <a:lnSpc>
                <a:spcPct val="80000"/>
              </a:lnSpc>
              <a:buFontTx/>
              <a:buNone/>
            </a:pPr>
            <a:r>
              <a:rPr lang="it-IT" altLang="it-IT" sz="2900" dirty="0" smtClean="0"/>
              <a:t>La degradazione avviene ad opera di tre principali azioni enzimatiche:</a:t>
            </a:r>
          </a:p>
          <a:p>
            <a:pPr marL="0" indent="0" eaLnBrk="1" hangingPunct="1">
              <a:lnSpc>
                <a:spcPct val="80000"/>
              </a:lnSpc>
            </a:pPr>
            <a:r>
              <a:rPr lang="it-IT" altLang="it-IT" sz="2900" dirty="0" smtClean="0"/>
              <a:t>La </a:t>
            </a:r>
            <a:r>
              <a:rPr lang="it-IT" altLang="it-IT" sz="2900" dirty="0" err="1" smtClean="0"/>
              <a:t>protopectinasi</a:t>
            </a:r>
            <a:r>
              <a:rPr lang="it-IT" altLang="it-IT" sz="2900" dirty="0" smtClean="0"/>
              <a:t> purifica la pectina da altri componenti della parete</a:t>
            </a:r>
          </a:p>
          <a:p>
            <a:pPr marL="0" indent="0" eaLnBrk="1" hangingPunct="1">
              <a:lnSpc>
                <a:spcPct val="80000"/>
              </a:lnSpc>
            </a:pPr>
            <a:r>
              <a:rPr lang="it-IT" altLang="it-IT" sz="2900" dirty="0" smtClean="0"/>
              <a:t>Decomposizione della pectina in </a:t>
            </a:r>
            <a:r>
              <a:rPr lang="it-IT" altLang="it-IT" sz="2900" dirty="0" err="1" smtClean="0"/>
              <a:t>ac</a:t>
            </a:r>
            <a:r>
              <a:rPr lang="it-IT" altLang="it-IT" sz="2900" dirty="0" smtClean="0"/>
              <a:t>. pectico e alcool metilico (pectina-</a:t>
            </a:r>
            <a:r>
              <a:rPr lang="it-IT" altLang="it-IT" sz="2900" dirty="0" err="1" smtClean="0"/>
              <a:t>metil</a:t>
            </a:r>
            <a:r>
              <a:rPr lang="it-IT" altLang="it-IT" sz="2900" dirty="0" smtClean="0"/>
              <a:t>-esterasi).</a:t>
            </a:r>
          </a:p>
          <a:p>
            <a:pPr marL="0" indent="0" eaLnBrk="1" hangingPunct="1">
              <a:lnSpc>
                <a:spcPct val="80000"/>
              </a:lnSpc>
            </a:pPr>
            <a:r>
              <a:rPr lang="it-IT" altLang="it-IT" sz="2900" dirty="0" smtClean="0"/>
              <a:t>Idrolisi delle catene di acido pectico per intervento delle </a:t>
            </a:r>
            <a:r>
              <a:rPr lang="it-IT" altLang="it-IT" sz="2900" dirty="0" err="1" smtClean="0"/>
              <a:t>poligalatturonasi</a:t>
            </a:r>
            <a:r>
              <a:rPr lang="it-IT" altLang="it-IT" sz="2900" dirty="0" smtClean="0"/>
              <a:t> o </a:t>
            </a:r>
            <a:r>
              <a:rPr lang="it-IT" altLang="it-IT" sz="2900" dirty="0" err="1" smtClean="0"/>
              <a:t>polimetilgalatturonasi</a:t>
            </a:r>
            <a:r>
              <a:rPr lang="it-IT" altLang="it-IT" sz="2900" dirty="0" smtClean="0"/>
              <a:t> al fine di produrre acido </a:t>
            </a:r>
            <a:r>
              <a:rPr lang="it-IT" altLang="it-IT" sz="2900" dirty="0" err="1" smtClean="0"/>
              <a:t>galatturonico</a:t>
            </a:r>
            <a:r>
              <a:rPr lang="it-IT" altLang="it-IT" sz="2900" dirty="0" smtClean="0"/>
              <a:t>.</a:t>
            </a:r>
          </a:p>
          <a:p>
            <a:pPr marL="0" indent="0" eaLnBrk="1" hangingPunct="1">
              <a:lnSpc>
                <a:spcPct val="80000"/>
              </a:lnSpc>
              <a:buFontTx/>
              <a:buNone/>
            </a:pPr>
            <a:endParaRPr lang="it-IT" altLang="it-IT" sz="2900" dirty="0" smtClean="0"/>
          </a:p>
          <a:p>
            <a:pPr marL="0" indent="0" eaLnBrk="1" hangingPunct="1">
              <a:lnSpc>
                <a:spcPct val="80000"/>
              </a:lnSpc>
              <a:buFontTx/>
              <a:buNone/>
            </a:pPr>
            <a:r>
              <a:rPr lang="it-IT" altLang="it-IT" sz="2900" i="1" dirty="0" smtClean="0"/>
              <a:t>Non tutti i microrganismi hanno l’intero pool enzimatico</a:t>
            </a:r>
          </a:p>
          <a:p>
            <a:pPr marL="0" indent="0" eaLnBrk="1" hangingPunct="1">
              <a:lnSpc>
                <a:spcPct val="80000"/>
              </a:lnSpc>
            </a:pPr>
            <a:endParaRPr lang="it-IT" altLang="it-IT" sz="2900" i="1" dirty="0" smtClean="0"/>
          </a:p>
          <a:p>
            <a:pPr marL="0" indent="0" eaLnBrk="1" hangingPunct="1">
              <a:lnSpc>
                <a:spcPct val="80000"/>
              </a:lnSpc>
              <a:buFontTx/>
              <a:buNone/>
            </a:pPr>
            <a:endParaRPr lang="it-IT" altLang="it-IT" sz="2900" b="1" dirty="0" smtClean="0"/>
          </a:p>
          <a:p>
            <a:pPr marL="0" indent="0" eaLnBrk="1" hangingPunct="1">
              <a:lnSpc>
                <a:spcPct val="80000"/>
              </a:lnSpc>
            </a:pPr>
            <a:r>
              <a:rPr lang="it-IT" altLang="it-IT" sz="2900" b="1" dirty="0" smtClean="0"/>
              <a:t>funghi:</a:t>
            </a:r>
            <a:r>
              <a:rPr lang="it-IT" altLang="it-IT" sz="2900" dirty="0" smtClean="0"/>
              <a:t> </a:t>
            </a:r>
            <a:r>
              <a:rPr lang="it-IT" altLang="it-IT" sz="2900" i="1" dirty="0" err="1" smtClean="0"/>
              <a:t>Penicillum</a:t>
            </a:r>
            <a:r>
              <a:rPr lang="it-IT" altLang="it-IT" sz="2900" i="1" dirty="0" smtClean="0"/>
              <a:t>, </a:t>
            </a:r>
            <a:r>
              <a:rPr lang="it-IT" altLang="it-IT" sz="2900" i="1" dirty="0" err="1" smtClean="0"/>
              <a:t>Aspergillus</a:t>
            </a:r>
            <a:r>
              <a:rPr lang="it-IT" altLang="it-IT" sz="2900" i="1" dirty="0" smtClean="0"/>
              <a:t>, </a:t>
            </a:r>
            <a:r>
              <a:rPr lang="it-IT" altLang="it-IT" sz="2900" i="1" dirty="0" err="1" smtClean="0"/>
              <a:t>Cladosporium</a:t>
            </a:r>
            <a:r>
              <a:rPr lang="it-IT" altLang="it-IT" sz="2900" i="1" dirty="0" smtClean="0"/>
              <a:t> ecc.</a:t>
            </a:r>
            <a:endParaRPr lang="it-IT" altLang="it-IT" sz="2900" b="1" dirty="0" smtClean="0"/>
          </a:p>
          <a:p>
            <a:pPr marL="0" indent="0" eaLnBrk="1" hangingPunct="1">
              <a:lnSpc>
                <a:spcPct val="80000"/>
              </a:lnSpc>
            </a:pPr>
            <a:r>
              <a:rPr lang="it-IT" altLang="it-IT" sz="2900" b="1" dirty="0" smtClean="0"/>
              <a:t>batteri aerobi:</a:t>
            </a:r>
            <a:r>
              <a:rPr lang="it-IT" altLang="it-IT" sz="2900" i="1" dirty="0" smtClean="0"/>
              <a:t> </a:t>
            </a:r>
            <a:r>
              <a:rPr lang="it-IT" altLang="it-IT" sz="2900" i="1" dirty="0" err="1" smtClean="0"/>
              <a:t>Bacillus</a:t>
            </a:r>
            <a:r>
              <a:rPr lang="it-IT" altLang="it-IT" sz="2900" dirty="0" smtClean="0"/>
              <a:t>.</a:t>
            </a:r>
            <a:endParaRPr lang="it-IT" altLang="it-IT" sz="2900" b="1" dirty="0" smtClean="0"/>
          </a:p>
          <a:p>
            <a:pPr marL="0" indent="0" eaLnBrk="1" hangingPunct="1">
              <a:lnSpc>
                <a:spcPct val="80000"/>
              </a:lnSpc>
            </a:pPr>
            <a:r>
              <a:rPr lang="it-IT" altLang="it-IT" sz="2900" b="1" dirty="0" smtClean="0"/>
              <a:t>batteri anaerobi: </a:t>
            </a:r>
            <a:r>
              <a:rPr lang="it-IT" altLang="it-IT" sz="2900" i="1" dirty="0" err="1" smtClean="0"/>
              <a:t>Clostridium</a:t>
            </a:r>
            <a:r>
              <a:rPr lang="it-IT" altLang="it-IT" sz="2900" i="1" dirty="0" smtClean="0"/>
              <a:t>, </a:t>
            </a:r>
            <a:r>
              <a:rPr lang="it-IT" altLang="it-IT" sz="2900" i="1" dirty="0" err="1" smtClean="0"/>
              <a:t>Plectridium</a:t>
            </a:r>
            <a:r>
              <a:rPr lang="it-IT" altLang="it-IT" sz="2900" i="1" dirty="0" smtClean="0"/>
              <a:t> ecc.</a:t>
            </a:r>
          </a:p>
        </p:txBody>
      </p:sp>
    </p:spTree>
    <p:extLst>
      <p:ext uri="{BB962C8B-B14F-4D97-AF65-F5344CB8AC3E}">
        <p14:creationId xmlns:p14="http://schemas.microsoft.com/office/powerpoint/2010/main" val="20364501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Fig_1_08"/>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066800" y="573088"/>
            <a:ext cx="7008813" cy="5253037"/>
          </a:xfrm>
          <a:noFill/>
        </p:spPr>
      </p:pic>
    </p:spTree>
    <p:extLst>
      <p:ext uri="{BB962C8B-B14F-4D97-AF65-F5344CB8AC3E}">
        <p14:creationId xmlns:p14="http://schemas.microsoft.com/office/powerpoint/2010/main" val="36298972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it-IT" altLang="it-IT" sz="4000" b="1" smtClean="0"/>
              <a:t>Degradazione della chitina</a:t>
            </a:r>
            <a:r>
              <a:rPr lang="it-IT" altLang="it-IT" sz="4000" smtClean="0"/>
              <a:t/>
            </a:r>
            <a:br>
              <a:rPr lang="it-IT" altLang="it-IT" sz="4000" smtClean="0"/>
            </a:br>
            <a:endParaRPr lang="it-IT" altLang="it-IT" sz="4000" smtClean="0"/>
          </a:p>
        </p:txBody>
      </p:sp>
      <p:sp>
        <p:nvSpPr>
          <p:cNvPr id="29699" name="Rectangle 3"/>
          <p:cNvSpPr>
            <a:spLocks noGrp="1" noChangeArrowheads="1"/>
          </p:cNvSpPr>
          <p:nvPr>
            <p:ph type="body" idx="1"/>
          </p:nvPr>
        </p:nvSpPr>
        <p:spPr/>
        <p:txBody>
          <a:bodyPr/>
          <a:lstStyle/>
          <a:p>
            <a:pPr marL="0" indent="0" algn="just" eaLnBrk="1" hangingPunct="1">
              <a:lnSpc>
                <a:spcPct val="80000"/>
              </a:lnSpc>
              <a:buFontTx/>
              <a:buNone/>
            </a:pPr>
            <a:r>
              <a:rPr lang="it-IT" altLang="it-IT" sz="2000" smtClean="0"/>
              <a:t>La chitina è un biopolimero la cui unità fondamentale è un amino-zucchero, N-acetil-glucosamina. Deriva dall’esoscheletro degli artropodi o dalla parete cellulare dei funghi.</a:t>
            </a:r>
          </a:p>
          <a:p>
            <a:pPr marL="0" indent="0" eaLnBrk="1" hangingPunct="1">
              <a:lnSpc>
                <a:spcPct val="80000"/>
              </a:lnSpc>
              <a:buFontTx/>
              <a:buNone/>
            </a:pPr>
            <a:endParaRPr lang="it-IT" altLang="it-IT" sz="2000" smtClean="0"/>
          </a:p>
          <a:p>
            <a:pPr marL="0" indent="0" eaLnBrk="1" hangingPunct="1">
              <a:lnSpc>
                <a:spcPct val="80000"/>
              </a:lnSpc>
              <a:buFontTx/>
              <a:buNone/>
            </a:pPr>
            <a:r>
              <a:rPr lang="it-IT" altLang="it-IT" sz="2000" smtClean="0"/>
              <a:t>Microrganismi particolarmente attivi nella degradazione della chitina sono gli attinomiceti (</a:t>
            </a:r>
            <a:r>
              <a:rPr lang="it-IT" altLang="it-IT" sz="2000" i="1" smtClean="0"/>
              <a:t>Streptomyces</a:t>
            </a:r>
            <a:r>
              <a:rPr lang="it-IT" altLang="it-IT" sz="2000" smtClean="0"/>
              <a:t>). </a:t>
            </a:r>
          </a:p>
          <a:p>
            <a:pPr marL="0" indent="0" eaLnBrk="1" hangingPunct="1">
              <a:lnSpc>
                <a:spcPct val="80000"/>
              </a:lnSpc>
              <a:buFontTx/>
              <a:buNone/>
            </a:pPr>
            <a:endParaRPr lang="it-IT" altLang="it-IT" sz="2000" smtClean="0"/>
          </a:p>
          <a:p>
            <a:pPr marL="0" indent="0" eaLnBrk="1" hangingPunct="1">
              <a:lnSpc>
                <a:spcPct val="80000"/>
              </a:lnSpc>
              <a:buFontTx/>
              <a:buNone/>
            </a:pPr>
            <a:r>
              <a:rPr lang="it-IT" altLang="it-IT" sz="2000" smtClean="0"/>
              <a:t>Gli enzimi che degradano la chitina sono le </a:t>
            </a:r>
            <a:r>
              <a:rPr lang="it-IT" altLang="it-IT" sz="2000" b="1" smtClean="0"/>
              <a:t>chitinasi.</a:t>
            </a:r>
            <a:r>
              <a:rPr lang="it-IT" altLang="it-IT" sz="2000" smtClean="0"/>
              <a:t> L’enzima rompe le catene di amino-zuccheri in molecole di diacetil-chitobiosio che a loro volta sono scisse dalla chitobiasi in acetil-glucosamina. La liberazione dell’ammoniaca porta ad un innalzamento del pH che facilita la degradazione della chitina anche in ambienti forestali.</a:t>
            </a:r>
          </a:p>
        </p:txBody>
      </p:sp>
    </p:spTree>
    <p:extLst>
      <p:ext uri="{BB962C8B-B14F-4D97-AF65-F5344CB8AC3E}">
        <p14:creationId xmlns:p14="http://schemas.microsoft.com/office/powerpoint/2010/main" val="28723366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357438"/>
            <a:ext cx="8229600" cy="1143000"/>
          </a:xfrm>
        </p:spPr>
        <p:txBody>
          <a:bodyPr/>
          <a:lstStyle/>
          <a:p>
            <a:pPr eaLnBrk="1" hangingPunct="1"/>
            <a:r>
              <a:rPr lang="it-IT" altLang="it-IT" sz="4000" smtClean="0"/>
              <a:t>Polimeri ad alto peso molecolare</a:t>
            </a:r>
          </a:p>
        </p:txBody>
      </p:sp>
    </p:spTree>
    <p:extLst>
      <p:ext uri="{BB962C8B-B14F-4D97-AF65-F5344CB8AC3E}">
        <p14:creationId xmlns:p14="http://schemas.microsoft.com/office/powerpoint/2010/main" val="26987957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it-IT" altLang="it-IT" smtClean="0"/>
              <a:t>Struttura della cellulosa</a:t>
            </a:r>
          </a:p>
        </p:txBody>
      </p:sp>
      <p:pic>
        <p:nvPicPr>
          <p:cNvPr id="31747" name="Picture 4" descr="Fig_1_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989138"/>
            <a:ext cx="6216650" cy="46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5"/>
          <p:cNvSpPr txBox="1">
            <a:spLocks noChangeArrowheads="1"/>
          </p:cNvSpPr>
          <p:nvPr/>
        </p:nvSpPr>
        <p:spPr bwMode="auto">
          <a:xfrm>
            <a:off x="395288" y="1268413"/>
            <a:ext cx="808196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buFontTx/>
              <a:buNone/>
            </a:pPr>
            <a:r>
              <a:rPr lang="it-IT" altLang="it-IT" sz="1800"/>
              <a:t>E’ il polisaccaride più abbondante, rappresenta mediante il 45% dei residui delle piante. L’unità fondamentale è il cellobiosio (dimero) e non il glucosio (monomero)</a:t>
            </a:r>
          </a:p>
        </p:txBody>
      </p:sp>
    </p:spTree>
    <p:extLst>
      <p:ext uri="{BB962C8B-B14F-4D97-AF65-F5344CB8AC3E}">
        <p14:creationId xmlns:p14="http://schemas.microsoft.com/office/powerpoint/2010/main" val="42269522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7"/>
          <p:cNvSpPr txBox="1">
            <a:spLocks noChangeArrowheads="1"/>
          </p:cNvSpPr>
          <p:nvPr/>
        </p:nvSpPr>
        <p:spPr bwMode="auto">
          <a:xfrm>
            <a:off x="1455738" y="9525"/>
            <a:ext cx="6680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4000"/>
              <a:t>Degradazione della cellulosa</a:t>
            </a:r>
          </a:p>
        </p:txBody>
      </p:sp>
      <p:pic>
        <p:nvPicPr>
          <p:cNvPr id="32771" name="Picture 8" descr="Fig_1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696913"/>
            <a:ext cx="7008812"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4821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457200" y="836613"/>
            <a:ext cx="8229600" cy="5040312"/>
          </a:xfrm>
        </p:spPr>
        <p:txBody>
          <a:bodyPr/>
          <a:lstStyle/>
          <a:p>
            <a:pPr eaLnBrk="1" hangingPunct="1"/>
            <a:r>
              <a:rPr lang="it-IT" altLang="it-IT" smtClean="0"/>
              <a:t>Tutti gli organismi viventi partecipano al ciclo della materia ma i microrganismi per la loro ubiquitarietà, diversità metabolica ed alto tasso di attività enzimatica giocano il ruolo più importante</a:t>
            </a:r>
          </a:p>
          <a:p>
            <a:pPr eaLnBrk="1" hangingPunct="1"/>
            <a:r>
              <a:rPr lang="it-IT" altLang="it-IT" smtClean="0"/>
              <a:t>La velocità con cui i composti entrano nei cicli degli elementi dipende molto dalle loro caratteristiche. </a:t>
            </a:r>
          </a:p>
        </p:txBody>
      </p:sp>
    </p:spTree>
    <p:extLst>
      <p:ext uri="{BB962C8B-B14F-4D97-AF65-F5344CB8AC3E}">
        <p14:creationId xmlns:p14="http://schemas.microsoft.com/office/powerpoint/2010/main" val="36243107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68313" y="260350"/>
            <a:ext cx="8229600" cy="1143000"/>
          </a:xfrm>
        </p:spPr>
        <p:txBody>
          <a:bodyPr>
            <a:normAutofit fontScale="90000"/>
          </a:bodyPr>
          <a:lstStyle/>
          <a:p>
            <a:pPr eaLnBrk="1" hangingPunct="1"/>
            <a:r>
              <a:rPr lang="it-IT" altLang="it-IT" sz="3200" smtClean="0"/>
              <a:t>La degradazione della cellulosa è catalizzata da enzimi chiamati cellulasi</a:t>
            </a:r>
            <a:r>
              <a:rPr lang="it-IT" altLang="it-IT" sz="3200" b="1" smtClean="0"/>
              <a:t/>
            </a:r>
            <a:br>
              <a:rPr lang="it-IT" altLang="it-IT" sz="3200" b="1" smtClean="0"/>
            </a:br>
            <a:endParaRPr lang="it-IT" altLang="it-IT" sz="3200" b="1" smtClean="0"/>
          </a:p>
        </p:txBody>
      </p:sp>
      <p:sp>
        <p:nvSpPr>
          <p:cNvPr id="33795" name="Rectangle 3"/>
          <p:cNvSpPr>
            <a:spLocks noGrp="1" noChangeArrowheads="1"/>
          </p:cNvSpPr>
          <p:nvPr>
            <p:ph type="body" idx="1"/>
          </p:nvPr>
        </p:nvSpPr>
        <p:spPr>
          <a:xfrm>
            <a:off x="3851275" y="2060575"/>
            <a:ext cx="5329238" cy="3168650"/>
          </a:xfrm>
        </p:spPr>
        <p:txBody>
          <a:bodyPr/>
          <a:lstStyle/>
          <a:p>
            <a:pPr eaLnBrk="1" hangingPunct="1">
              <a:lnSpc>
                <a:spcPct val="80000"/>
              </a:lnSpc>
            </a:pPr>
            <a:r>
              <a:rPr lang="it-IT" altLang="it-IT" sz="2000" b="1" smtClean="0"/>
              <a:t>enzima C1</a:t>
            </a:r>
            <a:r>
              <a:rPr lang="it-IT" altLang="it-IT" sz="2000" smtClean="0"/>
              <a:t>  </a:t>
            </a:r>
            <a:endParaRPr lang="it-IT" altLang="it-IT" sz="2000" b="1" smtClean="0"/>
          </a:p>
          <a:p>
            <a:pPr eaLnBrk="1" hangingPunct="1">
              <a:lnSpc>
                <a:spcPct val="80000"/>
              </a:lnSpc>
            </a:pPr>
            <a:r>
              <a:rPr lang="it-IT" altLang="it-IT" sz="2000" b="1" smtClean="0"/>
              <a:t>enzima Cx</a:t>
            </a:r>
            <a:r>
              <a:rPr lang="it-IT" altLang="it-IT" sz="2000" smtClean="0"/>
              <a:t> (</a:t>
            </a:r>
            <a:r>
              <a:rPr lang="it-IT" altLang="it-IT" sz="2000" i="1" smtClean="0">
                <a:sym typeface="Symbol" panose="05050102010706020507" pitchFamily="18" charset="2"/>
              </a:rPr>
              <a:t></a:t>
            </a:r>
            <a:r>
              <a:rPr lang="it-IT" altLang="it-IT" sz="2000" smtClean="0"/>
              <a:t> 1-4 glucanasi)</a:t>
            </a:r>
          </a:p>
          <a:p>
            <a:pPr eaLnBrk="1" hangingPunct="1">
              <a:lnSpc>
                <a:spcPct val="80000"/>
              </a:lnSpc>
              <a:buFontTx/>
              <a:buNone/>
            </a:pPr>
            <a:r>
              <a:rPr lang="it-IT" altLang="it-IT" sz="2000" smtClean="0"/>
              <a:t>	</a:t>
            </a:r>
            <a:r>
              <a:rPr lang="it-IT" altLang="it-IT" sz="2000" b="1" smtClean="0"/>
              <a:t>endo </a:t>
            </a:r>
            <a:r>
              <a:rPr lang="it-IT" altLang="it-IT" sz="2000" b="1" i="1" smtClean="0">
                <a:sym typeface="Symbol" panose="05050102010706020507" pitchFamily="18" charset="2"/>
              </a:rPr>
              <a:t></a:t>
            </a:r>
            <a:r>
              <a:rPr lang="it-IT" altLang="it-IT" sz="2000" b="1" smtClean="0"/>
              <a:t> 1-4 glucanasi</a:t>
            </a:r>
            <a:r>
              <a:rPr lang="it-IT" altLang="it-IT" sz="2000" smtClean="0"/>
              <a:t> (origina cellobiosio e vari oligomeri)</a:t>
            </a:r>
          </a:p>
          <a:p>
            <a:pPr eaLnBrk="1" hangingPunct="1">
              <a:lnSpc>
                <a:spcPct val="80000"/>
              </a:lnSpc>
              <a:buFontTx/>
              <a:buNone/>
            </a:pPr>
            <a:r>
              <a:rPr lang="it-IT" altLang="it-IT" sz="2000" smtClean="0"/>
              <a:t>	</a:t>
            </a:r>
            <a:r>
              <a:rPr lang="it-IT" altLang="it-IT" sz="2000" b="1" smtClean="0"/>
              <a:t>eso </a:t>
            </a:r>
            <a:r>
              <a:rPr lang="it-IT" altLang="it-IT" sz="2000" b="1" i="1" smtClean="0">
                <a:sym typeface="Symbol" panose="05050102010706020507" pitchFamily="18" charset="2"/>
              </a:rPr>
              <a:t></a:t>
            </a:r>
            <a:r>
              <a:rPr lang="it-IT" altLang="it-IT" sz="2000" b="1" smtClean="0"/>
              <a:t> 1-4 glucanasi</a:t>
            </a:r>
            <a:r>
              <a:rPr lang="it-IT" altLang="it-IT" sz="2000" smtClean="0"/>
              <a:t> (origina cellobiosio)</a:t>
            </a:r>
            <a:endParaRPr lang="it-IT" altLang="it-IT" sz="2000" b="1" smtClean="0"/>
          </a:p>
          <a:p>
            <a:pPr eaLnBrk="1" hangingPunct="1">
              <a:lnSpc>
                <a:spcPct val="80000"/>
              </a:lnSpc>
            </a:pPr>
            <a:r>
              <a:rPr lang="it-IT" altLang="it-IT" sz="2000" b="1" smtClean="0"/>
              <a:t>enzima </a:t>
            </a:r>
            <a:r>
              <a:rPr lang="it-IT" altLang="it-IT" sz="2000" b="1" i="1" smtClean="0">
                <a:sym typeface="Symbol" panose="05050102010706020507" pitchFamily="18" charset="2"/>
              </a:rPr>
              <a:t></a:t>
            </a:r>
            <a:r>
              <a:rPr lang="it-IT" altLang="it-IT" sz="2000" b="1" smtClean="0"/>
              <a:t> glucosidasi</a:t>
            </a:r>
            <a:r>
              <a:rPr lang="it-IT" altLang="it-IT" sz="2000" smtClean="0"/>
              <a:t> (origina glucosio) </a:t>
            </a:r>
          </a:p>
          <a:p>
            <a:pPr eaLnBrk="1" hangingPunct="1">
              <a:lnSpc>
                <a:spcPct val="80000"/>
              </a:lnSpc>
            </a:pPr>
            <a:endParaRPr lang="it-IT" altLang="it-IT" sz="2000" smtClean="0"/>
          </a:p>
        </p:txBody>
      </p:sp>
      <p:pic>
        <p:nvPicPr>
          <p:cNvPr id="33796" name="Picture 4" descr="c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773238"/>
            <a:ext cx="35972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796969"/>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c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620713"/>
            <a:ext cx="358775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3001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it-IT" altLang="it-IT" sz="4000" b="1" smtClean="0"/>
              <a:t>Degradazione della cellulosa</a:t>
            </a:r>
            <a:r>
              <a:rPr lang="it-IT" altLang="it-IT" sz="4000" smtClean="0"/>
              <a:t/>
            </a:r>
            <a:br>
              <a:rPr lang="it-IT" altLang="it-IT" sz="4000" smtClean="0"/>
            </a:br>
            <a:endParaRPr lang="it-IT" altLang="it-IT" sz="4000" smtClean="0"/>
          </a:p>
        </p:txBody>
      </p:sp>
      <p:sp>
        <p:nvSpPr>
          <p:cNvPr id="35843" name="Rectangle 3"/>
          <p:cNvSpPr>
            <a:spLocks noGrp="1" noChangeArrowheads="1"/>
          </p:cNvSpPr>
          <p:nvPr>
            <p:ph type="body" idx="1"/>
          </p:nvPr>
        </p:nvSpPr>
        <p:spPr>
          <a:xfrm>
            <a:off x="468313" y="2060575"/>
            <a:ext cx="8229600" cy="4525963"/>
          </a:xfrm>
        </p:spPr>
        <p:txBody>
          <a:bodyPr>
            <a:normAutofit lnSpcReduction="10000"/>
          </a:bodyPr>
          <a:lstStyle/>
          <a:p>
            <a:pPr eaLnBrk="1" hangingPunct="1">
              <a:lnSpc>
                <a:spcPct val="80000"/>
              </a:lnSpc>
              <a:buFontTx/>
              <a:buNone/>
            </a:pPr>
            <a:r>
              <a:rPr lang="it-IT" altLang="it-IT" sz="2000" dirty="0" smtClean="0"/>
              <a:t>Nel suolo viene degradato da:</a:t>
            </a:r>
            <a:endParaRPr lang="it-IT" altLang="it-IT" sz="2000" b="1" dirty="0" smtClean="0"/>
          </a:p>
          <a:p>
            <a:pPr eaLnBrk="1" hangingPunct="1">
              <a:lnSpc>
                <a:spcPct val="80000"/>
              </a:lnSpc>
            </a:pPr>
            <a:r>
              <a:rPr lang="it-IT" altLang="it-IT" sz="2000" b="1" dirty="0" smtClean="0"/>
              <a:t>funghi:</a:t>
            </a:r>
            <a:r>
              <a:rPr lang="it-IT" altLang="it-IT" sz="2000" dirty="0" smtClean="0"/>
              <a:t> </a:t>
            </a:r>
            <a:r>
              <a:rPr lang="it-IT" altLang="it-IT" sz="2000" i="1" dirty="0" err="1" smtClean="0"/>
              <a:t>Aspergillus</a:t>
            </a:r>
            <a:r>
              <a:rPr lang="it-IT" altLang="it-IT" sz="2000" i="1" dirty="0" smtClean="0"/>
              <a:t>, </a:t>
            </a:r>
            <a:r>
              <a:rPr lang="it-IT" altLang="it-IT" sz="2000" i="1" dirty="0" err="1" smtClean="0"/>
              <a:t>Fusarium</a:t>
            </a:r>
            <a:r>
              <a:rPr lang="it-IT" altLang="it-IT" sz="2000" i="1" dirty="0" smtClean="0"/>
              <a:t>, </a:t>
            </a:r>
            <a:r>
              <a:rPr lang="it-IT" altLang="it-IT" sz="2000" i="1" dirty="0" err="1" smtClean="0"/>
              <a:t>Phoma</a:t>
            </a:r>
            <a:r>
              <a:rPr lang="it-IT" altLang="it-IT" sz="2000" i="1" dirty="0" smtClean="0"/>
              <a:t> </a:t>
            </a:r>
            <a:r>
              <a:rPr lang="it-IT" altLang="it-IT" sz="2000" dirty="0" err="1" smtClean="0"/>
              <a:t>e</a:t>
            </a:r>
            <a:r>
              <a:rPr lang="it-IT" altLang="it-IT" sz="2000" i="1" dirty="0" err="1" smtClean="0"/>
              <a:t>Trichoderma</a:t>
            </a:r>
            <a:r>
              <a:rPr lang="it-IT" altLang="it-IT" sz="2000" i="1" dirty="0" smtClean="0"/>
              <a:t> (fondamentali nei suoli acidi forestali).</a:t>
            </a:r>
            <a:endParaRPr lang="it-IT" altLang="it-IT" sz="2000" b="1" dirty="0" smtClean="0"/>
          </a:p>
          <a:p>
            <a:pPr eaLnBrk="1" hangingPunct="1">
              <a:lnSpc>
                <a:spcPct val="80000"/>
              </a:lnSpc>
            </a:pPr>
            <a:r>
              <a:rPr lang="it-IT" altLang="it-IT" sz="2000" b="1" dirty="0" smtClean="0"/>
              <a:t>batteri:</a:t>
            </a:r>
            <a:r>
              <a:rPr lang="it-IT" altLang="it-IT" sz="2000" i="1" dirty="0" smtClean="0"/>
              <a:t> </a:t>
            </a:r>
            <a:r>
              <a:rPr lang="it-IT" altLang="it-IT" sz="2000" i="1" dirty="0" err="1" smtClean="0"/>
              <a:t>Cytophaga</a:t>
            </a:r>
            <a:r>
              <a:rPr lang="it-IT" altLang="it-IT" sz="2000" i="1" dirty="0" smtClean="0"/>
              <a:t> </a:t>
            </a:r>
            <a:r>
              <a:rPr lang="it-IT" altLang="it-IT" sz="2000" i="1" dirty="0" err="1" smtClean="0"/>
              <a:t>Polyangium</a:t>
            </a:r>
            <a:r>
              <a:rPr lang="it-IT" altLang="it-IT" sz="2000" i="1" dirty="0" smtClean="0"/>
              <a:t>, </a:t>
            </a:r>
            <a:r>
              <a:rPr lang="it-IT" altLang="it-IT" sz="2000" i="1" dirty="0" err="1" smtClean="0"/>
              <a:t>Cellulosomonas</a:t>
            </a:r>
            <a:r>
              <a:rPr lang="it-IT" altLang="it-IT" sz="2000" i="1" dirty="0" smtClean="0"/>
              <a:t>, </a:t>
            </a:r>
            <a:r>
              <a:rPr lang="it-IT" altLang="it-IT" sz="2000" i="1" dirty="0" err="1" smtClean="0"/>
              <a:t>Streptomyces</a:t>
            </a:r>
            <a:r>
              <a:rPr lang="it-IT" altLang="it-IT" sz="2000" i="1" dirty="0" smtClean="0"/>
              <a:t> </a:t>
            </a:r>
            <a:r>
              <a:rPr lang="it-IT" altLang="it-IT" sz="2000" dirty="0" smtClean="0"/>
              <a:t>e</a:t>
            </a:r>
            <a:r>
              <a:rPr lang="it-IT" altLang="it-IT" sz="2000" i="1" dirty="0" smtClean="0"/>
              <a:t> </a:t>
            </a:r>
            <a:r>
              <a:rPr lang="it-IT" altLang="it-IT" sz="2000" i="1" dirty="0" err="1" smtClean="0"/>
              <a:t>Nocardia</a:t>
            </a:r>
            <a:r>
              <a:rPr lang="it-IT" altLang="it-IT" sz="2000" dirty="0" smtClean="0"/>
              <a:t>. I generi </a:t>
            </a:r>
            <a:r>
              <a:rPr lang="it-IT" altLang="it-IT" sz="2000" i="1" dirty="0" err="1" smtClean="0"/>
              <a:t>Clostridium</a:t>
            </a:r>
            <a:r>
              <a:rPr lang="it-IT" altLang="it-IT" sz="2000" dirty="0" smtClean="0"/>
              <a:t>, </a:t>
            </a:r>
            <a:r>
              <a:rPr lang="it-IT" altLang="it-IT" sz="2000" i="1" dirty="0" err="1" smtClean="0"/>
              <a:t>Ruminococcus</a:t>
            </a:r>
            <a:r>
              <a:rPr lang="it-IT" altLang="it-IT" sz="2000" dirty="0" smtClean="0"/>
              <a:t>  etc. sono anaerobi</a:t>
            </a:r>
          </a:p>
          <a:p>
            <a:pPr eaLnBrk="1" hangingPunct="1">
              <a:lnSpc>
                <a:spcPct val="80000"/>
              </a:lnSpc>
            </a:pPr>
            <a:r>
              <a:rPr lang="it-IT" altLang="it-IT" sz="2000" dirty="0" err="1" smtClean="0"/>
              <a:t>pH</a:t>
            </a:r>
            <a:r>
              <a:rPr lang="it-IT" altLang="it-IT" sz="2000" dirty="0" smtClean="0"/>
              <a:t>&lt; </a:t>
            </a:r>
            <a:r>
              <a:rPr lang="it-IT" altLang="it-IT" sz="2000" b="1" dirty="0" smtClean="0"/>
              <a:t>5.5</a:t>
            </a:r>
            <a:r>
              <a:rPr lang="it-IT" altLang="it-IT" sz="2000" dirty="0" smtClean="0"/>
              <a:t> funghi filamentosi</a:t>
            </a:r>
          </a:p>
          <a:p>
            <a:pPr eaLnBrk="1" hangingPunct="1">
              <a:lnSpc>
                <a:spcPct val="80000"/>
              </a:lnSpc>
            </a:pPr>
            <a:r>
              <a:rPr lang="it-IT" altLang="it-IT" sz="2000" dirty="0" err="1" smtClean="0"/>
              <a:t>pH</a:t>
            </a:r>
            <a:r>
              <a:rPr lang="it-IT" altLang="it-IT" sz="2000" dirty="0" smtClean="0"/>
              <a:t> </a:t>
            </a:r>
            <a:r>
              <a:rPr lang="it-IT" altLang="it-IT" sz="2000" b="1" dirty="0" smtClean="0"/>
              <a:t>5.7-6.2</a:t>
            </a:r>
            <a:r>
              <a:rPr lang="it-IT" altLang="it-IT" sz="2000" dirty="0" smtClean="0"/>
              <a:t> vari funghi e batteri appartenenti al genere </a:t>
            </a:r>
            <a:r>
              <a:rPr lang="it-IT" altLang="it-IT" sz="2000" i="1" dirty="0" err="1" smtClean="0"/>
              <a:t>Cytophaga</a:t>
            </a:r>
            <a:r>
              <a:rPr lang="it-IT" altLang="it-IT" sz="2000" dirty="0" smtClean="0"/>
              <a:t> </a:t>
            </a:r>
          </a:p>
          <a:p>
            <a:pPr eaLnBrk="1" hangingPunct="1">
              <a:lnSpc>
                <a:spcPct val="80000"/>
              </a:lnSpc>
            </a:pPr>
            <a:r>
              <a:rPr lang="it-IT" altLang="it-IT" sz="2000" dirty="0" err="1" smtClean="0"/>
              <a:t>pH</a:t>
            </a:r>
            <a:r>
              <a:rPr lang="it-IT" altLang="it-IT" sz="2000" dirty="0" smtClean="0"/>
              <a:t>&gt; </a:t>
            </a:r>
            <a:r>
              <a:rPr lang="it-IT" altLang="it-IT" sz="2000" b="1" dirty="0" smtClean="0"/>
              <a:t>6.7</a:t>
            </a:r>
            <a:r>
              <a:rPr lang="it-IT" altLang="it-IT" sz="2000" dirty="0" smtClean="0"/>
              <a:t> specie di </a:t>
            </a:r>
            <a:r>
              <a:rPr lang="it-IT" altLang="it-IT" sz="2000" i="1" dirty="0" err="1" smtClean="0"/>
              <a:t>Vibrio</a:t>
            </a:r>
            <a:r>
              <a:rPr lang="it-IT" altLang="it-IT" sz="2000" dirty="0" smtClean="0"/>
              <a:t> e vari funghi</a:t>
            </a:r>
          </a:p>
          <a:p>
            <a:pPr eaLnBrk="1" hangingPunct="1">
              <a:lnSpc>
                <a:spcPct val="80000"/>
              </a:lnSpc>
              <a:buFontTx/>
              <a:buNone/>
            </a:pPr>
            <a:endParaRPr lang="it-IT" altLang="it-IT" sz="2000" dirty="0" smtClean="0"/>
          </a:p>
          <a:p>
            <a:pPr eaLnBrk="1" hangingPunct="1">
              <a:lnSpc>
                <a:spcPct val="80000"/>
              </a:lnSpc>
              <a:buFontTx/>
              <a:buNone/>
            </a:pPr>
            <a:r>
              <a:rPr lang="it-IT" altLang="it-IT" sz="2000" dirty="0" smtClean="0"/>
              <a:t>La degradazione della cellulosa avviene sia in aerobiosi che in anaerobiosi</a:t>
            </a:r>
          </a:p>
          <a:p>
            <a:pPr eaLnBrk="1" hangingPunct="1">
              <a:lnSpc>
                <a:spcPct val="80000"/>
              </a:lnSpc>
            </a:pPr>
            <a:r>
              <a:rPr lang="it-IT" altLang="it-IT" sz="2000" dirty="0" smtClean="0"/>
              <a:t>Prodotti della degradazione in aerobiosi </a:t>
            </a:r>
            <a:r>
              <a:rPr lang="it-IT" altLang="it-IT" sz="2000" b="1" dirty="0" smtClean="0">
                <a:sym typeface="Symbol" panose="05050102010706020507" pitchFamily="18" charset="2"/>
              </a:rPr>
              <a:t></a:t>
            </a:r>
            <a:r>
              <a:rPr lang="it-IT" altLang="it-IT" sz="2000" b="1" dirty="0" smtClean="0"/>
              <a:t> </a:t>
            </a:r>
            <a:r>
              <a:rPr lang="it-IT" altLang="it-IT" sz="2000" dirty="0" smtClean="0"/>
              <a:t>Glucosio</a:t>
            </a:r>
            <a:r>
              <a:rPr lang="it-IT" altLang="it-IT" sz="2000" b="1" dirty="0" smtClean="0"/>
              <a:t> </a:t>
            </a:r>
            <a:r>
              <a:rPr lang="it-IT" altLang="it-IT" sz="2000" b="1" dirty="0" smtClean="0">
                <a:sym typeface="Symbol" panose="05050102010706020507" pitchFamily="18" charset="2"/>
              </a:rPr>
              <a:t></a:t>
            </a:r>
            <a:r>
              <a:rPr lang="it-IT" altLang="it-IT" sz="2000" dirty="0" smtClean="0"/>
              <a:t> CO</a:t>
            </a:r>
            <a:r>
              <a:rPr lang="it-IT" altLang="it-IT" sz="2000" baseline="-25000" dirty="0" smtClean="0"/>
              <a:t>2</a:t>
            </a:r>
            <a:r>
              <a:rPr lang="it-IT" altLang="it-IT" sz="2000" dirty="0" smtClean="0"/>
              <a:t>, H</a:t>
            </a:r>
            <a:r>
              <a:rPr lang="it-IT" altLang="it-IT" sz="2000" baseline="-25000" dirty="0" smtClean="0"/>
              <a:t>2</a:t>
            </a:r>
            <a:r>
              <a:rPr lang="it-IT" altLang="it-IT" sz="2000" dirty="0" smtClean="0"/>
              <a:t>O</a:t>
            </a:r>
          </a:p>
          <a:p>
            <a:pPr eaLnBrk="1" hangingPunct="1">
              <a:lnSpc>
                <a:spcPct val="80000"/>
              </a:lnSpc>
            </a:pPr>
            <a:r>
              <a:rPr lang="it-IT" altLang="it-IT" sz="2000" dirty="0" smtClean="0"/>
              <a:t>Prodotti della degradazione in anaerobiosi </a:t>
            </a:r>
            <a:r>
              <a:rPr lang="it-IT" altLang="it-IT" sz="2000" b="1" dirty="0" smtClean="0">
                <a:sym typeface="Symbol" panose="05050102010706020507" pitchFamily="18" charset="2"/>
              </a:rPr>
              <a:t></a:t>
            </a:r>
            <a:r>
              <a:rPr lang="it-IT" altLang="it-IT" sz="2000" dirty="0" smtClean="0"/>
              <a:t> </a:t>
            </a:r>
            <a:r>
              <a:rPr lang="it-IT" altLang="it-IT" sz="2000" dirty="0" err="1" smtClean="0"/>
              <a:t>ac</a:t>
            </a:r>
            <a:r>
              <a:rPr lang="it-IT" altLang="it-IT" sz="2000" dirty="0" smtClean="0"/>
              <a:t>. grassi a basso peso molecolare, CO</a:t>
            </a:r>
            <a:r>
              <a:rPr lang="it-IT" altLang="it-IT" sz="2000" baseline="-25000" dirty="0" smtClean="0"/>
              <a:t>2</a:t>
            </a:r>
            <a:r>
              <a:rPr lang="it-IT" altLang="it-IT" sz="2000" dirty="0" smtClean="0"/>
              <a:t>, H</a:t>
            </a:r>
            <a:r>
              <a:rPr lang="it-IT" altLang="it-IT" sz="2000" baseline="-25000" dirty="0" smtClean="0"/>
              <a:t>2</a:t>
            </a:r>
            <a:r>
              <a:rPr lang="it-IT" altLang="it-IT" sz="2000" dirty="0" smtClean="0"/>
              <a:t>O (in anaerobiosi molto importanti sono i batteri appartenenti al genere </a:t>
            </a:r>
            <a:r>
              <a:rPr lang="it-IT" altLang="it-IT" sz="2000" i="1" dirty="0" err="1" smtClean="0"/>
              <a:t>Clostridium</a:t>
            </a:r>
            <a:r>
              <a:rPr lang="it-IT" altLang="it-IT" sz="2000" dirty="0" smtClean="0"/>
              <a:t>).</a:t>
            </a:r>
          </a:p>
        </p:txBody>
      </p:sp>
    </p:spTree>
    <p:extLst>
      <p:ext uri="{BB962C8B-B14F-4D97-AF65-F5344CB8AC3E}">
        <p14:creationId xmlns:p14="http://schemas.microsoft.com/office/powerpoint/2010/main" val="23185211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28650" y="365127"/>
            <a:ext cx="7886700" cy="1168252"/>
          </a:xfrm>
        </p:spPr>
        <p:txBody>
          <a:bodyPr>
            <a:normAutofit fontScale="90000"/>
          </a:bodyPr>
          <a:lstStyle/>
          <a:p>
            <a:pPr algn="ctr" eaLnBrk="1" hangingPunct="1"/>
            <a:r>
              <a:rPr lang="it-IT" altLang="it-IT" sz="4000" b="1" dirty="0" smtClean="0"/>
              <a:t>la lignina</a:t>
            </a:r>
            <a:r>
              <a:rPr lang="it-IT" altLang="it-IT" sz="4000" dirty="0" smtClean="0"/>
              <a:t/>
            </a:r>
            <a:br>
              <a:rPr lang="it-IT" altLang="it-IT" sz="4000" dirty="0" smtClean="0"/>
            </a:br>
            <a:endParaRPr lang="it-IT" altLang="it-IT" sz="4000" dirty="0" smtClean="0"/>
          </a:p>
        </p:txBody>
      </p:sp>
      <p:sp>
        <p:nvSpPr>
          <p:cNvPr id="36867" name="Rectangle 3"/>
          <p:cNvSpPr>
            <a:spLocks noGrp="1" noChangeArrowheads="1"/>
          </p:cNvSpPr>
          <p:nvPr>
            <p:ph type="body" idx="1"/>
          </p:nvPr>
        </p:nvSpPr>
        <p:spPr/>
        <p:txBody>
          <a:bodyPr/>
          <a:lstStyle/>
          <a:p>
            <a:pPr algn="just" eaLnBrk="1" hangingPunct="1">
              <a:lnSpc>
                <a:spcPct val="80000"/>
              </a:lnSpc>
            </a:pPr>
            <a:r>
              <a:rPr lang="it-IT" altLang="it-IT" sz="1800" smtClean="0"/>
              <a:t>La lignina ha una struttura aromatica costituita da sub-unità di fenilpropano legate insieme da legami C-C o C-O-C in una complessa struttura tridimensionale.</a:t>
            </a:r>
          </a:p>
          <a:p>
            <a:pPr algn="just" eaLnBrk="1" hangingPunct="1">
              <a:lnSpc>
                <a:spcPct val="80000"/>
              </a:lnSpc>
            </a:pPr>
            <a:r>
              <a:rPr lang="it-IT" altLang="it-IT" sz="1800" smtClean="0"/>
              <a:t>La biosintesi della lignina parte dalla fenilalanina, che per deaminazione, idrossilazione dell’anello aromatico, metilazione e riduzione del gruppo carbossilico da origine ai tre alcoli cinnamilici (struttura base fenilpropano) che vengono ossidati a formare la lignina .</a:t>
            </a:r>
          </a:p>
          <a:p>
            <a:pPr algn="just" eaLnBrk="1" hangingPunct="1">
              <a:lnSpc>
                <a:spcPct val="80000"/>
              </a:lnSpc>
            </a:pPr>
            <a:r>
              <a:rPr lang="it-IT" altLang="it-IT" sz="1800" smtClean="0"/>
              <a:t>La sintesi della lignina è inusuale in quanto gli alcoli cinamilici sono polimerizzati da fenolossidasi che ossidano gli alcoli aromatici formando radicali liberi che spontaneamente e irreversibilmente polimerizzano per complesse reazioni</a:t>
            </a:r>
          </a:p>
          <a:p>
            <a:pPr algn="just" eaLnBrk="1" hangingPunct="1">
              <a:lnSpc>
                <a:spcPct val="80000"/>
              </a:lnSpc>
            </a:pPr>
            <a:r>
              <a:rPr lang="it-IT" altLang="it-IT" sz="1800" smtClean="0"/>
              <a:t>La polimerizzazione è random, quindi la lignina e le sue sub-unità sono otticamente non attive e difficilmente degradabili.</a:t>
            </a:r>
          </a:p>
          <a:p>
            <a:pPr algn="just" eaLnBrk="1" hangingPunct="1">
              <a:lnSpc>
                <a:spcPct val="80000"/>
              </a:lnSpc>
            </a:pPr>
            <a:r>
              <a:rPr lang="it-IT" altLang="it-IT" sz="1800" smtClean="0"/>
              <a:t>Il tasso di degradazione della lignina è molto più basso rispetto alla cellulosa e alle emicellolose.</a:t>
            </a:r>
          </a:p>
          <a:p>
            <a:pPr algn="just" eaLnBrk="1" hangingPunct="1">
              <a:lnSpc>
                <a:spcPct val="80000"/>
              </a:lnSpc>
            </a:pPr>
            <a:r>
              <a:rPr lang="it-IT" altLang="it-IT" sz="1800" smtClean="0"/>
              <a:t>La biodegradazione della lignina è un processo altamente ossidativo e come la formazione è indiretto e random.</a:t>
            </a:r>
          </a:p>
        </p:txBody>
      </p:sp>
    </p:spTree>
    <p:extLst>
      <p:ext uri="{BB962C8B-B14F-4D97-AF65-F5344CB8AC3E}">
        <p14:creationId xmlns:p14="http://schemas.microsoft.com/office/powerpoint/2010/main" val="29413224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41350" y="87312"/>
            <a:ext cx="7886700" cy="1325563"/>
          </a:xfrm>
        </p:spPr>
        <p:txBody>
          <a:bodyPr/>
          <a:lstStyle/>
          <a:p>
            <a:pPr eaLnBrk="1" hangingPunct="1"/>
            <a:r>
              <a:rPr lang="it-IT" altLang="it-IT" sz="4000" dirty="0" smtClean="0"/>
              <a:t>Unità di </a:t>
            </a:r>
            <a:r>
              <a:rPr lang="it-IT" altLang="it-IT" sz="4000" dirty="0" err="1" smtClean="0"/>
              <a:t>fenilpropano</a:t>
            </a:r>
            <a:r>
              <a:rPr lang="it-IT" altLang="it-IT" sz="4000" dirty="0" smtClean="0"/>
              <a:t> molecole base per la struttura della lignina</a:t>
            </a:r>
          </a:p>
        </p:txBody>
      </p:sp>
      <p:pic>
        <p:nvPicPr>
          <p:cNvPr id="37891" name="Picture 4" descr="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1412875"/>
            <a:ext cx="3025775" cy="511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3486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olo 1"/>
          <p:cNvSpPr>
            <a:spLocks noGrp="1"/>
          </p:cNvSpPr>
          <p:nvPr>
            <p:ph type="title"/>
          </p:nvPr>
        </p:nvSpPr>
        <p:spPr/>
        <p:txBody>
          <a:bodyPr/>
          <a:lstStyle/>
          <a:p>
            <a:endParaRPr lang="it-IT" altLang="it-IT" smtClean="0"/>
          </a:p>
        </p:txBody>
      </p:sp>
      <p:sp>
        <p:nvSpPr>
          <p:cNvPr id="38915" name="Segnaposto contenuto 2"/>
          <p:cNvSpPr>
            <a:spLocks noGrp="1"/>
          </p:cNvSpPr>
          <p:nvPr>
            <p:ph idx="1"/>
          </p:nvPr>
        </p:nvSpPr>
        <p:spPr/>
        <p:txBody>
          <a:bodyPr/>
          <a:lstStyle/>
          <a:p>
            <a:endParaRPr lang="it-IT" altLang="it-IT" smtClean="0"/>
          </a:p>
        </p:txBody>
      </p:sp>
      <p:pic>
        <p:nvPicPr>
          <p:cNvPr id="38916" name="Picture 2" descr="Fig_1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3153656"/>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457200" y="188913"/>
            <a:ext cx="8229600" cy="6335712"/>
          </a:xfrm>
        </p:spPr>
        <p:txBody>
          <a:bodyPr>
            <a:normAutofit lnSpcReduction="10000"/>
          </a:bodyPr>
          <a:lstStyle/>
          <a:p>
            <a:pPr marL="0" indent="0" algn="just" eaLnBrk="1" hangingPunct="1">
              <a:lnSpc>
                <a:spcPct val="80000"/>
              </a:lnSpc>
              <a:buFontTx/>
              <a:buNone/>
            </a:pPr>
            <a:r>
              <a:rPr lang="it-IT" altLang="it-IT" sz="2000" smtClean="0"/>
              <a:t>Il processo di degradazione è stato studiato nel fungo bianco </a:t>
            </a:r>
            <a:r>
              <a:rPr lang="it-IT" altLang="it-IT" sz="2000" i="1" smtClean="0"/>
              <a:t>Phanerochaete chrysosporium</a:t>
            </a:r>
            <a:r>
              <a:rPr lang="it-IT" altLang="it-IT" sz="2000" smtClean="0"/>
              <a:t> (basidiomicete) che produce agenti ossidanti responsabili della degradazione della lignina.</a:t>
            </a:r>
          </a:p>
          <a:p>
            <a:pPr marL="0" indent="0" algn="just" eaLnBrk="1" hangingPunct="1">
              <a:lnSpc>
                <a:spcPct val="80000"/>
              </a:lnSpc>
              <a:buFontTx/>
              <a:buNone/>
            </a:pPr>
            <a:endParaRPr lang="it-IT" altLang="it-IT" sz="2000" smtClean="0"/>
          </a:p>
          <a:p>
            <a:pPr marL="0" indent="0" eaLnBrk="1" hangingPunct="1">
              <a:lnSpc>
                <a:spcPct val="80000"/>
              </a:lnSpc>
            </a:pPr>
            <a:r>
              <a:rPr lang="it-IT" altLang="it-IT" sz="2000" smtClean="0"/>
              <a:t>anioni superossidi (O</a:t>
            </a:r>
            <a:r>
              <a:rPr lang="it-IT" altLang="it-IT" sz="2000" baseline="-25000" smtClean="0"/>
              <a:t>2</a:t>
            </a:r>
            <a:r>
              <a:rPr lang="it-IT" altLang="it-IT" sz="2000" baseline="30000" smtClean="0"/>
              <a:t>-</a:t>
            </a:r>
            <a:r>
              <a:rPr lang="it-IT" altLang="it-IT" sz="2000" smtClean="0"/>
              <a:t>)</a:t>
            </a:r>
          </a:p>
          <a:p>
            <a:pPr marL="0" indent="0" eaLnBrk="1" hangingPunct="1">
              <a:lnSpc>
                <a:spcPct val="80000"/>
              </a:lnSpc>
            </a:pPr>
            <a:r>
              <a:rPr lang="it-IT" altLang="it-IT" sz="2000" smtClean="0"/>
              <a:t>perossido di idrogeno (H</a:t>
            </a:r>
            <a:r>
              <a:rPr lang="it-IT" altLang="it-IT" sz="2000" baseline="-25000" smtClean="0"/>
              <a:t>2</a:t>
            </a:r>
            <a:r>
              <a:rPr lang="it-IT" altLang="it-IT" sz="2000" smtClean="0"/>
              <a:t>O</a:t>
            </a:r>
            <a:r>
              <a:rPr lang="it-IT" altLang="it-IT" sz="2000" baseline="-25000" smtClean="0"/>
              <a:t>2</a:t>
            </a:r>
            <a:r>
              <a:rPr lang="it-IT" altLang="it-IT" sz="2000" smtClean="0"/>
              <a:t>)</a:t>
            </a:r>
          </a:p>
          <a:p>
            <a:pPr marL="0" indent="0" eaLnBrk="1" hangingPunct="1">
              <a:lnSpc>
                <a:spcPct val="80000"/>
              </a:lnSpc>
            </a:pPr>
            <a:r>
              <a:rPr lang="it-IT" altLang="it-IT" sz="2000" smtClean="0"/>
              <a:t>radicali idrossilici (-OH)</a:t>
            </a:r>
          </a:p>
          <a:p>
            <a:pPr marL="0" indent="0" eaLnBrk="1" hangingPunct="1">
              <a:lnSpc>
                <a:spcPct val="80000"/>
              </a:lnSpc>
            </a:pPr>
            <a:endParaRPr lang="it-IT" altLang="it-IT" sz="2000" smtClean="0"/>
          </a:p>
          <a:p>
            <a:pPr marL="0" indent="0" algn="ctr" eaLnBrk="1" hangingPunct="1">
              <a:lnSpc>
                <a:spcPct val="80000"/>
              </a:lnSpc>
              <a:buFontTx/>
              <a:buNone/>
            </a:pPr>
            <a:r>
              <a:rPr lang="it-IT" altLang="it-IT" sz="2000" smtClean="0"/>
              <a:t>Tagliano i legami fra le sub-unità portando ad una graduale depolimerizzazione della lignina</a:t>
            </a:r>
          </a:p>
          <a:p>
            <a:pPr marL="0" indent="0" algn="ctr" eaLnBrk="1" hangingPunct="1">
              <a:lnSpc>
                <a:spcPct val="80000"/>
              </a:lnSpc>
              <a:buFontTx/>
              <a:buNone/>
            </a:pPr>
            <a:r>
              <a:rPr lang="it-IT" altLang="it-IT" sz="2000" smtClean="0"/>
              <a:t>prodotti finali della degradazione della lignina</a:t>
            </a:r>
            <a:endParaRPr lang="it-IT" altLang="it-IT" sz="2000" b="1" smtClean="0">
              <a:sym typeface="Symbol" panose="05050102010706020507" pitchFamily="18" charset="2"/>
            </a:endParaRPr>
          </a:p>
          <a:p>
            <a:pPr marL="0" indent="0" algn="ctr" eaLnBrk="1" hangingPunct="1">
              <a:lnSpc>
                <a:spcPct val="80000"/>
              </a:lnSpc>
              <a:buFontTx/>
              <a:buNone/>
            </a:pPr>
            <a:r>
              <a:rPr lang="it-IT" altLang="it-IT" sz="2000" b="1" smtClean="0">
                <a:sym typeface="Symbol" panose="05050102010706020507" pitchFamily="18" charset="2"/>
              </a:rPr>
              <a:t></a:t>
            </a:r>
            <a:endParaRPr lang="it-IT" altLang="it-IT" sz="2000" smtClean="0"/>
          </a:p>
          <a:p>
            <a:pPr marL="0" indent="0" algn="ctr" eaLnBrk="1" hangingPunct="1">
              <a:lnSpc>
                <a:spcPct val="80000"/>
              </a:lnSpc>
              <a:buFontTx/>
              <a:buNone/>
            </a:pPr>
            <a:r>
              <a:rPr lang="it-IT" altLang="it-IT" sz="2000" smtClean="0"/>
              <a:t>fenoli, acidi aromatici e alcoli aromatici</a:t>
            </a:r>
            <a:endParaRPr lang="it-IT" altLang="it-IT" sz="2000" b="1" smtClean="0">
              <a:sym typeface="Symbol" panose="05050102010706020507" pitchFamily="18" charset="2"/>
            </a:endParaRPr>
          </a:p>
          <a:p>
            <a:pPr marL="0" indent="0" algn="ctr" eaLnBrk="1" hangingPunct="1">
              <a:lnSpc>
                <a:spcPct val="80000"/>
              </a:lnSpc>
              <a:buFontTx/>
              <a:buNone/>
            </a:pPr>
            <a:r>
              <a:rPr lang="it-IT" altLang="it-IT" sz="2000" b="1" smtClean="0">
                <a:sym typeface="Symbol" panose="05050102010706020507" pitchFamily="18" charset="2"/>
              </a:rPr>
              <a:t></a:t>
            </a:r>
            <a:endParaRPr lang="it-IT" altLang="it-IT" sz="2000" smtClean="0"/>
          </a:p>
          <a:p>
            <a:pPr marL="0" indent="0" algn="ctr" eaLnBrk="1" hangingPunct="1">
              <a:lnSpc>
                <a:spcPct val="80000"/>
              </a:lnSpc>
              <a:buFontTx/>
              <a:buNone/>
            </a:pPr>
            <a:r>
              <a:rPr lang="it-IT" altLang="it-IT" sz="2000" smtClean="0"/>
              <a:t>alcuni sono mineralizzati a CO</a:t>
            </a:r>
            <a:r>
              <a:rPr lang="it-IT" altLang="it-IT" sz="2000" baseline="-25000" smtClean="0"/>
              <a:t>2</a:t>
            </a:r>
            <a:r>
              <a:rPr lang="it-IT" altLang="it-IT" sz="2000" smtClean="0"/>
              <a:t> e H</a:t>
            </a:r>
            <a:r>
              <a:rPr lang="it-IT" altLang="it-IT" sz="2000" baseline="-25000" smtClean="0"/>
              <a:t>2</a:t>
            </a:r>
            <a:r>
              <a:rPr lang="it-IT" altLang="it-IT" sz="2000" smtClean="0"/>
              <a:t>O altri vanno a costituire intermedi fenolici per le sostanze umiche (ripolimerizzazione per detossificazione)</a:t>
            </a:r>
          </a:p>
          <a:p>
            <a:pPr marL="0" indent="0" algn="ctr" eaLnBrk="1" hangingPunct="1">
              <a:lnSpc>
                <a:spcPct val="80000"/>
              </a:lnSpc>
              <a:buFontTx/>
              <a:buNone/>
            </a:pPr>
            <a:endParaRPr lang="it-IT" altLang="it-IT" sz="2000" b="1" smtClean="0"/>
          </a:p>
          <a:p>
            <a:pPr marL="0" indent="0" eaLnBrk="1" hangingPunct="1">
              <a:lnSpc>
                <a:spcPct val="80000"/>
              </a:lnSpc>
            </a:pPr>
            <a:r>
              <a:rPr lang="it-IT" altLang="it-IT" sz="2000" b="1" smtClean="0"/>
              <a:t>funghi:</a:t>
            </a:r>
            <a:r>
              <a:rPr lang="it-IT" altLang="it-IT" sz="2000" smtClean="0"/>
              <a:t> </a:t>
            </a:r>
            <a:r>
              <a:rPr lang="it-IT" altLang="it-IT" sz="2000" i="1" smtClean="0"/>
              <a:t>Polyporus, Fusarium, Poria, Pleorotus ecc.</a:t>
            </a:r>
            <a:endParaRPr lang="it-IT" altLang="it-IT" sz="2000" b="1" smtClean="0"/>
          </a:p>
          <a:p>
            <a:pPr marL="0" indent="0" eaLnBrk="1" hangingPunct="1">
              <a:lnSpc>
                <a:spcPct val="80000"/>
              </a:lnSpc>
            </a:pPr>
            <a:r>
              <a:rPr lang="it-IT" altLang="it-IT" sz="2000" b="1" smtClean="0"/>
              <a:t>batteri aerobi: </a:t>
            </a:r>
            <a:r>
              <a:rPr lang="it-IT" altLang="it-IT" sz="2000" i="1" smtClean="0"/>
              <a:t>Arthrobacter, Flavobacterium, Micrococcus e Pseudomonas</a:t>
            </a:r>
            <a:r>
              <a:rPr lang="it-IT" altLang="it-IT" sz="2000" smtClean="0"/>
              <a:t> </a:t>
            </a:r>
          </a:p>
        </p:txBody>
      </p:sp>
    </p:spTree>
    <p:extLst>
      <p:ext uri="{BB962C8B-B14F-4D97-AF65-F5344CB8AC3E}">
        <p14:creationId xmlns:p14="http://schemas.microsoft.com/office/powerpoint/2010/main" val="10987183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8229600" cy="777875"/>
          </a:xfrm>
        </p:spPr>
        <p:txBody>
          <a:bodyPr>
            <a:normAutofit fontScale="90000"/>
          </a:bodyPr>
          <a:lstStyle/>
          <a:p>
            <a:pPr eaLnBrk="1" hangingPunct="1"/>
            <a:r>
              <a:rPr lang="it-IT" altLang="it-IT" sz="4000" b="1" smtClean="0"/>
              <a:t>Funghi ligninosolitici</a:t>
            </a:r>
            <a:br>
              <a:rPr lang="it-IT" altLang="it-IT" sz="4000" b="1" smtClean="0"/>
            </a:br>
            <a:endParaRPr lang="it-IT" altLang="it-IT" sz="4000" b="1" smtClean="0"/>
          </a:p>
        </p:txBody>
      </p:sp>
      <p:sp>
        <p:nvSpPr>
          <p:cNvPr id="40963" name="Rectangle 3"/>
          <p:cNvSpPr>
            <a:spLocks noGrp="1" noChangeArrowheads="1"/>
          </p:cNvSpPr>
          <p:nvPr>
            <p:ph type="body" idx="1"/>
          </p:nvPr>
        </p:nvSpPr>
        <p:spPr>
          <a:xfrm>
            <a:off x="457200" y="836613"/>
            <a:ext cx="8229600" cy="5289550"/>
          </a:xfrm>
        </p:spPr>
        <p:txBody>
          <a:bodyPr/>
          <a:lstStyle/>
          <a:p>
            <a:pPr eaLnBrk="1" hangingPunct="1">
              <a:lnSpc>
                <a:spcPct val="80000"/>
              </a:lnSpc>
            </a:pPr>
            <a:r>
              <a:rPr lang="it-IT" altLang="it-IT" sz="1800" i="1" u="sng" smtClean="0"/>
              <a:t>Funghi del marciume molle</a:t>
            </a:r>
            <a:r>
              <a:rPr lang="it-IT" altLang="it-IT" sz="1800" smtClean="0"/>
              <a:t>. Il marciume molle è caratterizzato da un attacco di legno umido e la degradazione è accompagnata dalla formazione di parti molli del tessuti legnoso. I funghi del marciume molle degradano lignina e carboidrati come la cellulosa. I generi più coinvolti sono: </a:t>
            </a:r>
            <a:r>
              <a:rPr lang="it-IT" altLang="it-IT" sz="1800" i="1" smtClean="0"/>
              <a:t>Humicola, Chaetonium, Paecilomyces, Alternaria.</a:t>
            </a:r>
          </a:p>
          <a:p>
            <a:pPr eaLnBrk="1" hangingPunct="1">
              <a:lnSpc>
                <a:spcPct val="80000"/>
              </a:lnSpc>
            </a:pPr>
            <a:endParaRPr lang="it-IT" altLang="it-IT" sz="1800" i="1" u="sng" smtClean="0"/>
          </a:p>
          <a:p>
            <a:pPr eaLnBrk="1" hangingPunct="1">
              <a:lnSpc>
                <a:spcPct val="80000"/>
              </a:lnSpc>
            </a:pPr>
            <a:r>
              <a:rPr lang="it-IT" altLang="it-IT" sz="1800" i="1" u="sng" smtClean="0"/>
              <a:t>Funghi del marciume bruno.</a:t>
            </a:r>
            <a:r>
              <a:rPr lang="it-IT" altLang="it-IT" sz="1800" smtClean="0"/>
              <a:t> I funghi del marciume bruno trasformano la lignina in una massa rossastroscuro. Questi funghi utilizzano cellulosa ed emicellulose. La maggiore modificazione determinata sulla lignina dall’attacco dei funghi del marciume bruno è la diminuzione del contenuto METOSSILICO (lasciano  polimeri di fenilpropano come residui). Questo gruppo fungino è costituito essenzialmente da basidiomiceti, rappresentati dai generi (</a:t>
            </a:r>
            <a:r>
              <a:rPr lang="it-IT" altLang="it-IT" sz="1800" i="1" smtClean="0"/>
              <a:t>Lenzites, Poria</a:t>
            </a:r>
            <a:r>
              <a:rPr lang="it-IT" altLang="it-IT" sz="1800" smtClean="0"/>
              <a:t>)</a:t>
            </a:r>
          </a:p>
          <a:p>
            <a:pPr eaLnBrk="1" hangingPunct="1">
              <a:lnSpc>
                <a:spcPct val="80000"/>
              </a:lnSpc>
            </a:pPr>
            <a:endParaRPr lang="it-IT" altLang="it-IT" sz="1800" u="sng" smtClean="0"/>
          </a:p>
          <a:p>
            <a:pPr eaLnBrk="1" hangingPunct="1">
              <a:lnSpc>
                <a:spcPct val="80000"/>
              </a:lnSpc>
            </a:pPr>
            <a:r>
              <a:rPr lang="it-IT" altLang="it-IT" sz="1800" u="sng" smtClean="0"/>
              <a:t>Funghi del marciume bianco. </a:t>
            </a:r>
            <a:r>
              <a:rPr lang="it-IT" altLang="it-IT" sz="1800" smtClean="0"/>
              <a:t>Questo gruppo costituito da funghi capaci di degradare tutti i maggiori componenti della lignina in CO</a:t>
            </a:r>
            <a:r>
              <a:rPr lang="it-IT" altLang="it-IT" sz="1800" baseline="-25000" smtClean="0"/>
              <a:t>2</a:t>
            </a:r>
            <a:r>
              <a:rPr lang="it-IT" altLang="it-IT" sz="1800" smtClean="0"/>
              <a:t> e H</a:t>
            </a:r>
            <a:r>
              <a:rPr lang="it-IT" altLang="it-IT" sz="1800" baseline="-25000" smtClean="0"/>
              <a:t>2</a:t>
            </a:r>
            <a:r>
              <a:rPr lang="it-IT" altLang="it-IT" sz="1800" smtClean="0"/>
              <a:t>O. Alcuni di questi funghi attaccano all’inizio la lignina e lasciano intatta la cellulosa (</a:t>
            </a:r>
            <a:r>
              <a:rPr lang="it-IT" altLang="it-IT" sz="1800" i="1" smtClean="0"/>
              <a:t>Polystictus versicolor, Phaenerochaete chrysosporium</a:t>
            </a:r>
            <a:r>
              <a:rPr lang="it-IT" altLang="it-IT" sz="1800" smtClean="0"/>
              <a:t>) , altri la lignina e la cellulosa simultaneamente (</a:t>
            </a:r>
            <a:r>
              <a:rPr lang="it-IT" altLang="it-IT" sz="1800" i="1" smtClean="0"/>
              <a:t>Pleurotus ostreatus, Armillaria mellea, Polyporusadustus</a:t>
            </a:r>
            <a:r>
              <a:rPr lang="it-IT" altLang="it-IT" sz="1800" smtClean="0"/>
              <a:t>)</a:t>
            </a:r>
          </a:p>
        </p:txBody>
      </p:sp>
    </p:spTree>
    <p:extLst>
      <p:ext uri="{BB962C8B-B14F-4D97-AF65-F5344CB8AC3E}">
        <p14:creationId xmlns:p14="http://schemas.microsoft.com/office/powerpoint/2010/main" val="3887909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title"/>
          </p:nvPr>
        </p:nvSpPr>
        <p:spPr>
          <a:xfrm>
            <a:off x="261937" y="0"/>
            <a:ext cx="8375650" cy="1325563"/>
          </a:xfrm>
        </p:spPr>
        <p:txBody>
          <a:bodyPr/>
          <a:lstStyle/>
          <a:p>
            <a:pPr algn="ctr" eaLnBrk="1" hangingPunct="1"/>
            <a:r>
              <a:rPr lang="it-IT" altLang="it-IT" sz="4000" dirty="0" smtClean="0"/>
              <a:t>Humus</a:t>
            </a:r>
            <a:br>
              <a:rPr lang="it-IT" altLang="it-IT" sz="4000" dirty="0" smtClean="0"/>
            </a:br>
            <a:r>
              <a:rPr lang="it-IT" altLang="it-IT" sz="4000" dirty="0" smtClean="0"/>
              <a:t>Teorie sulla formazione</a:t>
            </a:r>
          </a:p>
        </p:txBody>
      </p:sp>
      <p:graphicFrame>
        <p:nvGraphicFramePr>
          <p:cNvPr id="43011" name="Object 5"/>
          <p:cNvGraphicFramePr>
            <a:graphicFrameLocks noGrp="1" noChangeAspect="1"/>
          </p:cNvGraphicFramePr>
          <p:nvPr>
            <p:ph idx="1"/>
          </p:nvPr>
        </p:nvGraphicFramePr>
        <p:xfrm>
          <a:off x="971550" y="1458913"/>
          <a:ext cx="6956425" cy="5065712"/>
        </p:xfrm>
        <a:graphic>
          <a:graphicData uri="http://schemas.openxmlformats.org/presentationml/2006/ole">
            <mc:AlternateContent xmlns:mc="http://schemas.openxmlformats.org/markup-compatibility/2006">
              <mc:Choice xmlns:v="urn:schemas-microsoft-com:vml" Requires="v">
                <p:oleObj spid="_x0000_s2079" name="Image" r:id="rId3" imgW="5371429" imgH="3911111" progId="Photoshop.Image.7">
                  <p:embed/>
                </p:oleObj>
              </mc:Choice>
              <mc:Fallback>
                <p:oleObj name="Image" r:id="rId3" imgW="5371429" imgH="3911111"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458913"/>
                        <a:ext cx="6956425" cy="506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668306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92300" y="1347800"/>
            <a:ext cx="7784800" cy="3603600"/>
          </a:xfrm>
          <a:prstGeom prst="rect">
            <a:avLst/>
          </a:prstGeom>
        </p:spPr>
      </p:pic>
      <p:sp>
        <p:nvSpPr>
          <p:cNvPr id="3" name="Rettangolo 2"/>
          <p:cNvSpPr/>
          <p:nvPr/>
        </p:nvSpPr>
        <p:spPr>
          <a:xfrm>
            <a:off x="692300" y="4951400"/>
            <a:ext cx="5632300" cy="369332"/>
          </a:xfrm>
          <a:prstGeom prst="rect">
            <a:avLst/>
          </a:prstGeom>
        </p:spPr>
        <p:txBody>
          <a:bodyPr wrap="square">
            <a:spAutoFit/>
          </a:bodyPr>
          <a:lstStyle/>
          <a:p>
            <a:r>
              <a:rPr lang="en-US" u="sng" dirty="0">
                <a:solidFill>
                  <a:srgbClr val="660099"/>
                </a:solidFill>
                <a:latin typeface="arial" panose="020B0604020202020204" pitchFamily="34" charset="0"/>
                <a:hlinkClick r:id="rId3"/>
              </a:rPr>
              <a:t>Proceedings of the National Academy of Sciences</a:t>
            </a:r>
            <a:endParaRPr lang="en-US"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8796811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p:cNvSpPr>
            <a:spLocks noGrp="1"/>
          </p:cNvSpPr>
          <p:nvPr>
            <p:ph type="title"/>
          </p:nvPr>
        </p:nvSpPr>
        <p:spPr/>
        <p:txBody>
          <a:bodyPr/>
          <a:lstStyle/>
          <a:p>
            <a:r>
              <a:rPr lang="it-IT" altLang="it-IT" smtClean="0"/>
              <a:t>Degradazione della sostanza organica nei suoli</a:t>
            </a:r>
          </a:p>
        </p:txBody>
      </p:sp>
      <p:pic>
        <p:nvPicPr>
          <p:cNvPr id="8195" name="Picture 2" descr="Soil Tilth after 25 years in Crownvet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0" y="1844675"/>
            <a:ext cx="4652963"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16448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endParaRPr lang="en-US" altLang="it-IT" smtClean="0"/>
          </a:p>
        </p:txBody>
      </p:sp>
      <p:pic>
        <p:nvPicPr>
          <p:cNvPr id="45059" name="Picture 4" descr="Fig_1_1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65125" y="115888"/>
            <a:ext cx="8743950" cy="6553200"/>
          </a:xfrm>
          <a:noFill/>
        </p:spPr>
      </p:pic>
    </p:spTree>
    <p:extLst>
      <p:ext uri="{BB962C8B-B14F-4D97-AF65-F5344CB8AC3E}">
        <p14:creationId xmlns:p14="http://schemas.microsoft.com/office/powerpoint/2010/main" val="28799766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pPr algn="ctr" eaLnBrk="1" hangingPunct="1"/>
            <a:r>
              <a:rPr lang="it-IT" altLang="it-IT" sz="4000" b="1" dirty="0" smtClean="0"/>
              <a:t>Humus</a:t>
            </a:r>
            <a:br>
              <a:rPr lang="it-IT" altLang="it-IT" sz="4000" b="1" dirty="0" smtClean="0"/>
            </a:br>
            <a:r>
              <a:rPr lang="it-IT" altLang="it-IT" sz="4000" dirty="0" smtClean="0"/>
              <a:t/>
            </a:r>
            <a:br>
              <a:rPr lang="it-IT" altLang="it-IT" sz="4000" dirty="0" smtClean="0"/>
            </a:br>
            <a:endParaRPr lang="it-IT" altLang="it-IT" sz="4000" dirty="0" smtClean="0"/>
          </a:p>
        </p:txBody>
      </p:sp>
      <p:sp>
        <p:nvSpPr>
          <p:cNvPr id="44035" name="Rectangle 3"/>
          <p:cNvSpPr>
            <a:spLocks noGrp="1" noChangeArrowheads="1"/>
          </p:cNvSpPr>
          <p:nvPr>
            <p:ph type="body" idx="1"/>
          </p:nvPr>
        </p:nvSpPr>
        <p:spPr>
          <a:xfrm>
            <a:off x="457200" y="908050"/>
            <a:ext cx="8229600" cy="5218113"/>
          </a:xfrm>
        </p:spPr>
        <p:txBody>
          <a:bodyPr/>
          <a:lstStyle/>
          <a:p>
            <a:pPr algn="ctr" eaLnBrk="1" hangingPunct="1">
              <a:lnSpc>
                <a:spcPct val="80000"/>
              </a:lnSpc>
              <a:buFontTx/>
              <a:buNone/>
            </a:pPr>
            <a:r>
              <a:rPr lang="it-IT" altLang="it-IT" sz="2000" i="1" smtClean="0">
                <a:solidFill>
                  <a:srgbClr val="0033CC"/>
                </a:solidFill>
              </a:rPr>
              <a:t>Con il termine humus si identificano le sostanze amorfe organiche presenti nel suolo e che contengono sostanze difficilmente aggredibili dai microrganismi, lignina, ma anche cere, lipidi, carboidrati, componenti proteici che vengono convertiti in sostanze polimeriche non ben definite</a:t>
            </a:r>
          </a:p>
          <a:p>
            <a:pPr algn="ctr" eaLnBrk="1" hangingPunct="1">
              <a:lnSpc>
                <a:spcPct val="80000"/>
              </a:lnSpc>
              <a:buFontTx/>
              <a:buNone/>
            </a:pPr>
            <a:endParaRPr lang="it-IT" altLang="it-IT" sz="2000" smtClean="0">
              <a:solidFill>
                <a:srgbClr val="0033CC"/>
              </a:solidFill>
            </a:endParaRPr>
          </a:p>
          <a:p>
            <a:pPr eaLnBrk="1" hangingPunct="1">
              <a:lnSpc>
                <a:spcPct val="80000"/>
              </a:lnSpc>
            </a:pPr>
            <a:r>
              <a:rPr lang="it-IT" altLang="it-IT" sz="1600" smtClean="0"/>
              <a:t>La formazione di humus deriva dall’azione di: protozoi, lombrichi, microrganismi</a:t>
            </a:r>
          </a:p>
          <a:p>
            <a:pPr eaLnBrk="1" hangingPunct="1">
              <a:lnSpc>
                <a:spcPct val="80000"/>
              </a:lnSpc>
            </a:pPr>
            <a:r>
              <a:rPr lang="it-IT" altLang="it-IT" sz="1600" smtClean="0"/>
              <a:t>Il contenuto di humus in un suolo è in stato di equilibrio: una parte viene continuamente apportata in seguito ai residui delle sostanze organiche e in parte viene mineralizzato.</a:t>
            </a:r>
          </a:p>
          <a:p>
            <a:pPr eaLnBrk="1" hangingPunct="1">
              <a:lnSpc>
                <a:spcPct val="80000"/>
              </a:lnSpc>
            </a:pPr>
            <a:r>
              <a:rPr lang="it-IT" altLang="it-IT" sz="1600" smtClean="0"/>
              <a:t>L’humus rappresenta la struttura organica più complessa da aggredire da parte di microrganismi. Esso è costituito da umina, acidi umici ed acidi fulvici.</a:t>
            </a:r>
          </a:p>
          <a:p>
            <a:pPr eaLnBrk="1" hangingPunct="1">
              <a:lnSpc>
                <a:spcPct val="80000"/>
              </a:lnSpc>
            </a:pPr>
            <a:r>
              <a:rPr lang="it-IT" altLang="it-IT" sz="1600" smtClean="0"/>
              <a:t>Gli acidi umici sono costituiti essenzialmente da polimeri casuali di strutture aromatiche e alifatiche. Una varietà di proteine, polisaccaridi possono legarsi alle molecole di acidi umici. Inoltre composti organici che entrano nel suolo possono associarsi agli acidi umici mediante legami come idrogeno, forze di Van der Waals, etc.</a:t>
            </a:r>
          </a:p>
          <a:p>
            <a:pPr eaLnBrk="1" hangingPunct="1">
              <a:lnSpc>
                <a:spcPct val="80000"/>
              </a:lnSpc>
            </a:pPr>
            <a:r>
              <a:rPr lang="it-IT" altLang="it-IT" sz="1600" smtClean="0"/>
              <a:t>Singoli componenti del complesso acidi umici possono essere sintetizzati biologicamente (composti aromatici o anche polisaccaridi e proteine) e rilasciate nell’ambiente sia da microrganismi che piante durante il loro normale metabolismo o al momento della loro morte</a:t>
            </a:r>
          </a:p>
        </p:txBody>
      </p:sp>
    </p:spTree>
    <p:extLst>
      <p:ext uri="{BB962C8B-B14F-4D97-AF65-F5344CB8AC3E}">
        <p14:creationId xmlns:p14="http://schemas.microsoft.com/office/powerpoint/2010/main" val="25656687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Tab_1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8748712"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0918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solidFill>
            <a:schemeClr val="bg1"/>
          </a:solidFill>
        </p:spPr>
        <p:txBody>
          <a:bodyPr lIns="92075" tIns="46038" rIns="92075" bIns="46038"/>
          <a:lstStyle/>
          <a:p>
            <a:pPr eaLnBrk="1" hangingPunct="1"/>
            <a:r>
              <a:rPr lang="en-US" altLang="it-IT" b="1" smtClean="0"/>
              <a:t>Funzioni dell’ Humus</a:t>
            </a:r>
          </a:p>
        </p:txBody>
      </p:sp>
      <p:sp>
        <p:nvSpPr>
          <p:cNvPr id="12291" name="Rectangle 3"/>
          <p:cNvSpPr>
            <a:spLocks noGrp="1" noChangeArrowheads="1"/>
          </p:cNvSpPr>
          <p:nvPr>
            <p:ph type="body" idx="1"/>
          </p:nvPr>
        </p:nvSpPr>
        <p:spPr>
          <a:xfrm>
            <a:off x="685800" y="1981200"/>
            <a:ext cx="7772400" cy="4638675"/>
          </a:xfrm>
          <a:noFill/>
        </p:spPr>
        <p:txBody>
          <a:bodyPr lIns="92075" tIns="46038" rIns="92075" bIns="46038"/>
          <a:lstStyle/>
          <a:p>
            <a:pPr algn="just" eaLnBrk="1" hangingPunct="1"/>
            <a:r>
              <a:rPr lang="it-IT" altLang="it-IT" sz="2800" b="1" dirty="0" smtClean="0">
                <a:solidFill>
                  <a:schemeClr val="tx2"/>
                </a:solidFill>
              </a:rPr>
              <a:t>Trattiene acqua e nutrienti; </a:t>
            </a:r>
          </a:p>
          <a:p>
            <a:pPr algn="just" eaLnBrk="1" hangingPunct="1"/>
            <a:r>
              <a:rPr lang="it-IT" altLang="it-IT" sz="2800" b="1" dirty="0" smtClean="0">
                <a:solidFill>
                  <a:schemeClr val="tx2"/>
                </a:solidFill>
              </a:rPr>
              <a:t>Contribuisce alla creazione ed al mantenimento della struttura del suolo</a:t>
            </a:r>
          </a:p>
          <a:p>
            <a:pPr algn="just" eaLnBrk="1" hangingPunct="1"/>
            <a:r>
              <a:rPr lang="it-IT" altLang="it-IT" sz="2800" b="1" dirty="0" smtClean="0">
                <a:solidFill>
                  <a:schemeClr val="tx2"/>
                </a:solidFill>
              </a:rPr>
              <a:t>Essendo degradato molto lentamente costituisce una riserva di nutrienti (N &amp; P) per i microrganismi</a:t>
            </a:r>
          </a:p>
          <a:p>
            <a:pPr algn="just" eaLnBrk="1" hangingPunct="1"/>
            <a:r>
              <a:rPr lang="it-IT" altLang="it-IT" sz="2800" b="1" dirty="0" smtClean="0">
                <a:solidFill>
                  <a:schemeClr val="tx2"/>
                </a:solidFill>
              </a:rPr>
              <a:t>Tampona l’effetto dei pesticidi </a:t>
            </a:r>
            <a:r>
              <a:rPr lang="it-IT" altLang="it-IT" sz="2800" b="1" dirty="0" smtClean="0">
                <a:solidFill>
                  <a:schemeClr val="accent2"/>
                </a:solidFill>
              </a:rPr>
              <a:t> </a:t>
            </a:r>
            <a:endParaRPr lang="it-IT" altLang="it-IT" sz="2800" b="1" dirty="0" smtClean="0">
              <a:solidFill>
                <a:schemeClr val="tx2"/>
              </a:solidFill>
            </a:endParaRPr>
          </a:p>
          <a:p>
            <a:pPr algn="just" eaLnBrk="1" hangingPunct="1"/>
            <a:r>
              <a:rPr lang="it-IT" altLang="it-IT" sz="2800" b="1" dirty="0" smtClean="0">
                <a:solidFill>
                  <a:schemeClr val="tx2"/>
                </a:solidFill>
              </a:rPr>
              <a:t>Stoccaggio del carbonio</a:t>
            </a:r>
          </a:p>
        </p:txBody>
      </p:sp>
    </p:spTree>
    <p:extLst>
      <p:ext uri="{BB962C8B-B14F-4D97-AF65-F5344CB8AC3E}">
        <p14:creationId xmlns:p14="http://schemas.microsoft.com/office/powerpoint/2010/main" val="3821844237"/>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291">
                                            <p:txEl>
                                              <p:pRg st="0" end="0"/>
                                            </p:txEl>
                                          </p:spTgt>
                                        </p:tgtEl>
                                        <p:attrNameLst>
                                          <p:attrName>ppt_c</p:attrName>
                                        </p:attrNameLst>
                                      </p:cBhvr>
                                      <p:to>
                                        <a:schemeClr val="tx1"/>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291">
                                            <p:txEl>
                                              <p:pRg st="1" end="1"/>
                                            </p:txEl>
                                          </p:spTgt>
                                        </p:tgtEl>
                                        <p:attrNameLst>
                                          <p:attrName>ppt_c</p:attrName>
                                        </p:attrNameLst>
                                      </p:cBhvr>
                                      <p:to>
                                        <a:schemeClr val="tx1"/>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291">
                                            <p:txEl>
                                              <p:pRg st="2" end="2"/>
                                            </p:txEl>
                                          </p:spTgt>
                                        </p:tgtEl>
                                        <p:attrNameLst>
                                          <p:attrName>ppt_c</p:attrName>
                                        </p:attrNameLst>
                                      </p:cBhvr>
                                      <p:to>
                                        <a:schemeClr val="tx1"/>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291">
                                            <p:txEl>
                                              <p:pRg st="3" end="3"/>
                                            </p:txEl>
                                          </p:spTgt>
                                        </p:tgtEl>
                                        <p:attrNameLst>
                                          <p:attrName>ppt_c</p:attrName>
                                        </p:attrNameLst>
                                      </p:cBhvr>
                                      <p:to>
                                        <a:schemeClr val="tx1"/>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additive="base">
                                        <p:cTn id="31" dur="500" fill="hold"/>
                                        <p:tgtEl>
                                          <p:spTgt spid="1229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291">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291">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29754" y="698499"/>
            <a:ext cx="7487146" cy="5320755"/>
          </a:xfrm>
          <a:prstGeom prst="rect">
            <a:avLst/>
          </a:prstGeom>
        </p:spPr>
      </p:pic>
    </p:spTree>
    <p:extLst>
      <p:ext uri="{BB962C8B-B14F-4D97-AF65-F5344CB8AC3E}">
        <p14:creationId xmlns:p14="http://schemas.microsoft.com/office/powerpoint/2010/main" val="28019793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23779" y="381000"/>
            <a:ext cx="6639318" cy="830997"/>
          </a:xfrm>
          <a:prstGeom prst="rect">
            <a:avLst/>
          </a:prstGeom>
          <a:noFill/>
        </p:spPr>
        <p:txBody>
          <a:bodyPr wrap="none" rtlCol="0">
            <a:spAutoFit/>
          </a:bodyPr>
          <a:lstStyle/>
          <a:p>
            <a:pPr algn="r"/>
            <a:r>
              <a:rPr lang="it-IT" sz="4800" dirty="0" smtClean="0"/>
              <a:t>Stoccaggio del C nel suolo</a:t>
            </a:r>
            <a:endParaRPr lang="it-IT" sz="4800" dirty="0"/>
          </a:p>
        </p:txBody>
      </p:sp>
      <p:sp>
        <p:nvSpPr>
          <p:cNvPr id="3" name="CasellaDiTesto 2"/>
          <p:cNvSpPr txBox="1"/>
          <p:nvPr/>
        </p:nvSpPr>
        <p:spPr>
          <a:xfrm>
            <a:off x="1074738" y="1752600"/>
            <a:ext cx="5503862" cy="3894015"/>
          </a:xfrm>
          <a:prstGeom prst="rect">
            <a:avLst/>
          </a:prstGeom>
          <a:noFill/>
        </p:spPr>
        <p:txBody>
          <a:bodyPr wrap="square" rtlCol="0">
            <a:spAutoFit/>
          </a:bodyPr>
          <a:lstStyle/>
          <a:p>
            <a:pPr marL="514350" indent="-514350">
              <a:lnSpc>
                <a:spcPct val="200000"/>
              </a:lnSpc>
              <a:buFont typeface="+mj-lt"/>
              <a:buAutoNum type="arabicPeriod"/>
            </a:pPr>
            <a:r>
              <a:rPr lang="it-IT" sz="3200" dirty="0" smtClean="0"/>
              <a:t>Gestione dei suoli</a:t>
            </a:r>
          </a:p>
          <a:p>
            <a:pPr marL="514350" indent="-514350">
              <a:lnSpc>
                <a:spcPct val="200000"/>
              </a:lnSpc>
              <a:buFont typeface="+mj-lt"/>
              <a:buAutoNum type="arabicPeriod"/>
            </a:pPr>
            <a:r>
              <a:rPr lang="it-IT" sz="3200" dirty="0" smtClean="0"/>
              <a:t>Uso del compost</a:t>
            </a:r>
          </a:p>
          <a:p>
            <a:pPr marL="514350" indent="-514350">
              <a:lnSpc>
                <a:spcPct val="200000"/>
              </a:lnSpc>
              <a:buFont typeface="+mj-lt"/>
              <a:buAutoNum type="arabicPeriod"/>
            </a:pPr>
            <a:r>
              <a:rPr lang="it-IT" sz="3200" dirty="0" smtClean="0"/>
              <a:t>Applicazione del </a:t>
            </a:r>
            <a:r>
              <a:rPr lang="it-IT" sz="3200" dirty="0" err="1" smtClean="0"/>
              <a:t>biochair</a:t>
            </a:r>
            <a:endParaRPr lang="it-IT" sz="3200" dirty="0" smtClean="0"/>
          </a:p>
          <a:p>
            <a:pPr marL="514350" indent="-514350">
              <a:lnSpc>
                <a:spcPct val="200000"/>
              </a:lnSpc>
              <a:buFont typeface="+mj-lt"/>
              <a:buAutoNum type="arabicPeriod"/>
            </a:pPr>
            <a:r>
              <a:rPr lang="it-IT" sz="3200" dirty="0" smtClean="0"/>
              <a:t>……..</a:t>
            </a:r>
            <a:endParaRPr lang="it-IT" sz="3200" dirty="0"/>
          </a:p>
        </p:txBody>
      </p:sp>
    </p:spTree>
    <p:extLst>
      <p:ext uri="{BB962C8B-B14F-4D97-AF65-F5344CB8AC3E}">
        <p14:creationId xmlns:p14="http://schemas.microsoft.com/office/powerpoint/2010/main" val="33902269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38300" y="647192"/>
            <a:ext cx="6197600" cy="4710176"/>
          </a:xfrm>
          <a:prstGeom prst="rect">
            <a:avLst/>
          </a:prstGeom>
        </p:spPr>
      </p:pic>
      <p:sp>
        <p:nvSpPr>
          <p:cNvPr id="3" name="Rettangolo 2"/>
          <p:cNvSpPr/>
          <p:nvPr/>
        </p:nvSpPr>
        <p:spPr>
          <a:xfrm>
            <a:off x="2006600" y="5607735"/>
            <a:ext cx="4572000" cy="646331"/>
          </a:xfrm>
          <a:prstGeom prst="rect">
            <a:avLst/>
          </a:prstGeom>
        </p:spPr>
        <p:txBody>
          <a:bodyPr>
            <a:spAutoFit/>
          </a:bodyPr>
          <a:lstStyle/>
          <a:p>
            <a:r>
              <a:rPr lang="en-US" b="1" dirty="0" err="1" smtClean="0">
                <a:solidFill>
                  <a:srgbClr val="000000"/>
                </a:solidFill>
                <a:latin typeface="Arial" panose="020B0604020202020204" pitchFamily="34" charset="0"/>
              </a:rPr>
              <a:t>Determinazione</a:t>
            </a:r>
            <a:r>
              <a:rPr lang="en-US" b="1" dirty="0" smtClean="0">
                <a:solidFill>
                  <a:srgbClr val="000000"/>
                </a:solidFill>
                <a:latin typeface="Arial" panose="020B0604020202020204" pitchFamily="34" charset="0"/>
              </a:rPr>
              <a:t> del </a:t>
            </a:r>
            <a:r>
              <a:rPr lang="en-US" b="1" dirty="0" err="1" smtClean="0">
                <a:solidFill>
                  <a:srgbClr val="000000"/>
                </a:solidFill>
                <a:latin typeface="Arial" panose="020B0604020202020204" pitchFamily="34" charset="0"/>
              </a:rPr>
              <a:t>carbonio</a:t>
            </a:r>
            <a:r>
              <a:rPr lang="en-US" b="1" dirty="0" smtClean="0">
                <a:solidFill>
                  <a:srgbClr val="000000"/>
                </a:solidFill>
                <a:latin typeface="Arial" panose="020B0604020202020204" pitchFamily="34" charset="0"/>
              </a:rPr>
              <a:t> </a:t>
            </a:r>
            <a:r>
              <a:rPr lang="en-US" b="1" dirty="0" err="1" smtClean="0">
                <a:solidFill>
                  <a:srgbClr val="000000"/>
                </a:solidFill>
                <a:latin typeface="Arial" panose="020B0604020202020204" pitchFamily="34" charset="0"/>
              </a:rPr>
              <a:t>organica</a:t>
            </a:r>
            <a:r>
              <a:rPr lang="en-US" b="1" dirty="0" smtClean="0">
                <a:solidFill>
                  <a:srgbClr val="000000"/>
                </a:solidFill>
                <a:latin typeface="Arial" panose="020B0604020202020204" pitchFamily="34" charset="0"/>
              </a:rPr>
              <a:t> in un </a:t>
            </a:r>
            <a:r>
              <a:rPr lang="en-US" b="1" dirty="0" err="1" smtClean="0">
                <a:solidFill>
                  <a:srgbClr val="000000"/>
                </a:solidFill>
                <a:latin typeface="Arial" panose="020B0604020202020204" pitchFamily="34" charset="0"/>
              </a:rPr>
              <a:t>suolo</a:t>
            </a:r>
            <a:r>
              <a:rPr lang="en-US" b="1" dirty="0" smtClean="0">
                <a:solidFill>
                  <a:srgbClr val="000000"/>
                </a:solidFill>
                <a:latin typeface="Arial" panose="020B0604020202020204" pitchFamily="34" charset="0"/>
              </a:rPr>
              <a:t> in Paraná</a:t>
            </a:r>
            <a:endParaRPr lang="it-IT" dirty="0"/>
          </a:p>
        </p:txBody>
      </p:sp>
    </p:spTree>
    <p:extLst>
      <p:ext uri="{BB962C8B-B14F-4D97-AF65-F5344CB8AC3E}">
        <p14:creationId xmlns:p14="http://schemas.microsoft.com/office/powerpoint/2010/main" val="12808141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311400" y="203200"/>
            <a:ext cx="4637295" cy="830997"/>
          </a:xfrm>
          <a:prstGeom prst="rect">
            <a:avLst/>
          </a:prstGeom>
          <a:noFill/>
        </p:spPr>
        <p:txBody>
          <a:bodyPr wrap="none" rtlCol="0">
            <a:spAutoFit/>
          </a:bodyPr>
          <a:lstStyle/>
          <a:p>
            <a:r>
              <a:rPr lang="it-IT" sz="4800" dirty="0" smtClean="0"/>
              <a:t>Gestione dei suoli</a:t>
            </a:r>
            <a:endParaRPr lang="it-IT" sz="4800" dirty="0"/>
          </a:p>
        </p:txBody>
      </p:sp>
      <p:pic>
        <p:nvPicPr>
          <p:cNvPr id="3" name="Immagine 2"/>
          <p:cNvPicPr>
            <a:picLocks noChangeAspect="1"/>
          </p:cNvPicPr>
          <p:nvPr/>
        </p:nvPicPr>
        <p:blipFill>
          <a:blip r:embed="rId3"/>
          <a:stretch>
            <a:fillRect/>
          </a:stretch>
        </p:blipFill>
        <p:spPr>
          <a:xfrm>
            <a:off x="1970984" y="1837267"/>
            <a:ext cx="5318125" cy="2836333"/>
          </a:xfrm>
          <a:prstGeom prst="rect">
            <a:avLst/>
          </a:prstGeom>
        </p:spPr>
      </p:pic>
      <p:sp>
        <p:nvSpPr>
          <p:cNvPr id="4" name="Rettangolo 3"/>
          <p:cNvSpPr/>
          <p:nvPr/>
        </p:nvSpPr>
        <p:spPr>
          <a:xfrm>
            <a:off x="1970984" y="4673600"/>
            <a:ext cx="4572000" cy="646331"/>
          </a:xfrm>
          <a:prstGeom prst="rect">
            <a:avLst/>
          </a:prstGeom>
        </p:spPr>
        <p:txBody>
          <a:bodyPr>
            <a:spAutoFit/>
          </a:bodyPr>
          <a:lstStyle/>
          <a:p>
            <a:r>
              <a:rPr lang="en-US" dirty="0"/>
              <a:t>Organic matter content of a soil under different tillage management</a:t>
            </a:r>
            <a:endParaRPr lang="it-IT" dirty="0"/>
          </a:p>
        </p:txBody>
      </p:sp>
      <p:sp>
        <p:nvSpPr>
          <p:cNvPr id="5" name="CasellaDiTesto 4"/>
          <p:cNvSpPr txBox="1"/>
          <p:nvPr/>
        </p:nvSpPr>
        <p:spPr>
          <a:xfrm>
            <a:off x="6159500" y="5626100"/>
            <a:ext cx="1437188" cy="369332"/>
          </a:xfrm>
          <a:prstGeom prst="rect">
            <a:avLst/>
          </a:prstGeom>
          <a:noFill/>
        </p:spPr>
        <p:txBody>
          <a:bodyPr wrap="none" rtlCol="0">
            <a:spAutoFit/>
          </a:bodyPr>
          <a:lstStyle/>
          <a:p>
            <a:r>
              <a:rPr lang="it-IT" dirty="0" smtClean="0">
                <a:hlinkClick r:id="rId4"/>
              </a:rPr>
              <a:t>www.fao.org</a:t>
            </a:r>
            <a:r>
              <a:rPr lang="it-IT" dirty="0" smtClean="0"/>
              <a:t> </a:t>
            </a:r>
            <a:endParaRPr lang="it-IT" dirty="0"/>
          </a:p>
        </p:txBody>
      </p:sp>
    </p:spTree>
    <p:extLst>
      <p:ext uri="{BB962C8B-B14F-4D97-AF65-F5344CB8AC3E}">
        <p14:creationId xmlns:p14="http://schemas.microsoft.com/office/powerpoint/2010/main" val="14730035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311400" y="203200"/>
            <a:ext cx="4637295" cy="830997"/>
          </a:xfrm>
          <a:prstGeom prst="rect">
            <a:avLst/>
          </a:prstGeom>
          <a:noFill/>
        </p:spPr>
        <p:txBody>
          <a:bodyPr wrap="none" rtlCol="0">
            <a:spAutoFit/>
          </a:bodyPr>
          <a:lstStyle/>
          <a:p>
            <a:r>
              <a:rPr lang="it-IT" sz="4800" dirty="0" smtClean="0"/>
              <a:t>Gestione dei suoli</a:t>
            </a:r>
            <a:endParaRPr lang="it-IT" sz="4800" dirty="0"/>
          </a:p>
        </p:txBody>
      </p:sp>
      <p:sp>
        <p:nvSpPr>
          <p:cNvPr id="4" name="Rettangolo 3"/>
          <p:cNvSpPr/>
          <p:nvPr/>
        </p:nvSpPr>
        <p:spPr>
          <a:xfrm>
            <a:off x="1847226" y="4405531"/>
            <a:ext cx="5226673" cy="1477328"/>
          </a:xfrm>
          <a:prstGeom prst="rect">
            <a:avLst/>
          </a:prstGeom>
        </p:spPr>
        <p:txBody>
          <a:bodyPr wrap="square">
            <a:spAutoFit/>
          </a:bodyPr>
          <a:lstStyle/>
          <a:p>
            <a:r>
              <a:rPr lang="en-US" dirty="0">
                <a:latin typeface="+mj-lt"/>
              </a:rPr>
              <a:t>Soil carbon concentration at various soil depths affected by management </a:t>
            </a:r>
            <a:r>
              <a:rPr lang="en-US" dirty="0" smtClean="0">
                <a:latin typeface="+mj-lt"/>
              </a:rPr>
              <a:t>system.</a:t>
            </a:r>
            <a:r>
              <a:rPr lang="en-US" dirty="0" smtClean="0">
                <a:solidFill>
                  <a:srgbClr val="000000"/>
                </a:solidFill>
                <a:latin typeface="+mj-lt"/>
              </a:rPr>
              <a:t> </a:t>
            </a:r>
            <a:r>
              <a:rPr lang="en-US" dirty="0">
                <a:solidFill>
                  <a:srgbClr val="000000"/>
                </a:solidFill>
                <a:latin typeface="+mj-lt"/>
              </a:rPr>
              <a:t>Conventional (CT) and conservation (NT) agriculture, after two complete cropping cycles (4 years).</a:t>
            </a:r>
            <a:r>
              <a:rPr lang="en-US" dirty="0">
                <a:latin typeface="+mj-lt"/>
              </a:rPr>
              <a:t/>
            </a:r>
            <a:br>
              <a:rPr lang="en-US" dirty="0">
                <a:latin typeface="+mj-lt"/>
              </a:rPr>
            </a:br>
            <a:r>
              <a:rPr lang="en-US" dirty="0">
                <a:solidFill>
                  <a:srgbClr val="000000"/>
                </a:solidFill>
                <a:latin typeface="+mj-lt"/>
              </a:rPr>
              <a:t>Source: Prior </a:t>
            </a:r>
            <a:r>
              <a:rPr lang="en-US" i="1" dirty="0">
                <a:solidFill>
                  <a:srgbClr val="000000"/>
                </a:solidFill>
                <a:latin typeface="+mj-lt"/>
              </a:rPr>
              <a:t>et al.</a:t>
            </a:r>
            <a:r>
              <a:rPr lang="en-US" dirty="0">
                <a:solidFill>
                  <a:srgbClr val="000000"/>
                </a:solidFill>
                <a:latin typeface="+mj-lt"/>
              </a:rPr>
              <a:t>, 2003.</a:t>
            </a:r>
            <a:endParaRPr lang="it-IT" dirty="0">
              <a:latin typeface="+mj-lt"/>
            </a:endParaRPr>
          </a:p>
        </p:txBody>
      </p:sp>
      <p:sp>
        <p:nvSpPr>
          <p:cNvPr id="5" name="CasellaDiTesto 4"/>
          <p:cNvSpPr txBox="1"/>
          <p:nvPr/>
        </p:nvSpPr>
        <p:spPr>
          <a:xfrm>
            <a:off x="6159500" y="5626100"/>
            <a:ext cx="1437188" cy="369332"/>
          </a:xfrm>
          <a:prstGeom prst="rect">
            <a:avLst/>
          </a:prstGeom>
          <a:noFill/>
        </p:spPr>
        <p:txBody>
          <a:bodyPr wrap="none" rtlCol="0">
            <a:spAutoFit/>
          </a:bodyPr>
          <a:lstStyle/>
          <a:p>
            <a:r>
              <a:rPr lang="it-IT" dirty="0" smtClean="0">
                <a:hlinkClick r:id="rId2"/>
              </a:rPr>
              <a:t>www.fao.org</a:t>
            </a:r>
            <a:r>
              <a:rPr lang="it-IT" dirty="0" smtClean="0"/>
              <a:t> </a:t>
            </a:r>
            <a:endParaRPr lang="it-IT" dirty="0"/>
          </a:p>
        </p:txBody>
      </p:sp>
      <p:pic>
        <p:nvPicPr>
          <p:cNvPr id="6" name="Immagine 5"/>
          <p:cNvPicPr>
            <a:picLocks noChangeAspect="1"/>
          </p:cNvPicPr>
          <p:nvPr/>
        </p:nvPicPr>
        <p:blipFill>
          <a:blip r:embed="rId3"/>
          <a:stretch>
            <a:fillRect/>
          </a:stretch>
        </p:blipFill>
        <p:spPr>
          <a:xfrm>
            <a:off x="1847227" y="1630581"/>
            <a:ext cx="5366373" cy="2736850"/>
          </a:xfrm>
          <a:prstGeom prst="rect">
            <a:avLst/>
          </a:prstGeom>
        </p:spPr>
      </p:pic>
    </p:spTree>
    <p:extLst>
      <p:ext uri="{BB962C8B-B14F-4D97-AF65-F5344CB8AC3E}">
        <p14:creationId xmlns:p14="http://schemas.microsoft.com/office/powerpoint/2010/main" val="42858399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311400" y="203200"/>
            <a:ext cx="4637295" cy="830997"/>
          </a:xfrm>
          <a:prstGeom prst="rect">
            <a:avLst/>
          </a:prstGeom>
          <a:noFill/>
        </p:spPr>
        <p:txBody>
          <a:bodyPr wrap="none" rtlCol="0">
            <a:spAutoFit/>
          </a:bodyPr>
          <a:lstStyle/>
          <a:p>
            <a:r>
              <a:rPr lang="it-IT" sz="4800" dirty="0" smtClean="0"/>
              <a:t>Gestione dei suoli</a:t>
            </a:r>
            <a:endParaRPr lang="it-IT" sz="4800" dirty="0"/>
          </a:p>
        </p:txBody>
      </p:sp>
      <p:sp>
        <p:nvSpPr>
          <p:cNvPr id="5" name="CasellaDiTesto 4"/>
          <p:cNvSpPr txBox="1"/>
          <p:nvPr/>
        </p:nvSpPr>
        <p:spPr>
          <a:xfrm>
            <a:off x="6159500" y="5626100"/>
            <a:ext cx="1437188" cy="369332"/>
          </a:xfrm>
          <a:prstGeom prst="rect">
            <a:avLst/>
          </a:prstGeom>
          <a:noFill/>
        </p:spPr>
        <p:txBody>
          <a:bodyPr wrap="none" rtlCol="0">
            <a:spAutoFit/>
          </a:bodyPr>
          <a:lstStyle/>
          <a:p>
            <a:r>
              <a:rPr lang="it-IT" dirty="0" smtClean="0">
                <a:hlinkClick r:id="rId2"/>
              </a:rPr>
              <a:t>www.fao.org</a:t>
            </a:r>
            <a:r>
              <a:rPr lang="it-IT" dirty="0" smtClean="0"/>
              <a:t> </a:t>
            </a:r>
            <a:endParaRPr lang="it-IT" dirty="0"/>
          </a:p>
        </p:txBody>
      </p:sp>
      <p:pic>
        <p:nvPicPr>
          <p:cNvPr id="6" name="Immagine 5"/>
          <p:cNvPicPr>
            <a:picLocks noChangeAspect="1"/>
          </p:cNvPicPr>
          <p:nvPr/>
        </p:nvPicPr>
        <p:blipFill>
          <a:blip r:embed="rId3"/>
          <a:stretch>
            <a:fillRect/>
          </a:stretch>
        </p:blipFill>
        <p:spPr>
          <a:xfrm>
            <a:off x="1749321" y="1447237"/>
            <a:ext cx="5847367" cy="3009094"/>
          </a:xfrm>
          <a:prstGeom prst="rect">
            <a:avLst/>
          </a:prstGeom>
        </p:spPr>
      </p:pic>
      <p:sp>
        <p:nvSpPr>
          <p:cNvPr id="7" name="Rettangolo 6"/>
          <p:cNvSpPr/>
          <p:nvPr/>
        </p:nvSpPr>
        <p:spPr>
          <a:xfrm>
            <a:off x="1749321" y="4546205"/>
            <a:ext cx="4572000" cy="923330"/>
          </a:xfrm>
          <a:prstGeom prst="rect">
            <a:avLst/>
          </a:prstGeom>
        </p:spPr>
        <p:txBody>
          <a:bodyPr>
            <a:spAutoFit/>
          </a:bodyPr>
          <a:lstStyle/>
          <a:p>
            <a:r>
              <a:rPr lang="en-US" dirty="0"/>
              <a:t>Effect of crop residue burning once every two years on soil carbon </a:t>
            </a:r>
            <a:r>
              <a:rPr lang="en-US" dirty="0" smtClean="0"/>
              <a:t>stock.</a:t>
            </a:r>
          </a:p>
          <a:p>
            <a:r>
              <a:rPr lang="it-IT" dirty="0"/>
              <a:t>Source: </a:t>
            </a:r>
            <a:r>
              <a:rPr lang="it-IT" dirty="0" err="1"/>
              <a:t>Spagnollo</a:t>
            </a:r>
            <a:r>
              <a:rPr lang="it-IT" dirty="0"/>
              <a:t>, 2004.</a:t>
            </a:r>
          </a:p>
        </p:txBody>
      </p:sp>
    </p:spTree>
    <p:extLst>
      <p:ext uri="{BB962C8B-B14F-4D97-AF65-F5344CB8AC3E}">
        <p14:creationId xmlns:p14="http://schemas.microsoft.com/office/powerpoint/2010/main" val="1832778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52500" y="-73024"/>
            <a:ext cx="7886700" cy="1325563"/>
          </a:xfrm>
        </p:spPr>
        <p:txBody>
          <a:bodyPr/>
          <a:lstStyle/>
          <a:p>
            <a:pPr eaLnBrk="1" hangingPunct="1"/>
            <a:r>
              <a:rPr lang="it-IT" altLang="it-IT" dirty="0" smtClean="0"/>
              <a:t>Decomposizione dei polimeri</a:t>
            </a:r>
          </a:p>
        </p:txBody>
      </p:sp>
      <p:sp>
        <p:nvSpPr>
          <p:cNvPr id="9219" name="Rectangle 3"/>
          <p:cNvSpPr>
            <a:spLocks noGrp="1" noChangeArrowheads="1"/>
          </p:cNvSpPr>
          <p:nvPr>
            <p:ph type="body" idx="1"/>
          </p:nvPr>
        </p:nvSpPr>
        <p:spPr/>
        <p:txBody>
          <a:bodyPr/>
          <a:lstStyle/>
          <a:p>
            <a:pPr eaLnBrk="1" hangingPunct="1"/>
            <a:endParaRPr lang="en-US" altLang="it-IT" smtClean="0"/>
          </a:p>
        </p:txBody>
      </p:sp>
      <p:pic>
        <p:nvPicPr>
          <p:cNvPr id="9220" name="Picture 4" descr="Fig_1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1116562"/>
            <a:ext cx="7308850" cy="54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57740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790700" y="1130252"/>
            <a:ext cx="6328505" cy="5174821"/>
          </a:xfrm>
          <a:prstGeom prst="rect">
            <a:avLst/>
          </a:prstGeom>
        </p:spPr>
      </p:pic>
      <p:sp>
        <p:nvSpPr>
          <p:cNvPr id="3" name="CasellaDiTesto 2"/>
          <p:cNvSpPr txBox="1"/>
          <p:nvPr/>
        </p:nvSpPr>
        <p:spPr>
          <a:xfrm>
            <a:off x="2603500" y="165100"/>
            <a:ext cx="4217821" cy="830997"/>
          </a:xfrm>
          <a:prstGeom prst="rect">
            <a:avLst/>
          </a:prstGeom>
          <a:noFill/>
        </p:spPr>
        <p:txBody>
          <a:bodyPr wrap="none" rtlCol="0">
            <a:spAutoFit/>
          </a:bodyPr>
          <a:lstStyle/>
          <a:p>
            <a:r>
              <a:rPr lang="it-IT" sz="4800" dirty="0" smtClean="0"/>
              <a:t>Uso del </a:t>
            </a:r>
            <a:r>
              <a:rPr lang="it-IT" sz="4800" dirty="0" err="1" smtClean="0"/>
              <a:t>biochar</a:t>
            </a:r>
            <a:r>
              <a:rPr lang="it-IT" sz="4800" dirty="0" smtClean="0"/>
              <a:t> </a:t>
            </a:r>
            <a:endParaRPr lang="it-IT" sz="4800" dirty="0"/>
          </a:p>
        </p:txBody>
      </p:sp>
    </p:spTree>
    <p:extLst>
      <p:ext uri="{BB962C8B-B14F-4D97-AF65-F5344CB8AC3E}">
        <p14:creationId xmlns:p14="http://schemas.microsoft.com/office/powerpoint/2010/main" val="25774669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404850" y="711201"/>
            <a:ext cx="7898511" cy="5341258"/>
          </a:xfrm>
          <a:prstGeom prst="rect">
            <a:avLst/>
          </a:prstGeom>
        </p:spPr>
      </p:pic>
    </p:spTree>
    <p:extLst>
      <p:ext uri="{BB962C8B-B14F-4D97-AF65-F5344CB8AC3E}">
        <p14:creationId xmlns:p14="http://schemas.microsoft.com/office/powerpoint/2010/main" val="29815291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218207" y="145100"/>
            <a:ext cx="4925793" cy="6451643"/>
          </a:xfrm>
          <a:prstGeom prst="rect">
            <a:avLst/>
          </a:prstGeom>
        </p:spPr>
      </p:pic>
      <p:sp>
        <p:nvSpPr>
          <p:cNvPr id="3" name="CasellaDiTesto 2"/>
          <p:cNvSpPr txBox="1"/>
          <p:nvPr/>
        </p:nvSpPr>
        <p:spPr>
          <a:xfrm>
            <a:off x="232228" y="464457"/>
            <a:ext cx="3927485" cy="584775"/>
          </a:xfrm>
          <a:prstGeom prst="rect">
            <a:avLst/>
          </a:prstGeom>
          <a:noFill/>
        </p:spPr>
        <p:txBody>
          <a:bodyPr wrap="none" rtlCol="0">
            <a:spAutoFit/>
          </a:bodyPr>
          <a:lstStyle/>
          <a:p>
            <a:r>
              <a:rPr lang="it-IT" sz="3200" dirty="0" smtClean="0"/>
              <a:t>Produzione di </a:t>
            </a:r>
            <a:r>
              <a:rPr lang="it-IT" sz="3200" dirty="0" err="1" smtClean="0"/>
              <a:t>Biochar</a:t>
            </a:r>
            <a:r>
              <a:rPr lang="it-IT" sz="3200" dirty="0" smtClean="0"/>
              <a:t> </a:t>
            </a:r>
            <a:endParaRPr lang="it-IT" sz="3200" dirty="0"/>
          </a:p>
        </p:txBody>
      </p:sp>
    </p:spTree>
    <p:extLst>
      <p:ext uri="{BB962C8B-B14F-4D97-AF65-F5344CB8AC3E}">
        <p14:creationId xmlns:p14="http://schemas.microsoft.com/office/powerpoint/2010/main" val="21054968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74700" y="1305342"/>
            <a:ext cx="7886700" cy="5078313"/>
          </a:xfrm>
          <a:prstGeom prst="rect">
            <a:avLst/>
          </a:prstGeom>
        </p:spPr>
        <p:txBody>
          <a:bodyPr wrap="square">
            <a:spAutoFit/>
          </a:bodyPr>
          <a:lstStyle/>
          <a:p>
            <a:pPr marL="342900" indent="-342900">
              <a:lnSpc>
                <a:spcPct val="150000"/>
              </a:lnSpc>
              <a:buAutoNum type="arabicParenR"/>
            </a:pPr>
            <a:r>
              <a:rPr lang="it-IT" sz="2400" dirty="0" smtClean="0">
                <a:solidFill>
                  <a:srgbClr val="0F0F0F"/>
                </a:solidFill>
                <a:latin typeface="Lucida Grande"/>
              </a:rPr>
              <a:t>modifica la </a:t>
            </a:r>
            <a:r>
              <a:rPr lang="it-IT" sz="2400" dirty="0">
                <a:solidFill>
                  <a:srgbClr val="0F0F0F"/>
                </a:solidFill>
                <a:latin typeface="Lucida Grande"/>
              </a:rPr>
              <a:t>chimica del suolo attraverso la sua composizione in </a:t>
            </a:r>
            <a:r>
              <a:rPr lang="it-IT" sz="2400" dirty="0" smtClean="0">
                <a:solidFill>
                  <a:srgbClr val="0F0F0F"/>
                </a:solidFill>
                <a:latin typeface="Lucida Grande"/>
              </a:rPr>
              <a:t>elementi;</a:t>
            </a:r>
          </a:p>
          <a:p>
            <a:pPr marL="342900" indent="-342900">
              <a:lnSpc>
                <a:spcPct val="150000"/>
              </a:lnSpc>
              <a:buAutoNum type="arabicParenR"/>
            </a:pPr>
            <a:r>
              <a:rPr lang="it-IT" sz="2400" dirty="0" smtClean="0">
                <a:solidFill>
                  <a:srgbClr val="0F0F0F"/>
                </a:solidFill>
                <a:latin typeface="Lucida Grande"/>
              </a:rPr>
              <a:t>fornisce </a:t>
            </a:r>
            <a:r>
              <a:rPr lang="it-IT" sz="2400" dirty="0">
                <a:solidFill>
                  <a:srgbClr val="0F0F0F"/>
                </a:solidFill>
                <a:latin typeface="Lucida Grande"/>
              </a:rPr>
              <a:t>una superficie chimicamente attiva, capace di modificare la dinamica dei nutrienti nel suolo e di catalizzare reazioni </a:t>
            </a:r>
            <a:r>
              <a:rPr lang="it-IT" sz="2400" dirty="0" smtClean="0">
                <a:solidFill>
                  <a:srgbClr val="0F0F0F"/>
                </a:solidFill>
                <a:latin typeface="Lucida Grande"/>
              </a:rPr>
              <a:t>utili;</a:t>
            </a:r>
          </a:p>
          <a:p>
            <a:pPr marL="342900" indent="-342900">
              <a:lnSpc>
                <a:spcPct val="150000"/>
              </a:lnSpc>
              <a:buAutoNum type="arabicParenR"/>
            </a:pPr>
            <a:r>
              <a:rPr lang="it-IT" sz="2400" dirty="0" smtClean="0">
                <a:solidFill>
                  <a:srgbClr val="0F0F0F"/>
                </a:solidFill>
                <a:latin typeface="Lucida Grande"/>
              </a:rPr>
              <a:t>modifica </a:t>
            </a:r>
            <a:r>
              <a:rPr lang="it-IT" sz="2400" dirty="0">
                <a:solidFill>
                  <a:srgbClr val="0F0F0F"/>
                </a:solidFill>
                <a:latin typeface="Lucida Grande"/>
              </a:rPr>
              <a:t>le caratteristiche fisiche del suolo, con benefici per la crescita radicale e </a:t>
            </a:r>
            <a:r>
              <a:rPr lang="it-IT" sz="2400" dirty="0" smtClean="0">
                <a:solidFill>
                  <a:srgbClr val="0F0F0F"/>
                </a:solidFill>
                <a:latin typeface="Lucida Grande"/>
              </a:rPr>
              <a:t>favorendo</a:t>
            </a:r>
          </a:p>
          <a:p>
            <a:pPr marL="342900" indent="-342900">
              <a:lnSpc>
                <a:spcPct val="150000"/>
              </a:lnSpc>
              <a:buAutoNum type="arabicParenR"/>
            </a:pPr>
            <a:r>
              <a:rPr lang="it-IT" sz="2400" dirty="0" smtClean="0">
                <a:solidFill>
                  <a:srgbClr val="0F0F0F"/>
                </a:solidFill>
                <a:latin typeface="Lucida Grande"/>
              </a:rPr>
              <a:t>Permette lo stoccaggio per centinaia di anni del carbonio nel suolo.</a:t>
            </a:r>
            <a:endParaRPr lang="it-IT" sz="2400" dirty="0"/>
          </a:p>
        </p:txBody>
      </p:sp>
      <p:sp>
        <p:nvSpPr>
          <p:cNvPr id="3" name="CasellaDiTesto 2"/>
          <p:cNvSpPr txBox="1"/>
          <p:nvPr/>
        </p:nvSpPr>
        <p:spPr>
          <a:xfrm>
            <a:off x="1981200" y="228600"/>
            <a:ext cx="4568879" cy="830997"/>
          </a:xfrm>
          <a:prstGeom prst="rect">
            <a:avLst/>
          </a:prstGeom>
          <a:noFill/>
        </p:spPr>
        <p:txBody>
          <a:bodyPr wrap="none" rtlCol="0">
            <a:spAutoFit/>
          </a:bodyPr>
          <a:lstStyle/>
          <a:p>
            <a:r>
              <a:rPr lang="it-IT" sz="4800" dirty="0" smtClean="0"/>
              <a:t>Ruolo del </a:t>
            </a:r>
            <a:r>
              <a:rPr lang="it-IT" sz="4800" dirty="0" err="1" smtClean="0"/>
              <a:t>biochar</a:t>
            </a:r>
            <a:endParaRPr lang="it-IT" sz="4800" dirty="0"/>
          </a:p>
        </p:txBody>
      </p:sp>
    </p:spTree>
    <p:extLst>
      <p:ext uri="{BB962C8B-B14F-4D97-AF65-F5344CB8AC3E}">
        <p14:creationId xmlns:p14="http://schemas.microsoft.com/office/powerpoint/2010/main" val="4251208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it-IT" altLang="it-IT" smtClean="0"/>
              <a:t>Decomposizione dei polimeri</a:t>
            </a:r>
          </a:p>
        </p:txBody>
      </p:sp>
      <p:sp>
        <p:nvSpPr>
          <p:cNvPr id="10243" name="Rectangle 3"/>
          <p:cNvSpPr>
            <a:spLocks noGrp="1" noChangeArrowheads="1"/>
          </p:cNvSpPr>
          <p:nvPr>
            <p:ph type="body" idx="1"/>
          </p:nvPr>
        </p:nvSpPr>
        <p:spPr/>
        <p:txBody>
          <a:bodyPr/>
          <a:lstStyle/>
          <a:p>
            <a:pPr eaLnBrk="1" hangingPunct="1"/>
            <a:endParaRPr lang="en-US" altLang="it-IT" smtClean="0"/>
          </a:p>
        </p:txBody>
      </p:sp>
      <p:pic>
        <p:nvPicPr>
          <p:cNvPr id="10244" name="Picture 4" descr="Fig_1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268413"/>
            <a:ext cx="7008812"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4280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429382"/>
            <a:ext cx="8964613" cy="1143000"/>
          </a:xfrm>
        </p:spPr>
        <p:txBody>
          <a:bodyPr>
            <a:normAutofit fontScale="90000"/>
          </a:bodyPr>
          <a:lstStyle/>
          <a:p>
            <a:pPr algn="ctr" eaLnBrk="1" hangingPunct="1"/>
            <a:r>
              <a:rPr lang="it-IT" altLang="it-IT" sz="4000" smtClean="0"/>
              <a:t>Fattori fondamentali nella degradazione della S.O.</a:t>
            </a:r>
            <a:r>
              <a:rPr lang="it-IT" altLang="it-IT" sz="4000" b="1" i="1" smtClean="0"/>
              <a:t/>
            </a:r>
            <a:br>
              <a:rPr lang="it-IT" altLang="it-IT" sz="4000" b="1" i="1" smtClean="0"/>
            </a:br>
            <a:endParaRPr lang="it-IT" altLang="it-IT" sz="4000" b="1" i="1" smtClean="0"/>
          </a:p>
        </p:txBody>
      </p:sp>
      <p:sp>
        <p:nvSpPr>
          <p:cNvPr id="11267" name="Rectangle 3"/>
          <p:cNvSpPr>
            <a:spLocks noGrp="1" noChangeArrowheads="1"/>
          </p:cNvSpPr>
          <p:nvPr>
            <p:ph type="body" idx="1"/>
          </p:nvPr>
        </p:nvSpPr>
        <p:spPr>
          <a:xfrm>
            <a:off x="457200" y="1268413"/>
            <a:ext cx="8229600" cy="3916362"/>
          </a:xfrm>
        </p:spPr>
        <p:txBody>
          <a:bodyPr>
            <a:normAutofit fontScale="85000" lnSpcReduction="10000"/>
          </a:bodyPr>
          <a:lstStyle/>
          <a:p>
            <a:pPr eaLnBrk="1" hangingPunct="1">
              <a:lnSpc>
                <a:spcPct val="80000"/>
              </a:lnSpc>
            </a:pPr>
            <a:r>
              <a:rPr lang="it-IT" altLang="it-IT" sz="2000" b="1" i="1" dirty="0" smtClean="0"/>
              <a:t>Temperatura</a:t>
            </a:r>
            <a:r>
              <a:rPr lang="it-IT" altLang="it-IT" sz="2000" b="1" dirty="0" smtClean="0"/>
              <a:t>:</a:t>
            </a:r>
            <a:r>
              <a:rPr lang="it-IT" altLang="it-IT" sz="2000" dirty="0" smtClean="0"/>
              <a:t> le reazioni biochimiche generalmente incrementano con l’aumento della temperature.</a:t>
            </a:r>
            <a:endParaRPr lang="it-IT" altLang="it-IT" sz="2000" b="1" i="1" dirty="0" smtClean="0"/>
          </a:p>
          <a:p>
            <a:pPr eaLnBrk="1" hangingPunct="1">
              <a:lnSpc>
                <a:spcPct val="80000"/>
              </a:lnSpc>
            </a:pPr>
            <a:endParaRPr lang="it-IT" altLang="it-IT" sz="2000" b="1" i="1" dirty="0" smtClean="0"/>
          </a:p>
          <a:p>
            <a:pPr eaLnBrk="1" hangingPunct="1">
              <a:lnSpc>
                <a:spcPct val="80000"/>
              </a:lnSpc>
            </a:pPr>
            <a:r>
              <a:rPr lang="it-IT" altLang="it-IT" sz="2000" b="1" i="1" dirty="0" smtClean="0"/>
              <a:t>Ossigeno</a:t>
            </a:r>
            <a:r>
              <a:rPr lang="it-IT" altLang="it-IT" sz="2000" b="1" dirty="0" smtClean="0"/>
              <a:t>:</a:t>
            </a:r>
            <a:r>
              <a:rPr lang="it-IT" altLang="it-IT" sz="2000" dirty="0" smtClean="0"/>
              <a:t> la presenza di O</a:t>
            </a:r>
            <a:r>
              <a:rPr lang="it-IT" altLang="it-IT" sz="2000" baseline="-25000" dirty="0" smtClean="0"/>
              <a:t>2</a:t>
            </a:r>
            <a:r>
              <a:rPr lang="it-IT" altLang="it-IT" sz="2000" dirty="0" smtClean="0"/>
              <a:t>  permette la respirazione aerobia che è molto più efficiente per la decomposizione della sostanza organica rispetto alla respirazione anaerobia e alla fermentazione. L’O</a:t>
            </a:r>
            <a:r>
              <a:rPr lang="it-IT" altLang="it-IT" sz="2000" baseline="-25000" dirty="0" smtClean="0"/>
              <a:t>2</a:t>
            </a:r>
            <a:r>
              <a:rPr lang="it-IT" altLang="it-IT" sz="2000" dirty="0" smtClean="0"/>
              <a:t> influenza sia i tassi di degradazione sia i prodotti finali. Poiché temperatura e disponibilità di O</a:t>
            </a:r>
            <a:r>
              <a:rPr lang="it-IT" altLang="it-IT" sz="2000" baseline="-25000" dirty="0" smtClean="0"/>
              <a:t>2</a:t>
            </a:r>
            <a:r>
              <a:rPr lang="it-IT" altLang="it-IT" sz="2000" dirty="0" smtClean="0"/>
              <a:t> influenzano notevolmente il processo di decomposizione, basse temperature e ambienti anaerobici, generalmente, portano nel tempo ad un accumulo di sostanza organica nel suolo </a:t>
            </a:r>
            <a:endParaRPr lang="it-IT" altLang="it-IT" sz="2000" b="1" i="1" dirty="0" smtClean="0"/>
          </a:p>
          <a:p>
            <a:pPr eaLnBrk="1" hangingPunct="1">
              <a:lnSpc>
                <a:spcPct val="80000"/>
              </a:lnSpc>
            </a:pPr>
            <a:endParaRPr lang="it-IT" altLang="it-IT" sz="2000" b="1" i="1" dirty="0" smtClean="0"/>
          </a:p>
          <a:p>
            <a:pPr eaLnBrk="1" hangingPunct="1">
              <a:lnSpc>
                <a:spcPct val="80000"/>
              </a:lnSpc>
            </a:pPr>
            <a:r>
              <a:rPr lang="it-IT" altLang="it-IT" sz="2000" b="1" i="1" dirty="0" smtClean="0"/>
              <a:t>Qualità del substrato </a:t>
            </a:r>
            <a:r>
              <a:rPr lang="it-IT" altLang="it-IT" sz="2000" dirty="0" smtClean="0"/>
              <a:t>La produzione di biomassa richiede carbonio, altri nutrienti ed energia, ma il carbonio può essere indirizzato nella sintesi di biomassa solamente se i nutrienti necessari sono disponibili (per esempio per sintetizzare le proteine la disponibilità di azoto è importante come quella del carbonio).</a:t>
            </a:r>
          </a:p>
          <a:p>
            <a:pPr eaLnBrk="1" hangingPunct="1">
              <a:lnSpc>
                <a:spcPct val="80000"/>
              </a:lnSpc>
            </a:pPr>
            <a:endParaRPr lang="it-IT" altLang="it-IT" sz="2000" dirty="0" smtClean="0"/>
          </a:p>
          <a:p>
            <a:pPr eaLnBrk="1" hangingPunct="1">
              <a:lnSpc>
                <a:spcPct val="80000"/>
              </a:lnSpc>
            </a:pPr>
            <a:r>
              <a:rPr lang="it-IT" altLang="it-IT" sz="2000" b="1" dirty="0" smtClean="0"/>
              <a:t>Rapporto C/N </a:t>
            </a:r>
          </a:p>
        </p:txBody>
      </p:sp>
    </p:spTree>
    <p:extLst>
      <p:ext uri="{BB962C8B-B14F-4D97-AF65-F5344CB8AC3E}">
        <p14:creationId xmlns:p14="http://schemas.microsoft.com/office/powerpoint/2010/main" val="322856724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1146</TotalTime>
  <Words>3899</Words>
  <Application>Microsoft Office PowerPoint</Application>
  <PresentationFormat>Presentazione su schermo (4:3)</PresentationFormat>
  <Paragraphs>281</Paragraphs>
  <Slides>73</Slides>
  <Notes>18</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1</vt:i4>
      </vt:variant>
      <vt:variant>
        <vt:lpstr>Titoli diapositive</vt:lpstr>
      </vt:variant>
      <vt:variant>
        <vt:i4>73</vt:i4>
      </vt:variant>
    </vt:vector>
  </HeadingPairs>
  <TitlesOfParts>
    <vt:vector size="83" baseType="lpstr">
      <vt:lpstr>Arial</vt:lpstr>
      <vt:lpstr>Arial</vt:lpstr>
      <vt:lpstr>Calibri</vt:lpstr>
      <vt:lpstr>Calibri Light</vt:lpstr>
      <vt:lpstr>CommonBullets</vt:lpstr>
      <vt:lpstr>Lucida Grande</vt:lpstr>
      <vt:lpstr>Symbol</vt:lpstr>
      <vt:lpstr>Times New Roman</vt:lpstr>
      <vt:lpstr>Tema di Office</vt:lpstr>
      <vt:lpstr>Image</vt:lpstr>
      <vt:lpstr>I CICLI BIOGEOCHIMICI</vt:lpstr>
      <vt:lpstr>Presentazione standard di PowerPoint</vt:lpstr>
      <vt:lpstr>Presentazione standard di PowerPoint</vt:lpstr>
      <vt:lpstr>Interdipendenza dei cicli del C e dell’N</vt:lpstr>
      <vt:lpstr>Presentazione standard di PowerPoint</vt:lpstr>
      <vt:lpstr>Degradazione della sostanza organica nei suoli</vt:lpstr>
      <vt:lpstr>Decomposizione dei polimeri</vt:lpstr>
      <vt:lpstr>Decomposizione dei polimeri</vt:lpstr>
      <vt:lpstr>Fattori fondamentali nella degradazione della S.O. </vt:lpstr>
      <vt:lpstr>Presentazione standard di PowerPoint</vt:lpstr>
      <vt:lpstr>Presentazione standard di PowerPoint</vt:lpstr>
      <vt:lpstr>Presentazione standard di PowerPoint</vt:lpstr>
      <vt:lpstr>Velocità di riciclo</vt:lpstr>
      <vt:lpstr>Presentazione standard di PowerPoint</vt:lpstr>
      <vt:lpstr>Presentazione standard di PowerPoint</vt:lpstr>
      <vt:lpstr>Composizione dell’atmosfera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Concetti principali</vt:lpstr>
      <vt:lpstr>Presentazione standard di PowerPoint</vt:lpstr>
      <vt:lpstr>Presentazione standard di PowerPoint</vt:lpstr>
      <vt:lpstr>Presentazione standard di PowerPoint</vt:lpstr>
      <vt:lpstr>La sostanza organica nel suolo</vt:lpstr>
      <vt:lpstr>Flussi di C nell’ecosistema suolo</vt:lpstr>
      <vt:lpstr>Presentazione standard di PowerPoint</vt:lpstr>
      <vt:lpstr>Presentazione standard di PowerPoint</vt:lpstr>
      <vt:lpstr>Presentazione standard di PowerPoint</vt:lpstr>
      <vt:lpstr>Presentazione standard di PowerPoint</vt:lpstr>
      <vt:lpstr>Ciclo del carbonio nel suolo</vt:lpstr>
      <vt:lpstr>Presentazione standard di PowerPoint</vt:lpstr>
      <vt:lpstr>Presentazione standard di PowerPoint</vt:lpstr>
      <vt:lpstr>Presentazione standard di PowerPoint</vt:lpstr>
      <vt:lpstr>Presentazione standard di PowerPoint</vt:lpstr>
      <vt:lpstr>Composti organici</vt:lpstr>
      <vt:lpstr>Polimeri semplici</vt:lpstr>
      <vt:lpstr>Degradazione dell’amido </vt:lpstr>
      <vt:lpstr>Presentazione standard di PowerPoint</vt:lpstr>
      <vt:lpstr>Degradazione delle emicellulose </vt:lpstr>
      <vt:lpstr>Presentazione standard di PowerPoint</vt:lpstr>
      <vt:lpstr>Degradazione delle pectine</vt:lpstr>
      <vt:lpstr>Presentazione standard di PowerPoint</vt:lpstr>
      <vt:lpstr>Degradazione della chitina </vt:lpstr>
      <vt:lpstr>Polimeri ad alto peso molecolare</vt:lpstr>
      <vt:lpstr>Struttura della cellulosa</vt:lpstr>
      <vt:lpstr>Presentazione standard di PowerPoint</vt:lpstr>
      <vt:lpstr>La degradazione della cellulosa è catalizzata da enzimi chiamati cellulasi </vt:lpstr>
      <vt:lpstr>Presentazione standard di PowerPoint</vt:lpstr>
      <vt:lpstr>Degradazione della cellulosa </vt:lpstr>
      <vt:lpstr>la lignina </vt:lpstr>
      <vt:lpstr>Unità di fenilpropano molecole base per la struttura della lignina</vt:lpstr>
      <vt:lpstr>Presentazione standard di PowerPoint</vt:lpstr>
      <vt:lpstr>Presentazione standard di PowerPoint</vt:lpstr>
      <vt:lpstr>Funghi ligninosolitici </vt:lpstr>
      <vt:lpstr>Humus Teorie sulla formazione</vt:lpstr>
      <vt:lpstr>Presentazione standard di PowerPoint</vt:lpstr>
      <vt:lpstr>Presentazione standard di PowerPoint</vt:lpstr>
      <vt:lpstr>Humus  </vt:lpstr>
      <vt:lpstr>Presentazione standard di PowerPoint</vt:lpstr>
      <vt:lpstr>Funzioni dell’ Humus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carlo viti</dc:creator>
  <cp:lastModifiedBy>carlo viti</cp:lastModifiedBy>
  <cp:revision>71</cp:revision>
  <dcterms:created xsi:type="dcterms:W3CDTF">2018-01-23T10:43:14Z</dcterms:created>
  <dcterms:modified xsi:type="dcterms:W3CDTF">2020-11-01T09:51:09Z</dcterms:modified>
</cp:coreProperties>
</file>