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46CD4A21-F458-477C-B6B5-71355E1608A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42920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DF042C8B-2848-4552-9AC9-DF0B200B2B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3778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00E02AB-C0EF-419F-A4D9-561070FC8FD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72416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DEA8973-7E8C-4F98-BCCA-8AAE2BDF79E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28401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EBA4C042-C40F-45C6-B743-F32F8F06BA1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9408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0A4CDE83-76BB-4598-BE40-723B7A7BEAD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02841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10DB86A5-665B-4D07-9476-2AB387D9969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04082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1B7B55B-5FE1-42DC-B1F7-15C50E2011E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027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14EC187-18DD-49D4-9342-91F60C1D4ED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00893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A01EAAF3-BA5E-4E9B-B93C-0616FFDCEDD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55304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8760C6CC-AF92-44A6-BEBB-11021841458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31578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075E3B-4E5E-437A-B602-D3AC714FC4A7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58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2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0" y="0"/>
            <a:ext cx="9144000" cy="710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b="1" dirty="0">
                <a:solidFill>
                  <a:srgbClr val="000000"/>
                </a:solidFill>
                <a:cs typeface="Arial" charset="0"/>
              </a:rPr>
              <a:t>A </a:t>
            </a:r>
            <a:r>
              <a:rPr lang="it-IT" altLang="it-IT" b="1" dirty="0" err="1">
                <a:solidFill>
                  <a:srgbClr val="000000"/>
                </a:solidFill>
                <a:cs typeface="Arial" charset="0"/>
              </a:rPr>
              <a:t>Genetic</a:t>
            </a:r>
            <a:r>
              <a:rPr lang="it-IT" altLang="it-IT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  <a:cs typeface="Arial" charset="0"/>
              </a:rPr>
              <a:t>Variant</a:t>
            </a:r>
            <a:r>
              <a:rPr lang="it-IT" altLang="it-IT" b="1" dirty="0">
                <a:solidFill>
                  <a:srgbClr val="000000"/>
                </a:solidFill>
                <a:cs typeface="Arial" charset="0"/>
              </a:rPr>
              <a:t> BDNF </a:t>
            </a:r>
            <a:r>
              <a:rPr lang="it-IT" altLang="it-IT" b="1" dirty="0" err="1">
                <a:solidFill>
                  <a:srgbClr val="000000"/>
                </a:solidFill>
                <a:cs typeface="Arial" charset="0"/>
              </a:rPr>
              <a:t>Polymorphism</a:t>
            </a:r>
            <a:r>
              <a:rPr lang="it-IT" altLang="it-IT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  <a:cs typeface="Arial" charset="0"/>
              </a:rPr>
              <a:t>Alters</a:t>
            </a:r>
            <a:r>
              <a:rPr lang="it-IT" altLang="it-IT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altLang="it-IT" b="1" dirty="0" err="1">
                <a:solidFill>
                  <a:srgbClr val="000000"/>
                </a:solidFill>
                <a:cs typeface="Arial" charset="0"/>
              </a:rPr>
              <a:t>Extinction</a:t>
            </a:r>
            <a:r>
              <a:rPr lang="it-IT" altLang="it-IT" b="1" dirty="0">
                <a:solidFill>
                  <a:srgbClr val="000000"/>
                </a:solidFill>
                <a:cs typeface="Arial" charset="0"/>
              </a:rPr>
              <a:t> Learning in </a:t>
            </a:r>
            <a:r>
              <a:rPr lang="it-IT" altLang="it-IT" b="1" dirty="0" err="1">
                <a:solidFill>
                  <a:srgbClr val="000000"/>
                </a:solidFill>
                <a:cs typeface="Arial" charset="0"/>
              </a:rPr>
              <a:t>Both</a:t>
            </a:r>
            <a:r>
              <a:rPr lang="it-IT" altLang="it-IT" b="1" dirty="0">
                <a:solidFill>
                  <a:srgbClr val="000000"/>
                </a:solidFill>
                <a:cs typeface="Arial" charset="0"/>
              </a:rPr>
              <a:t> Mouse and Human (</a:t>
            </a:r>
            <a:r>
              <a:rPr lang="it-IT" altLang="it-IT" b="1" dirty="0" err="1">
                <a:solidFill>
                  <a:srgbClr val="000000"/>
                </a:solidFill>
                <a:cs typeface="Arial" charset="0"/>
              </a:rPr>
              <a:t>Soliman</a:t>
            </a:r>
            <a:r>
              <a:rPr lang="it-IT" altLang="it-IT" b="1" dirty="0">
                <a:solidFill>
                  <a:srgbClr val="000000"/>
                </a:solidFill>
                <a:cs typeface="Arial" charset="0"/>
              </a:rPr>
              <a:t> et al., 2010)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 b="1" dirty="0">
              <a:solidFill>
                <a:srgbClr val="000000"/>
              </a:solidFill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 b="1" dirty="0">
              <a:solidFill>
                <a:srgbClr val="000000"/>
              </a:solidFill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it-IT" sz="2400" b="1" dirty="0">
                <a:solidFill>
                  <a:srgbClr val="000000"/>
                </a:solidFill>
                <a:cs typeface="Arial" charset="0"/>
              </a:rPr>
              <a:t>Mice</a:t>
            </a:r>
            <a:r>
              <a:rPr lang="en-GB" altLang="it-IT" sz="2400" dirty="0">
                <a:solidFill>
                  <a:srgbClr val="000000"/>
                </a:solidFill>
                <a:cs typeface="Arial" charset="0"/>
              </a:rPr>
              <a:t> have been engineered to </a:t>
            </a:r>
            <a:r>
              <a:rPr lang="en-GB" altLang="it-IT" sz="2400" b="1" dirty="0">
                <a:solidFill>
                  <a:srgbClr val="000000"/>
                </a:solidFill>
                <a:cs typeface="Arial" charset="0"/>
              </a:rPr>
              <a:t>express</a:t>
            </a:r>
            <a:r>
              <a:rPr lang="en-GB" altLang="it-IT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altLang="it-IT" sz="2400" b="1" dirty="0">
                <a:solidFill>
                  <a:srgbClr val="000000"/>
                </a:solidFill>
                <a:cs typeface="Arial" charset="0"/>
              </a:rPr>
              <a:t>the two variants of a human polymorphisms, the Val66Met BDNF,</a:t>
            </a:r>
            <a:r>
              <a:rPr lang="en-GB" altLang="it-IT" sz="2400" dirty="0">
                <a:solidFill>
                  <a:srgbClr val="000000"/>
                </a:solidFill>
                <a:cs typeface="Arial" charset="0"/>
              </a:rPr>
              <a:t> which affects the secretion of BDNF and therefore its action.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it-IT" sz="2400" dirty="0">
                <a:solidFill>
                  <a:srgbClr val="000000"/>
                </a:solidFill>
                <a:cs typeface="Arial" charset="0"/>
              </a:rPr>
              <a:t>BDNF mediates changes in neural plasticity (synaptic plasticity and neurogenesis) associated with learning and memory and also in fear learning and extinction, which</a:t>
            </a:r>
            <a:r>
              <a:rPr lang="it-IT" altLang="it-IT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  <a:cs typeface="Arial" charset="0"/>
              </a:rPr>
              <a:t>lie</a:t>
            </a:r>
            <a:r>
              <a:rPr lang="it-IT" altLang="it-IT" sz="24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  <a:cs typeface="Arial" charset="0"/>
              </a:rPr>
              <a:t>at</a:t>
            </a:r>
            <a:r>
              <a:rPr lang="it-IT" altLang="it-IT" sz="2400" b="1" dirty="0">
                <a:solidFill>
                  <a:srgbClr val="000000"/>
                </a:solidFill>
                <a:cs typeface="Arial" charset="0"/>
              </a:rPr>
              <a:t> the core of a </a:t>
            </a:r>
            <a:r>
              <a:rPr lang="it-IT" altLang="it-IT" sz="2400" b="1" dirty="0" err="1">
                <a:solidFill>
                  <a:srgbClr val="000000"/>
                </a:solidFill>
                <a:cs typeface="Arial" charset="0"/>
              </a:rPr>
              <a:t>number</a:t>
            </a:r>
            <a:r>
              <a:rPr lang="it-IT" altLang="it-IT" sz="2400" b="1" dirty="0">
                <a:solidFill>
                  <a:srgbClr val="000000"/>
                </a:solidFill>
                <a:cs typeface="Arial" charset="0"/>
              </a:rPr>
              <a:t> of </a:t>
            </a:r>
            <a:r>
              <a:rPr lang="it-IT" altLang="it-IT" sz="2400" b="1" dirty="0" err="1">
                <a:solidFill>
                  <a:srgbClr val="000000"/>
                </a:solidFill>
                <a:cs typeface="Arial" charset="0"/>
              </a:rPr>
              <a:t>clinical</a:t>
            </a:r>
            <a:r>
              <a:rPr lang="it-IT" altLang="it-IT" sz="24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  <a:cs typeface="Arial" charset="0"/>
              </a:rPr>
              <a:t>disorders</a:t>
            </a:r>
            <a:r>
              <a:rPr lang="it-IT" altLang="it-IT" sz="24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  <a:cs typeface="Arial" charset="0"/>
              </a:rPr>
              <a:t>associated</a:t>
            </a:r>
            <a:r>
              <a:rPr lang="it-IT" altLang="it-IT" sz="2400" b="1" dirty="0">
                <a:solidFill>
                  <a:srgbClr val="000000"/>
                </a:solidFill>
                <a:cs typeface="Arial" charset="0"/>
              </a:rPr>
              <a:t> with the </a:t>
            </a:r>
            <a:r>
              <a:rPr lang="it-IT" altLang="it-IT" sz="2400" b="1" dirty="0" err="1">
                <a:solidFill>
                  <a:srgbClr val="000000"/>
                </a:solidFill>
                <a:cs typeface="Arial" charset="0"/>
              </a:rPr>
              <a:t>genetic</a:t>
            </a:r>
            <a:r>
              <a:rPr lang="it-IT" altLang="it-IT" sz="24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altLang="it-IT" sz="2400" b="1" dirty="0" err="1">
                <a:solidFill>
                  <a:srgbClr val="000000"/>
                </a:solidFill>
                <a:cs typeface="Arial" charset="0"/>
              </a:rPr>
              <a:t>variant</a:t>
            </a:r>
            <a:r>
              <a:rPr lang="it-IT" altLang="it-IT" sz="2400" b="1" dirty="0">
                <a:solidFill>
                  <a:srgbClr val="000000"/>
                </a:solidFill>
                <a:cs typeface="Arial" charset="0"/>
              </a:rPr>
              <a:t> BDNF</a:t>
            </a:r>
            <a:r>
              <a:rPr lang="it-IT" altLang="it-IT" sz="2400" dirty="0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 dirty="0">
              <a:solidFill>
                <a:srgbClr val="000000"/>
              </a:solidFill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dirty="0" err="1">
                <a:solidFill>
                  <a:srgbClr val="000000"/>
                </a:solidFill>
                <a:cs typeface="Arial" charset="0"/>
              </a:rPr>
              <a:t>Fear</a:t>
            </a:r>
            <a:r>
              <a:rPr lang="it-IT" altLang="it-IT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cs typeface="Arial" charset="0"/>
              </a:rPr>
              <a:t>learning</a:t>
            </a:r>
            <a:r>
              <a:rPr lang="it-IT" altLang="it-IT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cs typeface="Arial" charset="0"/>
              </a:rPr>
              <a:t>paradigms</a:t>
            </a:r>
            <a:r>
              <a:rPr lang="it-IT" altLang="it-IT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cs typeface="Arial" charset="0"/>
              </a:rPr>
              <a:t>require</a:t>
            </a:r>
            <a:r>
              <a:rPr lang="it-IT" altLang="it-IT" sz="2400" dirty="0">
                <a:solidFill>
                  <a:srgbClr val="000000"/>
                </a:solidFill>
                <a:cs typeface="Arial" charset="0"/>
              </a:rPr>
              <a:t> the </a:t>
            </a:r>
            <a:r>
              <a:rPr lang="it-IT" altLang="it-IT" sz="2400" dirty="0" err="1">
                <a:solidFill>
                  <a:srgbClr val="000000"/>
                </a:solidFill>
                <a:cs typeface="Arial" charset="0"/>
              </a:rPr>
              <a:t>ability</a:t>
            </a:r>
            <a:r>
              <a:rPr lang="it-IT" altLang="it-IT" sz="2400" dirty="0">
                <a:solidFill>
                  <a:srgbClr val="000000"/>
                </a:solidFill>
                <a:cs typeface="Arial" charset="0"/>
              </a:rPr>
              <a:t> to </a:t>
            </a:r>
            <a:r>
              <a:rPr lang="it-IT" altLang="it-IT" sz="2400" dirty="0" err="1">
                <a:solidFill>
                  <a:srgbClr val="000000"/>
                </a:solidFill>
                <a:cs typeface="Arial" charset="0"/>
              </a:rPr>
              <a:t>recognize</a:t>
            </a:r>
            <a:r>
              <a:rPr lang="it-IT" altLang="it-IT" sz="2400" dirty="0">
                <a:solidFill>
                  <a:srgbClr val="000000"/>
                </a:solidFill>
                <a:cs typeface="Arial" charset="0"/>
              </a:rPr>
              <a:t> and </a:t>
            </a:r>
            <a:r>
              <a:rPr lang="it-IT" altLang="it-IT" sz="2400" dirty="0" err="1">
                <a:solidFill>
                  <a:srgbClr val="000000"/>
                </a:solidFill>
                <a:cs typeface="Arial" charset="0"/>
              </a:rPr>
              <a:t>remember</a:t>
            </a:r>
            <a:r>
              <a:rPr lang="it-IT" altLang="it-IT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cs typeface="Arial" charset="0"/>
              </a:rPr>
              <a:t>cues</a:t>
            </a:r>
            <a:r>
              <a:rPr lang="it-IT" altLang="it-IT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cs typeface="Arial" charset="0"/>
              </a:rPr>
              <a:t>associated</a:t>
            </a:r>
            <a:r>
              <a:rPr lang="it-IT" altLang="it-IT" sz="2400" dirty="0">
                <a:solidFill>
                  <a:srgbClr val="000000"/>
                </a:solidFill>
                <a:cs typeface="Arial" charset="0"/>
              </a:rPr>
              <a:t> with </a:t>
            </a:r>
            <a:r>
              <a:rPr lang="it-IT" altLang="it-IT" sz="2400" dirty="0" err="1">
                <a:solidFill>
                  <a:srgbClr val="000000"/>
                </a:solidFill>
                <a:cs typeface="Arial" charset="0"/>
              </a:rPr>
              <a:t>safety</a:t>
            </a:r>
            <a:r>
              <a:rPr lang="it-IT" altLang="it-IT" sz="2400" dirty="0">
                <a:solidFill>
                  <a:srgbClr val="000000"/>
                </a:solidFill>
                <a:cs typeface="Arial" charset="0"/>
              </a:rPr>
              <a:t> or </a:t>
            </a:r>
            <a:r>
              <a:rPr lang="it-IT" altLang="it-IT" sz="2400" dirty="0" err="1">
                <a:solidFill>
                  <a:srgbClr val="000000"/>
                </a:solidFill>
                <a:cs typeface="Arial" charset="0"/>
              </a:rPr>
              <a:t>threat</a:t>
            </a:r>
            <a:r>
              <a:rPr lang="it-IT" altLang="it-IT" sz="2400" dirty="0">
                <a:solidFill>
                  <a:srgbClr val="000000"/>
                </a:solidFill>
                <a:cs typeface="Arial" charset="0"/>
              </a:rPr>
              <a:t> and to </a:t>
            </a:r>
            <a:r>
              <a:rPr lang="it-IT" altLang="it-IT" sz="2400" dirty="0" err="1">
                <a:solidFill>
                  <a:srgbClr val="000000"/>
                </a:solidFill>
                <a:cs typeface="Arial" charset="0"/>
              </a:rPr>
              <a:t>extinguish</a:t>
            </a:r>
            <a:r>
              <a:rPr lang="it-IT" altLang="it-IT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cs typeface="Arial" charset="0"/>
              </a:rPr>
              <a:t>these</a:t>
            </a:r>
            <a:r>
              <a:rPr lang="it-IT" altLang="it-IT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cs typeface="Arial" charset="0"/>
              </a:rPr>
              <a:t>associations</a:t>
            </a:r>
            <a:r>
              <a:rPr lang="it-IT" altLang="it-IT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cs typeface="Arial" charset="0"/>
              </a:rPr>
              <a:t>when</a:t>
            </a:r>
            <a:r>
              <a:rPr lang="it-IT" altLang="it-IT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cs typeface="Arial" charset="0"/>
              </a:rPr>
              <a:t>they</a:t>
            </a:r>
            <a:r>
              <a:rPr lang="it-IT" altLang="it-IT" sz="2400" dirty="0">
                <a:solidFill>
                  <a:srgbClr val="000000"/>
                </a:solidFill>
                <a:cs typeface="Arial" charset="0"/>
              </a:rPr>
              <a:t> no </a:t>
            </a:r>
            <a:r>
              <a:rPr lang="it-IT" altLang="it-IT" sz="2400" dirty="0" err="1">
                <a:solidFill>
                  <a:srgbClr val="000000"/>
                </a:solidFill>
                <a:cs typeface="Arial" charset="0"/>
              </a:rPr>
              <a:t>longer</a:t>
            </a:r>
            <a:r>
              <a:rPr lang="it-IT" altLang="it-IT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cs typeface="Arial" charset="0"/>
              </a:rPr>
              <a:t>exist</a:t>
            </a:r>
            <a:r>
              <a:rPr lang="it-IT" altLang="it-IT" sz="2400" dirty="0">
                <a:solidFill>
                  <a:srgbClr val="000000"/>
                </a:solidFill>
                <a:cs typeface="Arial" charset="0"/>
              </a:rPr>
              <a:t>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5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-12700" y="115888"/>
            <a:ext cx="9144000" cy="594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>
                <a:solidFill>
                  <a:srgbClr val="000000"/>
                </a:solidFill>
                <a:cs typeface="Arial" charset="0"/>
              </a:rPr>
              <a:t>These abilities are impaired in anxiety disorders such as posttraumatic stress disorder and phobias and behavioral treatments for these disorders rely on basic principles of extinction learning.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>
              <a:solidFill>
                <a:srgbClr val="000000"/>
              </a:solidFill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b="1">
                <a:solidFill>
                  <a:srgbClr val="000000"/>
                </a:solidFill>
                <a:cs typeface="Arial" charset="0"/>
              </a:rPr>
              <a:t>Understanding the effect of the BDNF polymorphisms on these forms of learning can provide insight into the mechanism of risk for anxiety disorders.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b="1">
              <a:solidFill>
                <a:srgbClr val="000000"/>
              </a:solidFill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b="1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311150"/>
            <a:ext cx="8583613" cy="621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3332163" y="4140200"/>
            <a:ext cx="12017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600" b="1">
                <a:solidFill>
                  <a:srgbClr val="000000"/>
                </a:solidFill>
                <a:cs typeface="Arial" charset="0"/>
              </a:rPr>
              <a:t> extinction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7916863" y="4149725"/>
            <a:ext cx="12017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600" b="1">
                <a:solidFill>
                  <a:srgbClr val="000000"/>
                </a:solidFill>
                <a:cs typeface="Arial" charset="0"/>
              </a:rPr>
              <a:t> extinction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9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938"/>
            <a:ext cx="8713787" cy="653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6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-12700" y="188913"/>
            <a:ext cx="9144000" cy="527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b="1">
                <a:solidFill>
                  <a:srgbClr val="000000"/>
                </a:solidFill>
                <a:cs typeface="Arial" charset="0"/>
              </a:rPr>
              <a:t>The neuroimaging findings of diminished prefrontal activity and elevated amygdala activity during extinction are reminiscent of those reported in patients with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b="1">
                <a:solidFill>
                  <a:srgbClr val="000000"/>
                </a:solidFill>
                <a:cs typeface="Arial" charset="0"/>
              </a:rPr>
              <a:t>anxiety disorders.</a:t>
            </a:r>
            <a:endParaRPr lang="it-IT" altLang="it-IT">
              <a:solidFill>
                <a:srgbClr val="000000"/>
              </a:solidFill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000">
              <a:solidFill>
                <a:srgbClr val="000000"/>
              </a:solidFill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000">
              <a:solidFill>
                <a:srgbClr val="000000"/>
              </a:solidFill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>
                <a:solidFill>
                  <a:srgbClr val="000000"/>
                </a:solidFill>
                <a:cs typeface="Arial" charset="0"/>
              </a:rPr>
              <a:t>These  findings suggest that the </a:t>
            </a:r>
            <a:r>
              <a:rPr lang="it-IT" altLang="it-IT" b="1">
                <a:solidFill>
                  <a:srgbClr val="000000"/>
                </a:solidFill>
                <a:cs typeface="Arial" charset="0"/>
              </a:rPr>
              <a:t>BDNF Val66Met polymorphism may play a key role in the efficacy of such treatments</a:t>
            </a:r>
            <a:r>
              <a:rPr lang="it-IT" altLang="it-IT">
                <a:solidFill>
                  <a:srgbClr val="000000"/>
                </a:solidFill>
                <a:cs typeface="Arial" charset="0"/>
              </a:rPr>
              <a:t> and may ultimately guide </a:t>
            </a:r>
            <a:r>
              <a:rPr lang="it-IT" altLang="it-IT" b="1">
                <a:solidFill>
                  <a:srgbClr val="000000"/>
                </a:solidFill>
                <a:cs typeface="Arial" charset="0"/>
              </a:rPr>
              <a:t>personalized </a:t>
            </a:r>
            <a:r>
              <a:rPr lang="it-IT" altLang="it-IT">
                <a:solidFill>
                  <a:srgbClr val="000000"/>
                </a:solidFill>
                <a:cs typeface="Arial" charset="0"/>
              </a:rPr>
              <a:t>medicine for related clinical disorders.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2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4"/>
          <p:cNvSpPr txBox="1">
            <a:spLocks noChangeArrowheads="1"/>
          </p:cNvSpPr>
          <p:nvPr/>
        </p:nvSpPr>
        <p:spPr bwMode="auto">
          <a:xfrm>
            <a:off x="-12700" y="115888"/>
            <a:ext cx="9159875" cy="624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>
                <a:solidFill>
                  <a:srgbClr val="000000"/>
                </a:solidFill>
                <a:cs typeface="Arial" charset="0"/>
              </a:rPr>
              <a:t>It is worth noting that old models, such as those with elimination of the BDNF gene (Bdnf knockout models) largely could not have been used to reveal the above mechanisms, </a:t>
            </a:r>
            <a:r>
              <a:rPr lang="it-IT" altLang="it-IT" b="1">
                <a:solidFill>
                  <a:srgbClr val="000000"/>
                </a:solidFill>
                <a:cs typeface="Arial" charset="0"/>
              </a:rPr>
              <a:t>highlighting the importance of generating a model of the human disease-associated genetic variant itself</a:t>
            </a:r>
            <a:r>
              <a:rPr lang="it-IT" altLang="it-IT">
                <a:solidFill>
                  <a:srgbClr val="000000"/>
                </a:solidFill>
                <a:cs typeface="Arial" charset="0"/>
              </a:rPr>
              <a:t>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b="1">
              <a:solidFill>
                <a:srgbClr val="000000"/>
              </a:solidFill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b="1">
                <a:solidFill>
                  <a:srgbClr val="000000"/>
                </a:solidFill>
                <a:cs typeface="Arial" charset="0"/>
              </a:rPr>
              <a:t>Thus, the clear translational utility of BDNF and other direct genetic models, have revealed a </a:t>
            </a:r>
            <a:r>
              <a:rPr lang="it-IT" altLang="it-IT" b="1" u="sng">
                <a:solidFill>
                  <a:srgbClr val="000000"/>
                </a:solidFill>
                <a:cs typeface="Arial" charset="0"/>
              </a:rPr>
              <a:t>pressing need for additional direct models of genetic variation in mice</a:t>
            </a:r>
            <a:r>
              <a:rPr lang="it-IT" altLang="it-IT" b="1">
                <a:solidFill>
                  <a:srgbClr val="000000"/>
                </a:solidFill>
                <a:cs typeface="Arial" charset="0"/>
              </a:rPr>
              <a:t>.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cs typeface="Arial" charset="0"/>
              </a:rPr>
              <a:t>Donaldson and Hen, 2015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8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4"/>
          <p:cNvSpPr>
            <a:spLocks noChangeArrowheads="1"/>
          </p:cNvSpPr>
          <p:nvPr/>
        </p:nvSpPr>
        <p:spPr bwMode="auto">
          <a:xfrm>
            <a:off x="0" y="0"/>
            <a:ext cx="9144000" cy="607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b="1">
                <a:solidFill>
                  <a:srgbClr val="000000"/>
                </a:solidFill>
                <a:cs typeface="Arial" charset="0"/>
              </a:rPr>
              <a:t>Conclusions for GxE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>
                <a:solidFill>
                  <a:srgbClr val="000000"/>
                </a:solidFill>
                <a:cs typeface="Arial" charset="0"/>
              </a:rPr>
              <a:t>Studies point out to </a:t>
            </a:r>
            <a:r>
              <a:rPr lang="it-IT" altLang="it-IT" sz="2800" b="1">
                <a:solidFill>
                  <a:srgbClr val="000000"/>
                </a:solidFill>
                <a:cs typeface="Arial" charset="0"/>
              </a:rPr>
              <a:t>subpopulations</a:t>
            </a:r>
            <a:r>
              <a:rPr lang="it-IT" altLang="it-IT" sz="2800">
                <a:solidFill>
                  <a:srgbClr val="000000"/>
                </a:solidFill>
                <a:cs typeface="Arial" charset="0"/>
              </a:rPr>
              <a:t> within psychiatric disorders  with </a:t>
            </a:r>
            <a:r>
              <a:rPr lang="it-IT" altLang="it-IT" sz="2800" b="1">
                <a:solidFill>
                  <a:srgbClr val="000000"/>
                </a:solidFill>
                <a:cs typeface="Arial" charset="0"/>
              </a:rPr>
              <a:t>possibly different molecular pathways and neural circuits </a:t>
            </a:r>
            <a:r>
              <a:rPr lang="it-IT" altLang="it-IT" sz="2800">
                <a:solidFill>
                  <a:srgbClr val="000000"/>
                </a:solidFill>
                <a:cs typeface="Arial" charset="0"/>
              </a:rPr>
              <a:t>mediating risk.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>
                <a:solidFill>
                  <a:srgbClr val="000000"/>
                </a:solidFill>
                <a:cs typeface="Arial" charset="0"/>
              </a:rPr>
              <a:t>This deeper understanding of the underlying pathobiology may allow more </a:t>
            </a:r>
            <a:r>
              <a:rPr lang="it-IT" altLang="it-IT" sz="2800" b="1">
                <a:solidFill>
                  <a:srgbClr val="000000"/>
                </a:solidFill>
                <a:cs typeface="Arial" charset="0"/>
              </a:rPr>
              <a:t>targeted prevention and treatment</a:t>
            </a:r>
            <a:r>
              <a:rPr lang="it-IT" altLang="it-IT" sz="2800">
                <a:solidFill>
                  <a:srgbClr val="000000"/>
                </a:solidFill>
                <a:cs typeface="Arial" charset="0"/>
              </a:rPr>
              <a:t> strategies.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>
                <a:solidFill>
                  <a:srgbClr val="000000"/>
                </a:solidFill>
                <a:cs typeface="Arial" charset="0"/>
              </a:rPr>
              <a:t>Several limitations must be overcome and studies in larger cohorts or consortia and </a:t>
            </a:r>
            <a:r>
              <a:rPr lang="it-IT" altLang="it-IT" sz="2800" b="1">
                <a:solidFill>
                  <a:srgbClr val="000000"/>
                </a:solidFill>
                <a:cs typeface="Arial" charset="0"/>
              </a:rPr>
              <a:t>longitudinal paradigms</a:t>
            </a:r>
            <a:r>
              <a:rPr lang="it-IT" altLang="it-IT" sz="2800">
                <a:solidFill>
                  <a:srgbClr val="000000"/>
                </a:solidFill>
                <a:cs typeface="Arial" charset="0"/>
              </a:rPr>
              <a:t> will be necessary. 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b="1">
                <a:solidFill>
                  <a:srgbClr val="000000"/>
                </a:solidFill>
                <a:cs typeface="Arial" charset="0"/>
              </a:rPr>
              <a:t>Deep phenotyping</a:t>
            </a:r>
            <a:r>
              <a:rPr lang="it-IT" altLang="it-IT" sz="2800">
                <a:solidFill>
                  <a:srgbClr val="000000"/>
                </a:solidFill>
                <a:cs typeface="Arial" charset="0"/>
              </a:rPr>
              <a:t> at several levels of investigation and biosampling over several points in time should be performed.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>
                <a:solidFill>
                  <a:srgbClr val="000000"/>
                </a:solidFill>
                <a:cs typeface="Arial" charset="0"/>
              </a:rPr>
              <a:t> Models for </a:t>
            </a:r>
            <a:r>
              <a:rPr lang="it-IT" altLang="it-IT" sz="2800" b="1">
                <a:solidFill>
                  <a:srgbClr val="000000"/>
                </a:solidFill>
                <a:cs typeface="Arial" charset="0"/>
              </a:rPr>
              <a:t>polygenic risk interactions</a:t>
            </a:r>
            <a:r>
              <a:rPr lang="it-IT" altLang="it-IT" sz="2800">
                <a:solidFill>
                  <a:srgbClr val="000000"/>
                </a:solidFill>
                <a:cs typeface="Arial" charset="0"/>
              </a:rPr>
              <a:t> are needed.   </a:t>
            </a:r>
          </a:p>
        </p:txBody>
      </p:sp>
      <p:sp>
        <p:nvSpPr>
          <p:cNvPr id="73731" name="Text Box 5"/>
          <p:cNvSpPr txBox="1">
            <a:spLocks noChangeArrowheads="1"/>
          </p:cNvSpPr>
          <p:nvPr/>
        </p:nvSpPr>
        <p:spPr bwMode="auto">
          <a:xfrm>
            <a:off x="3492500" y="6521450"/>
            <a:ext cx="52974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600">
                <a:solidFill>
                  <a:srgbClr val="000000"/>
                </a:solidFill>
                <a:cs typeface="Arial" charset="0"/>
              </a:rPr>
              <a:t>Halldorsdottir ·and Binder 2017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3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ChangeArrowheads="1"/>
          </p:cNvSpPr>
          <p:nvPr/>
        </p:nvSpPr>
        <p:spPr bwMode="auto">
          <a:xfrm>
            <a:off x="0" y="44450"/>
            <a:ext cx="9144000" cy="496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b="1">
                <a:solidFill>
                  <a:srgbClr val="000000"/>
                </a:solidFill>
                <a:cs typeface="Arial" charset="0"/>
              </a:rPr>
              <a:t>Conclusions for G X 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 b="1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  <a:cs typeface="Arial" charset="0"/>
              </a:rPr>
              <a:t>Model still extremely valid. Links resilience/vulnerability with genotype. Animal model construct validity is in the GxE.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8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800" b="1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 b="1">
                <a:solidFill>
                  <a:srgbClr val="000000"/>
                </a:solidFill>
                <a:cs typeface="Arial" charset="0"/>
              </a:rPr>
              <a:t>Relative lack of biological data (animal models or human data) on the mechanisms underlying genetic resilience/vulnerability (e.g., as begun to be assesse in Val66Met BDNF polymorphisms). These data, in addition to knowledge advancement, would provide clues towards better and personalized treatment.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800" b="1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80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000000"/>
                </a:solidFill>
                <a:cs typeface="Arial" charset="0"/>
              </a:rPr>
              <a:t>To be better investigated: protective effects of positive environments.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8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485</Words>
  <Application>Microsoft Office PowerPoint</Application>
  <PresentationFormat>Presentazione su schermo (4:3)</PresentationFormat>
  <Paragraphs>37</Paragraphs>
  <Slides>8</Slides>
  <Notes>0</Notes>
  <HiddenSlides>0</HiddenSlides>
  <MMClips>8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3_Struttura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admin</dc:creator>
  <cp:lastModifiedBy>admin</cp:lastModifiedBy>
  <cp:revision>1</cp:revision>
  <dcterms:created xsi:type="dcterms:W3CDTF">2020-04-27T15:00:54Z</dcterms:created>
  <dcterms:modified xsi:type="dcterms:W3CDTF">2020-04-27T15:06:11Z</dcterms:modified>
</cp:coreProperties>
</file>