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740C-6B7F-41C7-A38D-7E35665CF478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E0A0B-A6CA-4D7A-A587-765763D17A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34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E0A0B-A6CA-4D7A-A587-765763D17A21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98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CAC02D8-8A6C-4719-BC50-4238ECC81E43}" type="slidenum">
              <a:rPr lang="it-IT" smtClean="0"/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96F5CF2-C78E-4487-9114-46C6378DA6EC}" type="datetimeFigureOut">
              <a:rPr lang="it-IT" smtClean="0"/>
              <a:t>14/10/2019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Traducción</a:t>
            </a:r>
            <a:r>
              <a:rPr lang="it-IT" dirty="0"/>
              <a:t> de </a:t>
            </a:r>
            <a:r>
              <a:rPr lang="it-IT" dirty="0" err="1"/>
              <a:t>textos</a:t>
            </a:r>
            <a:r>
              <a:rPr lang="it-IT" dirty="0"/>
              <a:t> </a:t>
            </a:r>
            <a:r>
              <a:rPr lang="it-IT" dirty="0" err="1"/>
              <a:t>audiovisuales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La </a:t>
            </a:r>
            <a:r>
              <a:rPr lang="it-IT" sz="4000" dirty="0" err="1"/>
              <a:t>oralidad</a:t>
            </a:r>
            <a:r>
              <a:rPr lang="it-IT" sz="4000" dirty="0"/>
              <a:t> </a:t>
            </a:r>
            <a:r>
              <a:rPr lang="it-IT" sz="4000" dirty="0" err="1"/>
              <a:t>prefabricada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46859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err="1"/>
              <a:t>Tipos</a:t>
            </a:r>
            <a:r>
              <a:rPr lang="it-IT" sz="4000" dirty="0"/>
              <a:t> de </a:t>
            </a:r>
            <a:r>
              <a:rPr lang="it-IT" sz="4000" dirty="0" err="1"/>
              <a:t>oralidad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it-IT" dirty="0"/>
              <a:t>CONTINUUM ORALIDAD – ESCRITURA </a:t>
            </a:r>
          </a:p>
          <a:p>
            <a:pPr marL="114300" indent="0">
              <a:buNone/>
            </a:pPr>
            <a:endParaRPr lang="it-IT" dirty="0"/>
          </a:p>
          <a:p>
            <a:pPr marL="114300" indent="0">
              <a:buNone/>
            </a:pPr>
            <a:r>
              <a:rPr lang="it-IT" dirty="0" err="1"/>
              <a:t>Diferenciación</a:t>
            </a:r>
            <a:r>
              <a:rPr lang="it-IT" dirty="0"/>
              <a:t> no </a:t>
            </a:r>
            <a:r>
              <a:rPr lang="it-IT" dirty="0" err="1"/>
              <a:t>entre</a:t>
            </a:r>
            <a:r>
              <a:rPr lang="it-IT" dirty="0"/>
              <a:t> lengua </a:t>
            </a:r>
            <a:r>
              <a:rPr lang="it-IT" dirty="0" err="1"/>
              <a:t>hablada</a:t>
            </a:r>
            <a:r>
              <a:rPr lang="it-IT" dirty="0"/>
              <a:t> o </a:t>
            </a:r>
            <a:r>
              <a:rPr lang="it-IT" dirty="0" err="1"/>
              <a:t>escrita</a:t>
            </a:r>
            <a:r>
              <a:rPr lang="it-IT" dirty="0"/>
              <a:t>, sino </a:t>
            </a:r>
            <a:r>
              <a:rPr lang="it-IT" dirty="0" err="1"/>
              <a:t>entre</a:t>
            </a:r>
            <a:r>
              <a:rPr lang="it-IT" dirty="0"/>
              <a:t> INMEDIATEZ y DISTANCIA comunicativa </a:t>
            </a:r>
            <a:r>
              <a:rPr lang="it-IT" dirty="0">
                <a:sym typeface="Wingdings"/>
              </a:rPr>
              <a:t></a:t>
            </a:r>
            <a:r>
              <a:rPr lang="it-IT" dirty="0"/>
              <a:t> </a:t>
            </a:r>
          </a:p>
          <a:p>
            <a:pPr marL="114300" indent="0">
              <a:buNone/>
            </a:pPr>
            <a:endParaRPr lang="it-IT" dirty="0"/>
          </a:p>
          <a:p>
            <a:pPr marL="114300" indent="0">
              <a:buNone/>
            </a:pPr>
            <a:r>
              <a:rPr lang="it-IT" dirty="0"/>
              <a:t>1. ORALIDAD </a:t>
            </a:r>
            <a:r>
              <a:rPr lang="it-IT" dirty="0" err="1"/>
              <a:t>espontánea</a:t>
            </a:r>
            <a:endParaRPr lang="it-IT" dirty="0"/>
          </a:p>
          <a:p>
            <a:pPr marL="114300" indent="0">
              <a:buNone/>
            </a:pPr>
            <a:endParaRPr lang="it-IT" dirty="0"/>
          </a:p>
          <a:p>
            <a:pPr marL="114300" indent="0">
              <a:buNone/>
            </a:pPr>
            <a:r>
              <a:rPr lang="it-IT" dirty="0"/>
              <a:t>2. ORALIDAD </a:t>
            </a:r>
            <a:r>
              <a:rPr lang="it-IT" dirty="0" err="1"/>
              <a:t>prefabricada</a:t>
            </a:r>
            <a:endParaRPr lang="it-IT" dirty="0"/>
          </a:p>
          <a:p>
            <a:pPr marL="114300" indent="0">
              <a:buNone/>
            </a:pPr>
            <a:r>
              <a:rPr lang="it-IT" dirty="0"/>
              <a:t>Se </a:t>
            </a:r>
            <a:r>
              <a:rPr lang="it-IT" dirty="0" err="1"/>
              <a:t>trata</a:t>
            </a:r>
            <a:r>
              <a:rPr lang="it-IT" dirty="0"/>
              <a:t> de una </a:t>
            </a:r>
            <a:r>
              <a:rPr lang="it-IT" dirty="0" err="1"/>
              <a:t>variedad</a:t>
            </a:r>
            <a:r>
              <a:rPr lang="it-IT" dirty="0"/>
              <a:t> </a:t>
            </a:r>
            <a:r>
              <a:rPr lang="it-IT" dirty="0" err="1"/>
              <a:t>diamésica</a:t>
            </a:r>
            <a:r>
              <a:rPr lang="it-IT" dirty="0"/>
              <a:t> o </a:t>
            </a:r>
            <a:r>
              <a:rPr lang="it-IT" dirty="0" err="1"/>
              <a:t>funcional</a:t>
            </a:r>
            <a:r>
              <a:rPr lang="it-IT" dirty="0"/>
              <a:t>, </a:t>
            </a:r>
            <a:r>
              <a:rPr lang="it-IT" dirty="0" err="1"/>
              <a:t>escrita</a:t>
            </a:r>
            <a:r>
              <a:rPr lang="it-IT" dirty="0"/>
              <a:t> para ser </a:t>
            </a:r>
            <a:r>
              <a:rPr lang="it-IT" dirty="0" err="1"/>
              <a:t>recitada</a:t>
            </a:r>
            <a:r>
              <a:rPr lang="it-IT" dirty="0"/>
              <a:t> </a:t>
            </a:r>
            <a:r>
              <a:rPr lang="it-IT" dirty="0" err="1"/>
              <a:t>como</a:t>
            </a:r>
            <a:r>
              <a:rPr lang="it-IT" dirty="0"/>
              <a:t> si </a:t>
            </a:r>
            <a:r>
              <a:rPr lang="it-IT" dirty="0" err="1"/>
              <a:t>fuera</a:t>
            </a:r>
            <a:r>
              <a:rPr lang="it-IT" dirty="0"/>
              <a:t> un </a:t>
            </a:r>
            <a:r>
              <a:rPr lang="it-IT" dirty="0" err="1"/>
              <a:t>habla</a:t>
            </a:r>
            <a:r>
              <a:rPr lang="it-IT" dirty="0"/>
              <a:t> </a:t>
            </a:r>
            <a:r>
              <a:rPr lang="it-IT" dirty="0" err="1"/>
              <a:t>auténtica</a:t>
            </a:r>
            <a:endParaRPr lang="it-IT" dirty="0"/>
          </a:p>
          <a:p>
            <a:pPr marL="114300" indent="0">
              <a:buNone/>
            </a:pPr>
            <a:endParaRPr lang="it-IT" dirty="0"/>
          </a:p>
          <a:p>
            <a:pPr marL="114300" indent="0">
              <a:buNone/>
            </a:pPr>
            <a:r>
              <a:rPr lang="it-IT" dirty="0"/>
              <a:t>3. ESCRITURA</a:t>
            </a:r>
          </a:p>
        </p:txBody>
      </p:sp>
    </p:spTree>
    <p:extLst>
      <p:ext uri="{BB962C8B-B14F-4D97-AF65-F5344CB8AC3E}">
        <p14:creationId xmlns:p14="http://schemas.microsoft.com/office/powerpoint/2010/main" val="2501913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/>
              <a:t>La </a:t>
            </a:r>
            <a:r>
              <a:rPr lang="it-IT" sz="4000" dirty="0" err="1"/>
              <a:t>variación</a:t>
            </a:r>
            <a:r>
              <a:rPr lang="it-IT" sz="4000" dirty="0"/>
              <a:t> </a:t>
            </a:r>
            <a:r>
              <a:rPr lang="it-IT" sz="4000" dirty="0" err="1"/>
              <a:t>concepcional</a:t>
            </a:r>
            <a:r>
              <a:rPr lang="it-IT" sz="4000" dirty="0"/>
              <a:t> </a:t>
            </a:r>
            <a:r>
              <a:rPr lang="it-IT" sz="4000" dirty="0" err="1"/>
              <a:t>hablado</a:t>
            </a:r>
            <a:r>
              <a:rPr lang="it-IT" sz="4000" dirty="0"/>
              <a:t>/</a:t>
            </a:r>
            <a:r>
              <a:rPr lang="it-IT" sz="4000" dirty="0" err="1"/>
              <a:t>escrito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i="1" dirty="0" err="1"/>
              <a:t>Modelo</a:t>
            </a:r>
            <a:r>
              <a:rPr lang="it-IT" i="1" dirty="0"/>
              <a:t> de </a:t>
            </a:r>
            <a:r>
              <a:rPr lang="it-IT" i="1" dirty="0" err="1"/>
              <a:t>análisis</a:t>
            </a:r>
            <a:r>
              <a:rPr lang="it-IT" i="1" dirty="0"/>
              <a:t> y </a:t>
            </a:r>
            <a:r>
              <a:rPr lang="it-IT" i="1" dirty="0" err="1"/>
              <a:t>presupuestos</a:t>
            </a:r>
            <a:r>
              <a:rPr lang="it-IT" i="1" dirty="0"/>
              <a:t> para su </a:t>
            </a:r>
            <a:r>
              <a:rPr lang="it-IT" i="1" dirty="0" err="1"/>
              <a:t>estudio</a:t>
            </a:r>
            <a:br>
              <a:rPr lang="it-IT" dirty="0"/>
            </a:br>
            <a:r>
              <a:rPr lang="it-IT" dirty="0"/>
              <a:t>Peter Koch y Wulf </a:t>
            </a:r>
            <a:r>
              <a:rPr lang="it-IT" dirty="0" err="1"/>
              <a:t>Oesterreicher</a:t>
            </a:r>
            <a:r>
              <a:rPr lang="it-IT" dirty="0"/>
              <a:t> (1985, 1990, 2007, 2011)</a:t>
            </a:r>
          </a:p>
          <a:p>
            <a:pPr marL="114300" indent="0">
              <a:buNone/>
            </a:pPr>
            <a:endParaRPr lang="it-IT" dirty="0"/>
          </a:p>
          <a:p>
            <a:pPr marL="114300" indent="0">
              <a:buNone/>
            </a:pPr>
            <a:endParaRPr lang="it-IT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err="1"/>
              <a:t>Oposición</a:t>
            </a:r>
            <a:r>
              <a:rPr lang="it-IT" dirty="0"/>
              <a:t> MEDIAL de la </a:t>
            </a:r>
            <a:r>
              <a:rPr lang="it-IT" dirty="0" err="1"/>
              <a:t>realización</a:t>
            </a:r>
            <a:r>
              <a:rPr lang="it-IT" dirty="0"/>
              <a:t> </a:t>
            </a:r>
            <a:r>
              <a:rPr lang="it-IT" dirty="0" err="1"/>
              <a:t>fónica</a:t>
            </a:r>
            <a:r>
              <a:rPr lang="it-IT" dirty="0"/>
              <a:t> </a:t>
            </a:r>
            <a:r>
              <a:rPr lang="it-IT" dirty="0" err="1"/>
              <a:t>frente</a:t>
            </a:r>
            <a:r>
              <a:rPr lang="it-IT" dirty="0"/>
              <a:t> a la </a:t>
            </a:r>
            <a:r>
              <a:rPr lang="it-IT" dirty="0" err="1"/>
              <a:t>gráfica</a:t>
            </a:r>
            <a:endParaRPr lang="it-IT" dirty="0"/>
          </a:p>
          <a:p>
            <a:pPr marL="114300" indent="0">
              <a:buNone/>
            </a:pPr>
            <a:r>
              <a:rPr lang="it-IT" dirty="0" err="1"/>
              <a:t>como</a:t>
            </a:r>
            <a:r>
              <a:rPr lang="it-IT" dirty="0"/>
              <a:t> </a:t>
            </a:r>
            <a:r>
              <a:rPr lang="it-IT" dirty="0" err="1"/>
              <a:t>diferenciación</a:t>
            </a:r>
            <a:r>
              <a:rPr lang="it-IT" dirty="0"/>
              <a:t> </a:t>
            </a:r>
            <a:r>
              <a:rPr lang="it-IT" dirty="0" err="1"/>
              <a:t>gradual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las</a:t>
            </a:r>
            <a:r>
              <a:rPr lang="it-IT" dirty="0"/>
              <a:t> </a:t>
            </a:r>
            <a:r>
              <a:rPr lang="it-IT" dirty="0" err="1"/>
              <a:t>distintas</a:t>
            </a:r>
            <a:r>
              <a:rPr lang="it-IT" dirty="0"/>
              <a:t> </a:t>
            </a:r>
            <a:r>
              <a:rPr lang="it-IT" dirty="0" err="1"/>
              <a:t>maneras</a:t>
            </a:r>
            <a:r>
              <a:rPr lang="it-IT" dirty="0"/>
              <a:t> </a:t>
            </a:r>
            <a:r>
              <a:rPr lang="it-IT" dirty="0" err="1"/>
              <a:t>posibles</a:t>
            </a:r>
            <a:r>
              <a:rPr lang="it-IT" dirty="0"/>
              <a:t> en </a:t>
            </a:r>
            <a:r>
              <a:rPr lang="it-IT" dirty="0" err="1"/>
              <a:t>que</a:t>
            </a:r>
            <a:r>
              <a:rPr lang="it-IT" dirty="0"/>
              <a:t> son </a:t>
            </a:r>
            <a:r>
              <a:rPr lang="it-IT" dirty="0" err="1"/>
              <a:t>concebidos</a:t>
            </a:r>
            <a:endParaRPr lang="it-IT" dirty="0"/>
          </a:p>
          <a:p>
            <a:pPr marL="11430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2416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/>
              <a:t>INMEDIATEZ / DISTANCIA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114300" indent="0">
              <a:buNone/>
            </a:pPr>
            <a:endParaRPr lang="it-IT" dirty="0"/>
          </a:p>
          <a:p>
            <a:r>
              <a:rPr lang="it-IT" dirty="0" err="1"/>
              <a:t>Distancia</a:t>
            </a:r>
            <a:r>
              <a:rPr lang="it-IT" dirty="0"/>
              <a:t> o </a:t>
            </a:r>
            <a:r>
              <a:rPr lang="it-IT" dirty="0" err="1"/>
              <a:t>inmediatez</a:t>
            </a:r>
            <a:r>
              <a:rPr lang="it-IT" dirty="0"/>
              <a:t> </a:t>
            </a:r>
            <a:r>
              <a:rPr lang="it-IT" dirty="0" err="1"/>
              <a:t>física</a:t>
            </a:r>
            <a:r>
              <a:rPr lang="it-IT" dirty="0"/>
              <a:t> y social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interlocutores</a:t>
            </a:r>
            <a:r>
              <a:rPr lang="it-IT" dirty="0"/>
              <a:t> y </a:t>
            </a:r>
            <a:r>
              <a:rPr lang="it-IT" dirty="0" err="1"/>
              <a:t>distancia</a:t>
            </a:r>
            <a:r>
              <a:rPr lang="it-IT" dirty="0"/>
              <a:t> o </a:t>
            </a:r>
            <a:r>
              <a:rPr lang="it-IT" dirty="0" err="1"/>
              <a:t>inmediatez</a:t>
            </a:r>
            <a:r>
              <a:rPr lang="it-IT" dirty="0"/>
              <a:t> </a:t>
            </a:r>
            <a:r>
              <a:rPr lang="it-IT" dirty="0" err="1"/>
              <a:t>referencial</a:t>
            </a:r>
            <a:r>
              <a:rPr lang="it-IT" dirty="0"/>
              <a:t>, </a:t>
            </a:r>
            <a:r>
              <a:rPr lang="it-IT" dirty="0" err="1"/>
              <a:t>emocional</a:t>
            </a:r>
            <a:r>
              <a:rPr lang="it-IT" dirty="0"/>
              <a:t>, etc.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estos</a:t>
            </a:r>
            <a:r>
              <a:rPr lang="it-IT" dirty="0"/>
              <a:t> y/o su </a:t>
            </a:r>
            <a:r>
              <a:rPr lang="it-IT" dirty="0" err="1"/>
              <a:t>discurso</a:t>
            </a:r>
            <a:r>
              <a:rPr lang="it-IT" dirty="0"/>
              <a:t> y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objeto</a:t>
            </a:r>
            <a:r>
              <a:rPr lang="it-IT" dirty="0"/>
              <a:t> de la </a:t>
            </a:r>
            <a:r>
              <a:rPr lang="it-IT" dirty="0" err="1"/>
              <a:t>comunicación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122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Parámetros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968700"/>
              </p:ext>
            </p:extLst>
          </p:nvPr>
        </p:nvGraphicFramePr>
        <p:xfrm>
          <a:off x="827584" y="1375310"/>
          <a:ext cx="6984776" cy="37997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4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0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Inmediatez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fónico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gráfico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Distancia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Condiciones comunicativas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Condiciones comunicativas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Comunicación privada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Comunicación pública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Confianza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Desconocimiento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Emocionalidad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Ninguna emocionalidad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Anclaje en situación y acción comunicativas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Independencia de la situación-acción comunicativas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Posible referencialización desde aquí y ahora del hablante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Imposible referencialización desde aquí y ahora del hablante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Proximidad física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Distancia física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Fuerte cooperación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Débil cooperación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Carácter dialógico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Carácter monológico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Espontaneidad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Reflexión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Libertad tematica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Fijación temática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>
                          <a:effectLst/>
                        </a:rPr>
                        <a:t>Contextualización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extralingüística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gestual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mímica</a:t>
                      </a:r>
                      <a:r>
                        <a:rPr lang="it-IT" sz="1100" dirty="0">
                          <a:effectLst/>
                        </a:rPr>
                        <a:t>, etc.</a:t>
                      </a:r>
                      <a:endParaRPr lang="it-IT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Contextualización lingüística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Escasa planificación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Alta planificación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Carácter provisional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Carácter definitivo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8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Sintaxis agregativa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Sintaxis integrativa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Etc.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>
                          <a:effectLst/>
                        </a:rPr>
                        <a:t>Etc</a:t>
                      </a:r>
                      <a:endParaRPr lang="it-IT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98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err="1"/>
              <a:t>Parámetros</a:t>
            </a:r>
            <a:r>
              <a:rPr lang="it-IT" sz="4000" dirty="0"/>
              <a:t> de INMEDIATEZ / DISTANCIA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it-IT" dirty="0" err="1"/>
              <a:t>Carácter</a:t>
            </a:r>
            <a:r>
              <a:rPr lang="it-IT" dirty="0"/>
              <a:t> </a:t>
            </a:r>
            <a:r>
              <a:rPr lang="it-IT" dirty="0" err="1">
                <a:solidFill>
                  <a:srgbClr val="FF0000"/>
                </a:solidFill>
              </a:rPr>
              <a:t>público</a:t>
            </a:r>
            <a:r>
              <a:rPr lang="it-IT" dirty="0">
                <a:solidFill>
                  <a:srgbClr val="FF0000"/>
                </a:solidFill>
              </a:rPr>
              <a:t> o </a:t>
            </a:r>
            <a:r>
              <a:rPr lang="it-IT" dirty="0" err="1">
                <a:solidFill>
                  <a:srgbClr val="FF0000"/>
                </a:solidFill>
              </a:rPr>
              <a:t>privado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/>
              <a:t>de la </a:t>
            </a:r>
            <a:r>
              <a:rPr lang="it-IT" dirty="0" err="1"/>
              <a:t>comunicación</a:t>
            </a:r>
            <a:endParaRPr lang="it-IT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Grado de </a:t>
            </a:r>
            <a:r>
              <a:rPr lang="it-IT" dirty="0" err="1">
                <a:solidFill>
                  <a:srgbClr val="0070C0"/>
                </a:solidFill>
              </a:rPr>
              <a:t>confianza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interlocutores</a:t>
            </a:r>
            <a:endParaRPr lang="it-IT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Grado de </a:t>
            </a:r>
            <a:r>
              <a:rPr lang="it-IT" dirty="0" err="1">
                <a:solidFill>
                  <a:srgbClr val="00B050"/>
                </a:solidFill>
              </a:rPr>
              <a:t>implicación</a:t>
            </a: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 err="1">
                <a:solidFill>
                  <a:srgbClr val="00B050"/>
                </a:solidFill>
              </a:rPr>
              <a:t>emocional</a:t>
            </a: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/>
              <a:t>con </a:t>
            </a:r>
            <a:r>
              <a:rPr lang="it-IT" dirty="0" err="1"/>
              <a:t>respecto</a:t>
            </a:r>
            <a:r>
              <a:rPr lang="it-IT" dirty="0"/>
              <a:t> al interlocutor (</a:t>
            </a:r>
            <a:r>
              <a:rPr lang="it-IT" dirty="0" err="1"/>
              <a:t>afectividad</a:t>
            </a:r>
            <a:r>
              <a:rPr lang="it-IT" dirty="0"/>
              <a:t>) y con </a:t>
            </a:r>
            <a:r>
              <a:rPr lang="it-IT" dirty="0" err="1"/>
              <a:t>respecto</a:t>
            </a:r>
            <a:r>
              <a:rPr lang="it-IT" dirty="0"/>
              <a:t> al </a:t>
            </a:r>
            <a:r>
              <a:rPr lang="it-IT" dirty="0" err="1"/>
              <a:t>objeto</a:t>
            </a:r>
            <a:r>
              <a:rPr lang="it-IT" dirty="0"/>
              <a:t> de la </a:t>
            </a:r>
            <a:r>
              <a:rPr lang="it-IT" dirty="0" err="1"/>
              <a:t>comunicación</a:t>
            </a:r>
            <a:r>
              <a:rPr lang="it-IT" dirty="0"/>
              <a:t> (</a:t>
            </a:r>
            <a:r>
              <a:rPr lang="it-IT" dirty="0" err="1"/>
              <a:t>expresividad</a:t>
            </a:r>
            <a:r>
              <a:rPr lang="it-IT" dirty="0"/>
              <a:t>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Grado de </a:t>
            </a:r>
            <a:r>
              <a:rPr lang="it-IT" dirty="0" err="1">
                <a:solidFill>
                  <a:srgbClr val="FF0000"/>
                </a:solidFill>
              </a:rPr>
              <a:t>anclaje</a:t>
            </a:r>
            <a:r>
              <a:rPr lang="it-IT" dirty="0"/>
              <a:t> de la </a:t>
            </a:r>
            <a:r>
              <a:rPr lang="it-IT" dirty="0" err="1"/>
              <a:t>comunicación</a:t>
            </a:r>
            <a:r>
              <a:rPr lang="it-IT" dirty="0"/>
              <a:t> en la </a:t>
            </a:r>
            <a:r>
              <a:rPr lang="it-IT" dirty="0" err="1"/>
              <a:t>situación</a:t>
            </a:r>
            <a:r>
              <a:rPr lang="it-IT" dirty="0"/>
              <a:t> y </a:t>
            </a:r>
            <a:r>
              <a:rPr lang="it-IT" dirty="0" err="1"/>
              <a:t>acción</a:t>
            </a:r>
            <a:r>
              <a:rPr lang="it-IT" dirty="0"/>
              <a:t> </a:t>
            </a:r>
            <a:r>
              <a:rPr lang="it-IT" dirty="0" err="1"/>
              <a:t>comunicativas</a:t>
            </a:r>
            <a:endParaRPr lang="it-IT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Tipo de </a:t>
            </a:r>
            <a:r>
              <a:rPr lang="it-IT" dirty="0" err="1">
                <a:solidFill>
                  <a:srgbClr val="0070C0"/>
                </a:solidFill>
              </a:rPr>
              <a:t>referencialización</a:t>
            </a:r>
            <a:endParaRPr lang="it-IT" dirty="0">
              <a:solidFill>
                <a:srgbClr val="0070C0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 err="1">
                <a:solidFill>
                  <a:srgbClr val="7030A0"/>
                </a:solidFill>
              </a:rPr>
              <a:t>Proximidad</a:t>
            </a:r>
            <a:r>
              <a:rPr lang="it-IT" dirty="0">
                <a:solidFill>
                  <a:srgbClr val="7030A0"/>
                </a:solidFill>
              </a:rPr>
              <a:t> o </a:t>
            </a:r>
            <a:r>
              <a:rPr lang="it-IT" dirty="0" err="1">
                <a:solidFill>
                  <a:srgbClr val="7030A0"/>
                </a:solidFill>
              </a:rPr>
              <a:t>distancia</a:t>
            </a:r>
            <a:r>
              <a:rPr lang="it-IT" dirty="0">
                <a:solidFill>
                  <a:srgbClr val="7030A0"/>
                </a:solidFill>
              </a:rPr>
              <a:t> </a:t>
            </a:r>
            <a:r>
              <a:rPr lang="it-IT" dirty="0" err="1"/>
              <a:t>física</a:t>
            </a:r>
            <a:r>
              <a:rPr lang="it-IT" dirty="0"/>
              <a:t> del interlocutor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Grado de </a:t>
            </a:r>
            <a:r>
              <a:rPr lang="it-IT" dirty="0" err="1">
                <a:solidFill>
                  <a:srgbClr val="FFC000"/>
                </a:solidFill>
              </a:rPr>
              <a:t>cooperación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interlocutores</a:t>
            </a:r>
            <a:endParaRPr lang="it-IT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 err="1"/>
              <a:t>Carácter</a:t>
            </a:r>
            <a:r>
              <a:rPr lang="it-IT" dirty="0"/>
              <a:t> </a:t>
            </a:r>
            <a:r>
              <a:rPr lang="it-IT" dirty="0" err="1">
                <a:solidFill>
                  <a:srgbClr val="C00000"/>
                </a:solidFill>
              </a:rPr>
              <a:t>dialógico</a:t>
            </a:r>
            <a:r>
              <a:rPr lang="it-IT" dirty="0"/>
              <a:t> o </a:t>
            </a:r>
            <a:r>
              <a:rPr lang="it-IT" dirty="0" err="1"/>
              <a:t>monológico</a:t>
            </a:r>
            <a:endParaRPr lang="it-IT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Grado de </a:t>
            </a:r>
            <a:r>
              <a:rPr lang="it-IT" dirty="0" err="1">
                <a:solidFill>
                  <a:srgbClr val="00B050"/>
                </a:solidFill>
              </a:rPr>
              <a:t>espontaneidad</a:t>
            </a: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/>
              <a:t>de la </a:t>
            </a:r>
            <a:r>
              <a:rPr lang="it-IT" dirty="0" err="1"/>
              <a:t>comunicación</a:t>
            </a:r>
            <a:endParaRPr lang="it-IT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it-IT" dirty="0"/>
              <a:t>Grado de </a:t>
            </a:r>
            <a:r>
              <a:rPr lang="it-IT" dirty="0" err="1">
                <a:solidFill>
                  <a:srgbClr val="FF0000"/>
                </a:solidFill>
              </a:rPr>
              <a:t>fijación</a:t>
            </a:r>
            <a:r>
              <a:rPr lang="it-IT" dirty="0"/>
              <a:t> (o </a:t>
            </a:r>
            <a:r>
              <a:rPr lang="it-IT" dirty="0" err="1"/>
              <a:t>libertad</a:t>
            </a:r>
            <a:r>
              <a:rPr lang="it-IT" dirty="0"/>
              <a:t>) </a:t>
            </a:r>
            <a:r>
              <a:rPr lang="it-IT" dirty="0" err="1"/>
              <a:t>temática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557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err="1"/>
              <a:t>Estrategias</a:t>
            </a:r>
            <a:r>
              <a:rPr lang="it-IT" sz="4000" dirty="0"/>
              <a:t> de </a:t>
            </a:r>
            <a:r>
              <a:rPr lang="it-IT" sz="4000" dirty="0" err="1"/>
              <a:t>verbalización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it-IT" dirty="0"/>
          </a:p>
          <a:p>
            <a:pPr lvl="0"/>
            <a:r>
              <a:rPr lang="it-IT" dirty="0"/>
              <a:t>A) </a:t>
            </a:r>
            <a:r>
              <a:rPr lang="it-IT" dirty="0" err="1"/>
              <a:t>Recurso</a:t>
            </a:r>
            <a:r>
              <a:rPr lang="it-IT" dirty="0"/>
              <a:t> a </a:t>
            </a:r>
            <a:r>
              <a:rPr lang="it-IT" dirty="0" err="1"/>
              <a:t>distintos</a:t>
            </a:r>
            <a:r>
              <a:rPr lang="it-IT" dirty="0"/>
              <a:t> </a:t>
            </a:r>
            <a:r>
              <a:rPr lang="it-IT" dirty="0" err="1"/>
              <a:t>tipos</a:t>
            </a:r>
            <a:r>
              <a:rPr lang="it-IT" dirty="0"/>
              <a:t> de </a:t>
            </a:r>
            <a:r>
              <a:rPr lang="it-IT" dirty="0" err="1"/>
              <a:t>contextos</a:t>
            </a:r>
            <a:endParaRPr lang="it-IT" dirty="0"/>
          </a:p>
          <a:p>
            <a:pPr lvl="0"/>
            <a:r>
              <a:rPr lang="it-IT" dirty="0"/>
              <a:t>B) El grado de </a:t>
            </a:r>
            <a:r>
              <a:rPr lang="it-IT" dirty="0" err="1"/>
              <a:t>planificación</a:t>
            </a:r>
            <a:r>
              <a:rPr lang="it-IT" dirty="0"/>
              <a:t> de la </a:t>
            </a:r>
            <a:r>
              <a:rPr lang="it-IT" dirty="0" err="1"/>
              <a:t>formulación</a:t>
            </a:r>
            <a:r>
              <a:rPr lang="it-IT" dirty="0"/>
              <a:t>, del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dependen</a:t>
            </a:r>
            <a:r>
              <a:rPr lang="it-IT" dirty="0"/>
              <a:t> </a:t>
            </a:r>
          </a:p>
          <a:p>
            <a:pPr lvl="0"/>
            <a:r>
              <a:rPr lang="it-IT" dirty="0"/>
              <a:t>C)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carácter</a:t>
            </a:r>
            <a:r>
              <a:rPr lang="it-IT" dirty="0"/>
              <a:t> </a:t>
            </a:r>
            <a:r>
              <a:rPr lang="it-IT" dirty="0" err="1"/>
              <a:t>provisional</a:t>
            </a:r>
            <a:r>
              <a:rPr lang="it-IT" dirty="0"/>
              <a:t> o definitivo del </a:t>
            </a:r>
            <a:r>
              <a:rPr lang="it-IT" dirty="0" err="1"/>
              <a:t>discurso</a:t>
            </a:r>
            <a:r>
              <a:rPr lang="it-IT" dirty="0"/>
              <a:t>,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deja</a:t>
            </a:r>
            <a:r>
              <a:rPr lang="it-IT" dirty="0"/>
              <a:t> o no </a:t>
            </a:r>
            <a:r>
              <a:rPr lang="it-IT" dirty="0" err="1"/>
              <a:t>entrever</a:t>
            </a:r>
            <a:r>
              <a:rPr lang="it-IT" dirty="0"/>
              <a:t> </a:t>
            </a:r>
            <a:r>
              <a:rPr lang="it-IT" dirty="0" err="1"/>
              <a:t>las</a:t>
            </a:r>
            <a:r>
              <a:rPr lang="it-IT" dirty="0"/>
              <a:t> </a:t>
            </a:r>
            <a:r>
              <a:rPr lang="it-IT" dirty="0" err="1"/>
              <a:t>huellas</a:t>
            </a:r>
            <a:r>
              <a:rPr lang="it-IT" dirty="0"/>
              <a:t> del </a:t>
            </a:r>
            <a:r>
              <a:rPr lang="it-IT" dirty="0" err="1"/>
              <a:t>proceso</a:t>
            </a:r>
            <a:r>
              <a:rPr lang="it-IT" dirty="0"/>
              <a:t> de su </a:t>
            </a:r>
            <a:r>
              <a:rPr lang="it-IT" dirty="0" err="1"/>
              <a:t>elaboración</a:t>
            </a:r>
            <a:r>
              <a:rPr lang="it-IT" dirty="0"/>
              <a:t> </a:t>
            </a:r>
          </a:p>
          <a:p>
            <a:pPr lvl="0"/>
            <a:r>
              <a:rPr lang="it-IT" dirty="0"/>
              <a:t>D) </a:t>
            </a:r>
            <a:r>
              <a:rPr lang="it-IT" dirty="0" err="1"/>
              <a:t>el</a:t>
            </a:r>
            <a:r>
              <a:rPr lang="it-IT" dirty="0"/>
              <a:t> predominio de una </a:t>
            </a:r>
            <a:r>
              <a:rPr lang="it-IT" dirty="0" err="1"/>
              <a:t>sintaxis</a:t>
            </a:r>
            <a:r>
              <a:rPr lang="it-IT" dirty="0"/>
              <a:t> “</a:t>
            </a:r>
            <a:r>
              <a:rPr lang="it-IT" dirty="0" err="1"/>
              <a:t>agregativa</a:t>
            </a:r>
            <a:r>
              <a:rPr lang="it-IT" dirty="0"/>
              <a:t>” en </a:t>
            </a:r>
            <a:r>
              <a:rPr lang="it-IT" dirty="0" err="1"/>
              <a:t>contraposición</a:t>
            </a:r>
            <a:r>
              <a:rPr lang="it-IT" dirty="0"/>
              <a:t> con </a:t>
            </a:r>
            <a:r>
              <a:rPr lang="it-IT" dirty="0" err="1"/>
              <a:t>otra</a:t>
            </a:r>
            <a:r>
              <a:rPr lang="it-IT" dirty="0"/>
              <a:t> “integrativa”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1488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err="1"/>
              <a:t>Características</a:t>
            </a:r>
            <a:r>
              <a:rPr lang="it-IT" sz="4000" dirty="0"/>
              <a:t> de la </a:t>
            </a:r>
            <a:r>
              <a:rPr lang="it-IT" sz="4000" dirty="0" err="1"/>
              <a:t>oralidad</a:t>
            </a:r>
            <a:r>
              <a:rPr lang="it-IT" sz="4000" dirty="0"/>
              <a:t> </a:t>
            </a:r>
            <a:r>
              <a:rPr lang="it-IT" sz="4000" dirty="0" err="1"/>
              <a:t>prefabricada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it-IT" dirty="0" err="1"/>
              <a:t>Acepta</a:t>
            </a:r>
            <a:r>
              <a:rPr lang="it-IT" dirty="0"/>
              <a:t> solo en </a:t>
            </a:r>
            <a:r>
              <a:rPr lang="it-IT" dirty="0" err="1"/>
              <a:t>medida</a:t>
            </a:r>
            <a:r>
              <a:rPr lang="it-IT" dirty="0"/>
              <a:t> </a:t>
            </a:r>
            <a:r>
              <a:rPr lang="it-IT" dirty="0" err="1"/>
              <a:t>limitada</a:t>
            </a:r>
            <a:r>
              <a:rPr lang="it-IT" dirty="0"/>
              <a:t> </a:t>
            </a:r>
            <a:r>
              <a:rPr lang="it-IT" dirty="0" err="1">
                <a:solidFill>
                  <a:srgbClr val="FF0000"/>
                </a:solidFill>
              </a:rPr>
              <a:t>matrices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dialectales</a:t>
            </a:r>
            <a:endParaRPr lang="it-IT" dirty="0">
              <a:solidFill>
                <a:srgbClr val="FF0000"/>
              </a:solidFill>
            </a:endParaRPr>
          </a:p>
          <a:p>
            <a:pPr lvl="0"/>
            <a:r>
              <a:rPr lang="it-IT" dirty="0" err="1"/>
              <a:t>Acepta</a:t>
            </a:r>
            <a:r>
              <a:rPr lang="it-IT" dirty="0"/>
              <a:t> solo en </a:t>
            </a:r>
            <a:r>
              <a:rPr lang="it-IT" dirty="0" err="1"/>
              <a:t>medida</a:t>
            </a:r>
            <a:r>
              <a:rPr lang="it-IT" dirty="0"/>
              <a:t> </a:t>
            </a:r>
            <a:r>
              <a:rPr lang="it-IT" dirty="0" err="1"/>
              <a:t>limitada</a:t>
            </a:r>
            <a:r>
              <a:rPr lang="it-IT" dirty="0"/>
              <a:t> </a:t>
            </a:r>
            <a:r>
              <a:rPr lang="it-IT" dirty="0" err="1">
                <a:solidFill>
                  <a:schemeClr val="bg2">
                    <a:lumMod val="50000"/>
                  </a:schemeClr>
                </a:solidFill>
              </a:rPr>
              <a:t>variaciones</a:t>
            </a:r>
            <a:r>
              <a:rPr lang="it-IT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dirty="0" err="1">
                <a:solidFill>
                  <a:schemeClr val="bg2">
                    <a:lumMod val="50000"/>
                  </a:schemeClr>
                </a:solidFill>
              </a:rPr>
              <a:t>locales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it-IT" dirty="0" err="1"/>
              <a:t>Acepta</a:t>
            </a:r>
            <a:r>
              <a:rPr lang="it-IT" dirty="0"/>
              <a:t> solo en </a:t>
            </a:r>
            <a:r>
              <a:rPr lang="it-IT" dirty="0" err="1"/>
              <a:t>medida</a:t>
            </a:r>
            <a:r>
              <a:rPr lang="it-IT" dirty="0"/>
              <a:t> </a:t>
            </a:r>
            <a:r>
              <a:rPr lang="it-IT" dirty="0" err="1"/>
              <a:t>limitada</a:t>
            </a:r>
            <a:r>
              <a:rPr lang="it-IT" dirty="0"/>
              <a:t> </a:t>
            </a:r>
            <a:r>
              <a:rPr lang="it-IT" dirty="0" err="1">
                <a:solidFill>
                  <a:srgbClr val="C00000"/>
                </a:solidFill>
              </a:rPr>
              <a:t>tonos</a:t>
            </a:r>
            <a:r>
              <a:rPr lang="it-IT" dirty="0">
                <a:solidFill>
                  <a:srgbClr val="C00000"/>
                </a:solidFill>
              </a:rPr>
              <a:t> </a:t>
            </a:r>
            <a:r>
              <a:rPr lang="it-IT" dirty="0" err="1">
                <a:solidFill>
                  <a:srgbClr val="C00000"/>
                </a:solidFill>
              </a:rPr>
              <a:t>coloquiales</a:t>
            </a:r>
            <a:endParaRPr lang="it-IT" dirty="0">
              <a:solidFill>
                <a:srgbClr val="C00000"/>
              </a:solidFill>
            </a:endParaRPr>
          </a:p>
          <a:p>
            <a:pPr lvl="0"/>
            <a:r>
              <a:rPr lang="it-IT" dirty="0" err="1"/>
              <a:t>Está</a:t>
            </a:r>
            <a:r>
              <a:rPr lang="it-IT" dirty="0"/>
              <a:t> </a:t>
            </a:r>
            <a:r>
              <a:rPr lang="it-IT" dirty="0" err="1"/>
              <a:t>dotada</a:t>
            </a:r>
            <a:r>
              <a:rPr lang="it-IT" dirty="0"/>
              <a:t> de un </a:t>
            </a:r>
            <a:r>
              <a:rPr lang="it-IT" dirty="0">
                <a:solidFill>
                  <a:srgbClr val="0070C0"/>
                </a:solidFill>
              </a:rPr>
              <a:t>repertorio </a:t>
            </a:r>
            <a:r>
              <a:rPr lang="it-IT" dirty="0" err="1">
                <a:solidFill>
                  <a:srgbClr val="0070C0"/>
                </a:solidFill>
              </a:rPr>
              <a:t>variado</a:t>
            </a:r>
            <a:r>
              <a:rPr lang="it-IT" dirty="0">
                <a:solidFill>
                  <a:srgbClr val="0070C0"/>
                </a:solidFill>
              </a:rPr>
              <a:t> de </a:t>
            </a:r>
            <a:r>
              <a:rPr lang="it-IT" dirty="0" err="1">
                <a:solidFill>
                  <a:srgbClr val="0070C0"/>
                </a:solidFill>
              </a:rPr>
              <a:t>códigos</a:t>
            </a:r>
            <a:r>
              <a:rPr lang="it-IT" dirty="0">
                <a:solidFill>
                  <a:srgbClr val="0070C0"/>
                </a:solidFill>
              </a:rPr>
              <a:t> y de </a:t>
            </a:r>
            <a:r>
              <a:rPr lang="it-IT" dirty="0" err="1">
                <a:solidFill>
                  <a:srgbClr val="0070C0"/>
                </a:solidFill>
              </a:rPr>
              <a:t>registros</a:t>
            </a:r>
            <a:endParaRPr lang="it-IT" dirty="0">
              <a:solidFill>
                <a:srgbClr val="0070C0"/>
              </a:solidFill>
            </a:endParaRPr>
          </a:p>
          <a:p>
            <a:pPr lvl="0"/>
            <a:r>
              <a:rPr lang="it-IT" dirty="0"/>
              <a:t>Mayor </a:t>
            </a:r>
            <a:r>
              <a:rPr lang="it-IT" dirty="0" err="1">
                <a:solidFill>
                  <a:srgbClr val="00B050"/>
                </a:solidFill>
              </a:rPr>
              <a:t>uniformidad</a:t>
            </a:r>
            <a:r>
              <a:rPr lang="it-IT" dirty="0"/>
              <a:t> en la </a:t>
            </a:r>
            <a:r>
              <a:rPr lang="it-IT" dirty="0" err="1"/>
              <a:t>estructura</a:t>
            </a:r>
            <a:r>
              <a:rPr lang="it-IT" dirty="0"/>
              <a:t>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>
                <a:solidFill>
                  <a:srgbClr val="00B050"/>
                </a:solidFill>
              </a:rPr>
              <a:t>turnos</a:t>
            </a: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 err="1">
                <a:solidFill>
                  <a:srgbClr val="00B050"/>
                </a:solidFill>
              </a:rPr>
              <a:t>conversacionales</a:t>
            </a:r>
            <a:endParaRPr lang="it-IT" dirty="0">
              <a:solidFill>
                <a:srgbClr val="00B050"/>
              </a:solidFill>
            </a:endParaRPr>
          </a:p>
          <a:p>
            <a:pPr lvl="0"/>
            <a:r>
              <a:rPr lang="it-IT" dirty="0"/>
              <a:t>Mayor </a:t>
            </a:r>
            <a:r>
              <a:rPr lang="it-IT" dirty="0" err="1"/>
              <a:t>uniformidad</a:t>
            </a:r>
            <a:r>
              <a:rPr lang="it-IT" dirty="0"/>
              <a:t> en la </a:t>
            </a:r>
            <a:r>
              <a:rPr lang="it-IT" dirty="0" err="1">
                <a:solidFill>
                  <a:srgbClr val="FFC000"/>
                </a:solidFill>
              </a:rPr>
              <a:t>estructura</a:t>
            </a:r>
            <a:r>
              <a:rPr lang="it-IT" dirty="0">
                <a:solidFill>
                  <a:srgbClr val="FFC000"/>
                </a:solidFill>
              </a:rPr>
              <a:t> de </a:t>
            </a:r>
            <a:r>
              <a:rPr lang="it-IT" dirty="0" err="1">
                <a:solidFill>
                  <a:srgbClr val="FFC000"/>
                </a:solidFill>
              </a:rPr>
              <a:t>los</a:t>
            </a:r>
            <a:r>
              <a:rPr lang="it-IT" dirty="0">
                <a:solidFill>
                  <a:srgbClr val="FFC000"/>
                </a:solidFill>
              </a:rPr>
              <a:t> </a:t>
            </a:r>
            <a:r>
              <a:rPr lang="it-IT" dirty="0" err="1">
                <a:solidFill>
                  <a:srgbClr val="FFC000"/>
                </a:solidFill>
              </a:rPr>
              <a:t>enunciados</a:t>
            </a:r>
            <a:r>
              <a:rPr lang="it-IT" dirty="0"/>
              <a:t>, </a:t>
            </a:r>
            <a:r>
              <a:rPr lang="it-IT" dirty="0" err="1"/>
              <a:t>que</a:t>
            </a:r>
            <a:r>
              <a:rPr lang="it-IT" dirty="0"/>
              <a:t> </a:t>
            </a:r>
            <a:r>
              <a:rPr lang="it-IT" dirty="0" err="1"/>
              <a:t>tienden</a:t>
            </a:r>
            <a:r>
              <a:rPr lang="it-IT" dirty="0"/>
              <a:t> a presentar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mismo</a:t>
            </a:r>
            <a:r>
              <a:rPr lang="it-IT" dirty="0"/>
              <a:t> </a:t>
            </a:r>
            <a:r>
              <a:rPr lang="it-IT" dirty="0" err="1"/>
              <a:t>número</a:t>
            </a:r>
            <a:r>
              <a:rPr lang="it-IT" dirty="0"/>
              <a:t> de </a:t>
            </a:r>
            <a:r>
              <a:rPr lang="it-IT" dirty="0" err="1"/>
              <a:t>palabras</a:t>
            </a:r>
            <a:endParaRPr lang="it-IT" dirty="0"/>
          </a:p>
          <a:p>
            <a:pPr lvl="0"/>
            <a:r>
              <a:rPr lang="it-IT" dirty="0"/>
              <a:t>La </a:t>
            </a:r>
            <a:r>
              <a:rPr lang="it-IT" dirty="0" err="1"/>
              <a:t>estructura</a:t>
            </a:r>
            <a:r>
              <a:rPr lang="it-IT" dirty="0"/>
              <a:t> </a:t>
            </a:r>
            <a:r>
              <a:rPr lang="it-IT" dirty="0" err="1"/>
              <a:t>sintáctica</a:t>
            </a:r>
            <a:r>
              <a:rPr lang="it-IT" dirty="0"/>
              <a:t>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enunciados</a:t>
            </a:r>
            <a:r>
              <a:rPr lang="it-IT" dirty="0"/>
              <a:t> </a:t>
            </a:r>
            <a:r>
              <a:rPr lang="it-IT" dirty="0" err="1"/>
              <a:t>tiende</a:t>
            </a:r>
            <a:r>
              <a:rPr lang="it-IT" dirty="0"/>
              <a:t> a </a:t>
            </a:r>
            <a:r>
              <a:rPr lang="it-IT" dirty="0" err="1"/>
              <a:t>formarse</a:t>
            </a:r>
            <a:r>
              <a:rPr lang="it-IT" dirty="0"/>
              <a:t> con </a:t>
            </a:r>
            <a:r>
              <a:rPr lang="it-IT" dirty="0" err="1">
                <a:solidFill>
                  <a:srgbClr val="C00000"/>
                </a:solidFill>
              </a:rPr>
              <a:t>enunciados</a:t>
            </a:r>
            <a:r>
              <a:rPr lang="it-IT" dirty="0">
                <a:solidFill>
                  <a:srgbClr val="C00000"/>
                </a:solidFill>
              </a:rPr>
              <a:t> con una sola frase</a:t>
            </a:r>
          </a:p>
          <a:p>
            <a:pPr lvl="0"/>
            <a:r>
              <a:rPr lang="it-IT" dirty="0" err="1"/>
              <a:t>Distribución</a:t>
            </a:r>
            <a:r>
              <a:rPr lang="it-IT" dirty="0"/>
              <a:t> </a:t>
            </a:r>
            <a:r>
              <a:rPr lang="it-IT" dirty="0" err="1"/>
              <a:t>homogénea</a:t>
            </a:r>
            <a:r>
              <a:rPr lang="it-IT" dirty="0"/>
              <a:t> de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tipos</a:t>
            </a:r>
            <a:r>
              <a:rPr lang="it-IT" dirty="0"/>
              <a:t> y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>
                <a:solidFill>
                  <a:srgbClr val="00B0F0"/>
                </a:solidFill>
              </a:rPr>
              <a:t>grado de </a:t>
            </a:r>
            <a:r>
              <a:rPr lang="it-IT" dirty="0" err="1">
                <a:solidFill>
                  <a:srgbClr val="00B0F0"/>
                </a:solidFill>
              </a:rPr>
              <a:t>subordinación</a:t>
            </a:r>
            <a:r>
              <a:rPr lang="it-IT" dirty="0"/>
              <a:t>.</a:t>
            </a:r>
          </a:p>
          <a:p>
            <a:pPr lvl="0"/>
            <a:r>
              <a:rPr lang="it-IT" dirty="0" err="1">
                <a:solidFill>
                  <a:srgbClr val="00B050"/>
                </a:solidFill>
              </a:rPr>
              <a:t>Elecciones</a:t>
            </a: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 err="1">
                <a:solidFill>
                  <a:srgbClr val="00B050"/>
                </a:solidFill>
              </a:rPr>
              <a:t>léxicas</a:t>
            </a:r>
            <a:r>
              <a:rPr lang="it-IT" dirty="0">
                <a:solidFill>
                  <a:srgbClr val="00B050"/>
                </a:solidFill>
              </a:rPr>
              <a:t> </a:t>
            </a:r>
            <a:r>
              <a:rPr lang="it-IT" dirty="0" err="1">
                <a:solidFill>
                  <a:srgbClr val="00B050"/>
                </a:solidFill>
              </a:rPr>
              <a:t>medias</a:t>
            </a:r>
            <a:r>
              <a:rPr lang="it-IT" dirty="0"/>
              <a:t>, </a:t>
            </a:r>
            <a:r>
              <a:rPr lang="it-IT" dirty="0" err="1"/>
              <a:t>comprendidas</a:t>
            </a:r>
            <a:r>
              <a:rPr lang="it-IT" dirty="0"/>
              <a:t> en </a:t>
            </a:r>
            <a:r>
              <a:rPr lang="it-IT" dirty="0" err="1"/>
              <a:t>el</a:t>
            </a:r>
            <a:r>
              <a:rPr lang="it-IT" dirty="0"/>
              <a:t> </a:t>
            </a:r>
            <a:r>
              <a:rPr lang="it-IT" dirty="0" err="1"/>
              <a:t>vocabulario</a:t>
            </a:r>
            <a:r>
              <a:rPr lang="it-IT" dirty="0"/>
              <a:t> de base, distante tanto de </a:t>
            </a:r>
            <a:r>
              <a:rPr lang="it-IT" dirty="0" err="1"/>
              <a:t>términos</a:t>
            </a:r>
            <a:r>
              <a:rPr lang="it-IT" dirty="0"/>
              <a:t> </a:t>
            </a:r>
            <a:r>
              <a:rPr lang="it-IT" dirty="0" err="1"/>
              <a:t>literarios</a:t>
            </a:r>
            <a:r>
              <a:rPr lang="it-IT" dirty="0"/>
              <a:t> </a:t>
            </a:r>
            <a:r>
              <a:rPr lang="it-IT" dirty="0" err="1"/>
              <a:t>como</a:t>
            </a:r>
            <a:r>
              <a:rPr lang="it-IT" dirty="0"/>
              <a:t> de </a:t>
            </a:r>
            <a:r>
              <a:rPr lang="it-IT" dirty="0" err="1"/>
              <a:t>términos</a:t>
            </a:r>
            <a:r>
              <a:rPr lang="it-IT" dirty="0"/>
              <a:t> </a:t>
            </a:r>
            <a:r>
              <a:rPr lang="it-IT" dirty="0" err="1"/>
              <a:t>gergales</a:t>
            </a:r>
            <a:r>
              <a:rPr lang="it-IT" dirty="0"/>
              <a:t>, </a:t>
            </a:r>
            <a:r>
              <a:rPr lang="it-IT" dirty="0" err="1"/>
              <a:t>dialectales</a:t>
            </a:r>
            <a:r>
              <a:rPr lang="it-IT" dirty="0"/>
              <a:t>, </a:t>
            </a:r>
            <a:r>
              <a:rPr lang="it-IT" dirty="0" err="1"/>
              <a:t>tecnicismos</a:t>
            </a:r>
            <a:r>
              <a:rPr lang="it-IT" dirty="0"/>
              <a:t> y </a:t>
            </a:r>
            <a:r>
              <a:rPr lang="it-IT" dirty="0" err="1"/>
              <a:t>anacronismos</a:t>
            </a:r>
            <a:r>
              <a:rPr lang="it-IT" dirty="0"/>
              <a:t> (con </a:t>
            </a:r>
            <a:r>
              <a:rPr lang="it-IT" dirty="0" err="1"/>
              <a:t>algunas</a:t>
            </a:r>
            <a:r>
              <a:rPr lang="it-IT" dirty="0"/>
              <a:t> </a:t>
            </a:r>
            <a:r>
              <a:rPr lang="it-IT" dirty="0" err="1"/>
              <a:t>excepciones</a:t>
            </a:r>
            <a:r>
              <a:rPr 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2963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Frente</a:t>
            </a:r>
            <a:r>
              <a:rPr lang="it-IT" dirty="0"/>
              <a:t> a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documentales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En contraste con la </a:t>
            </a:r>
            <a:r>
              <a:rPr lang="it-IT" dirty="0" err="1"/>
              <a:t>traducción</a:t>
            </a:r>
            <a:r>
              <a:rPr lang="it-IT" dirty="0"/>
              <a:t> de </a:t>
            </a:r>
            <a:r>
              <a:rPr lang="it-IT" dirty="0" err="1"/>
              <a:t>documentales</a:t>
            </a:r>
            <a:r>
              <a:rPr lang="it-IT" dirty="0"/>
              <a:t>, donde se </a:t>
            </a:r>
            <a:r>
              <a:rPr lang="it-IT" dirty="0" err="1"/>
              <a:t>sugiere</a:t>
            </a:r>
            <a:r>
              <a:rPr lang="it-IT" dirty="0"/>
              <a:t> </a:t>
            </a:r>
            <a:r>
              <a:rPr lang="it-IT" dirty="0" err="1"/>
              <a:t>emplear</a:t>
            </a:r>
            <a:r>
              <a:rPr lang="it-IT" dirty="0"/>
              <a:t> un registro </a:t>
            </a:r>
            <a:r>
              <a:rPr lang="it-IT" dirty="0" err="1"/>
              <a:t>formal</a:t>
            </a:r>
            <a:r>
              <a:rPr lang="it-IT" dirty="0"/>
              <a:t> con </a:t>
            </a:r>
            <a:r>
              <a:rPr lang="it-IT" dirty="0" err="1"/>
              <a:t>el</a:t>
            </a:r>
            <a:r>
              <a:rPr lang="it-IT" dirty="0"/>
              <a:t> uso </a:t>
            </a:r>
            <a:r>
              <a:rPr lang="it-IT" dirty="0" err="1"/>
              <a:t>adecuado</a:t>
            </a:r>
            <a:r>
              <a:rPr lang="it-IT" dirty="0"/>
              <a:t> de </a:t>
            </a:r>
            <a:r>
              <a:rPr lang="it-IT" dirty="0" err="1"/>
              <a:t>conectores</a:t>
            </a:r>
            <a:r>
              <a:rPr lang="it-IT" dirty="0"/>
              <a:t>, </a:t>
            </a:r>
            <a:r>
              <a:rPr lang="it-IT" dirty="0" err="1"/>
              <a:t>los</a:t>
            </a:r>
            <a:r>
              <a:rPr lang="it-IT" dirty="0"/>
              <a:t> </a:t>
            </a:r>
            <a:r>
              <a:rPr lang="it-IT" dirty="0" err="1"/>
              <a:t>traductores</a:t>
            </a:r>
            <a:r>
              <a:rPr lang="it-IT" dirty="0"/>
              <a:t> </a:t>
            </a:r>
            <a:r>
              <a:rPr lang="it-IT" dirty="0" err="1"/>
              <a:t>pueden</a:t>
            </a:r>
            <a:r>
              <a:rPr lang="it-IT" dirty="0"/>
              <a:t> </a:t>
            </a:r>
            <a:r>
              <a:rPr lang="it-IT" dirty="0" err="1"/>
              <a:t>recurrir</a:t>
            </a:r>
            <a:r>
              <a:rPr lang="it-IT" dirty="0"/>
              <a:t> al </a:t>
            </a:r>
            <a:r>
              <a:rPr lang="it-IT" i="1" dirty="0">
                <a:solidFill>
                  <a:srgbClr val="FF0000"/>
                </a:solidFill>
              </a:rPr>
              <a:t>registro </a:t>
            </a:r>
            <a:r>
              <a:rPr lang="it-IT" i="1" dirty="0" err="1">
                <a:solidFill>
                  <a:srgbClr val="FF0000"/>
                </a:solidFill>
              </a:rPr>
              <a:t>coloquial</a:t>
            </a:r>
            <a:r>
              <a:rPr lang="it-IT" i="1" dirty="0">
                <a:solidFill>
                  <a:srgbClr val="FF0000"/>
                </a:solidFill>
              </a:rPr>
              <a:t>, </a:t>
            </a:r>
            <a:r>
              <a:rPr lang="it-IT" i="1" dirty="0" err="1">
                <a:solidFill>
                  <a:srgbClr val="FF0000"/>
                </a:solidFill>
              </a:rPr>
              <a:t>frases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cortas</a:t>
            </a:r>
            <a:r>
              <a:rPr lang="it-IT" i="1" dirty="0">
                <a:solidFill>
                  <a:srgbClr val="FF0000"/>
                </a:solidFill>
              </a:rPr>
              <a:t>, </a:t>
            </a:r>
            <a:r>
              <a:rPr lang="it-IT" i="1" dirty="0" err="1">
                <a:solidFill>
                  <a:srgbClr val="FF0000"/>
                </a:solidFill>
              </a:rPr>
              <a:t>elipsis</a:t>
            </a:r>
            <a:r>
              <a:rPr lang="it-IT" i="1" dirty="0">
                <a:solidFill>
                  <a:srgbClr val="FF0000"/>
                </a:solidFill>
              </a:rPr>
              <a:t> y </a:t>
            </a:r>
            <a:r>
              <a:rPr lang="it-IT" i="1" dirty="0" err="1">
                <a:solidFill>
                  <a:srgbClr val="FF0000"/>
                </a:solidFill>
              </a:rPr>
              <a:t>elementos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deícticos</a:t>
            </a:r>
            <a:endParaRPr lang="it-IT" i="1" dirty="0">
              <a:solidFill>
                <a:srgbClr val="FF0000"/>
              </a:solidFill>
            </a:endParaRPr>
          </a:p>
          <a:p>
            <a:endParaRPr lang="it-IT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83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</TotalTime>
  <Words>525</Words>
  <Application>Microsoft Office PowerPoint</Application>
  <PresentationFormat>Presentazione su schermo (4:3)</PresentationFormat>
  <Paragraphs>124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Wingdings</vt:lpstr>
      <vt:lpstr>Adiacente</vt:lpstr>
      <vt:lpstr>Traducción de textos audiovisuales</vt:lpstr>
      <vt:lpstr>Tipos de oralidad</vt:lpstr>
      <vt:lpstr>La variación concepcional hablado/escrito</vt:lpstr>
      <vt:lpstr>INMEDIATEZ / DISTANCIA</vt:lpstr>
      <vt:lpstr>Parámetros</vt:lpstr>
      <vt:lpstr>Parámetros de INMEDIATEZ / DISTANCIA</vt:lpstr>
      <vt:lpstr>Estrategias de verbalización</vt:lpstr>
      <vt:lpstr>Características de la oralidad prefabricada</vt:lpstr>
      <vt:lpstr>Frente a los documentales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Traducción de textos audiovisuales</dc:title>
  <dc:creator>isolis</dc:creator>
  <cp:lastModifiedBy>inmaculada solis</cp:lastModifiedBy>
  <cp:revision>5</cp:revision>
  <dcterms:created xsi:type="dcterms:W3CDTF">2015-10-28T18:21:49Z</dcterms:created>
  <dcterms:modified xsi:type="dcterms:W3CDTF">2019-10-14T09:28:15Z</dcterms:modified>
</cp:coreProperties>
</file>