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66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83" r:id="rId18"/>
    <p:sldId id="384" r:id="rId19"/>
    <p:sldId id="385" r:id="rId20"/>
    <p:sldId id="386" r:id="rId21"/>
    <p:sldId id="388" r:id="rId22"/>
    <p:sldId id="389" r:id="rId23"/>
    <p:sldId id="390" r:id="rId24"/>
    <p:sldId id="391" r:id="rId25"/>
    <p:sldId id="392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12" r:id="rId37"/>
    <p:sldId id="417" r:id="rId38"/>
    <p:sldId id="418" r:id="rId39"/>
    <p:sldId id="419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9089A0-60C5-460A-A148-EBF54E27C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58BC25-99B8-45CE-9B3E-F30F1C4D7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287542-00B5-451D-A852-684E27435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937C-A7E2-4FFF-972C-25AB5AE902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69CF968-F13A-4189-B23E-828BA877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CDE66A-6C76-4A2E-AEFC-B80EA2354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F8C4-1EC9-491B-BB9B-A4BB5FB95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8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A96A29-D9E5-4381-8B0D-A3EA0A284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0668A18-DB3E-47B7-B6BE-159AA6296B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E0DF92-2A2D-48F2-872C-7FA9ED690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937C-A7E2-4FFF-972C-25AB5AE902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D4E431-DA78-4042-B4F4-8F25C47B8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559003-4407-46CA-8C1B-76A1F10A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F8C4-1EC9-491B-BB9B-A4BB5FB95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9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C34F198-D22F-449B-9273-EE5122404C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354ACF7-67EF-4380-9286-EA62E2F9F1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32D8DC-6F84-4AD1-828A-F871A22CD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937C-A7E2-4FFF-972C-25AB5AE902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259E17-C80A-459D-A6D4-DC0432F52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F0FB91-4652-4532-B5CA-95BEF054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F8C4-1EC9-491B-BB9B-A4BB5FB95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29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FC2992-E911-42B1-9DE2-DD29408B4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89725B-4D12-47F8-AC59-36566579D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E83357-B588-449D-971B-183917A64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937C-A7E2-4FFF-972C-25AB5AE902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DB17B5-6BAF-4A7A-A377-8171664A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AF6380-402D-4260-BC7A-D4D943FD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F8C4-1EC9-491B-BB9B-A4BB5FB95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3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2494EA-4CA0-4901-804C-E619ABE7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067FB5-4CFC-4ADA-9FAD-E543CCEC5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6D124E-85BE-4860-ACF8-32814DBA0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937C-A7E2-4FFF-972C-25AB5AE902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086235-8479-41DD-9570-1EC2890C3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89FACD-9CCE-4FEE-9A41-5BD5918B3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F8C4-1EC9-491B-BB9B-A4BB5FB95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21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190790-C29C-4F54-80B8-A125AA99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F72442-3774-4D2D-B06F-023E6BCB1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FD2BA4-C2B1-46DD-85AD-B3089A5E6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665F12-1ACD-4CE3-8707-32739EF80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937C-A7E2-4FFF-972C-25AB5AE902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74605C4-CDA2-44F9-88A8-FA7DF4147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F0160E-2618-4F8A-B6F6-18F02E7FF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F8C4-1EC9-491B-BB9B-A4BB5FB95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22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B50C76-C80B-46FE-9B3D-EA0FA49DD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2D1461-E51B-4EBD-BB1D-E03057826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790CB0-C322-4FDB-A75E-E8EDAA6AC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310C573-6D19-4C91-AFD1-7275D85203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936D430-8EF7-4B20-B42A-F97A9425F7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758BD3C-36CF-44C4-9450-133E774D4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937C-A7E2-4FFF-972C-25AB5AE902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3BD521EF-568C-46DF-9BE7-3ADD7EE7A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63E7A95-318D-479C-8729-81A6B2394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F8C4-1EC9-491B-BB9B-A4BB5FB95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2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CF6102C-E165-4B78-A2B9-22ADA2AAF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15DACC3-3477-4703-8501-A689818C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937C-A7E2-4FFF-972C-25AB5AE902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2096913-9083-4FB5-8B6C-ADD3C936F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63E820-C00F-4385-BFDD-B7DC3782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F8C4-1EC9-491B-BB9B-A4BB5FB95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95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BC69FC9-9EEE-4CF1-8028-2F5FD422D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937C-A7E2-4FFF-972C-25AB5AE902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C0155FB-E081-4660-8A0F-CC4ABA75C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A28DCE6-186C-4C2E-AEE5-27ECEFD77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F8C4-1EC9-491B-BB9B-A4BB5FB95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7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49C053-B40A-4699-BB31-6DA11B4A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86D9EB-9935-4738-875E-726CC1B36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F71D22B-0622-4037-9C2F-AF7DA398A5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CE0322-F999-4515-AD73-789E882D8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937C-A7E2-4FFF-972C-25AB5AE902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0B58C92-C81C-4336-9A47-3B21D2007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70EBAA-8222-41A8-8DF1-93D346137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F8C4-1EC9-491B-BB9B-A4BB5FB95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2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DD95E4-EE79-4356-B8B5-475013A0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A6BD017-FD20-4EF3-AA4B-C9B6B5788E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860941-0EE8-4BE1-8691-7DB6ADBF84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3A4565-1B61-431C-999F-B71FC5F4B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9937C-A7E2-4FFF-972C-25AB5AE902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2690119-4302-4B70-B532-AE2589FCE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FCCA78-CF91-46F1-BC6A-324C8B6C8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4F8C4-1EC9-491B-BB9B-A4BB5FB95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12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5A579F7-C3F5-456B-91AB-DB8EFA415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02B9E8-446B-4702-B592-3C5CB5C43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929182-7EBC-44CF-90FF-255A0DB65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9937C-A7E2-4FFF-972C-25AB5AE9029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76AD8B-DC7A-4D1D-B2CC-A52B32F7F5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80C0E99-62E2-49B8-AC7B-817427305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4F8C4-1EC9-491B-BB9B-A4BB5FB9526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5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A8B824-3992-4121-AAB4-0C24A53EA3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108A78F-6B3C-4F66-BD45-98D963080D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0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1B6524B5-083C-457E-9E25-C6856E38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9731DB6-77A2-4627-ACA8-D3AB149BC0EF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10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3E253518-62D5-4B18-9534-484B3D2F4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6688"/>
            <a:ext cx="815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10244" name="Text Box 3">
            <a:extLst>
              <a:ext uri="{FF2B5EF4-FFF2-40B4-BE49-F238E27FC236}">
                <a16:creationId xmlns:a16="http://schemas.microsoft.com/office/drawing/2014/main" id="{070AEC95-6EE1-4AA1-8FEF-E48E9857A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95401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Ricordare che la rotazione attorno al doppio legame è impedita.</a:t>
            </a: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0609D793-FD40-460A-858B-574673C592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302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Alcheni—I prodotti delle reazioni di eliminazione</a:t>
            </a:r>
          </a:p>
        </p:txBody>
      </p:sp>
      <p:sp>
        <p:nvSpPr>
          <p:cNvPr id="10246" name="Text Box 12">
            <a:extLst>
              <a:ext uri="{FF2B5EF4-FFF2-40B4-BE49-F238E27FC236}">
                <a16:creationId xmlns:a16="http://schemas.microsoft.com/office/drawing/2014/main" id="{7D7EFFC0-0F0B-4305-ABC8-C4CA99485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511" y="2193926"/>
            <a:ext cx="1094915" cy="482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 b="0">
                <a:solidFill>
                  <a:srgbClr val="3366CC"/>
                </a:solidFill>
                <a:latin typeface="Tahoma" panose="020B0604030504040204" pitchFamily="34" charset="0"/>
              </a:rPr>
              <a:t>Figura 8.2</a:t>
            </a:r>
          </a:p>
          <a:p>
            <a:pPr algn="r" eaLnBrk="1" hangingPunct="1"/>
            <a:endParaRPr lang="en-US" altLang="en-US" sz="1400" b="0" baseline="30000">
              <a:cs typeface="Arial" panose="020B0604020202020204" pitchFamily="34" charset="0"/>
            </a:endParaRPr>
          </a:p>
        </p:txBody>
      </p:sp>
      <p:pic>
        <p:nvPicPr>
          <p:cNvPr id="10247" name="Picture 15">
            <a:extLst>
              <a:ext uri="{FF2B5EF4-FFF2-40B4-BE49-F238E27FC236}">
                <a16:creationId xmlns:a16="http://schemas.microsoft.com/office/drawing/2014/main" id="{FFC3DD28-C9B9-4F5C-9FC9-959FF76C8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597150"/>
            <a:ext cx="204628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6">
            <a:extLst>
              <a:ext uri="{FF2B5EF4-FFF2-40B4-BE49-F238E27FC236}">
                <a16:creationId xmlns:a16="http://schemas.microsoft.com/office/drawing/2014/main" id="{18900A18-689A-42C2-B438-A516EA971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66914"/>
            <a:ext cx="5638800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9AB20061-0BFF-499E-A7B0-C4E40D43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9CE341B-68DA-4C83-8036-11E50699A0D6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926BA4AE-25E8-453D-8BFA-D9E4C4FD8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6688"/>
            <a:ext cx="807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11268" name="Text Box 3">
            <a:extLst>
              <a:ext uri="{FF2B5EF4-FFF2-40B4-BE49-F238E27FC236}">
                <a16:creationId xmlns:a16="http://schemas.microsoft.com/office/drawing/2014/main" id="{26E44D58-83B8-4981-8BB1-8A1481E266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95400"/>
            <a:ext cx="868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A causa della rotazione impedita, sono possibili due stereoisomeri per il 2-butene. Il </a:t>
            </a:r>
            <a:r>
              <a:rPr lang="en-US" altLang="en-US" i="1"/>
              <a:t>cis</a:t>
            </a:r>
            <a:r>
              <a:rPr lang="en-US" altLang="en-US"/>
              <a:t>-2-butene e il </a:t>
            </a:r>
            <a:r>
              <a:rPr lang="en-US" altLang="en-US" i="1"/>
              <a:t>trans</a:t>
            </a:r>
            <a:r>
              <a:rPr lang="en-US" altLang="en-US"/>
              <a:t>-2-butene sono stereoisomeri, ma non sono reciproca immagine speculare: sono perciò diastereoisomeri.</a:t>
            </a:r>
          </a:p>
        </p:txBody>
      </p:sp>
      <p:sp>
        <p:nvSpPr>
          <p:cNvPr id="11269" name="Text Box 4">
            <a:extLst>
              <a:ext uri="{FF2B5EF4-FFF2-40B4-BE49-F238E27FC236}">
                <a16:creationId xmlns:a16="http://schemas.microsoft.com/office/drawing/2014/main" id="{8447DE2F-D94F-41BA-9098-B0552097D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302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Alcheni—I prodotti delle reazioni di eliminazione</a:t>
            </a:r>
          </a:p>
        </p:txBody>
      </p:sp>
      <p:pic>
        <p:nvPicPr>
          <p:cNvPr id="11270" name="Picture 6" descr="0004a">
            <a:extLst>
              <a:ext uri="{FF2B5EF4-FFF2-40B4-BE49-F238E27FC236}">
                <a16:creationId xmlns:a16="http://schemas.microsoft.com/office/drawing/2014/main" id="{DF02B2E6-CFB8-487B-A2F0-47BC805E8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92450"/>
            <a:ext cx="58674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15D1D9FC-CD29-47DB-9E31-077EA057C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970C977-FFD8-4ADB-B9BC-CBD6D631A87E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8258996E-B0E1-4D14-AB28-7BC4FF78A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1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12292" name="Text Box 3">
            <a:extLst>
              <a:ext uri="{FF2B5EF4-FFF2-40B4-BE49-F238E27FC236}">
                <a16:creationId xmlns:a16="http://schemas.microsoft.com/office/drawing/2014/main" id="{FDE3A734-CADD-490E-A3E1-9D250F8A5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764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Ogni volta che su ogni estremità del doppio legame carbonio-carbonio i due gruppi sono diversi l’uno dall’altro, sono possibili due diastereoisomeri.</a:t>
            </a:r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F7A281CD-0634-4E3E-BFA5-611F12137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Alcheni—I prodotti delle reazioni di eliminazione</a:t>
            </a:r>
          </a:p>
        </p:txBody>
      </p:sp>
      <p:pic>
        <p:nvPicPr>
          <p:cNvPr id="12294" name="Picture 6" descr="0004b">
            <a:extLst>
              <a:ext uri="{FF2B5EF4-FFF2-40B4-BE49-F238E27FC236}">
                <a16:creationId xmlns:a16="http://schemas.microsoft.com/office/drawing/2014/main" id="{7B603115-8BC3-4631-88C1-28EDF4C74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352801"/>
            <a:ext cx="8077200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534D063D-BD75-4AA6-8798-6F823704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4F165C-3E46-488E-96CF-F0B0205AB798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18B7CDE1-7440-4326-8920-AC354B27D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95288"/>
            <a:ext cx="815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13316" name="Text Box 3">
            <a:extLst>
              <a:ext uri="{FF2B5EF4-FFF2-40B4-BE49-F238E27FC236}">
                <a16:creationId xmlns:a16="http://schemas.microsoft.com/office/drawing/2014/main" id="{CB791069-03C3-4FFF-BF2E-6B2AF1F26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3195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In generale, gli alcheni </a:t>
            </a:r>
            <a:r>
              <a:rPr lang="en-US" altLang="en-US" i="1"/>
              <a:t>trans</a:t>
            </a:r>
            <a:r>
              <a:rPr lang="en-US" altLang="en-US"/>
              <a:t> sono più stabili degli alcheni </a:t>
            </a:r>
            <a:r>
              <a:rPr lang="en-US" altLang="en-US" i="1"/>
              <a:t>cis</a:t>
            </a:r>
            <a:r>
              <a:rPr lang="en-US" altLang="en-US"/>
              <a:t> perchè i gruppi legati ai carboni del doppio legame sono ben lontani, riducendo così le interazioni steriche.</a:t>
            </a:r>
          </a:p>
        </p:txBody>
      </p:sp>
      <p:sp>
        <p:nvSpPr>
          <p:cNvPr id="13317" name="Text Box 4">
            <a:extLst>
              <a:ext uri="{FF2B5EF4-FFF2-40B4-BE49-F238E27FC236}">
                <a16:creationId xmlns:a16="http://schemas.microsoft.com/office/drawing/2014/main" id="{90D8FC12-7539-4F33-A1CA-C44B4057C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350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Alcheni—I prodotti delle reazioni di eliminazione</a:t>
            </a:r>
          </a:p>
        </p:txBody>
      </p:sp>
      <p:pic>
        <p:nvPicPr>
          <p:cNvPr id="13318" name="Picture 6" descr="0004c">
            <a:extLst>
              <a:ext uri="{FF2B5EF4-FFF2-40B4-BE49-F238E27FC236}">
                <a16:creationId xmlns:a16="http://schemas.microsoft.com/office/drawing/2014/main" id="{C49DA119-7681-4565-A753-E9F3E255E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35350"/>
            <a:ext cx="8077200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2707F9BA-204C-46D9-8423-305E0BD0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75029FE-4C28-46A6-84BC-568707CB7319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E8583CB3-6A04-46F4-8CD7-779B2E9B68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6688"/>
            <a:ext cx="800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14340" name="Text Box 3">
            <a:extLst>
              <a:ext uri="{FF2B5EF4-FFF2-40B4-BE49-F238E27FC236}">
                <a16:creationId xmlns:a16="http://schemas.microsoft.com/office/drawing/2014/main" id="{1751D254-1FBE-4DD5-A193-01501360A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19200"/>
            <a:ext cx="8686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La stabilità di un alchene aumenta con il numero di gruppi R legati al doppio legame.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E35F476B-342C-49C6-B5FB-3832A875E2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302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Alcheni—I prodotti delle reazioni di eliminazione</a:t>
            </a:r>
          </a:p>
        </p:txBody>
      </p:sp>
      <p:pic>
        <p:nvPicPr>
          <p:cNvPr id="14342" name="Picture 6" descr="0005a">
            <a:extLst>
              <a:ext uri="{FF2B5EF4-FFF2-40B4-BE49-F238E27FC236}">
                <a16:creationId xmlns:a16="http://schemas.microsoft.com/office/drawing/2014/main" id="{0DC8D804-A86E-43C5-B989-B1102439F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81534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 Box 7">
            <a:extLst>
              <a:ext uri="{FF2B5EF4-FFF2-40B4-BE49-F238E27FC236}">
                <a16:creationId xmlns:a16="http://schemas.microsoft.com/office/drawing/2014/main" id="{AFD4CD42-66B0-4B6A-AACA-E90A7F2DE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917950"/>
            <a:ext cx="8686800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Più alta è la percentuale di carattere </a:t>
            </a:r>
            <a:r>
              <a:rPr lang="en-US" altLang="en-US" sz="2200" i="1"/>
              <a:t>s</a:t>
            </a:r>
            <a:r>
              <a:rPr lang="en-US" altLang="en-US" sz="2200"/>
              <a:t>, più facilmente un atomo accetta densità elettronica. Perciò i carboni ibridi </a:t>
            </a:r>
            <a:r>
              <a:rPr lang="en-US" altLang="en-US" sz="2200" i="1"/>
              <a:t>sp</a:t>
            </a:r>
            <a:r>
              <a:rPr lang="en-US" altLang="en-US" sz="2200" baseline="30000"/>
              <a:t>2</a:t>
            </a:r>
            <a:r>
              <a:rPr lang="en-US" altLang="en-US" sz="2200"/>
              <a:t> sono maggiormente in grado di accettare densità elettronica e gli atomi di carbonio ibridati </a:t>
            </a:r>
            <a:r>
              <a:rPr lang="en-US" altLang="en-US" sz="2200" i="1"/>
              <a:t>sp</a:t>
            </a:r>
            <a:r>
              <a:rPr lang="en-US" altLang="en-US" sz="2200" baseline="30000"/>
              <a:t>3</a:t>
            </a:r>
            <a:r>
              <a:rPr lang="en-US" altLang="en-US" sz="2200"/>
              <a:t> sono maggiormente in grado di donare densità elettronica 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Di conseguenza, aumentare il numero di gruppi elettron-donatori su un atomo in grado di accettare densità elettronica rende l’alchene più stabile.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4E071EE0-1BBB-4B71-9B7C-DD501BF51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3970CF-51B8-400C-AFFF-57840F87A2C5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9E3F8847-87BB-4B2B-9E37-2F2F9C1F9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5288"/>
            <a:ext cx="800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15364" name="Text Box 3">
            <a:extLst>
              <a:ext uri="{FF2B5EF4-FFF2-40B4-BE49-F238E27FC236}">
                <a16:creationId xmlns:a16="http://schemas.microsoft.com/office/drawing/2014/main" id="{6F97C54A-9DAF-4E54-8E7F-FEE363BAD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24025"/>
            <a:ext cx="868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Il</a:t>
            </a:r>
            <a:r>
              <a:rPr lang="en-US" altLang="en-US" i="1"/>
              <a:t> trans</a:t>
            </a:r>
            <a:r>
              <a:rPr lang="en-US" altLang="en-US"/>
              <a:t>-2-butene (un alchene disostituito) è più stabile del </a:t>
            </a:r>
            <a:r>
              <a:rPr lang="en-US" altLang="en-US" i="1"/>
              <a:t>cis</a:t>
            </a:r>
            <a:r>
              <a:rPr lang="en-US" altLang="en-US"/>
              <a:t>-2-butene (un altro alchene disostituito), ma entrambi sono più stabili dell’1-butene (un alchene monosostituito).</a:t>
            </a:r>
          </a:p>
        </p:txBody>
      </p:sp>
      <p:sp>
        <p:nvSpPr>
          <p:cNvPr id="15365" name="Text Box 4">
            <a:extLst>
              <a:ext uri="{FF2B5EF4-FFF2-40B4-BE49-F238E27FC236}">
                <a16:creationId xmlns:a16="http://schemas.microsoft.com/office/drawing/2014/main" id="{EA00A24D-7F72-47D8-81AD-F32AF537F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430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Alcheni—I prodotti delle reazioni di eliminazione</a:t>
            </a:r>
          </a:p>
        </p:txBody>
      </p:sp>
      <p:pic>
        <p:nvPicPr>
          <p:cNvPr id="15366" name="Picture 6" descr="0005c">
            <a:extLst>
              <a:ext uri="{FF2B5EF4-FFF2-40B4-BE49-F238E27FC236}">
                <a16:creationId xmlns:a16="http://schemas.microsoft.com/office/drawing/2014/main" id="{21F4CAE0-D909-4702-84D1-8A4448C70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52826"/>
            <a:ext cx="72390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5A83EC35-4085-4E09-8F19-12995C37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1DC8FD0-EF62-4B30-8080-EF58853B74BF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581C1ACE-8957-4170-9569-096EF388E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1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16388" name="Text Box 3">
            <a:extLst>
              <a:ext uri="{FF2B5EF4-FFF2-40B4-BE49-F238E27FC236}">
                <a16:creationId xmlns:a16="http://schemas.microsoft.com/office/drawing/2014/main" id="{A44B663C-7C6B-416E-90CF-AB807CFB4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98626"/>
            <a:ext cx="8686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Ci sono due meccanismi per l’eliminazione—E2 e E1, proprio come ci sono due meccanismi per la sostituzione nucleofila, S</a:t>
            </a:r>
            <a:r>
              <a:rPr lang="en-US" altLang="en-US" baseline="-25000"/>
              <a:t>N</a:t>
            </a:r>
            <a:r>
              <a:rPr lang="en-US" altLang="en-US"/>
              <a:t>2 e S</a:t>
            </a:r>
            <a:r>
              <a:rPr lang="en-US" altLang="en-US" baseline="-25000"/>
              <a:t>N</a:t>
            </a:r>
            <a:r>
              <a:rPr lang="en-US" altLang="en-US"/>
              <a:t>1.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Il meccanismo E2 — eliminazione bimoleculare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Il meccanismo E1 — eliminazione monomoleculare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I meccanismi E2 e E1 differiscono per i momenti in cui avvengono la rottura e la formazione dei legami, in analogia ai meccanismi S</a:t>
            </a:r>
            <a:r>
              <a:rPr lang="en-US" altLang="en-US" baseline="-25000"/>
              <a:t>N</a:t>
            </a:r>
            <a:r>
              <a:rPr lang="en-US" altLang="en-US"/>
              <a:t>2 e S</a:t>
            </a:r>
            <a:r>
              <a:rPr lang="en-US" altLang="en-US" baseline="-25000"/>
              <a:t>N</a:t>
            </a:r>
            <a:r>
              <a:rPr lang="en-US" altLang="en-US"/>
              <a:t>1.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Le reazioni E2 e S</a:t>
            </a:r>
            <a:r>
              <a:rPr lang="en-US" altLang="en-US" baseline="-25000"/>
              <a:t>N</a:t>
            </a:r>
            <a:r>
              <a:rPr lang="en-US" altLang="en-US"/>
              <a:t>2 hanno alcune caratteristiche in comune, come pure la E1 e la S</a:t>
            </a:r>
            <a:r>
              <a:rPr lang="en-US" altLang="en-US" baseline="-25000"/>
              <a:t>N</a:t>
            </a:r>
            <a:r>
              <a:rPr lang="en-US" altLang="en-US"/>
              <a:t>1.</a:t>
            </a:r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AF85FB8B-71C4-405E-A1BE-23CD32366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826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Il Meccanismo dell’Eliminazione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65E06140-37E3-403D-B3B3-C36D7346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F57550-1F3A-4AAD-9E28-183E557F6666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17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DF7045D4-AFEE-4B80-A81F-B9D708A7B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1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A49C14EF-ACE8-4CEC-87CB-DCBFB5A0E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46225"/>
            <a:ext cx="8686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Il meccanismo più comune per la deidroalogenazione è quello E2.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E2 segue una </a:t>
            </a:r>
            <a:r>
              <a:rPr lang="en-US" altLang="en-US">
                <a:solidFill>
                  <a:schemeClr val="accent2"/>
                </a:solidFill>
              </a:rPr>
              <a:t>cinetica del secondo ordine</a:t>
            </a:r>
            <a:r>
              <a:rPr lang="en-US" altLang="en-US"/>
              <a:t>, e sia l’alogenuro alchilico che la base compaiono nell’equazione di velocità: </a:t>
            </a:r>
          </a:p>
        </p:txBody>
      </p:sp>
      <p:sp>
        <p:nvSpPr>
          <p:cNvPr id="17413" name="Text Box 4">
            <a:extLst>
              <a:ext uri="{FF2B5EF4-FFF2-40B4-BE49-F238E27FC236}">
                <a16:creationId xmlns:a16="http://schemas.microsoft.com/office/drawing/2014/main" id="{5AF3438A-E51C-4912-9CC0-4D58614CE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350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Il Meccanismo dell’Eliminazione  — E2</a:t>
            </a:r>
          </a:p>
        </p:txBody>
      </p:sp>
      <p:sp>
        <p:nvSpPr>
          <p:cNvPr id="17414" name="Text Box 5">
            <a:extLst>
              <a:ext uri="{FF2B5EF4-FFF2-40B4-BE49-F238E27FC236}">
                <a16:creationId xmlns:a16="http://schemas.microsoft.com/office/drawing/2014/main" id="{D8402D10-83D5-4080-8CBA-D22A84952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3886200"/>
            <a:ext cx="480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velocità = k[(CH</a:t>
            </a:r>
            <a:r>
              <a:rPr lang="en-US" altLang="en-US" baseline="-25000"/>
              <a:t>3</a:t>
            </a:r>
            <a:r>
              <a:rPr lang="en-US" altLang="en-US"/>
              <a:t>)</a:t>
            </a:r>
            <a:r>
              <a:rPr lang="en-US" altLang="en-US" baseline="-25000"/>
              <a:t>3</a:t>
            </a:r>
            <a:r>
              <a:rPr lang="en-US" altLang="en-US"/>
              <a:t>CBr][</a:t>
            </a:r>
            <a:r>
              <a:rPr lang="en-US" altLang="en-US" sz="1800">
                <a:cs typeface="Arial" panose="020B0604020202020204" pitchFamily="34" charset="0"/>
              </a:rPr>
              <a:t>¯</a:t>
            </a:r>
            <a:r>
              <a:rPr lang="en-US" altLang="en-US">
                <a:cs typeface="Arial" panose="020B0604020202020204" pitchFamily="34" charset="0"/>
              </a:rPr>
              <a:t>OH]</a:t>
            </a:r>
            <a:endParaRPr lang="en-US" altLang="en-US"/>
          </a:p>
        </p:txBody>
      </p:sp>
      <p:sp>
        <p:nvSpPr>
          <p:cNvPr id="17415" name="Text Box 6">
            <a:extLst>
              <a:ext uri="{FF2B5EF4-FFF2-40B4-BE49-F238E27FC236}">
                <a16:creationId xmlns:a16="http://schemas.microsoft.com/office/drawing/2014/main" id="{38336D9F-7BB1-4E72-A236-A1212C711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664076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La reazione è </a:t>
            </a:r>
            <a:r>
              <a:rPr lang="en-US" altLang="en-US">
                <a:solidFill>
                  <a:schemeClr val="accent2"/>
                </a:solidFill>
              </a:rPr>
              <a:t>concertata</a:t>
            </a:r>
            <a:r>
              <a:rPr lang="en-US" altLang="en-US"/>
              <a:t>: tutti i legami sono scissi e formati in un unico stadio.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ECA48882-91D1-4D5A-8545-5963E2DF0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60BB6B-467F-410B-A95D-4203A0174BF4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18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E892CE72-67DC-4FDC-9FA9-4D6C7D88D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1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56D7B088-A922-4F26-9032-C2ACB32B4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Il Meccanismo dell’Eliminazione  — E2</a:t>
            </a:r>
          </a:p>
        </p:txBody>
      </p:sp>
      <p:pic>
        <p:nvPicPr>
          <p:cNvPr id="18437" name="Picture 11" descr="mechanism_1_c_la_764">
            <a:extLst>
              <a:ext uri="{FF2B5EF4-FFF2-40B4-BE49-F238E27FC236}">
                <a16:creationId xmlns:a16="http://schemas.microsoft.com/office/drawing/2014/main" id="{E0BB8232-9B69-4B55-ADC3-E6809287E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32038"/>
            <a:ext cx="80010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4F21BD75-B31A-4C9D-9C31-C90C64E9A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9582C96-6DFD-4C41-BB1B-280DB2A2AD61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19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49243536-531A-4DBD-BEE7-ABEF1BE83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5288"/>
            <a:ext cx="800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19460" name="Text Box 3">
            <a:extLst>
              <a:ext uri="{FF2B5EF4-FFF2-40B4-BE49-F238E27FC236}">
                <a16:creationId xmlns:a16="http://schemas.microsoft.com/office/drawing/2014/main" id="{E8F02A83-1FDB-4D3F-B256-350B88CBD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350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Il Meccanismo dell’Eliminazione  — E2</a:t>
            </a:r>
          </a:p>
        </p:txBody>
      </p:sp>
      <p:sp>
        <p:nvSpPr>
          <p:cNvPr id="19461" name="Text Box 8">
            <a:extLst>
              <a:ext uri="{FF2B5EF4-FFF2-40B4-BE49-F238E27FC236}">
                <a16:creationId xmlns:a16="http://schemas.microsoft.com/office/drawing/2014/main" id="{EF18F228-FA2B-4D0A-8382-84F102D89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1572" y="1752600"/>
            <a:ext cx="1944828" cy="91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 b="0">
                <a:solidFill>
                  <a:srgbClr val="3366CC"/>
                </a:solidFill>
                <a:latin typeface="Tahoma" panose="020B0604030504040204" pitchFamily="34" charset="0"/>
              </a:rPr>
              <a:t>Figura 8.3</a:t>
            </a:r>
          </a:p>
          <a:p>
            <a:pPr algn="r" eaLnBrk="1" hangingPunct="1"/>
            <a:r>
              <a:rPr lang="en-US" altLang="en-US" sz="1400" b="0"/>
              <a:t>Diagramma di energia</a:t>
            </a:r>
          </a:p>
          <a:p>
            <a:pPr algn="r" eaLnBrk="1" hangingPunct="1"/>
            <a:r>
              <a:rPr lang="en-US" altLang="en-US" sz="1400" b="0"/>
              <a:t>per una reazione E2:</a:t>
            </a:r>
          </a:p>
          <a:p>
            <a:pPr algn="r" eaLnBrk="1" hangingPunct="1"/>
            <a:endParaRPr lang="en-US" altLang="en-US" sz="1400" b="0" baseline="30000">
              <a:cs typeface="Arial" panose="020B0604020202020204" pitchFamily="34" charset="0"/>
            </a:endParaRPr>
          </a:p>
        </p:txBody>
      </p:sp>
      <p:pic>
        <p:nvPicPr>
          <p:cNvPr id="19462" name="Picture 13">
            <a:extLst>
              <a:ext uri="{FF2B5EF4-FFF2-40B4-BE49-F238E27FC236}">
                <a16:creationId xmlns:a16="http://schemas.microsoft.com/office/drawing/2014/main" id="{7E30E116-0F45-4FAA-8217-6B6934D37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27425"/>
            <a:ext cx="335280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4">
            <a:extLst>
              <a:ext uri="{FF2B5EF4-FFF2-40B4-BE49-F238E27FC236}">
                <a16:creationId xmlns:a16="http://schemas.microsoft.com/office/drawing/2014/main" id="{91F5BFE9-66F7-470E-950D-566789528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514600"/>
            <a:ext cx="20907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5">
            <a:extLst>
              <a:ext uri="{FF2B5EF4-FFF2-40B4-BE49-F238E27FC236}">
                <a16:creationId xmlns:a16="http://schemas.microsoft.com/office/drawing/2014/main" id="{3C70F924-93D5-4D57-BF09-7CCB29740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571500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77451EA8-09DC-4B1F-AB91-F396B55C6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0D7DA3-3814-4139-9CB4-EBF56AB4DF42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051" name="Text Box 3">
            <a:extLst>
              <a:ext uri="{FF2B5EF4-FFF2-40B4-BE49-F238E27FC236}">
                <a16:creationId xmlns:a16="http://schemas.microsoft.com/office/drawing/2014/main" id="{B3619798-9C77-4E31-9256-013EDA6D4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020763"/>
            <a:ext cx="7169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/>
              <a:t>Fondamenti di chimica organica</a:t>
            </a:r>
            <a:endParaRPr lang="en-US" altLang="en-US" sz="2800" i="1">
              <a:latin typeface="Times New Roman" panose="02020603050405020304" pitchFamily="18" charset="0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FD0DA649-6636-492A-B4AA-6741697D6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7653" y="2682876"/>
            <a:ext cx="33297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>
                <a:latin typeface="Times New Roman" panose="02020603050405020304" pitchFamily="18" charset="0"/>
              </a:rPr>
              <a:t>Janice Gorzynski Smith</a:t>
            </a:r>
          </a:p>
          <a:p>
            <a:pPr algn="ctr" eaLnBrk="1" hangingPunct="1"/>
            <a:r>
              <a:rPr lang="en-US" altLang="en-US" i="1">
                <a:latin typeface="Times New Roman" panose="02020603050405020304" pitchFamily="18" charset="0"/>
              </a:rPr>
              <a:t>University of Hawai’i</a:t>
            </a:r>
          </a:p>
        </p:txBody>
      </p:sp>
      <p:sp>
        <p:nvSpPr>
          <p:cNvPr id="2053" name="Text Box 7">
            <a:extLst>
              <a:ext uri="{FF2B5EF4-FFF2-40B4-BE49-F238E27FC236}">
                <a16:creationId xmlns:a16="http://schemas.microsoft.com/office/drawing/2014/main" id="{9377802F-A5E0-425B-852C-5F3ED339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172201"/>
            <a:ext cx="54864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000" b="0"/>
              <a:t>Copyright © The McGraw-Hill Companies, Inc. Permission required for reproduction or display.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1000"/>
          </a:p>
        </p:txBody>
      </p:sp>
      <p:sp>
        <p:nvSpPr>
          <p:cNvPr id="2054" name="Text Box 8">
            <a:extLst>
              <a:ext uri="{FF2B5EF4-FFF2-40B4-BE49-F238E27FC236}">
                <a16:creationId xmlns:a16="http://schemas.microsoft.com/office/drawing/2014/main" id="{AE187F13-E875-4340-AC25-CE3999ACD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6" y="3810000"/>
            <a:ext cx="8683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/>
              <a:t>Capitolo 8</a:t>
            </a:r>
          </a:p>
          <a:p>
            <a:pPr algn="ctr" eaLnBrk="1" hangingPunct="1"/>
            <a:r>
              <a:rPr lang="it-IT" altLang="en-US" sz="3200"/>
              <a:t>Alogenuri alchilici e reazioni di eliminazione</a:t>
            </a:r>
            <a:endParaRPr lang="en-US" altLang="en-US" sz="3200"/>
          </a:p>
        </p:txBody>
      </p:sp>
      <p:sp>
        <p:nvSpPr>
          <p:cNvPr id="2055" name="Text Box 9">
            <a:extLst>
              <a:ext uri="{FF2B5EF4-FFF2-40B4-BE49-F238E27FC236}">
                <a16:creationId xmlns:a16="http://schemas.microsoft.com/office/drawing/2014/main" id="{9F093770-558A-4A09-82BE-3B8556DEA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4" y="5257801"/>
            <a:ext cx="3690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600"/>
              <a:t>Prepared by Rabi Ann Musah</a:t>
            </a:r>
          </a:p>
          <a:p>
            <a:pPr algn="ctr" eaLnBrk="1" hangingPunct="1"/>
            <a:r>
              <a:rPr lang="en-US" altLang="en-US" sz="1200"/>
              <a:t>State University of New York at Albany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E1AC2B14-17F0-47A4-B0D8-B58116B84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4D79531-F7C3-4C09-9DCB-95E1FD0AE807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20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99A89CBE-DB82-4D01-9881-36263200F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76201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20484" name="Text Box 3">
            <a:extLst>
              <a:ext uri="{FF2B5EF4-FFF2-40B4-BE49-F238E27FC236}">
                <a16:creationId xmlns:a16="http://schemas.microsoft.com/office/drawing/2014/main" id="{AD071A48-50B9-4934-9389-B36473C7B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00200"/>
            <a:ext cx="8686800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200"/>
              <a:t>C’è uno stretto parallelismo fra i meccanismi E2 e S</a:t>
            </a:r>
            <a:r>
              <a:rPr lang="en-US" altLang="en-US" sz="2200" baseline="-25000"/>
              <a:t>N</a:t>
            </a:r>
            <a:r>
              <a:rPr lang="en-US" altLang="en-US" sz="2200"/>
              <a:t>2 per come la velocità è influenzata dalla natura della base, del gruppo uscente e dal solvente.</a:t>
            </a:r>
          </a:p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200"/>
              <a:t>La base compare nell’equazione di velocità, pertanto la velocità della reazione E2 aumenta all’aumentare della forza della base.</a:t>
            </a:r>
          </a:p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200"/>
              <a:t>Le reazioni E2 sono generalmente condotte con basi forti cariche negativamente, come </a:t>
            </a:r>
            <a:r>
              <a:rPr lang="en-US" altLang="en-US" sz="1800">
                <a:cs typeface="Arial" panose="020B0604020202020204" pitchFamily="34" charset="0"/>
              </a:rPr>
              <a:t>¯</a:t>
            </a:r>
            <a:r>
              <a:rPr lang="en-US" altLang="en-US" sz="2200">
                <a:cs typeface="Arial" panose="020B0604020202020204" pitchFamily="34" charset="0"/>
              </a:rPr>
              <a:t>OH e </a:t>
            </a:r>
            <a:r>
              <a:rPr lang="en-US" altLang="en-US" sz="1800">
                <a:cs typeface="Arial" panose="020B0604020202020204" pitchFamily="34" charset="0"/>
              </a:rPr>
              <a:t>¯</a:t>
            </a:r>
            <a:r>
              <a:rPr lang="en-US" altLang="en-US" sz="2200">
                <a:cs typeface="Arial" panose="020B0604020202020204" pitchFamily="34" charset="0"/>
              </a:rPr>
              <a:t>OR. </a:t>
            </a:r>
            <a:endParaRPr lang="en-US" altLang="en-US" sz="2200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F02CBC59-2A88-4688-B73C-AD2339944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064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Il Meccanismo dell’Eliminazione  — E2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82AC46BC-5EA2-4F0D-A3E7-2457B831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D9BD417-CB55-4751-9D6E-5DEE42E9CBF5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E6AD30AA-755D-4BFA-A546-397A63A28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71488"/>
            <a:ext cx="815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39FD4B24-8AE2-4EA7-8D2A-FB6ED6EF0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636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Il Meccanismo dell’Eliminazione  — E2</a:t>
            </a:r>
          </a:p>
        </p:txBody>
      </p:sp>
      <p:pic>
        <p:nvPicPr>
          <p:cNvPr id="21509" name="Picture 9">
            <a:extLst>
              <a:ext uri="{FF2B5EF4-FFF2-40B4-BE49-F238E27FC236}">
                <a16:creationId xmlns:a16="http://schemas.microsoft.com/office/drawing/2014/main" id="{BC85D0DD-CFD4-42D2-A572-50C2F79CC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322514"/>
            <a:ext cx="8691563" cy="247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1">
            <a:extLst>
              <a:ext uri="{FF2B5EF4-FFF2-40B4-BE49-F238E27FC236}">
                <a16:creationId xmlns:a16="http://schemas.microsoft.com/office/drawing/2014/main" id="{C036E902-8A4C-4B73-8C88-2B3645A60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037138"/>
            <a:ext cx="86106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79E45486-12CD-498F-9E02-2CEF845A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0CF4128-BC4F-411E-B3BD-6C29CEB1523B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F6341C1A-23CF-455F-BBB4-903FB8425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71488"/>
            <a:ext cx="807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22532" name="Text Box 3">
            <a:extLst>
              <a:ext uri="{FF2B5EF4-FFF2-40B4-BE49-F238E27FC236}">
                <a16:creationId xmlns:a16="http://schemas.microsoft.com/office/drawing/2014/main" id="{83F26848-DF82-4543-871E-C3CADE855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752601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/>
              <a:t>I meccanismi S</a:t>
            </a:r>
            <a:r>
              <a:rPr lang="en-US" altLang="en-US" baseline="-25000"/>
              <a:t>N</a:t>
            </a:r>
            <a:r>
              <a:rPr lang="en-US" altLang="en-US"/>
              <a:t>2 e E2 differiscono nel modo in cui il gruppo R influenza la velocità della reazione.</a:t>
            </a:r>
          </a:p>
        </p:txBody>
      </p:sp>
      <p:sp>
        <p:nvSpPr>
          <p:cNvPr id="22533" name="Text Box 4">
            <a:extLst>
              <a:ext uri="{FF2B5EF4-FFF2-40B4-BE49-F238E27FC236}">
                <a16:creationId xmlns:a16="http://schemas.microsoft.com/office/drawing/2014/main" id="{BC13A5DA-2B42-4AAB-AB3D-67E628F57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112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Il Meccanismo dell’Eliminazione  — E2</a:t>
            </a:r>
          </a:p>
        </p:txBody>
      </p:sp>
      <p:pic>
        <p:nvPicPr>
          <p:cNvPr id="22534" name="Picture 8">
            <a:extLst>
              <a:ext uri="{FF2B5EF4-FFF2-40B4-BE49-F238E27FC236}">
                <a16:creationId xmlns:a16="http://schemas.microsoft.com/office/drawing/2014/main" id="{1B353B10-5CA8-4B39-8B1B-EC2A41811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9588"/>
            <a:ext cx="8745538" cy="258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F2332063-2210-4E77-85D4-0162A545F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6F567FB-2DB2-42A9-8351-85BB99621EB1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81FB9B80-5B28-4124-8742-C7CB51911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1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850950D5-13A8-4123-B657-8B1A729B9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39889"/>
            <a:ext cx="868680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200"/>
              <a:t>L’aumentare della velocità della reazione E2 all’aumentare dei sostituenti alchilici può essere razionalizzata in termini di stabilità dello stato di transizione.</a:t>
            </a:r>
          </a:p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200"/>
              <a:t>Nello stato di transizione il doppio legame è parzialmente formato. Perciò, aumentare la stabiltà del doppio legame con i sostituenti alchilici stabilizza lo stato di transizione (cioè si abbassa la </a:t>
            </a:r>
            <a:r>
              <a:rPr lang="en-US" altLang="en-US" sz="2200" i="1"/>
              <a:t>E</a:t>
            </a:r>
            <a:r>
              <a:rPr lang="en-US" altLang="en-US" sz="2200" baseline="-25000"/>
              <a:t>a</a:t>
            </a:r>
            <a:r>
              <a:rPr lang="en-US" altLang="en-US" sz="2200"/>
              <a:t>, e questo fa aumentare la velocità della reazione.</a:t>
            </a: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6DB58CB3-D7FD-4852-A021-CF1954A6FD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68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Il Meccanismo dell’Eliminazione  — E2</a:t>
            </a:r>
          </a:p>
        </p:txBody>
      </p:sp>
      <p:pic>
        <p:nvPicPr>
          <p:cNvPr id="23558" name="Picture 8">
            <a:extLst>
              <a:ext uri="{FF2B5EF4-FFF2-40B4-BE49-F238E27FC236}">
                <a16:creationId xmlns:a16="http://schemas.microsoft.com/office/drawing/2014/main" id="{B1695BA7-1196-4383-B05D-11F8EBFCE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46588"/>
            <a:ext cx="74676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5503CC48-B2A2-40C6-A886-C165E22F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A2962DF-12FB-4A58-98AC-F0478718CD6E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pic>
        <p:nvPicPr>
          <p:cNvPr id="24579" name="Picture 9">
            <a:extLst>
              <a:ext uri="{FF2B5EF4-FFF2-40B4-BE49-F238E27FC236}">
                <a16:creationId xmlns:a16="http://schemas.microsoft.com/office/drawing/2014/main" id="{F01C64CC-ADEB-457D-B470-3D24C2C6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1"/>
            <a:ext cx="70104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2">
            <a:extLst>
              <a:ext uri="{FF2B5EF4-FFF2-40B4-BE49-F238E27FC236}">
                <a16:creationId xmlns:a16="http://schemas.microsoft.com/office/drawing/2014/main" id="{1AA58DD8-BEB6-4181-BA61-AF0B923CC8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76201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24581" name="Text Box 3">
            <a:extLst>
              <a:ext uri="{FF2B5EF4-FFF2-40B4-BE49-F238E27FC236}">
                <a16:creationId xmlns:a16="http://schemas.microsoft.com/office/drawing/2014/main" id="{99B94ED1-FC19-4ED6-B980-024528CF3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838200"/>
            <a:ext cx="8686800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200"/>
              <a:t>Nelle reazioni  E2, aumentando il numero dei gruppi R sul carbonio che contiene il gruppo uscente, si forma un alchene più sostituito e più stabile.</a:t>
            </a:r>
          </a:p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200"/>
              <a:t>Nelle reazioni seguenti, poichè l’alchene disostituito è più stabile, l’alogenuro alchilico 3</a:t>
            </a:r>
            <a:r>
              <a:rPr lang="en-US" altLang="en-US"/>
              <a:t>°</a:t>
            </a:r>
            <a:r>
              <a:rPr lang="en-US" altLang="en-US" sz="2200"/>
              <a:t> reagisce più velocemente dell’alogenuro alchilico 1</a:t>
            </a:r>
            <a:r>
              <a:rPr lang="en-US" altLang="en-US" sz="2200" baseline="30000"/>
              <a:t>0</a:t>
            </a:r>
            <a:r>
              <a:rPr lang="en-US" altLang="en-US" sz="2200"/>
              <a:t>.</a:t>
            </a:r>
          </a:p>
        </p:txBody>
      </p:sp>
      <p:sp>
        <p:nvSpPr>
          <p:cNvPr id="24582" name="Text Box 4">
            <a:extLst>
              <a:ext uri="{FF2B5EF4-FFF2-40B4-BE49-F238E27FC236}">
                <a16:creationId xmlns:a16="http://schemas.microsoft.com/office/drawing/2014/main" id="{389CC4DE-A437-44D1-83E2-06FD0DF4A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572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Il Meccanismo dell’Eliminazione  — E2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E456E374-BC53-4C5B-A399-AE6AFD1E6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7B15D18-0FA9-447F-A840-CFB421F91789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02A32D21-8379-4EC0-AB02-EA4F770EF8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42888"/>
            <a:ext cx="822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25604" name="Text Box 3">
            <a:extLst>
              <a:ext uri="{FF2B5EF4-FFF2-40B4-BE49-F238E27FC236}">
                <a16:creationId xmlns:a16="http://schemas.microsoft.com/office/drawing/2014/main" id="{DF3DA080-0A43-43BE-B9F1-125455BD7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54164"/>
            <a:ext cx="8686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2200"/>
              <a:t>La Tabella 8.2 riassume le caratteristiche del meccanismo E2.</a:t>
            </a:r>
          </a:p>
        </p:txBody>
      </p:sp>
      <p:sp>
        <p:nvSpPr>
          <p:cNvPr id="25605" name="Text Box 4">
            <a:extLst>
              <a:ext uri="{FF2B5EF4-FFF2-40B4-BE49-F238E27FC236}">
                <a16:creationId xmlns:a16="http://schemas.microsoft.com/office/drawing/2014/main" id="{0AEE0308-A350-4F2A-8514-410450328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826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Il Meccanismo dell’Eliminazione  — E2</a:t>
            </a:r>
          </a:p>
        </p:txBody>
      </p:sp>
      <p:pic>
        <p:nvPicPr>
          <p:cNvPr id="25606" name="Picture 9" descr="characteristicse2_m_tb_764">
            <a:extLst>
              <a:ext uri="{FF2B5EF4-FFF2-40B4-BE49-F238E27FC236}">
                <a16:creationId xmlns:a16="http://schemas.microsoft.com/office/drawing/2014/main" id="{4BADDAB8-3174-44FB-9D8E-CBF573F4D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78064"/>
            <a:ext cx="822960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7FD73C19-03B0-4F5A-93E7-77DD1C36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ED94E6-982F-4F66-A17C-9FBDB12546A5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FB764B22-7994-4EC1-8818-983A74BEA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201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26628" name="Text Box 3">
            <a:extLst>
              <a:ext uri="{FF2B5EF4-FFF2-40B4-BE49-F238E27FC236}">
                <a16:creationId xmlns:a16="http://schemas.microsoft.com/office/drawing/2014/main" id="{709E1123-4290-4582-91A3-E5F241A42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066800"/>
            <a:ext cx="8686800" cy="305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200"/>
              <a:t>Ricordare che quando gli alogenuri alchilici hanno due o più atomi di carbonio  </a:t>
            </a:r>
            <a:r>
              <a:rPr lang="en-US" altLang="en-US" sz="2200">
                <a:sym typeface="Symbol" panose="05050102010706020507" pitchFamily="18" charset="2"/>
              </a:rPr>
              <a:t> diversi, si può formare una miscela di alcheni.</a:t>
            </a:r>
          </a:p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200">
                <a:sym typeface="Symbol" panose="05050102010706020507" pitchFamily="18" charset="2"/>
              </a:rPr>
              <a:t>Quando accade questo, uno dei prodotti generalmente è più abbondante.</a:t>
            </a:r>
          </a:p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200">
                <a:sym typeface="Symbol" panose="05050102010706020507" pitchFamily="18" charset="2"/>
              </a:rPr>
              <a:t>Il prodotto principale è il prodotto più stabile — quello con il doppio legame più sostituito.</a:t>
            </a:r>
          </a:p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200">
                <a:sym typeface="Symbol" panose="05050102010706020507" pitchFamily="18" charset="2"/>
              </a:rPr>
              <a:t>Questo fenomeno è chiamato </a:t>
            </a:r>
            <a:r>
              <a:rPr lang="en-US" altLang="en-US" sz="2200">
                <a:solidFill>
                  <a:schemeClr val="accent2"/>
                </a:solidFill>
                <a:sym typeface="Symbol" panose="05050102010706020507" pitchFamily="18" charset="2"/>
              </a:rPr>
              <a:t>regola di Zaitsev</a:t>
            </a:r>
            <a:r>
              <a:rPr lang="en-US" altLang="en-US" sz="2200"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D062733A-D2C6-4505-827E-35D44018F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609600"/>
            <a:ext cx="5410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La Regola di Zaitsev (Saytzeff)</a:t>
            </a:r>
          </a:p>
        </p:txBody>
      </p:sp>
      <p:pic>
        <p:nvPicPr>
          <p:cNvPr id="26630" name="Picture 6" descr="0010">
            <a:extLst>
              <a:ext uri="{FF2B5EF4-FFF2-40B4-BE49-F238E27FC236}">
                <a16:creationId xmlns:a16="http://schemas.microsoft.com/office/drawing/2014/main" id="{6750DA2C-81A3-4D16-A3AE-609156D36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41788"/>
            <a:ext cx="8077200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>
            <a:extLst>
              <a:ext uri="{FF2B5EF4-FFF2-40B4-BE49-F238E27FC236}">
                <a16:creationId xmlns:a16="http://schemas.microsoft.com/office/drawing/2014/main" id="{4B6EF2D4-A6EE-4EBE-AEFB-7E22DF48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3CC531C-1E51-477E-A808-2C8F8E745B28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27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653AD73B-3AB5-4253-A6FC-64745F2E4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49250"/>
            <a:ext cx="7467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Alogenuri Alchilici e Reazioni di Eliminazione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A33AB05B-5DD0-4FEC-BB6A-82E2B7E63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957388"/>
            <a:ext cx="86868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100"/>
              <a:t>Regola di Zaitsev: nelle </a:t>
            </a:r>
            <a:r>
              <a:rPr lang="en-US" altLang="en-US" sz="2100">
                <a:sym typeface="Symbol" panose="05050102010706020507" pitchFamily="18" charset="2"/>
              </a:rPr>
              <a:t>-eliminazioni il prodotto principale presenta il doppio legame più sostituito.</a:t>
            </a:r>
          </a:p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100">
                <a:sym typeface="Symbol" panose="05050102010706020507" pitchFamily="18" charset="2"/>
              </a:rPr>
              <a:t>Una reazione è </a:t>
            </a:r>
            <a:r>
              <a:rPr lang="en-US" altLang="en-US" sz="2100">
                <a:solidFill>
                  <a:schemeClr val="accent2"/>
                </a:solidFill>
                <a:sym typeface="Symbol" panose="05050102010706020507" pitchFamily="18" charset="2"/>
              </a:rPr>
              <a:t>regioselettiva </a:t>
            </a:r>
            <a:r>
              <a:rPr lang="en-US" altLang="en-US" sz="2100">
                <a:sym typeface="Symbol" panose="05050102010706020507" pitchFamily="18" charset="2"/>
              </a:rPr>
              <a:t>se fornisce in maniera predominante o esclusiva un isomero costituzionale, quando è possibile ottenerne più di uno. La reazione E2 è regioselettiva.</a:t>
            </a:r>
            <a:endParaRPr lang="en-US" altLang="en-US" sz="2100"/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65FAAAB3-DFC6-4505-AB93-8F8AC3222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57288"/>
            <a:ext cx="87630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altLang="en-US" sz="2300"/>
              <a:t>La Regola di Zaitsev (Saytzeff)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6A946266-593A-4E54-8682-56502EE63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A3381E1-B650-4F6B-BC89-CF95E9953439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28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8675" name="Text Box 2">
            <a:extLst>
              <a:ext uri="{FF2B5EF4-FFF2-40B4-BE49-F238E27FC236}">
                <a16:creationId xmlns:a16="http://schemas.microsoft.com/office/drawing/2014/main" id="{6503992B-86D4-418A-AF22-1108F6176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52401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28676" name="Text Box 3">
            <a:extLst>
              <a:ext uri="{FF2B5EF4-FFF2-40B4-BE49-F238E27FC236}">
                <a16:creationId xmlns:a16="http://schemas.microsoft.com/office/drawing/2014/main" id="{79F26E88-59A9-4AAB-BE30-E14399153C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95400"/>
            <a:ext cx="8686800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200"/>
              <a:t>Quando è possibile formare una miscela di stereoisomeri mediante deidroalogenazione, il prodotto maggioritario è l’isomero più stabile.</a:t>
            </a:r>
          </a:p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200"/>
              <a:t>Una reazione è </a:t>
            </a:r>
            <a:r>
              <a:rPr lang="en-US" altLang="en-US" sz="2200">
                <a:solidFill>
                  <a:schemeClr val="accent2"/>
                </a:solidFill>
              </a:rPr>
              <a:t>stereoselettiva </a:t>
            </a:r>
            <a:r>
              <a:rPr lang="en-US" altLang="en-US" sz="2200"/>
              <a:t>se forma</a:t>
            </a:r>
            <a:r>
              <a:rPr lang="en-US" altLang="en-US" sz="2200">
                <a:solidFill>
                  <a:schemeClr val="accent2"/>
                </a:solidFill>
              </a:rPr>
              <a:t> </a:t>
            </a:r>
            <a:r>
              <a:rPr lang="en-US" altLang="en-US" sz="2200"/>
              <a:t>in maniera</a:t>
            </a:r>
            <a:r>
              <a:rPr lang="en-US" altLang="en-US" sz="2200">
                <a:solidFill>
                  <a:schemeClr val="accent2"/>
                </a:solidFill>
              </a:rPr>
              <a:t> </a:t>
            </a:r>
            <a:r>
              <a:rPr lang="en-US" altLang="en-US" sz="2200"/>
              <a:t>predominante o esclusiva uno stereoisomero, quando due o più sono possibili.</a:t>
            </a:r>
          </a:p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200"/>
              <a:t>La reazione E2 è stereoselettiva perchè porta alla formazione preferenziale di uno stereoisomero.</a:t>
            </a:r>
          </a:p>
        </p:txBody>
      </p:sp>
      <p:sp>
        <p:nvSpPr>
          <p:cNvPr id="28677" name="Text Box 4">
            <a:extLst>
              <a:ext uri="{FF2B5EF4-FFF2-40B4-BE49-F238E27FC236}">
                <a16:creationId xmlns:a16="http://schemas.microsoft.com/office/drawing/2014/main" id="{3BC23973-79D7-4CFC-A415-D05305C95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858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La Regola di Zaitsev (Saytzeff)</a:t>
            </a:r>
          </a:p>
        </p:txBody>
      </p:sp>
      <p:pic>
        <p:nvPicPr>
          <p:cNvPr id="28678" name="Picture 6" descr="0011b">
            <a:extLst>
              <a:ext uri="{FF2B5EF4-FFF2-40B4-BE49-F238E27FC236}">
                <a16:creationId xmlns:a16="http://schemas.microsoft.com/office/drawing/2014/main" id="{2EE2EF3A-D998-4232-A1B1-59BA61DD2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343400"/>
            <a:ext cx="74676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C53C7F7B-340D-4755-A59E-1750B6A2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F4A3BF6-EBE3-4DBF-B648-471A6DE99E5E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29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BD0A57EB-1127-4C67-A6B4-3ED7479FD2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76201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29700" name="Text Box 3">
            <a:extLst>
              <a:ext uri="{FF2B5EF4-FFF2-40B4-BE49-F238E27FC236}">
                <a16:creationId xmlns:a16="http://schemas.microsoft.com/office/drawing/2014/main" id="{A41698F2-27A1-4C0B-8A6B-63C4688501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0"/>
            <a:ext cx="8686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La deidroalogenazione di (CH</a:t>
            </a:r>
            <a:r>
              <a:rPr lang="en-US" altLang="en-US" sz="2200" baseline="-25000"/>
              <a:t>3</a:t>
            </a:r>
            <a:r>
              <a:rPr lang="en-US" altLang="en-US" sz="2200"/>
              <a:t>)</a:t>
            </a:r>
            <a:r>
              <a:rPr lang="en-US" altLang="en-US" sz="2200" baseline="-25000"/>
              <a:t>3</a:t>
            </a:r>
            <a:r>
              <a:rPr lang="en-US" altLang="en-US" sz="2200"/>
              <a:t>CCI con H</a:t>
            </a:r>
            <a:r>
              <a:rPr lang="en-US" altLang="en-US" sz="2200" baseline="-25000"/>
              <a:t>2</a:t>
            </a:r>
            <a:r>
              <a:rPr lang="en-US" altLang="en-US" sz="2200"/>
              <a:t>O per formare (CH</a:t>
            </a:r>
            <a:r>
              <a:rPr lang="en-US" altLang="en-US" sz="2200" baseline="-25000"/>
              <a:t>3</a:t>
            </a:r>
            <a:r>
              <a:rPr lang="en-US" altLang="en-US" sz="2200"/>
              <a:t>)</a:t>
            </a:r>
            <a:r>
              <a:rPr lang="en-US" altLang="en-US" sz="2200" baseline="-25000"/>
              <a:t>2</a:t>
            </a:r>
            <a:r>
              <a:rPr lang="en-US" altLang="en-US" sz="2200"/>
              <a:t>C=CH</a:t>
            </a:r>
            <a:r>
              <a:rPr lang="en-US" altLang="en-US" sz="2200" baseline="-25000"/>
              <a:t>2</a:t>
            </a:r>
            <a:r>
              <a:rPr lang="en-US" altLang="en-US" sz="2200"/>
              <a:t> può essere usata per illustrare il secondo meccanismo generale delle eliminazioni, il meccanismo E1.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Una reazione E1 ha una cinetica del primo ordine:</a:t>
            </a:r>
          </a:p>
        </p:txBody>
      </p:sp>
      <p:sp>
        <p:nvSpPr>
          <p:cNvPr id="29701" name="Text Box 4">
            <a:extLst>
              <a:ext uri="{FF2B5EF4-FFF2-40B4-BE49-F238E27FC236}">
                <a16:creationId xmlns:a16="http://schemas.microsoft.com/office/drawing/2014/main" id="{3E2ACA1E-9F85-4D22-89BB-42666333C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6096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Il Meccanismo dell’Eliminazione  — E1</a:t>
            </a:r>
          </a:p>
        </p:txBody>
      </p:sp>
      <p:sp>
        <p:nvSpPr>
          <p:cNvPr id="29702" name="Text Box 5">
            <a:extLst>
              <a:ext uri="{FF2B5EF4-FFF2-40B4-BE49-F238E27FC236}">
                <a16:creationId xmlns:a16="http://schemas.microsoft.com/office/drawing/2014/main" id="{E05E8F9F-FF1E-44E2-9994-C913B3C314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590800"/>
            <a:ext cx="4038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200"/>
              <a:t>velocità = k[(CH</a:t>
            </a:r>
            <a:r>
              <a:rPr lang="en-US" altLang="en-US" sz="2200" baseline="-25000"/>
              <a:t>3</a:t>
            </a:r>
            <a:r>
              <a:rPr lang="en-US" altLang="en-US" sz="2200"/>
              <a:t>)</a:t>
            </a:r>
            <a:r>
              <a:rPr lang="en-US" altLang="en-US" sz="2200" baseline="-25000"/>
              <a:t>3</a:t>
            </a:r>
            <a:r>
              <a:rPr lang="en-US" altLang="en-US" sz="2200"/>
              <a:t>CCI]</a:t>
            </a:r>
          </a:p>
        </p:txBody>
      </p:sp>
      <p:sp>
        <p:nvSpPr>
          <p:cNvPr id="29703" name="Text Box 6">
            <a:extLst>
              <a:ext uri="{FF2B5EF4-FFF2-40B4-BE49-F238E27FC236}">
                <a16:creationId xmlns:a16="http://schemas.microsoft.com/office/drawing/2014/main" id="{49C16F44-28D3-42EF-A8E2-86872BFD3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971800"/>
            <a:ext cx="8686800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/>
              <a:t>La reazione E1 avviene attraverso un meccanismo a due stadi: il legame del gruppo uscente si scinde prima che il legame </a:t>
            </a:r>
            <a:r>
              <a:rPr lang="en-US" altLang="en-US" sz="2200">
                <a:sym typeface="Symbol" panose="05050102010706020507" pitchFamily="18" charset="2"/>
              </a:rPr>
              <a:t> si formi. Lo stadio lento è </a:t>
            </a:r>
            <a:r>
              <a:rPr lang="en-US" altLang="en-US" sz="2200">
                <a:solidFill>
                  <a:schemeClr val="accent2"/>
                </a:solidFill>
                <a:sym typeface="Symbol" panose="05050102010706020507" pitchFamily="18" charset="2"/>
              </a:rPr>
              <a:t>monomolecolare</a:t>
            </a:r>
            <a:r>
              <a:rPr lang="en-US" altLang="en-US" sz="2200">
                <a:sym typeface="Symbol" panose="05050102010706020507" pitchFamily="18" charset="2"/>
              </a:rPr>
              <a:t>, coinvolgendo solo l’alogenuro alchilico.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>
                <a:sym typeface="Symbol" panose="05050102010706020507" pitchFamily="18" charset="2"/>
              </a:rPr>
              <a:t>I meccanismi E1 e E2 implicano lo stesso numero di legami scissi e formati. La sola differenza è nella scissione temporale di questi eventi. Nella reazione E1 il gruppo uscente si stacca prima della rimozione del protone in , e la reazione avviene in due stadi. NelIa reazione E2 il gruppo uscente si stacca nel momento in cui il protone in  viene rimosso, e la reazione avviene in un singolo stadio.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6CC0E735-C1BE-4C84-BCB5-AE48B8518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D92F204-A1C8-44A8-A002-0CD894464831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075" name="Text Box 2">
            <a:extLst>
              <a:ext uri="{FF2B5EF4-FFF2-40B4-BE49-F238E27FC236}">
                <a16:creationId xmlns:a16="http://schemas.microsoft.com/office/drawing/2014/main" id="{CB60EDA6-043C-483A-9976-50861C478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1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3076" name="Text Box 3">
            <a:extLst>
              <a:ext uri="{FF2B5EF4-FFF2-40B4-BE49-F238E27FC236}">
                <a16:creationId xmlns:a16="http://schemas.microsoft.com/office/drawing/2014/main" id="{7AAE8623-79D6-4C59-9118-2D9FB92FB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76401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Le reazioni di eliminazione comportano una perdita di elementi da parte del materiale di partenza per formare un nuovo legame </a:t>
            </a:r>
            <a:r>
              <a:rPr lang="en-US" altLang="en-US">
                <a:sym typeface="Symbol" panose="05050102010706020507" pitchFamily="18" charset="2"/>
              </a:rPr>
              <a:t> nel prodotto.</a:t>
            </a:r>
            <a:endParaRPr lang="en-US" altLang="en-US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ADB46C94-F46A-4694-81BE-C879833C1E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112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Caratteristiche generali dell’eliminazone</a:t>
            </a:r>
          </a:p>
        </p:txBody>
      </p:sp>
      <p:pic>
        <p:nvPicPr>
          <p:cNvPr id="3078" name="Picture 10">
            <a:extLst>
              <a:ext uri="{FF2B5EF4-FFF2-40B4-BE49-F238E27FC236}">
                <a16:creationId xmlns:a16="http://schemas.microsoft.com/office/drawing/2014/main" id="{C6F4C033-9E5A-4EAB-ACBE-052E9BEDB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6" y="3043238"/>
            <a:ext cx="8467725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>
            <a:extLst>
              <a:ext uri="{FF2B5EF4-FFF2-40B4-BE49-F238E27FC236}">
                <a16:creationId xmlns:a16="http://schemas.microsoft.com/office/drawing/2014/main" id="{50EEDBDE-B244-4488-9ED4-CCEAE6AF2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C03577D-C92D-4E6E-904B-500E21C8D647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30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0723" name="Text Box 2">
            <a:extLst>
              <a:ext uri="{FF2B5EF4-FFF2-40B4-BE49-F238E27FC236}">
                <a16:creationId xmlns:a16="http://schemas.microsoft.com/office/drawing/2014/main" id="{EEF7D2ED-785E-417C-BDCB-8B8DBBE31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76201"/>
            <a:ext cx="800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pic>
        <p:nvPicPr>
          <p:cNvPr id="30724" name="Picture 13" descr="mechanism_2_c_la_764">
            <a:extLst>
              <a:ext uri="{FF2B5EF4-FFF2-40B4-BE49-F238E27FC236}">
                <a16:creationId xmlns:a16="http://schemas.microsoft.com/office/drawing/2014/main" id="{C5987326-FFF3-454D-B399-604A51A64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63688"/>
            <a:ext cx="7543800" cy="30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3">
            <a:extLst>
              <a:ext uri="{FF2B5EF4-FFF2-40B4-BE49-F238E27FC236}">
                <a16:creationId xmlns:a16="http://schemas.microsoft.com/office/drawing/2014/main" id="{3F85E11C-EF6D-4C0A-93DA-88359DC4A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5D5840A-9B9C-447A-AC4F-D1A0D0574078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31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1747" name="Text Box 2">
            <a:extLst>
              <a:ext uri="{FF2B5EF4-FFF2-40B4-BE49-F238E27FC236}">
                <a16:creationId xmlns:a16="http://schemas.microsoft.com/office/drawing/2014/main" id="{67BF6773-57CF-465D-B3AB-065FEE8FB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42888"/>
            <a:ext cx="807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:a16="http://schemas.microsoft.com/office/drawing/2014/main" id="{6BDCB76C-6E2F-48D2-91DC-5180DBC01E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826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Il Meccanismo dell’Eliminazione  — E1</a:t>
            </a:r>
          </a:p>
        </p:txBody>
      </p:sp>
      <p:sp>
        <p:nvSpPr>
          <p:cNvPr id="31749" name="Text Box 10">
            <a:extLst>
              <a:ext uri="{FF2B5EF4-FFF2-40B4-BE49-F238E27FC236}">
                <a16:creationId xmlns:a16="http://schemas.microsoft.com/office/drawing/2014/main" id="{BB96C8EA-FEC6-4AFF-80B1-55543BE06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9589" y="1524000"/>
            <a:ext cx="19272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 b="0">
                <a:solidFill>
                  <a:srgbClr val="3366CC"/>
                </a:solidFill>
                <a:latin typeface="Tahoma" panose="020B0604030504040204" pitchFamily="34" charset="0"/>
              </a:rPr>
              <a:t>Figura 8.4</a:t>
            </a:r>
          </a:p>
          <a:p>
            <a:pPr algn="r" eaLnBrk="1" hangingPunct="1"/>
            <a:r>
              <a:rPr lang="en-US" altLang="en-US" sz="1400" b="0"/>
              <a:t>Diagramma di energia</a:t>
            </a:r>
          </a:p>
          <a:p>
            <a:pPr algn="r" eaLnBrk="1" hangingPunct="1"/>
            <a:r>
              <a:rPr lang="en-US" altLang="en-US" sz="1400" b="0"/>
              <a:t>per una reazione E1:</a:t>
            </a:r>
            <a:endParaRPr lang="en-US" altLang="en-US" sz="1400" b="0" baseline="30000">
              <a:cs typeface="Arial" panose="020B0604020202020204" pitchFamily="34" charset="0"/>
            </a:endParaRPr>
          </a:p>
        </p:txBody>
      </p:sp>
      <p:pic>
        <p:nvPicPr>
          <p:cNvPr id="31750" name="Picture 17">
            <a:extLst>
              <a:ext uri="{FF2B5EF4-FFF2-40B4-BE49-F238E27FC236}">
                <a16:creationId xmlns:a16="http://schemas.microsoft.com/office/drawing/2014/main" id="{DC671646-5A11-4CD6-AD09-85B35BA13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3657600"/>
            <a:ext cx="2474912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8">
            <a:extLst>
              <a:ext uri="{FF2B5EF4-FFF2-40B4-BE49-F238E27FC236}">
                <a16:creationId xmlns:a16="http://schemas.microsoft.com/office/drawing/2014/main" id="{963EC905-D7C5-4F5F-B310-4135F363E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70138"/>
            <a:ext cx="205740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9">
            <a:extLst>
              <a:ext uri="{FF2B5EF4-FFF2-40B4-BE49-F238E27FC236}">
                <a16:creationId xmlns:a16="http://schemas.microsoft.com/office/drawing/2014/main" id="{4DAE9B28-FE1A-4B47-9C68-115F013FC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00200"/>
            <a:ext cx="64008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44F8968D-0E1C-4ABA-9D93-B3140BE89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C39E2B2-1810-4C57-90A4-7F3FF8D64528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32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F7B53952-2065-4AB2-8718-C9701BEBE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47776"/>
            <a:ext cx="868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100"/>
              <a:t>La velocità di una reazione E1 aumenta all’aumentare dei gruppi R presenti sul carbonio recante il gruppo uscente.</a:t>
            </a:r>
          </a:p>
        </p:txBody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AF9FDF76-056C-4B15-97FA-EBA3757251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76288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Il Meccanismo dell’Eliminazione  — E1</a:t>
            </a:r>
          </a:p>
        </p:txBody>
      </p:sp>
      <p:pic>
        <p:nvPicPr>
          <p:cNvPr id="32773" name="Picture 6" descr="0013">
            <a:extLst>
              <a:ext uri="{FF2B5EF4-FFF2-40B4-BE49-F238E27FC236}">
                <a16:creationId xmlns:a16="http://schemas.microsoft.com/office/drawing/2014/main" id="{62F8B364-5E70-4A12-9B80-FC364B096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1"/>
            <a:ext cx="42672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7">
            <a:extLst>
              <a:ext uri="{FF2B5EF4-FFF2-40B4-BE49-F238E27FC236}">
                <a16:creationId xmlns:a16="http://schemas.microsoft.com/office/drawing/2014/main" id="{B36FC261-3456-4886-A58F-665C9DD04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178426"/>
            <a:ext cx="8686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100"/>
              <a:t>La forza della base in generale determina se una reazione di eliminazione segue il meccanismo E1 o E2. Basi forti come </a:t>
            </a:r>
            <a:r>
              <a:rPr lang="en-US" altLang="en-US" sz="1800">
                <a:cs typeface="Arial" panose="020B0604020202020204" pitchFamily="34" charset="0"/>
              </a:rPr>
              <a:t>¯</a:t>
            </a:r>
            <a:r>
              <a:rPr lang="en-US" altLang="en-US" sz="2100">
                <a:cs typeface="Arial" panose="020B0604020202020204" pitchFamily="34" charset="0"/>
              </a:rPr>
              <a:t>OH e </a:t>
            </a:r>
            <a:r>
              <a:rPr lang="en-US" altLang="en-US" sz="1800">
                <a:cs typeface="Arial" panose="020B0604020202020204" pitchFamily="34" charset="0"/>
              </a:rPr>
              <a:t>¯</a:t>
            </a:r>
            <a:r>
              <a:rPr lang="en-US" altLang="en-US" sz="2100">
                <a:cs typeface="Arial" panose="020B0604020202020204" pitchFamily="34" charset="0"/>
              </a:rPr>
              <a:t>OR favoriscono le reazioni E2, mentre le basi deboli come H</a:t>
            </a:r>
            <a:r>
              <a:rPr lang="en-US" altLang="en-US" sz="2100" baseline="-25000">
                <a:cs typeface="Arial" panose="020B0604020202020204" pitchFamily="34" charset="0"/>
              </a:rPr>
              <a:t>2</a:t>
            </a:r>
            <a:r>
              <a:rPr lang="en-US" altLang="en-US" sz="2100">
                <a:cs typeface="Arial" panose="020B0604020202020204" pitchFamily="34" charset="0"/>
              </a:rPr>
              <a:t>O e ROH favoriscono le E1.</a:t>
            </a:r>
          </a:p>
        </p:txBody>
      </p:sp>
      <p:sp>
        <p:nvSpPr>
          <p:cNvPr id="32775" name="Text Box 8">
            <a:extLst>
              <a:ext uri="{FF2B5EF4-FFF2-40B4-BE49-F238E27FC236}">
                <a16:creationId xmlns:a16="http://schemas.microsoft.com/office/drawing/2014/main" id="{5551A0A1-2ABE-48D9-9661-13BCBD73D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6688"/>
            <a:ext cx="8153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FF918624-CBC0-4A89-8213-8307A56D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6F2E4A5-2A6D-4864-8B14-3A13110EE1F4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33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3795" name="Text Box 2">
            <a:extLst>
              <a:ext uri="{FF2B5EF4-FFF2-40B4-BE49-F238E27FC236}">
                <a16:creationId xmlns:a16="http://schemas.microsoft.com/office/drawing/2014/main" id="{95941E64-135F-4039-ADBA-EBA4790E1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9088"/>
            <a:ext cx="807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33796" name="Text Box 3">
            <a:extLst>
              <a:ext uri="{FF2B5EF4-FFF2-40B4-BE49-F238E27FC236}">
                <a16:creationId xmlns:a16="http://schemas.microsoft.com/office/drawing/2014/main" id="{93F6A7A7-F237-4D05-98C8-C6C20ECD2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24001"/>
            <a:ext cx="86868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/>
              <a:t>Le reazioni E1 sono regioselettive, e favoriscono la formazione dell’alchene più sostituito e quindi più stabile. </a:t>
            </a:r>
          </a:p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/>
              <a:t>La regola di Zaitsev si applica anche alle reazioni E1.</a:t>
            </a:r>
          </a:p>
        </p:txBody>
      </p:sp>
      <p:sp>
        <p:nvSpPr>
          <p:cNvPr id="33797" name="Text Box 4">
            <a:extLst>
              <a:ext uri="{FF2B5EF4-FFF2-40B4-BE49-F238E27FC236}">
                <a16:creationId xmlns:a16="http://schemas.microsoft.com/office/drawing/2014/main" id="{BD0E6DE7-66D0-4FC1-9BAF-52EFDC0F8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Il Meccanismo dell’Eliminazione  — E1</a:t>
            </a:r>
          </a:p>
        </p:txBody>
      </p:sp>
      <p:pic>
        <p:nvPicPr>
          <p:cNvPr id="33798" name="Picture 6" descr="0014">
            <a:extLst>
              <a:ext uri="{FF2B5EF4-FFF2-40B4-BE49-F238E27FC236}">
                <a16:creationId xmlns:a16="http://schemas.microsoft.com/office/drawing/2014/main" id="{16F5CF4F-2A95-4CA5-AF95-2086F57C7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60726"/>
            <a:ext cx="71628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23373A79-2528-47ED-ABFE-248C81CA6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1C2EDF-FC6D-400C-B709-A49929390223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34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971D44B7-F6C2-41D1-B739-F5CB4D0CA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42888"/>
            <a:ext cx="800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34820" name="Text Box 3">
            <a:extLst>
              <a:ext uri="{FF2B5EF4-FFF2-40B4-BE49-F238E27FC236}">
                <a16:creationId xmlns:a16="http://schemas.microsoft.com/office/drawing/2014/main" id="{52E411D1-637C-4BD0-AF5D-FB6A3ECC9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554164"/>
            <a:ext cx="8686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altLang="en-US" sz="2200"/>
              <a:t>La Tabella 8.3 riassume la caratteristiche del meccanismo E1.</a:t>
            </a:r>
          </a:p>
        </p:txBody>
      </p:sp>
      <p:sp>
        <p:nvSpPr>
          <p:cNvPr id="34821" name="Text Box 4">
            <a:extLst>
              <a:ext uri="{FF2B5EF4-FFF2-40B4-BE49-F238E27FC236}">
                <a16:creationId xmlns:a16="http://schemas.microsoft.com/office/drawing/2014/main" id="{85BB7BA6-DDB7-486D-8CBA-BF5201BAC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826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Il Meccanismo dell’Eliminazione  — E1</a:t>
            </a:r>
          </a:p>
        </p:txBody>
      </p:sp>
      <p:pic>
        <p:nvPicPr>
          <p:cNvPr id="34822" name="Picture 8" descr="characteristics_e1_tb_764">
            <a:extLst>
              <a:ext uri="{FF2B5EF4-FFF2-40B4-BE49-F238E27FC236}">
                <a16:creationId xmlns:a16="http://schemas.microsoft.com/office/drawing/2014/main" id="{A8851182-CBCB-4763-B225-628E2FF88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71714"/>
            <a:ext cx="8305800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3">
            <a:extLst>
              <a:ext uri="{FF2B5EF4-FFF2-40B4-BE49-F238E27FC236}">
                <a16:creationId xmlns:a16="http://schemas.microsoft.com/office/drawing/2014/main" id="{D54795BF-3B11-4455-BA8B-091167774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2BDB2B-F407-4255-9886-00B138B5E020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35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5843" name="Text Box 2">
            <a:extLst>
              <a:ext uri="{FF2B5EF4-FFF2-40B4-BE49-F238E27FC236}">
                <a16:creationId xmlns:a16="http://schemas.microsoft.com/office/drawing/2014/main" id="{76FF94B6-2278-4341-AEBE-B6643B642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286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/>
              <a:t>Alogenuri Alchilici e Reazioni di Eliminazione</a:t>
            </a:r>
          </a:p>
        </p:txBody>
      </p:sp>
      <p:sp>
        <p:nvSpPr>
          <p:cNvPr id="35844" name="Text Box 3">
            <a:extLst>
              <a:ext uri="{FF2B5EF4-FFF2-40B4-BE49-F238E27FC236}">
                <a16:creationId xmlns:a16="http://schemas.microsoft.com/office/drawing/2014/main" id="{DA57D35A-154D-427B-BBAB-A135E6536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90600"/>
            <a:ext cx="8686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100"/>
              <a:t>Le reazioni S</a:t>
            </a:r>
            <a:r>
              <a:rPr lang="en-US" altLang="en-US" sz="2100" baseline="-25000"/>
              <a:t>N</a:t>
            </a:r>
            <a:r>
              <a:rPr lang="en-US" altLang="en-US" sz="2100"/>
              <a:t>1 ed E1 hanno esattamente lo stesso primo stadio, cioè la formazione di un carbocatione. Differiscono per quanto accade successivamente al carbocatione.</a:t>
            </a:r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1012C004-400B-45DC-9852-564DE2933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33401"/>
            <a:ext cx="8763000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300"/>
              <a:t>Reazioni S</a:t>
            </a:r>
            <a:r>
              <a:rPr lang="en-US" altLang="en-US" sz="2300" baseline="-25000"/>
              <a:t>N</a:t>
            </a:r>
            <a:r>
              <a:rPr lang="en-US" altLang="en-US" sz="2300"/>
              <a:t>1 ed E1 </a:t>
            </a:r>
          </a:p>
        </p:txBody>
      </p:sp>
      <p:sp>
        <p:nvSpPr>
          <p:cNvPr id="35846" name="Text Box 8">
            <a:extLst>
              <a:ext uri="{FF2B5EF4-FFF2-40B4-BE49-F238E27FC236}">
                <a16:creationId xmlns:a16="http://schemas.microsoft.com/office/drawing/2014/main" id="{46FC4B3F-84CD-4F5A-B90A-A3C440FE8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651500"/>
            <a:ext cx="86868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 sz="2100"/>
              <a:t>Poichè le reazioni E1 avvengono spesso in competizione con le S</a:t>
            </a:r>
            <a:r>
              <a:rPr lang="en-US" altLang="en-US" sz="2100" baseline="-25000"/>
              <a:t>N</a:t>
            </a:r>
            <a:r>
              <a:rPr lang="en-US" altLang="en-US" sz="2100"/>
              <a:t>1, le reazioni E1 degli alogenuri alchilici sono molto meno utili delle reazioni E2.</a:t>
            </a:r>
          </a:p>
        </p:txBody>
      </p:sp>
      <p:pic>
        <p:nvPicPr>
          <p:cNvPr id="35847" name="Picture 10">
            <a:extLst>
              <a:ext uri="{FF2B5EF4-FFF2-40B4-BE49-F238E27FC236}">
                <a16:creationId xmlns:a16="http://schemas.microsoft.com/office/drawing/2014/main" id="{EFD4FAB5-DAF0-4C3F-9B09-98437E45A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0" y="1997076"/>
            <a:ext cx="7975600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B93B7252-3BE7-4485-8387-6A96429C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3C6E438-7804-42A2-ACAE-845A6A6D8749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36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36867" name="Text Box 2">
            <a:extLst>
              <a:ext uri="{FF2B5EF4-FFF2-40B4-BE49-F238E27FC236}">
                <a16:creationId xmlns:a16="http://schemas.microsoft.com/office/drawing/2014/main" id="{BB82E298-91C4-4F81-8F9F-0E638D378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1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36868" name="Text Box 3">
            <a:extLst>
              <a:ext uri="{FF2B5EF4-FFF2-40B4-BE49-F238E27FC236}">
                <a16:creationId xmlns:a16="http://schemas.microsoft.com/office/drawing/2014/main" id="{B3F6D441-B103-4240-BF3E-EC47B349B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95425"/>
            <a:ext cx="8686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/>
              <a:t>La forza della base è il fattore più importante nel determinare il meccanismo della eliminazione. Basi forti favoriscono il meccanismo E2, basi deboli il meccanismo E1.</a:t>
            </a:r>
          </a:p>
        </p:txBody>
      </p:sp>
      <p:sp>
        <p:nvSpPr>
          <p:cNvPr id="36869" name="Text Box 4">
            <a:extLst>
              <a:ext uri="{FF2B5EF4-FFF2-40B4-BE49-F238E27FC236}">
                <a16:creationId xmlns:a16="http://schemas.microsoft.com/office/drawing/2014/main" id="{974F9AC4-C501-403A-9246-80F5D1D53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588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Quando un Meccanismo è E1 o E2?</a:t>
            </a:r>
          </a:p>
        </p:txBody>
      </p:sp>
      <p:pic>
        <p:nvPicPr>
          <p:cNvPr id="36870" name="Picture 8" descr="comparison_e1_e2_me_tb_764">
            <a:extLst>
              <a:ext uri="{FF2B5EF4-FFF2-40B4-BE49-F238E27FC236}">
                <a16:creationId xmlns:a16="http://schemas.microsoft.com/office/drawing/2014/main" id="{F4AA286A-CC35-4EDB-A571-96A578ED8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5014"/>
            <a:ext cx="7467600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D55BBC21-677E-444C-8269-47FF069DB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9DBCAB7-5712-4562-82A0-EB3149952B5D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37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0963" name="Text Box 2">
            <a:extLst>
              <a:ext uri="{FF2B5EF4-FFF2-40B4-BE49-F238E27FC236}">
                <a16:creationId xmlns:a16="http://schemas.microsoft.com/office/drawing/2014/main" id="{3B615AE2-4FED-4681-9C2B-B3110D956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19088"/>
            <a:ext cx="807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FA383C28-90FF-4DF7-A91B-83028F910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68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Le Reazioni E2 nella Sintesi degli Alchini</a:t>
            </a:r>
          </a:p>
        </p:txBody>
      </p:sp>
      <p:sp>
        <p:nvSpPr>
          <p:cNvPr id="40965" name="Text Box 11">
            <a:extLst>
              <a:ext uri="{FF2B5EF4-FFF2-40B4-BE49-F238E27FC236}">
                <a16:creationId xmlns:a16="http://schemas.microsoft.com/office/drawing/2014/main" id="{EA16BF9C-BBF8-49E7-BC9D-2EBE71DF1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89" y="1676401"/>
            <a:ext cx="259077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 b="0">
                <a:solidFill>
                  <a:srgbClr val="3366CC"/>
                </a:solidFill>
                <a:latin typeface="Tahoma" panose="020B0604030504040204" pitchFamily="34" charset="0"/>
              </a:rPr>
              <a:t>Figura 8.9</a:t>
            </a:r>
          </a:p>
          <a:p>
            <a:pPr algn="r" eaLnBrk="1" hangingPunct="1"/>
            <a:r>
              <a:rPr lang="en-US" altLang="en-US" sz="1400" b="0"/>
              <a:t>Esempi di </a:t>
            </a:r>
          </a:p>
          <a:p>
            <a:pPr algn="r" eaLnBrk="1" hangingPunct="1"/>
            <a:r>
              <a:rPr lang="en-US" altLang="en-US" sz="1400" b="0"/>
              <a:t>deidroalogenazione di </a:t>
            </a:r>
          </a:p>
          <a:p>
            <a:pPr algn="r" eaLnBrk="1" hangingPunct="1"/>
            <a:r>
              <a:rPr lang="en-US" altLang="en-US" sz="1400" b="0"/>
              <a:t>dialogenuri per formare alchini</a:t>
            </a:r>
          </a:p>
        </p:txBody>
      </p:sp>
      <p:pic>
        <p:nvPicPr>
          <p:cNvPr id="40966" name="Picture 13">
            <a:extLst>
              <a:ext uri="{FF2B5EF4-FFF2-40B4-BE49-F238E27FC236}">
                <a16:creationId xmlns:a16="http://schemas.microsoft.com/office/drawing/2014/main" id="{24ECF648-3A08-4CD4-A687-8697ADC0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765426"/>
            <a:ext cx="69659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F1932BFA-E357-48F8-B8AC-91228B25B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C561A93-35F6-48E3-9603-28156FD3CE63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38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1987" name="Text Box 2">
            <a:extLst>
              <a:ext uri="{FF2B5EF4-FFF2-40B4-BE49-F238E27FC236}">
                <a16:creationId xmlns:a16="http://schemas.microsoft.com/office/drawing/2014/main" id="{75D5AC1D-415C-49BC-8D34-47F485A97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52401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41988" name="Text Box 3">
            <a:extLst>
              <a:ext uri="{FF2B5EF4-FFF2-40B4-BE49-F238E27FC236}">
                <a16:creationId xmlns:a16="http://schemas.microsoft.com/office/drawing/2014/main" id="{29C83066-D0AB-403A-B5EC-766EEA5F2F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752600"/>
            <a:ext cx="8686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/>
              <a:t>I buoni nucleofili, che sono anche basi deboli, favoriscono la sostituzione rispetto alla eliminazione. Alcuni anioni danno in generale prodotti di sostituzione perchè sono buoni nucleofili, ma basi deboli. Questi comprendono  I</a:t>
            </a:r>
            <a:r>
              <a:rPr lang="en-US" altLang="en-US" sz="1900">
                <a:cs typeface="Arial" panose="020B0604020202020204" pitchFamily="34" charset="0"/>
              </a:rPr>
              <a:t>¯</a:t>
            </a:r>
            <a:r>
              <a:rPr lang="en-US" altLang="en-US"/>
              <a:t>, Br</a:t>
            </a:r>
            <a:r>
              <a:rPr lang="en-US" altLang="en-US" sz="1900">
                <a:cs typeface="Arial" panose="020B0604020202020204" pitchFamily="34" charset="0"/>
              </a:rPr>
              <a:t>¯</a:t>
            </a:r>
            <a:r>
              <a:rPr lang="en-US" altLang="en-US"/>
              <a:t>, HS</a:t>
            </a:r>
            <a:r>
              <a:rPr lang="en-US" altLang="en-US" sz="1900">
                <a:cs typeface="Arial" panose="020B0604020202020204" pitchFamily="34" charset="0"/>
              </a:rPr>
              <a:t>¯</a:t>
            </a:r>
            <a:r>
              <a:rPr lang="en-US" altLang="en-US"/>
              <a:t>, </a:t>
            </a:r>
            <a:r>
              <a:rPr lang="en-US" altLang="en-US" sz="1900">
                <a:cs typeface="Arial" panose="020B0604020202020204" pitchFamily="34" charset="0"/>
              </a:rPr>
              <a:t>¯</a:t>
            </a:r>
            <a:r>
              <a:rPr lang="en-US" altLang="en-US"/>
              <a:t>CN, e  CH</a:t>
            </a:r>
            <a:r>
              <a:rPr lang="en-US" altLang="en-US" baseline="-25000"/>
              <a:t>3</a:t>
            </a:r>
            <a:r>
              <a:rPr lang="en-US" altLang="en-US"/>
              <a:t>COO</a:t>
            </a:r>
            <a:r>
              <a:rPr lang="en-US" altLang="en-US" sz="1900">
                <a:cs typeface="Arial" panose="020B0604020202020204" pitchFamily="34" charset="0"/>
              </a:rPr>
              <a:t>¯</a:t>
            </a:r>
            <a:r>
              <a:rPr lang="en-US" altLang="en-US"/>
              <a:t>.</a:t>
            </a:r>
          </a:p>
        </p:txBody>
      </p:sp>
      <p:sp>
        <p:nvSpPr>
          <p:cNvPr id="41989" name="Text Box 4">
            <a:extLst>
              <a:ext uri="{FF2B5EF4-FFF2-40B4-BE49-F238E27FC236}">
                <a16:creationId xmlns:a16="http://schemas.microsoft.com/office/drawing/2014/main" id="{9E9FB6DE-93A8-4F15-AFAA-B720C9AA4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942975"/>
            <a:ext cx="89916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Predire il Meccanismo dai Reagenti: S</a:t>
            </a:r>
            <a:r>
              <a:rPr lang="en-US" altLang="en-US" sz="2600" baseline="-25000"/>
              <a:t>N</a:t>
            </a:r>
            <a:r>
              <a:rPr lang="en-US" altLang="en-US" sz="2600"/>
              <a:t>1, S</a:t>
            </a:r>
            <a:r>
              <a:rPr lang="en-US" altLang="en-US" sz="2600" baseline="-25000"/>
              <a:t>N</a:t>
            </a:r>
            <a:r>
              <a:rPr lang="en-US" altLang="en-US" sz="2600"/>
              <a:t>2, E1 o E2?</a:t>
            </a:r>
          </a:p>
        </p:txBody>
      </p:sp>
      <p:pic>
        <p:nvPicPr>
          <p:cNvPr id="41990" name="Picture 6" descr="0021a">
            <a:extLst>
              <a:ext uri="{FF2B5EF4-FFF2-40B4-BE49-F238E27FC236}">
                <a16:creationId xmlns:a16="http://schemas.microsoft.com/office/drawing/2014/main" id="{787BFF0A-1ABB-4C13-BC88-7F65F39EA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0" t="45215" r="20721"/>
          <a:stretch>
            <a:fillRect/>
          </a:stretch>
        </p:blipFill>
        <p:spPr bwMode="auto">
          <a:xfrm>
            <a:off x="3200400" y="4068764"/>
            <a:ext cx="6019800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AB9867F1-63BE-433B-A7D5-AF818E26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3A0196C-F43E-42A4-B440-BD75C70610E9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39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3011" name="Text Box 2">
            <a:extLst>
              <a:ext uri="{FF2B5EF4-FFF2-40B4-BE49-F238E27FC236}">
                <a16:creationId xmlns:a16="http://schemas.microsoft.com/office/drawing/2014/main" id="{B241A9DE-4663-405C-BE0F-7B7D547233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1"/>
            <a:ext cx="830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43012" name="Text Box 3">
            <a:extLst>
              <a:ext uri="{FF2B5EF4-FFF2-40B4-BE49-F238E27FC236}">
                <a16:creationId xmlns:a16="http://schemas.microsoft.com/office/drawing/2014/main" id="{C666E5AE-42F0-4C02-B154-FF8F79317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76400"/>
            <a:ext cx="868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Tx/>
              <a:buChar char="•"/>
            </a:pPr>
            <a:r>
              <a:rPr lang="en-US" altLang="en-US"/>
              <a:t>Le basi stericamente impedite e non nucleofile favoriscono l’eliminazione rispetto alla sostituzione. KOC(CH</a:t>
            </a:r>
            <a:r>
              <a:rPr lang="en-US" altLang="en-US" baseline="-25000"/>
              <a:t>3</a:t>
            </a:r>
            <a:r>
              <a:rPr lang="en-US" altLang="en-US"/>
              <a:t>)</a:t>
            </a:r>
            <a:r>
              <a:rPr lang="en-US" altLang="en-US" baseline="-25000"/>
              <a:t>3</a:t>
            </a:r>
            <a:r>
              <a:rPr lang="en-US" altLang="en-US"/>
              <a:t>, è troppo stericamente ingombrato per attaccare un carbonio tetravalente, ma è in grado di rimuovere un piccolo protone, favorendo l’eliminazione  rispetto alla sostituzione.</a:t>
            </a:r>
          </a:p>
        </p:txBody>
      </p:sp>
      <p:sp>
        <p:nvSpPr>
          <p:cNvPr id="43013" name="Text Box 4">
            <a:extLst>
              <a:ext uri="{FF2B5EF4-FFF2-40B4-BE49-F238E27FC236}">
                <a16:creationId xmlns:a16="http://schemas.microsoft.com/office/drawing/2014/main" id="{C798EE60-5357-475F-9D76-89595852F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42975"/>
            <a:ext cx="891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Predire il Meccanismo dai Reagenti: S</a:t>
            </a:r>
            <a:r>
              <a:rPr lang="en-US" altLang="en-US" sz="2600" baseline="-25000"/>
              <a:t>N</a:t>
            </a:r>
            <a:r>
              <a:rPr lang="en-US" altLang="en-US" sz="2600"/>
              <a:t>1, S</a:t>
            </a:r>
            <a:r>
              <a:rPr lang="en-US" altLang="en-US" sz="2600" baseline="-25000"/>
              <a:t>N</a:t>
            </a:r>
            <a:r>
              <a:rPr lang="en-US" altLang="en-US" sz="2600"/>
              <a:t>2, E1 o E2?</a:t>
            </a:r>
          </a:p>
        </p:txBody>
      </p:sp>
      <p:pic>
        <p:nvPicPr>
          <p:cNvPr id="43014" name="Picture 6" descr="0021b">
            <a:extLst>
              <a:ext uri="{FF2B5EF4-FFF2-40B4-BE49-F238E27FC236}">
                <a16:creationId xmlns:a16="http://schemas.microsoft.com/office/drawing/2014/main" id="{6340D3AD-AF19-4BAF-8C20-4E478AC04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44676" r="9091"/>
          <a:stretch>
            <a:fillRect/>
          </a:stretch>
        </p:blipFill>
        <p:spPr bwMode="auto">
          <a:xfrm>
            <a:off x="2057400" y="4303404"/>
            <a:ext cx="815340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C20E330D-F244-430E-82F2-2E5BD0ABD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F7E198A-B13B-44B2-9B7C-A9FD43773513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4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65FE3D3C-D50C-413D-8857-04504D4E9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04801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58F2AD7B-70C0-4085-A179-2A0F47C66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Le equazioni [1] e [2] mostrano degli esempi di reazioni di eliminazione. In entrambe le reazioni, una base rimuove gli elementi di un acido (HX) dal  materiale organico di partenza.</a:t>
            </a:r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0946C477-F245-4896-B705-1311B5D5F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144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Caratteristiche generali dell’eliminazone</a:t>
            </a:r>
          </a:p>
        </p:txBody>
      </p:sp>
      <p:pic>
        <p:nvPicPr>
          <p:cNvPr id="4102" name="Picture 6" descr="0001b">
            <a:extLst>
              <a:ext uri="{FF2B5EF4-FFF2-40B4-BE49-F238E27FC236}">
                <a16:creationId xmlns:a16="http://schemas.microsoft.com/office/drawing/2014/main" id="{04B2635C-7F14-4B59-90A6-461F49B06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1"/>
            <a:ext cx="80010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F3EAD5A4-DC02-43D5-842B-ADF6970C2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3E353C-C51E-4C7F-8033-3BB62AE40F1D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5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91DB51AA-666E-440B-B94B-13B3EF5F8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95288"/>
            <a:ext cx="8001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5124" name="Text Box 7">
            <a:extLst>
              <a:ext uri="{FF2B5EF4-FFF2-40B4-BE49-F238E27FC236}">
                <a16:creationId xmlns:a16="http://schemas.microsoft.com/office/drawing/2014/main" id="{6A79EE70-1765-4169-A333-231791E3F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831975"/>
            <a:ext cx="8686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La rimozione degli elementi HX è chiamata deidroalogenazione.</a:t>
            </a:r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chemeClr val="accent2"/>
                </a:solidFill>
              </a:rPr>
              <a:t>La deidroalogenazione</a:t>
            </a:r>
            <a:r>
              <a:rPr lang="en-US" altLang="en-US"/>
              <a:t> è un esempio di </a:t>
            </a:r>
            <a:r>
              <a:rPr lang="en-US" altLang="en-US">
                <a:sym typeface="Symbol" panose="05050102010706020507" pitchFamily="18" charset="2"/>
              </a:rPr>
              <a:t>-eliminazione.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ym typeface="Symbol" panose="05050102010706020507" pitchFamily="18" charset="2"/>
              </a:rPr>
              <a:t>Le frecce ricurve mostrano come quattro legami si rompano o si formino in questo processo.</a:t>
            </a:r>
          </a:p>
        </p:txBody>
      </p:sp>
      <p:sp>
        <p:nvSpPr>
          <p:cNvPr id="5125" name="Text Box 8">
            <a:extLst>
              <a:ext uri="{FF2B5EF4-FFF2-40B4-BE49-F238E27FC236}">
                <a16:creationId xmlns:a16="http://schemas.microsoft.com/office/drawing/2014/main" id="{81A61FC2-91EB-4A2C-ADF5-4831CBDC0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112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Caratteristiche generali dell’eliminazone</a:t>
            </a:r>
          </a:p>
        </p:txBody>
      </p:sp>
      <p:pic>
        <p:nvPicPr>
          <p:cNvPr id="5126" name="Picture 10" descr="0001c">
            <a:extLst>
              <a:ext uri="{FF2B5EF4-FFF2-40B4-BE49-F238E27FC236}">
                <a16:creationId xmlns:a16="http://schemas.microsoft.com/office/drawing/2014/main" id="{45CF62DE-DD95-4A8F-8A5C-07698662B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67238"/>
            <a:ext cx="64008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337F5D80-144C-4E61-967D-C645693E3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B82A37-7A38-4CCE-96F0-8510D11EF086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6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59681B0F-9E8B-47C2-ABD6-028A9F181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95288"/>
            <a:ext cx="8077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6148" name="Text Box 3">
            <a:extLst>
              <a:ext uri="{FF2B5EF4-FFF2-40B4-BE49-F238E27FC236}">
                <a16:creationId xmlns:a16="http://schemas.microsoft.com/office/drawing/2014/main" id="{017A4319-4181-4F35-B6CC-C051E7B868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764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Le basi più comuni usate nelle reazioni di eliminazione sono atomi di ossigeno carichi negativamente, come lo ione HO</a:t>
            </a:r>
            <a:r>
              <a:rPr lang="en-US" altLang="en-US" sz="1800">
                <a:cs typeface="Arial" panose="020B0604020202020204" pitchFamily="34" charset="0"/>
              </a:rPr>
              <a:t>¯</a:t>
            </a:r>
            <a:r>
              <a:rPr lang="en-US" altLang="en-US">
                <a:cs typeface="Arial" panose="020B0604020202020204" pitchFamily="34" charset="0"/>
              </a:rPr>
              <a:t> e i suoi derivati alchilici, RO</a:t>
            </a:r>
            <a:r>
              <a:rPr lang="en-US" altLang="en-US" sz="1800">
                <a:cs typeface="Arial" panose="020B0604020202020204" pitchFamily="34" charset="0"/>
              </a:rPr>
              <a:t>¯</a:t>
            </a:r>
            <a:r>
              <a:rPr lang="en-US" altLang="en-US">
                <a:cs typeface="Arial" panose="020B0604020202020204" pitchFamily="34" charset="0"/>
              </a:rPr>
              <a:t>, chiamati alcossidi.</a:t>
            </a:r>
            <a:endParaRPr lang="en-US" altLang="en-US"/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5330120D-CC98-419E-9FF9-A46588E2B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1112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Caratteristiche generali dell’eliminazone</a:t>
            </a:r>
          </a:p>
        </p:txBody>
      </p:sp>
      <p:pic>
        <p:nvPicPr>
          <p:cNvPr id="6150" name="Picture 8" descr="used_in_dehydrohalo_tb_764">
            <a:extLst>
              <a:ext uri="{FF2B5EF4-FFF2-40B4-BE49-F238E27FC236}">
                <a16:creationId xmlns:a16="http://schemas.microsoft.com/office/drawing/2014/main" id="{EAFC41B5-FD4C-45F4-B38E-260E04304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490914"/>
            <a:ext cx="8153400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E2F48D95-EF7F-4776-A856-3B10C65F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D43CD35-14E4-480A-8CEB-D06FB77ACF16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7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7171" name="Text Box 2">
            <a:extLst>
              <a:ext uri="{FF2B5EF4-FFF2-40B4-BE49-F238E27FC236}">
                <a16:creationId xmlns:a16="http://schemas.microsoft.com/office/drawing/2014/main" id="{02ADF464-AE7D-4409-B36E-4442FD23C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28601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7172" name="Text Box 3">
            <a:extLst>
              <a:ext uri="{FF2B5EF4-FFF2-40B4-BE49-F238E27FC236}">
                <a16:creationId xmlns:a16="http://schemas.microsoft.com/office/drawing/2014/main" id="{1563C947-DAD0-4183-9C39-9B7FAC061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0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Per scrivere un prodotto di deidroalogenazione: Trovare il carbonio </a:t>
            </a:r>
            <a:r>
              <a:rPr lang="en-US" altLang="en-US">
                <a:sym typeface="Symbol" panose="05050102010706020507" pitchFamily="18" charset="2"/>
              </a:rPr>
              <a:t>. Identificare tutti i carboni  con atomi di idrogeno. Rimuovere gli elementi H e X dai carboni  e  e formare un legame .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4BAD367A-9B00-4969-9B14-C76E31EAD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382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Caratteristiche generali dell’eliminazone</a:t>
            </a:r>
          </a:p>
        </p:txBody>
      </p:sp>
      <p:pic>
        <p:nvPicPr>
          <p:cNvPr id="7174" name="Picture 6" descr="0002a">
            <a:extLst>
              <a:ext uri="{FF2B5EF4-FFF2-40B4-BE49-F238E27FC236}">
                <a16:creationId xmlns:a16="http://schemas.microsoft.com/office/drawing/2014/main" id="{A4470383-0117-4A35-A491-08B6FDEB0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048000"/>
            <a:ext cx="845820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3">
            <a:extLst>
              <a:ext uri="{FF2B5EF4-FFF2-40B4-BE49-F238E27FC236}">
                <a16:creationId xmlns:a16="http://schemas.microsoft.com/office/drawing/2014/main" id="{268D7567-8675-40E1-9AEA-A179D7C1C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846DFD-64F6-479A-8A0A-C39CB8737541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8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EE88F85E-4F39-4068-AD6B-A06EF5CA0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1"/>
            <a:ext cx="792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8196" name="Text Box 3">
            <a:extLst>
              <a:ext uri="{FF2B5EF4-FFF2-40B4-BE49-F238E27FC236}">
                <a16:creationId xmlns:a16="http://schemas.microsoft.com/office/drawing/2014/main" id="{93D2AF31-EC63-4754-9472-1F9E5AB78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371601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Ricordare che il doppio legame di un alchene consiste di un legame </a:t>
            </a:r>
            <a:r>
              <a:rPr lang="en-US" altLang="en-US">
                <a:sym typeface="Symbol" panose="05050102010706020507" pitchFamily="18" charset="2"/>
              </a:rPr>
              <a:t> e di un legame .</a:t>
            </a:r>
          </a:p>
        </p:txBody>
      </p:sp>
      <p:sp>
        <p:nvSpPr>
          <p:cNvPr id="8197" name="Text Box 4">
            <a:extLst>
              <a:ext uri="{FF2B5EF4-FFF2-40B4-BE49-F238E27FC236}">
                <a16:creationId xmlns:a16="http://schemas.microsoft.com/office/drawing/2014/main" id="{B6DD8485-E0DB-4139-BB8F-568E34F75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83820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Alcheni—I prodotti delle reazioni di eliminazione</a:t>
            </a:r>
          </a:p>
        </p:txBody>
      </p:sp>
      <p:pic>
        <p:nvPicPr>
          <p:cNvPr id="8198" name="Picture 8">
            <a:extLst>
              <a:ext uri="{FF2B5EF4-FFF2-40B4-BE49-F238E27FC236}">
                <a16:creationId xmlns:a16="http://schemas.microsoft.com/office/drawing/2014/main" id="{BC4AAA7A-6852-4813-BC44-5A4C72671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85344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numero diapositiva 3">
            <a:extLst>
              <a:ext uri="{FF2B5EF4-FFF2-40B4-BE49-F238E27FC236}">
                <a16:creationId xmlns:a16="http://schemas.microsoft.com/office/drawing/2014/main" id="{CB451D26-E2B8-4E00-BC14-792F692D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C9B1FF0-1CD0-47B2-B39F-4A67BEB7D6DA}" type="slidenum">
              <a:rPr lang="en-US" altLang="en-US" sz="1400" b="0">
                <a:latin typeface="Times New Roman" panose="02020603050405020304" pitchFamily="18" charset="0"/>
              </a:rPr>
              <a:pPr eaLnBrk="1" hangingPunct="1"/>
              <a:t>9</a:t>
            </a:fld>
            <a:endParaRPr lang="en-US" altLang="en-US" sz="1400" b="0">
              <a:latin typeface="Times New Roman" panose="02020603050405020304" pitchFamily="18" charset="0"/>
            </a:endParaRPr>
          </a:p>
        </p:txBody>
      </p:sp>
      <p:pic>
        <p:nvPicPr>
          <p:cNvPr id="9219" name="Picture 14">
            <a:extLst>
              <a:ext uri="{FF2B5EF4-FFF2-40B4-BE49-F238E27FC236}">
                <a16:creationId xmlns:a16="http://schemas.microsoft.com/office/drawing/2014/main" id="{350602B3-BFAD-4969-998A-A34FB261E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48188"/>
            <a:ext cx="78041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2">
            <a:extLst>
              <a:ext uri="{FF2B5EF4-FFF2-40B4-BE49-F238E27FC236}">
                <a16:creationId xmlns:a16="http://schemas.microsoft.com/office/drawing/2014/main" id="{354437FE-8625-4804-9D49-386690B2D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66688"/>
            <a:ext cx="7924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/>
              <a:t>Alogenuri Alchilici e Reazioni di Eliminazione</a:t>
            </a:r>
          </a:p>
        </p:txBody>
      </p:sp>
      <p:sp>
        <p:nvSpPr>
          <p:cNvPr id="9221" name="Text Box 3">
            <a:extLst>
              <a:ext uri="{FF2B5EF4-FFF2-40B4-BE49-F238E27FC236}">
                <a16:creationId xmlns:a16="http://schemas.microsoft.com/office/drawing/2014/main" id="{A3307DD9-45A2-442C-A940-F5A5BA0E1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235076"/>
            <a:ext cx="8686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/>
              <a:t>Gli alcheni sono classificati in base al numero degli atomi di carbonio legati ai carboni del doppio legame.</a:t>
            </a:r>
          </a:p>
        </p:txBody>
      </p:sp>
      <p:sp>
        <p:nvSpPr>
          <p:cNvPr id="9222" name="Text Box 4">
            <a:extLst>
              <a:ext uri="{FF2B5EF4-FFF2-40B4-BE49-F238E27FC236}">
                <a16:creationId xmlns:a16="http://schemas.microsoft.com/office/drawing/2014/main" id="{29436FE1-749C-4887-BDC2-77C37AFBC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730250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Alcheni—I prodotti delle reazioni di eliminazione</a:t>
            </a:r>
          </a:p>
        </p:txBody>
      </p:sp>
      <p:pic>
        <p:nvPicPr>
          <p:cNvPr id="9223" name="Picture 6" descr="0003c">
            <a:extLst>
              <a:ext uri="{FF2B5EF4-FFF2-40B4-BE49-F238E27FC236}">
                <a16:creationId xmlns:a16="http://schemas.microsoft.com/office/drawing/2014/main" id="{D30819F3-689A-45E4-B750-3EE2D5B39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30438"/>
            <a:ext cx="7162800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Line 9">
            <a:extLst>
              <a:ext uri="{FF2B5EF4-FFF2-40B4-BE49-F238E27FC236}">
                <a16:creationId xmlns:a16="http://schemas.microsoft.com/office/drawing/2014/main" id="{DE595544-33B0-476B-8095-27CEA9630A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3733800"/>
            <a:ext cx="8610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Text Box 11">
            <a:extLst>
              <a:ext uri="{FF2B5EF4-FFF2-40B4-BE49-F238E27FC236}">
                <a16:creationId xmlns:a16="http://schemas.microsoft.com/office/drawing/2014/main" id="{9564942F-0803-43CA-AE05-F926D9F66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8676" y="3733801"/>
            <a:ext cx="2670924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600" b="0">
                <a:solidFill>
                  <a:srgbClr val="3366CC"/>
                </a:solidFill>
                <a:latin typeface="Tahoma" panose="020B0604030504040204" pitchFamily="34" charset="0"/>
              </a:rPr>
              <a:t>Figura 8.1</a:t>
            </a:r>
          </a:p>
          <a:p>
            <a:pPr algn="r" eaLnBrk="1" hangingPunct="1"/>
            <a:r>
              <a:rPr lang="en-US" altLang="en-US" sz="1400" b="0"/>
              <a:t>Classificazione degli alcheni</a:t>
            </a:r>
          </a:p>
          <a:p>
            <a:pPr algn="r" eaLnBrk="1" hangingPunct="1"/>
            <a:r>
              <a:rPr lang="en-US" altLang="en-US" sz="1400" b="0"/>
              <a:t>sulla base del numero di gruppi</a:t>
            </a:r>
          </a:p>
          <a:p>
            <a:pPr algn="r" eaLnBrk="1" hangingPunct="1"/>
            <a:r>
              <a:rPr lang="en-US" altLang="en-US" sz="1400" b="0"/>
              <a:t>R legati al doppio legame</a:t>
            </a:r>
            <a:endParaRPr lang="en-US" altLang="en-US" sz="1400" b="0" baseline="30000">
              <a:cs typeface="Arial" panose="020B0604020202020204" pitchFamily="34" charset="0"/>
            </a:endParaRPr>
          </a:p>
        </p:txBody>
      </p:sp>
      <p:pic>
        <p:nvPicPr>
          <p:cNvPr id="9226" name="Picture 13">
            <a:extLst>
              <a:ext uri="{FF2B5EF4-FFF2-40B4-BE49-F238E27FC236}">
                <a16:creationId xmlns:a16="http://schemas.microsoft.com/office/drawing/2014/main" id="{3471C018-672F-4B03-BE0E-1B4908E97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515100"/>
            <a:ext cx="48768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1943</Words>
  <Application>Microsoft Office PowerPoint</Application>
  <PresentationFormat>Widescreen</PresentationFormat>
  <Paragraphs>193</Paragraphs>
  <Slides>39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Tahoma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 </dc:creator>
  <cp:lastModifiedBy> </cp:lastModifiedBy>
  <cp:revision>2</cp:revision>
  <dcterms:created xsi:type="dcterms:W3CDTF">2020-03-18T20:29:45Z</dcterms:created>
  <dcterms:modified xsi:type="dcterms:W3CDTF">2020-03-19T07:14:49Z</dcterms:modified>
</cp:coreProperties>
</file>