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8" r:id="rId14"/>
    <p:sldId id="267"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67B10-608F-4BEF-AEC0-0645C269356D}" type="datetimeFigureOut">
              <a:rPr lang="it-IT" smtClean="0"/>
              <a:t>18/11/2019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6F63C-9E74-46A0-A0EC-A34DD9E20363}" type="slidenum">
              <a:rPr lang="it-IT" smtClean="0"/>
              <a:t>‹N›</a:t>
            </a:fld>
            <a:endParaRPr lang="it-IT"/>
          </a:p>
        </p:txBody>
      </p:sp>
    </p:spTree>
    <p:extLst>
      <p:ext uri="{BB962C8B-B14F-4D97-AF65-F5344CB8AC3E}">
        <p14:creationId xmlns:p14="http://schemas.microsoft.com/office/powerpoint/2010/main" val="165854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DF6F63C-9E74-46A0-A0EC-A34DD9E20363}" type="slidenum">
              <a:rPr lang="it-IT" smtClean="0"/>
              <a:t>7</a:t>
            </a:fld>
            <a:endParaRPr lang="it-IT"/>
          </a:p>
        </p:txBody>
      </p:sp>
    </p:spTree>
    <p:extLst>
      <p:ext uri="{BB962C8B-B14F-4D97-AF65-F5344CB8AC3E}">
        <p14:creationId xmlns:p14="http://schemas.microsoft.com/office/powerpoint/2010/main" val="29735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777BBF-8755-4112-AB45-DDA70C2EA524}" type="datetimeFigureOut">
              <a:rPr lang="it-IT" smtClean="0"/>
              <a:t>18/11/2019</a:t>
            </a:fld>
            <a:endParaRPr lang="it-I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BC61AA2-CE5E-4F7F-B9AF-4DC8113485BD}" type="slidenum">
              <a:rPr lang="it-IT" smtClean="0"/>
              <a:t>‹N›</a:t>
            </a:fld>
            <a:endParaRPr lang="it-I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468052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777BBF-8755-4112-AB45-DDA70C2EA524}"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260758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777BBF-8755-4112-AB45-DDA70C2EA524}"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300940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777BBF-8755-4112-AB45-DDA70C2EA524}"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169157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777BBF-8755-4112-AB45-DDA70C2EA524}" type="datetimeFigureOut">
              <a:rPr lang="it-IT" smtClean="0"/>
              <a:t>18/11/2019</a:t>
            </a:fld>
            <a:endParaRPr lang="it-I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BC61AA2-CE5E-4F7F-B9AF-4DC8113485BD}" type="slidenum">
              <a:rPr lang="it-IT" smtClean="0"/>
              <a:t>‹N›</a:t>
            </a:fld>
            <a:endParaRPr lang="it-I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425361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8777BBF-8755-4112-AB45-DDA70C2EA524}" type="datetimeFigureOut">
              <a:rPr lang="it-IT" smtClean="0"/>
              <a:t>18/11/2019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126592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8777BBF-8755-4112-AB45-DDA70C2EA524}" type="datetimeFigureOut">
              <a:rPr lang="it-IT" smtClean="0"/>
              <a:t>18/11/2019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76845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8777BBF-8755-4112-AB45-DDA70C2EA524}" type="datetimeFigureOut">
              <a:rPr lang="it-IT" smtClean="0"/>
              <a:t>18/11/2019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107676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77BBF-8755-4112-AB45-DDA70C2EA524}" type="datetimeFigureOut">
              <a:rPr lang="it-IT" smtClean="0"/>
              <a:t>18/11/2019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BC61AA2-CE5E-4F7F-B9AF-4DC8113485BD}" type="slidenum">
              <a:rPr lang="it-IT" smtClean="0"/>
              <a:t>‹N›</a:t>
            </a:fld>
            <a:endParaRPr lang="it-IT"/>
          </a:p>
        </p:txBody>
      </p:sp>
    </p:spTree>
    <p:extLst>
      <p:ext uri="{BB962C8B-B14F-4D97-AF65-F5344CB8AC3E}">
        <p14:creationId xmlns:p14="http://schemas.microsoft.com/office/powerpoint/2010/main" val="7632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777BBF-8755-4112-AB45-DDA70C2EA524}" type="datetimeFigureOut">
              <a:rPr lang="it-IT" smtClean="0"/>
              <a:t>18/11/2019</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C61AA2-CE5E-4F7F-B9AF-4DC8113485BD}" type="slidenum">
              <a:rPr lang="it-IT" smtClean="0"/>
              <a:t>‹N›</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826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777BBF-8755-4112-AB45-DDA70C2EA524}" type="datetimeFigureOut">
              <a:rPr lang="it-IT" smtClean="0"/>
              <a:t>18/11/2019</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C61AA2-CE5E-4F7F-B9AF-4DC8113485BD}" type="slidenum">
              <a:rPr lang="it-IT" smtClean="0"/>
              <a:t>‹N›</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514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777BBF-8755-4112-AB45-DDA70C2EA524}" type="datetimeFigureOut">
              <a:rPr lang="it-IT" smtClean="0"/>
              <a:t>18/11/2019</a:t>
            </a:fld>
            <a:endParaRPr lang="it-I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it-I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BC61AA2-CE5E-4F7F-B9AF-4DC8113485BD}" type="slidenum">
              <a:rPr lang="it-IT" smtClean="0"/>
              <a:t>‹N›</a:t>
            </a:fld>
            <a:endParaRPr lang="it-I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828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quote.org/wiki/Edmund_Husser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commons.wikimedia.org/wiki/File:PSM_V37_D740_Rene_Descartes.jpg"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https://en.wikiquote.org/wiki/Edmund_Husser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milindo-taid.net/tag/david-hume" TargetMode="Externa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54E306-896C-426D-81B6-C06A401F9B25}"/>
              </a:ext>
            </a:extLst>
          </p:cNvPr>
          <p:cNvSpPr>
            <a:spLocks noGrp="1"/>
          </p:cNvSpPr>
          <p:nvPr>
            <p:ph type="ctrTitle"/>
          </p:nvPr>
        </p:nvSpPr>
        <p:spPr/>
        <p:txBody>
          <a:bodyPr/>
          <a:lstStyle/>
          <a:p>
            <a:r>
              <a:rPr lang="it-IT" dirty="0"/>
              <a:t>LA COSCIENZA FENOMENOLOGICA</a:t>
            </a:r>
          </a:p>
        </p:txBody>
      </p:sp>
      <p:sp>
        <p:nvSpPr>
          <p:cNvPr id="3" name="Sottotitolo 2">
            <a:extLst>
              <a:ext uri="{FF2B5EF4-FFF2-40B4-BE49-F238E27FC236}">
                <a16:creationId xmlns:a16="http://schemas.microsoft.com/office/drawing/2014/main" id="{800A303F-863C-49DD-9560-6AE4F25BC98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47877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C697E-DD68-4368-A60C-228A3C6D5D3D}"/>
              </a:ext>
            </a:extLst>
          </p:cNvPr>
          <p:cNvSpPr>
            <a:spLocks noGrp="1"/>
          </p:cNvSpPr>
          <p:nvPr>
            <p:ph type="title"/>
          </p:nvPr>
        </p:nvSpPr>
        <p:spPr/>
        <p:txBody>
          <a:bodyPr/>
          <a:lstStyle/>
          <a:p>
            <a:r>
              <a:rPr lang="it-IT" sz="3600" dirty="0"/>
              <a:t>VISSUTI NON INTENZIONALI E INTENZIONAL</a:t>
            </a:r>
            <a:r>
              <a:rPr lang="it-IT" dirty="0"/>
              <a:t>I</a:t>
            </a:r>
          </a:p>
        </p:txBody>
      </p:sp>
      <p:sp>
        <p:nvSpPr>
          <p:cNvPr id="5" name="Rettangolo 4">
            <a:extLst>
              <a:ext uri="{FF2B5EF4-FFF2-40B4-BE49-F238E27FC236}">
                <a16:creationId xmlns:a16="http://schemas.microsoft.com/office/drawing/2014/main" id="{74571905-A422-442D-8D12-BAE965BF86DF}"/>
              </a:ext>
            </a:extLst>
          </p:cNvPr>
          <p:cNvSpPr/>
          <p:nvPr/>
        </p:nvSpPr>
        <p:spPr>
          <a:xfrm>
            <a:off x="3048000" y="2551837"/>
            <a:ext cx="6096000" cy="2862322"/>
          </a:xfrm>
          <a:prstGeom prst="rect">
            <a:avLst/>
          </a:prstGeom>
        </p:spPr>
        <p:txBody>
          <a:bodyPr>
            <a:spAutoFit/>
          </a:bodyPr>
          <a:lstStyle/>
          <a:p>
            <a:r>
              <a:rPr lang="it-IT" dirty="0"/>
              <a:t>Panico                                               Devozione</a:t>
            </a:r>
          </a:p>
          <a:p>
            <a:r>
              <a:rPr lang="it-IT" dirty="0"/>
              <a:t>Depressione                                     Determinazione</a:t>
            </a:r>
          </a:p>
          <a:p>
            <a:r>
              <a:rPr lang="it-IT" dirty="0"/>
              <a:t>Ansietà                                              Odio</a:t>
            </a:r>
          </a:p>
          <a:p>
            <a:r>
              <a:rPr lang="it-IT" dirty="0"/>
              <a:t>Afflizione                                           Amore</a:t>
            </a:r>
          </a:p>
          <a:p>
            <a:r>
              <a:rPr lang="it-IT" dirty="0"/>
              <a:t>Scoraggiamento                               Colpevolezza</a:t>
            </a:r>
          </a:p>
          <a:p>
            <a:r>
              <a:rPr lang="it-IT" dirty="0"/>
              <a:t>Disperazione                                     Sorpresa</a:t>
            </a:r>
          </a:p>
          <a:p>
            <a:r>
              <a:rPr lang="it-IT" dirty="0"/>
              <a:t>Gioia                                                  Disprezzo</a:t>
            </a:r>
          </a:p>
          <a:p>
            <a:r>
              <a:rPr lang="it-IT" dirty="0"/>
              <a:t>Allegria                                              Stupore</a:t>
            </a:r>
          </a:p>
          <a:p>
            <a:r>
              <a:rPr lang="it-IT" dirty="0"/>
              <a:t>Malumore                                         Vergogna</a:t>
            </a:r>
          </a:p>
          <a:p>
            <a:r>
              <a:rPr lang="it-IT"/>
              <a:t> </a:t>
            </a:r>
            <a:endParaRPr lang="it-IT" dirty="0"/>
          </a:p>
        </p:txBody>
      </p:sp>
    </p:spTree>
    <p:extLst>
      <p:ext uri="{BB962C8B-B14F-4D97-AF65-F5344CB8AC3E}">
        <p14:creationId xmlns:p14="http://schemas.microsoft.com/office/powerpoint/2010/main" val="417076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A7797-9877-43C0-A809-409E16A9BB5C}"/>
              </a:ext>
            </a:extLst>
          </p:cNvPr>
          <p:cNvSpPr>
            <a:spLocks noGrp="1"/>
          </p:cNvSpPr>
          <p:nvPr>
            <p:ph type="title"/>
          </p:nvPr>
        </p:nvSpPr>
        <p:spPr/>
        <p:txBody>
          <a:bodyPr>
            <a:normAutofit fontScale="90000"/>
          </a:bodyPr>
          <a:lstStyle/>
          <a:p>
            <a:r>
              <a:rPr lang="it-IT" dirty="0"/>
              <a:t>                               (I)</a:t>
            </a:r>
            <a:br>
              <a:rPr lang="it-IT" dirty="0"/>
            </a:br>
            <a:r>
              <a:rPr lang="it-IT" dirty="0">
                <a:sym typeface="Wingdings" panose="05000000000000000000" pitchFamily="2" charset="2"/>
              </a:rPr>
              <a:t>TRASCENDENZA FENOMENOLOGICA</a:t>
            </a:r>
            <a:br>
              <a:rPr lang="it-IT" dirty="0"/>
            </a:br>
            <a:br>
              <a:rPr lang="it-IT" dirty="0"/>
            </a:br>
            <a:br>
              <a:rPr lang="it-IT" dirty="0">
                <a:sym typeface="Wingdings" panose="05000000000000000000" pitchFamily="2" charset="2"/>
              </a:rPr>
            </a:br>
            <a:r>
              <a:rPr lang="it-IT" sz="4000" dirty="0">
                <a:sym typeface="Wingdings" panose="05000000000000000000" pitchFamily="2" charset="2"/>
              </a:rPr>
              <a:t> rimando a un vissuto  </a:t>
            </a:r>
            <a:br>
              <a:rPr lang="it-IT" sz="4000" dirty="0">
                <a:sym typeface="Wingdings" panose="05000000000000000000" pitchFamily="2" charset="2"/>
              </a:rPr>
            </a:br>
            <a:r>
              <a:rPr lang="it-IT" sz="4000" dirty="0">
                <a:sym typeface="Wingdings" panose="05000000000000000000" pitchFamily="2" charset="2"/>
              </a:rPr>
              <a:t>  non essere effettivamente contenuta nel vissuto (non-immanenza)</a:t>
            </a:r>
            <a:br>
              <a:rPr lang="it-IT" sz="4000" dirty="0">
                <a:sym typeface="Wingdings" panose="05000000000000000000" pitchFamily="2" charset="2"/>
              </a:rPr>
            </a:br>
            <a:endParaRPr lang="it-IT" sz="4000" dirty="0"/>
          </a:p>
        </p:txBody>
      </p:sp>
    </p:spTree>
    <p:extLst>
      <p:ext uri="{BB962C8B-B14F-4D97-AF65-F5344CB8AC3E}">
        <p14:creationId xmlns:p14="http://schemas.microsoft.com/office/powerpoint/2010/main" val="209685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7A0A8A-008E-4C05-90AB-67F3BD64BF28}"/>
              </a:ext>
            </a:extLst>
          </p:cNvPr>
          <p:cNvSpPr>
            <a:spLocks noGrp="1"/>
          </p:cNvSpPr>
          <p:nvPr>
            <p:ph type="title"/>
          </p:nvPr>
        </p:nvSpPr>
        <p:spPr/>
        <p:txBody>
          <a:bodyPr>
            <a:normAutofit fontScale="90000"/>
          </a:bodyPr>
          <a:lstStyle/>
          <a:p>
            <a:r>
              <a:rPr lang="it-IT" dirty="0"/>
              <a:t>                                (II)</a:t>
            </a:r>
            <a:br>
              <a:rPr lang="it-IT" dirty="0"/>
            </a:br>
            <a:r>
              <a:rPr lang="it-IT" sz="4000" dirty="0">
                <a:solidFill>
                  <a:srgbClr val="191B0E"/>
                </a:solidFill>
                <a:sym typeface="Wingdings" panose="05000000000000000000" pitchFamily="2" charset="2"/>
              </a:rPr>
              <a:t>TRASCENDENZA ASSOLUTA O METAFISICA</a:t>
            </a:r>
            <a:br>
              <a:rPr lang="it-IT" sz="4000" dirty="0">
                <a:solidFill>
                  <a:srgbClr val="191B0E"/>
                </a:solidFill>
                <a:sym typeface="Wingdings" panose="05000000000000000000" pitchFamily="2" charset="2"/>
              </a:rPr>
            </a:br>
            <a:br>
              <a:rPr lang="it-IT" sz="4000" dirty="0">
                <a:solidFill>
                  <a:srgbClr val="191B0E"/>
                </a:solidFill>
                <a:sym typeface="Wingdings" panose="05000000000000000000" pitchFamily="2" charset="2"/>
              </a:rPr>
            </a:br>
            <a:br>
              <a:rPr lang="it-IT" sz="4000" dirty="0">
                <a:solidFill>
                  <a:srgbClr val="191B0E"/>
                </a:solidFill>
                <a:sym typeface="Wingdings" panose="05000000000000000000" pitchFamily="2" charset="2"/>
              </a:rPr>
            </a:br>
            <a:r>
              <a:rPr lang="it-IT" sz="4000" dirty="0">
                <a:solidFill>
                  <a:srgbClr val="191B0E"/>
                </a:solidFill>
                <a:sym typeface="Wingdings" panose="05000000000000000000" pitchFamily="2" charset="2"/>
              </a:rPr>
              <a:t> non ha </a:t>
            </a:r>
            <a:r>
              <a:rPr lang="it-IT" sz="4000" i="1" dirty="0">
                <a:solidFill>
                  <a:srgbClr val="191B0E"/>
                </a:solidFill>
                <a:sym typeface="Wingdings" panose="05000000000000000000" pitchFamily="2" charset="2"/>
              </a:rPr>
              <a:t>in linea di principio (e non solo di fatto) </a:t>
            </a:r>
            <a:r>
              <a:rPr lang="it-IT" sz="4000" dirty="0">
                <a:solidFill>
                  <a:srgbClr val="191B0E"/>
                </a:solidFill>
                <a:sym typeface="Wingdings" panose="05000000000000000000" pitchFamily="2" charset="2"/>
              </a:rPr>
              <a:t>il rimando a un vissuto </a:t>
            </a:r>
            <a:br>
              <a:rPr lang="it-IT" sz="4000" dirty="0">
                <a:solidFill>
                  <a:srgbClr val="191B0E"/>
                </a:solidFill>
                <a:sym typeface="Wingdings" panose="05000000000000000000" pitchFamily="2" charset="2"/>
              </a:rPr>
            </a:br>
            <a:endParaRPr lang="it-IT" dirty="0"/>
          </a:p>
        </p:txBody>
      </p:sp>
    </p:spTree>
    <p:extLst>
      <p:ext uri="{BB962C8B-B14F-4D97-AF65-F5344CB8AC3E}">
        <p14:creationId xmlns:p14="http://schemas.microsoft.com/office/powerpoint/2010/main" val="169525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535B1-78ED-4FAC-BDCD-DDB48EC213E8}"/>
              </a:ext>
            </a:extLst>
          </p:cNvPr>
          <p:cNvSpPr>
            <a:spLocks noGrp="1"/>
          </p:cNvSpPr>
          <p:nvPr>
            <p:ph type="title"/>
          </p:nvPr>
        </p:nvSpPr>
        <p:spPr/>
        <p:txBody>
          <a:bodyPr>
            <a:normAutofit/>
          </a:bodyPr>
          <a:lstStyle/>
          <a:p>
            <a:r>
              <a:rPr lang="it-IT" sz="3200" dirty="0"/>
              <a:t>LA TRASCENDENZA ASSOLUTA COME ASSURDITÁ EFFETTIVA</a:t>
            </a:r>
          </a:p>
        </p:txBody>
      </p:sp>
      <p:sp>
        <p:nvSpPr>
          <p:cNvPr id="3" name="Segnaposto contenuto 2">
            <a:extLst>
              <a:ext uri="{FF2B5EF4-FFF2-40B4-BE49-F238E27FC236}">
                <a16:creationId xmlns:a16="http://schemas.microsoft.com/office/drawing/2014/main" id="{42575065-6527-4BD1-9F57-FC083C20E3DF}"/>
              </a:ext>
            </a:extLst>
          </p:cNvPr>
          <p:cNvSpPr>
            <a:spLocks noGrp="1"/>
          </p:cNvSpPr>
          <p:nvPr>
            <p:ph idx="1"/>
          </p:nvPr>
        </p:nvSpPr>
        <p:spPr/>
        <p:txBody>
          <a:bodyPr/>
          <a:lstStyle/>
          <a:p>
            <a:r>
              <a:rPr lang="it-IT" dirty="0"/>
              <a:t>POSSIBILITÁ LOGICA E ASSURDITÁ CONCRETA DI UN MONDO FUORI DAL NOSTRO MONDO (§48)</a:t>
            </a:r>
          </a:p>
          <a:p>
            <a:r>
              <a:rPr lang="it-IT" dirty="0">
                <a:sym typeface="Wingdings" panose="05000000000000000000" pitchFamily="2" charset="2"/>
              </a:rPr>
              <a:t> NON SENSO (L’ALBERO È E)</a:t>
            </a:r>
          </a:p>
          <a:p>
            <a:r>
              <a:rPr lang="it-IT" dirty="0">
                <a:sym typeface="Wingdings" panose="05000000000000000000" pitchFamily="2" charset="2"/>
              </a:rPr>
              <a:t> CONTRO-SENSO FORMALE (ES. QUADRATO ROTONDO)</a:t>
            </a:r>
          </a:p>
          <a:p>
            <a:r>
              <a:rPr lang="it-IT" dirty="0">
                <a:sym typeface="Wingdings" panose="05000000000000000000" pitchFamily="2" charset="2"/>
              </a:rPr>
              <a:t> CONTRO-SENSO MATERIALE (ES. UN COLORE CHE NON SI DIFFONDE SU UNA ESTENSIONE)</a:t>
            </a:r>
          </a:p>
          <a:p>
            <a:r>
              <a:rPr lang="it-IT" dirty="0">
                <a:sym typeface="Wingdings" panose="05000000000000000000" pitchFamily="2" charset="2"/>
              </a:rPr>
              <a:t> ASSURDITÁ CONCRETA O EFFETTIVA (</a:t>
            </a:r>
            <a:r>
              <a:rPr lang="it-IT" i="1" dirty="0">
                <a:sym typeface="Wingdings" panose="05000000000000000000" pitchFamily="2" charset="2"/>
              </a:rPr>
              <a:t>SACHLICH</a:t>
            </a:r>
            <a:r>
              <a:rPr lang="it-IT" dirty="0">
                <a:sym typeface="Wingdings" panose="05000000000000000000" pitchFamily="2" charset="2"/>
              </a:rPr>
              <a:t>)</a:t>
            </a:r>
          </a:p>
          <a:p>
            <a:endParaRPr lang="it-IT" dirty="0"/>
          </a:p>
        </p:txBody>
      </p:sp>
    </p:spTree>
    <p:extLst>
      <p:ext uri="{BB962C8B-B14F-4D97-AF65-F5344CB8AC3E}">
        <p14:creationId xmlns:p14="http://schemas.microsoft.com/office/powerpoint/2010/main" val="353075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E2865E8-1F58-4C6C-9855-0695D84D845E}"/>
              </a:ext>
            </a:extLst>
          </p:cNvPr>
          <p:cNvSpPr>
            <a:spLocks noGrp="1"/>
          </p:cNvSpPr>
          <p:nvPr>
            <p:ph type="title"/>
          </p:nvPr>
        </p:nvSpPr>
        <p:spPr>
          <a:xfrm>
            <a:off x="784743" y="685800"/>
            <a:ext cx="5793475" cy="1485900"/>
          </a:xfrm>
        </p:spPr>
        <p:txBody>
          <a:bodyPr>
            <a:normAutofit/>
          </a:bodyPr>
          <a:lstStyle/>
          <a:p>
            <a:r>
              <a:rPr lang="it-IT" dirty="0"/>
              <a:t>HUSSERL E DESCARTES</a:t>
            </a:r>
          </a:p>
        </p:txBody>
      </p:sp>
      <p:sp>
        <p:nvSpPr>
          <p:cNvPr id="3" name="Segnaposto contenuto 2">
            <a:extLst>
              <a:ext uri="{FF2B5EF4-FFF2-40B4-BE49-F238E27FC236}">
                <a16:creationId xmlns:a16="http://schemas.microsoft.com/office/drawing/2014/main" id="{4DED7FDF-5A4D-48AA-907E-BB946233C817}"/>
              </a:ext>
            </a:extLst>
          </p:cNvPr>
          <p:cNvSpPr>
            <a:spLocks noGrp="1"/>
          </p:cNvSpPr>
          <p:nvPr>
            <p:ph idx="1"/>
          </p:nvPr>
        </p:nvSpPr>
        <p:spPr>
          <a:xfrm>
            <a:off x="784743" y="2286000"/>
            <a:ext cx="5793475" cy="3581400"/>
          </a:xfrm>
        </p:spPr>
        <p:txBody>
          <a:bodyPr>
            <a:normAutofit fontScale="85000" lnSpcReduction="20000"/>
          </a:bodyPr>
          <a:lstStyle/>
          <a:p>
            <a:r>
              <a:rPr lang="it-IT" dirty="0"/>
              <a:t>«OGNI PERCEZIONE IMMANENTE GARANTISCE NECESSARIAMENTE L’ESISTENZA DEL SUO OGGETTO. DIRIGENDOSI IL MIO AFFERRARE RIFLESSIVO SUL MIO VISSUTO, IO AFFERRO UN ASSOLUTO «ESSO STESSO» LA CUI ESISTENZA NON PUÓ IN PRINCIPIO ESSERE NEGATA; NON È PER PRINCIPIO POSSIBILE PENSARE CHE ESSO NON ESISTA. SAREBBE ASSURDO CONSIDERARE POSSIBILE CHE UN VISSUTO </a:t>
            </a:r>
            <a:r>
              <a:rPr lang="it-IT" i="1" dirty="0"/>
              <a:t>DATO IN QUESTA MANIERA </a:t>
            </a:r>
            <a:r>
              <a:rPr lang="it-IT" dirty="0"/>
              <a:t>IN VERITÁ NON ESISTA. LA CORRENTE DEI VISSUTI, CHE È LA MIA, DI COLUI CHE COGITA, É CORRENTE DEI VISSUTI , E PER QUANTO NON VENGA AFFERRATA CHE IN RISTRETTA MISURA, PER QUANTO SIA SCONOSCIUTA NELLE PARTI GIÁ DEFLUITE O ANCORA A VENIRE, APPENA DIRIGO LO SGUARDO SULLA VITA CHE FLUISCE NEL SUO VERO PRESENTE E COLGO ME STESSO QUALE PURO SOGGETTO DI QUESTA VITA (…) NECESSARIAMENTE E IN MANIERA ASSOLUTA AFFERMO: </a:t>
            </a:r>
            <a:r>
              <a:rPr lang="it-IT" i="1" dirty="0"/>
              <a:t>IO SONO</a:t>
            </a:r>
            <a:r>
              <a:rPr lang="it-IT" dirty="0"/>
              <a:t>, QUESTO VIVERE È, IO VIVO: </a:t>
            </a:r>
            <a:r>
              <a:rPr lang="it-IT" i="1" dirty="0"/>
              <a:t>COGITO</a:t>
            </a:r>
            <a:r>
              <a:rPr lang="it-IT" dirty="0"/>
              <a:t>» (§46, p. 111)</a:t>
            </a:r>
          </a:p>
        </p:txBody>
      </p:sp>
      <p:pic>
        <p:nvPicPr>
          <p:cNvPr id="5" name="Immagine 4" descr="Immagine che contiene uomo, persona, occhiali, indossando&#10;&#10;Descrizione generata automaticamente">
            <a:extLst>
              <a:ext uri="{FF2B5EF4-FFF2-40B4-BE49-F238E27FC236}">
                <a16:creationId xmlns:a16="http://schemas.microsoft.com/office/drawing/2014/main" id="{126D3A29-8D7D-418F-8EC1-70C0130DF2D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285" r="1" b="27535"/>
          <a:stretch/>
        </p:blipFill>
        <p:spPr>
          <a:xfrm>
            <a:off x="7612260" y="-1"/>
            <a:ext cx="4579739" cy="3438457"/>
          </a:xfrm>
          <a:prstGeom prst="rect">
            <a:avLst/>
          </a:prstGeom>
        </p:spPr>
      </p:pic>
      <p:sp>
        <p:nvSpPr>
          <p:cNvPr id="16" name="Rectangle 15">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Immagine 7" descr="Immagine che contiene uomo, sedendo, indossando, nero&#10;&#10;Descrizione generata automaticamente">
            <a:extLst>
              <a:ext uri="{FF2B5EF4-FFF2-40B4-BE49-F238E27FC236}">
                <a16:creationId xmlns:a16="http://schemas.microsoft.com/office/drawing/2014/main" id="{C30A939E-BFE3-4EFF-BFC1-1B3ADA228B7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138" r="1" b="37639"/>
          <a:stretch/>
        </p:blipFill>
        <p:spPr>
          <a:xfrm>
            <a:off x="7612260" y="3438457"/>
            <a:ext cx="4579739" cy="3429000"/>
          </a:xfrm>
          <a:prstGeom prst="rect">
            <a:avLst/>
          </a:prstGeom>
        </p:spPr>
      </p:pic>
      <p:sp>
        <p:nvSpPr>
          <p:cNvPr id="6" name="CasellaDiTesto 5">
            <a:extLst>
              <a:ext uri="{FF2B5EF4-FFF2-40B4-BE49-F238E27FC236}">
                <a16:creationId xmlns:a16="http://schemas.microsoft.com/office/drawing/2014/main" id="{A9DE4F37-C62D-4A03-BC88-668C8536531A}"/>
              </a:ext>
            </a:extLst>
          </p:cNvPr>
          <p:cNvSpPr txBox="1"/>
          <p:nvPr/>
        </p:nvSpPr>
        <p:spPr>
          <a:xfrm>
            <a:off x="12583701" y="3219488"/>
            <a:ext cx="207108" cy="200055"/>
          </a:xfrm>
          <a:prstGeom prst="rect">
            <a:avLst/>
          </a:prstGeom>
          <a:solidFill>
            <a:srgbClr val="000000"/>
          </a:solidFill>
        </p:spPr>
        <p:txBody>
          <a:bodyPr wrap="none" rtlCol="0">
            <a:spAutoFit/>
          </a:bodyPr>
          <a:lstStyle/>
          <a:p>
            <a:pPr algn="r">
              <a:spcAft>
                <a:spcPts val="600"/>
              </a:spcAft>
            </a:pPr>
            <a:r>
              <a:rPr lang="it-IT" sz="700" dirty="0">
                <a:solidFill>
                  <a:srgbClr val="FFFFFF"/>
                </a:solidFill>
              </a:rPr>
              <a:t> </a:t>
            </a:r>
          </a:p>
        </p:txBody>
      </p:sp>
      <p:sp>
        <p:nvSpPr>
          <p:cNvPr id="9" name="CasellaDiTesto 8">
            <a:extLst>
              <a:ext uri="{FF2B5EF4-FFF2-40B4-BE49-F238E27FC236}">
                <a16:creationId xmlns:a16="http://schemas.microsoft.com/office/drawing/2014/main" id="{AAF90B4C-D3CE-409E-850F-6E7DF2AD6F22}"/>
              </a:ext>
            </a:extLst>
          </p:cNvPr>
          <p:cNvSpPr txBox="1"/>
          <p:nvPr/>
        </p:nvSpPr>
        <p:spPr>
          <a:xfrm>
            <a:off x="11984891" y="6667402"/>
            <a:ext cx="207108" cy="200055"/>
          </a:xfrm>
          <a:prstGeom prst="rect">
            <a:avLst/>
          </a:prstGeom>
          <a:solidFill>
            <a:srgbClr val="000000"/>
          </a:solidFill>
        </p:spPr>
        <p:txBody>
          <a:bodyPr wrap="none" rtlCol="0">
            <a:spAutoFit/>
          </a:bodyPr>
          <a:lstStyle/>
          <a:p>
            <a:pPr algn="r">
              <a:spcAft>
                <a:spcPts val="600"/>
              </a:spcAft>
            </a:pPr>
            <a:r>
              <a:rPr lang="it-IT" sz="700" dirty="0">
                <a:solidFill>
                  <a:srgbClr val="FFFFFF"/>
                </a:solidFill>
              </a:rPr>
              <a:t> </a:t>
            </a:r>
          </a:p>
        </p:txBody>
      </p:sp>
    </p:spTree>
    <p:extLst>
      <p:ext uri="{BB962C8B-B14F-4D97-AF65-F5344CB8AC3E}">
        <p14:creationId xmlns:p14="http://schemas.microsoft.com/office/powerpoint/2010/main" val="364190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8DF192-5FC2-45D9-9F1E-B6EFA397FB12}"/>
              </a:ext>
            </a:extLst>
          </p:cNvPr>
          <p:cNvSpPr>
            <a:spLocks noGrp="1"/>
          </p:cNvSpPr>
          <p:nvPr>
            <p:ph type="title"/>
          </p:nvPr>
        </p:nvSpPr>
        <p:spPr>
          <a:xfrm>
            <a:off x="784743" y="685800"/>
            <a:ext cx="5793475" cy="1485900"/>
          </a:xfrm>
        </p:spPr>
        <p:txBody>
          <a:bodyPr>
            <a:normAutofit/>
          </a:bodyPr>
          <a:lstStyle/>
          <a:p>
            <a:r>
              <a:rPr lang="it-IT" dirty="0"/>
              <a:t>HUSSERL E HUME</a:t>
            </a:r>
          </a:p>
        </p:txBody>
      </p:sp>
      <p:sp>
        <p:nvSpPr>
          <p:cNvPr id="3" name="Segnaposto contenuto 2">
            <a:extLst>
              <a:ext uri="{FF2B5EF4-FFF2-40B4-BE49-F238E27FC236}">
                <a16:creationId xmlns:a16="http://schemas.microsoft.com/office/drawing/2014/main" id="{6A590E39-42BF-4298-924B-3F3A9BEB7022}"/>
              </a:ext>
            </a:extLst>
          </p:cNvPr>
          <p:cNvSpPr>
            <a:spLocks noGrp="1"/>
          </p:cNvSpPr>
          <p:nvPr>
            <p:ph idx="1"/>
          </p:nvPr>
        </p:nvSpPr>
        <p:spPr>
          <a:xfrm>
            <a:off x="784743" y="2286000"/>
            <a:ext cx="5793475" cy="3581400"/>
          </a:xfrm>
        </p:spPr>
        <p:txBody>
          <a:bodyPr>
            <a:normAutofit/>
          </a:bodyPr>
          <a:lstStyle/>
          <a:p>
            <a:r>
              <a:rPr lang="it-IT" sz="1700"/>
              <a:t>«BISOGNA QUINDI SEMPRE TENER PRESENTE CHE </a:t>
            </a:r>
            <a:r>
              <a:rPr lang="it-IT" sz="1700" i="1"/>
              <a:t>Ciò CHE LE COSE SONO – </a:t>
            </a:r>
            <a:r>
              <a:rPr lang="it-IT" sz="1700"/>
              <a:t>LE UNICHE COSE SU CUI NOI POSSIAMO PRONUNCIARE GIUDIZI, SUL CUI ESSERE O NON ESSERE, SULL’ESSER </a:t>
            </a:r>
            <a:r>
              <a:rPr lang="it-IT" sz="1700" err="1"/>
              <a:t>COSì</a:t>
            </a:r>
            <a:r>
              <a:rPr lang="it-IT" sz="1700"/>
              <a:t> O SULL’ESSERE DIVERSAMENTE NOI POSSIAMO DISPUTARE E DECIDERE RAZIONALMENTE -, LO SONO IN QUANTO COSE DELL’ESPERIENZA. L’ESPERIENZA SOLA È QUELLA CHE FISSA IL LORO </a:t>
            </a:r>
            <a:r>
              <a:rPr lang="it-IT" sz="1700" i="1"/>
              <a:t>SENSO </a:t>
            </a:r>
            <a:r>
              <a:rPr lang="it-IT" sz="1700"/>
              <a:t>E, POICHÉ SI TRATTA DI COSE DI FATTO, SARÁ L’ESPERIENZA ATTUALE CON LE SUE DETERMINAE E ORDINATE CONNESSIONI D’ESPERIENZA CHE FISSERÁ IL LORO SENSO» (§47, p. 116)</a:t>
            </a:r>
          </a:p>
        </p:txBody>
      </p:sp>
      <p:pic>
        <p:nvPicPr>
          <p:cNvPr id="5" name="Immagine 4" descr="Immagine che contiene uomo, persona, occhiali, indossando&#10;&#10;Descrizione generata automaticamente">
            <a:extLst>
              <a:ext uri="{FF2B5EF4-FFF2-40B4-BE49-F238E27FC236}">
                <a16:creationId xmlns:a16="http://schemas.microsoft.com/office/drawing/2014/main" id="{8BAB3A0D-163C-43C9-A977-8884CD32E8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285" r="1" b="27535"/>
          <a:stretch/>
        </p:blipFill>
        <p:spPr>
          <a:xfrm>
            <a:off x="7612260" y="-1"/>
            <a:ext cx="4579739" cy="3438457"/>
          </a:xfrm>
          <a:prstGeom prst="rect">
            <a:avLst/>
          </a:prstGeom>
        </p:spPr>
      </p:pic>
      <p:sp>
        <p:nvSpPr>
          <p:cNvPr id="16" name="Rectangle 15">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Immagine 7" descr="Immagine che contiene persona, uomo, cravatta, interni&#10;&#10;Descrizione generata automaticamente">
            <a:extLst>
              <a:ext uri="{FF2B5EF4-FFF2-40B4-BE49-F238E27FC236}">
                <a16:creationId xmlns:a16="http://schemas.microsoft.com/office/drawing/2014/main" id="{BD68FC0C-CB70-4A3B-8EBC-81B4367E40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9439" r="-3" b="15686"/>
          <a:stretch/>
        </p:blipFill>
        <p:spPr>
          <a:xfrm>
            <a:off x="7612260" y="3438457"/>
            <a:ext cx="4579739" cy="3429000"/>
          </a:xfrm>
          <a:prstGeom prst="rect">
            <a:avLst/>
          </a:prstGeom>
        </p:spPr>
      </p:pic>
      <p:sp>
        <p:nvSpPr>
          <p:cNvPr id="6" name="CasellaDiTesto 5">
            <a:extLst>
              <a:ext uri="{FF2B5EF4-FFF2-40B4-BE49-F238E27FC236}">
                <a16:creationId xmlns:a16="http://schemas.microsoft.com/office/drawing/2014/main" id="{A3B83623-9DD6-4C30-B2FF-1BE4F2B66100}"/>
              </a:ext>
            </a:extLst>
          </p:cNvPr>
          <p:cNvSpPr txBox="1"/>
          <p:nvPr/>
        </p:nvSpPr>
        <p:spPr>
          <a:xfrm>
            <a:off x="11984891" y="3238401"/>
            <a:ext cx="207108" cy="200055"/>
          </a:xfrm>
          <a:prstGeom prst="rect">
            <a:avLst/>
          </a:prstGeom>
          <a:solidFill>
            <a:srgbClr val="000000"/>
          </a:solidFill>
        </p:spPr>
        <p:txBody>
          <a:bodyPr wrap="none" rtlCol="0">
            <a:spAutoFit/>
          </a:bodyPr>
          <a:lstStyle/>
          <a:p>
            <a:pPr algn="r">
              <a:spcAft>
                <a:spcPts val="600"/>
              </a:spcAft>
            </a:pPr>
            <a:r>
              <a:rPr lang="it-IT" sz="700" dirty="0">
                <a:solidFill>
                  <a:srgbClr val="FFFFFF"/>
                </a:solidFill>
              </a:rPr>
              <a:t> </a:t>
            </a:r>
          </a:p>
        </p:txBody>
      </p:sp>
      <p:sp>
        <p:nvSpPr>
          <p:cNvPr id="9" name="CasellaDiTesto 8">
            <a:extLst>
              <a:ext uri="{FF2B5EF4-FFF2-40B4-BE49-F238E27FC236}">
                <a16:creationId xmlns:a16="http://schemas.microsoft.com/office/drawing/2014/main" id="{4A6D4580-FA99-40A6-AC78-A49C793E4A19}"/>
              </a:ext>
            </a:extLst>
          </p:cNvPr>
          <p:cNvSpPr txBox="1"/>
          <p:nvPr/>
        </p:nvSpPr>
        <p:spPr>
          <a:xfrm>
            <a:off x="12208826" y="6576829"/>
            <a:ext cx="207108" cy="200055"/>
          </a:xfrm>
          <a:prstGeom prst="rect">
            <a:avLst/>
          </a:prstGeom>
          <a:solidFill>
            <a:srgbClr val="000000"/>
          </a:solidFill>
        </p:spPr>
        <p:txBody>
          <a:bodyPr wrap="none" rtlCol="0">
            <a:spAutoFit/>
          </a:bodyPr>
          <a:lstStyle/>
          <a:p>
            <a:pPr algn="r">
              <a:spcAft>
                <a:spcPts val="600"/>
              </a:spcAft>
            </a:pPr>
            <a:r>
              <a:rPr lang="it-IT" sz="700" dirty="0">
                <a:solidFill>
                  <a:srgbClr val="FFFFFF"/>
                </a:solidFill>
              </a:rPr>
              <a:t> </a:t>
            </a:r>
          </a:p>
        </p:txBody>
      </p:sp>
    </p:spTree>
    <p:extLst>
      <p:ext uri="{BB962C8B-B14F-4D97-AF65-F5344CB8AC3E}">
        <p14:creationId xmlns:p14="http://schemas.microsoft.com/office/powerpoint/2010/main" val="361829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8EEF7B8-07B1-4A6A-AA45-63DC8456F3BB}"/>
              </a:ext>
            </a:extLst>
          </p:cNvPr>
          <p:cNvSpPr>
            <a:spLocks noGrp="1"/>
          </p:cNvSpPr>
          <p:nvPr>
            <p:ph type="title"/>
          </p:nvPr>
        </p:nvSpPr>
        <p:spPr>
          <a:xfrm>
            <a:off x="640081" y="791570"/>
            <a:ext cx="4018839" cy="5262390"/>
          </a:xfrm>
        </p:spPr>
        <p:txBody>
          <a:bodyPr anchor="ctr">
            <a:normAutofit/>
          </a:bodyPr>
          <a:lstStyle/>
          <a:p>
            <a:pPr algn="r"/>
            <a:r>
              <a:rPr lang="it-IT" sz="5400">
                <a:solidFill>
                  <a:schemeClr val="bg2"/>
                </a:solidFill>
              </a:rPr>
              <a:t>ESPERIENZA</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5B85AB30-25B8-4C8F-8F7E-7877E11D6A33}"/>
              </a:ext>
            </a:extLst>
          </p:cNvPr>
          <p:cNvSpPr>
            <a:spLocks noGrp="1"/>
          </p:cNvSpPr>
          <p:nvPr>
            <p:ph idx="1"/>
          </p:nvPr>
        </p:nvSpPr>
        <p:spPr>
          <a:xfrm>
            <a:off x="6176720" y="791570"/>
            <a:ext cx="4892308" cy="5262390"/>
          </a:xfrm>
        </p:spPr>
        <p:txBody>
          <a:bodyPr anchor="ctr">
            <a:normAutofit/>
          </a:bodyPr>
          <a:lstStyle/>
          <a:p>
            <a:r>
              <a:rPr lang="it-IT" sz="1800" dirty="0"/>
              <a:t>ESPERIENZA DI OGGETTI FENOMENOLOGICAMENTE TRASCENDENTI</a:t>
            </a:r>
          </a:p>
          <a:p>
            <a:pPr>
              <a:buFontTx/>
              <a:buChar char="-"/>
            </a:pPr>
            <a:r>
              <a:rPr lang="it-IT" sz="1800" dirty="0"/>
              <a:t>INADEGUATA</a:t>
            </a:r>
          </a:p>
          <a:p>
            <a:pPr>
              <a:buFontTx/>
              <a:buChar char="-"/>
            </a:pPr>
            <a:r>
              <a:rPr lang="it-IT" sz="1800" dirty="0"/>
              <a:t>PROSPETTICA</a:t>
            </a:r>
          </a:p>
          <a:p>
            <a:pPr>
              <a:buFontTx/>
              <a:buChar char="-"/>
            </a:pPr>
            <a:r>
              <a:rPr lang="it-IT" sz="1800" dirty="0"/>
              <a:t>INESAURIBILE E SINTETICA</a:t>
            </a:r>
          </a:p>
          <a:p>
            <a:pPr>
              <a:buFontTx/>
              <a:buChar char="-"/>
            </a:pPr>
            <a:r>
              <a:rPr lang="it-IT" sz="1800" dirty="0"/>
              <a:t>EVIDENTE MA DUBITABILE PER CIÓ CHE RIGUARDA LA SUA ESISTENZA</a:t>
            </a:r>
          </a:p>
          <a:p>
            <a:pPr>
              <a:buFont typeface="Wingdings" panose="05000000000000000000" pitchFamily="2" charset="2"/>
              <a:buChar char="§"/>
            </a:pPr>
            <a:r>
              <a:rPr lang="it-IT" sz="1800" dirty="0"/>
              <a:t>ESPERIENZA DI OGGETTI IMMANENTI</a:t>
            </a:r>
          </a:p>
          <a:p>
            <a:pPr>
              <a:buFontTx/>
              <a:buChar char="-"/>
            </a:pPr>
            <a:r>
              <a:rPr lang="it-IT" sz="1800" dirty="0"/>
              <a:t>ADEGUATA</a:t>
            </a:r>
          </a:p>
          <a:p>
            <a:pPr>
              <a:buFontTx/>
              <a:buChar char="-"/>
            </a:pPr>
            <a:r>
              <a:rPr lang="it-IT" sz="1800" dirty="0"/>
              <a:t>A-PROSPETTICA</a:t>
            </a:r>
          </a:p>
          <a:p>
            <a:pPr>
              <a:buFontTx/>
              <a:buChar char="-"/>
            </a:pPr>
            <a:r>
              <a:rPr lang="it-IT" sz="1800" dirty="0"/>
              <a:t>EVIDENTE E ASSOLUTAMENTE INDUBITABILE</a:t>
            </a:r>
          </a:p>
        </p:txBody>
      </p:sp>
    </p:spTree>
    <p:extLst>
      <p:ext uri="{BB962C8B-B14F-4D97-AF65-F5344CB8AC3E}">
        <p14:creationId xmlns:p14="http://schemas.microsoft.com/office/powerpoint/2010/main" val="285976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A9413-18BF-46FD-95A9-824F08871B05}"/>
              </a:ext>
            </a:extLst>
          </p:cNvPr>
          <p:cNvSpPr>
            <a:spLocks noGrp="1"/>
          </p:cNvSpPr>
          <p:nvPr>
            <p:ph type="title"/>
          </p:nvPr>
        </p:nvSpPr>
        <p:spPr/>
        <p:txBody>
          <a:bodyPr/>
          <a:lstStyle/>
          <a:p>
            <a:r>
              <a:rPr lang="it-IT" dirty="0"/>
              <a:t>RISULTATO DELLA RIDUZIONE FENOMENOLOGICA</a:t>
            </a:r>
          </a:p>
        </p:txBody>
      </p:sp>
      <p:sp>
        <p:nvSpPr>
          <p:cNvPr id="3" name="Segnaposto contenuto 2">
            <a:extLst>
              <a:ext uri="{FF2B5EF4-FFF2-40B4-BE49-F238E27FC236}">
                <a16:creationId xmlns:a16="http://schemas.microsoft.com/office/drawing/2014/main" id="{A40316C5-E8AB-4B1D-98FA-3E6EAD1738D8}"/>
              </a:ext>
            </a:extLst>
          </p:cNvPr>
          <p:cNvSpPr>
            <a:spLocks noGrp="1"/>
          </p:cNvSpPr>
          <p:nvPr>
            <p:ph idx="1"/>
          </p:nvPr>
        </p:nvSpPr>
        <p:spPr/>
        <p:txBody>
          <a:bodyPr/>
          <a:lstStyle/>
          <a:p>
            <a:r>
              <a:rPr lang="it-IT" dirty="0"/>
              <a:t>«Se il mondo, inclusi noi stessi con tutto il nostro cogitare, viene posto fuori circuito, che cosa può ancora rimanere?» (§33, p. 74)</a:t>
            </a:r>
          </a:p>
          <a:p>
            <a:r>
              <a:rPr lang="it-IT" dirty="0"/>
              <a:t>«E procediamo in questi studi fino a raggiungere l’evidenza a cui miravamo, cioè che la coscienza in sé stessa ha un suo essere proprio che non viene toccato nella sua propria assoluta essenza della fenomenologica messa fuori circuito. Essa quindi rimane come «residuo fenomenologico», come una regione dell’essere per principio peculiare, che può di fatto diventare il campo di una nuova scienza – della fenomenologia» (§33, pp. 76-77) </a:t>
            </a:r>
          </a:p>
        </p:txBody>
      </p:sp>
    </p:spTree>
    <p:extLst>
      <p:ext uri="{BB962C8B-B14F-4D97-AF65-F5344CB8AC3E}">
        <p14:creationId xmlns:p14="http://schemas.microsoft.com/office/powerpoint/2010/main" val="394853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B52A1-A7A2-49FA-BB2F-A046CB614D7F}"/>
              </a:ext>
            </a:extLst>
          </p:cNvPr>
          <p:cNvSpPr>
            <a:spLocks noGrp="1"/>
          </p:cNvSpPr>
          <p:nvPr>
            <p:ph type="title"/>
          </p:nvPr>
        </p:nvSpPr>
        <p:spPr/>
        <p:txBody>
          <a:bodyPr/>
          <a:lstStyle/>
          <a:p>
            <a:r>
              <a:rPr lang="it-IT" dirty="0"/>
              <a:t>RIDUZIONE ALLA PURA IMMANENZA</a:t>
            </a:r>
          </a:p>
        </p:txBody>
      </p:sp>
      <p:sp>
        <p:nvSpPr>
          <p:cNvPr id="3" name="Segnaposto contenuto 2">
            <a:extLst>
              <a:ext uri="{FF2B5EF4-FFF2-40B4-BE49-F238E27FC236}">
                <a16:creationId xmlns:a16="http://schemas.microsoft.com/office/drawing/2014/main" id="{E887BCC0-6ACE-4502-A84E-CE6744BC6AC8}"/>
              </a:ext>
            </a:extLst>
          </p:cNvPr>
          <p:cNvSpPr>
            <a:spLocks noGrp="1"/>
          </p:cNvSpPr>
          <p:nvPr>
            <p:ph idx="1"/>
          </p:nvPr>
        </p:nvSpPr>
        <p:spPr/>
        <p:txBody>
          <a:bodyPr/>
          <a:lstStyle/>
          <a:p>
            <a:r>
              <a:rPr lang="it-IT" dirty="0"/>
              <a:t>                              ERLEBNIS                                        FENOMENO</a:t>
            </a:r>
          </a:p>
          <a:p>
            <a:endParaRPr lang="it-IT" dirty="0"/>
          </a:p>
          <a:p>
            <a:endParaRPr lang="it-IT" dirty="0"/>
          </a:p>
          <a:p>
            <a:endParaRPr lang="it-IT" dirty="0"/>
          </a:p>
          <a:p>
            <a:r>
              <a:rPr lang="it-IT" dirty="0"/>
              <a:t>                            COSCIENZA                                         MONDO</a:t>
            </a:r>
          </a:p>
        </p:txBody>
      </p:sp>
      <p:sp>
        <p:nvSpPr>
          <p:cNvPr id="4" name="Freccia a sinistra 3">
            <a:extLst>
              <a:ext uri="{FF2B5EF4-FFF2-40B4-BE49-F238E27FC236}">
                <a16:creationId xmlns:a16="http://schemas.microsoft.com/office/drawing/2014/main" id="{5D69CC7B-5F7B-4458-812A-90DFBDF66960}"/>
              </a:ext>
            </a:extLst>
          </p:cNvPr>
          <p:cNvSpPr/>
          <p:nvPr/>
        </p:nvSpPr>
        <p:spPr>
          <a:xfrm>
            <a:off x="5459767" y="25922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AB0BA5C1-6F6C-44C5-927B-5AE2CB8951C7}"/>
              </a:ext>
            </a:extLst>
          </p:cNvPr>
          <p:cNvPicPr>
            <a:picLocks noChangeAspect="1"/>
          </p:cNvPicPr>
          <p:nvPr/>
        </p:nvPicPr>
        <p:blipFill>
          <a:blip r:embed="rId2"/>
          <a:stretch>
            <a:fillRect/>
          </a:stretch>
        </p:blipFill>
        <p:spPr>
          <a:xfrm>
            <a:off x="5856318" y="3947854"/>
            <a:ext cx="1012024" cy="524301"/>
          </a:xfrm>
          <a:prstGeom prst="rect">
            <a:avLst/>
          </a:prstGeom>
        </p:spPr>
      </p:pic>
    </p:spTree>
    <p:extLst>
      <p:ext uri="{BB962C8B-B14F-4D97-AF65-F5344CB8AC3E}">
        <p14:creationId xmlns:p14="http://schemas.microsoft.com/office/powerpoint/2010/main" val="174863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635E3-132B-44E9-87ED-65DAD19AE0CC}"/>
              </a:ext>
            </a:extLst>
          </p:cNvPr>
          <p:cNvSpPr>
            <a:spLocks noGrp="1"/>
          </p:cNvSpPr>
          <p:nvPr>
            <p:ph type="title"/>
          </p:nvPr>
        </p:nvSpPr>
        <p:spPr/>
        <p:txBody>
          <a:bodyPr/>
          <a:lstStyle/>
          <a:p>
            <a:r>
              <a:rPr lang="it-IT" dirty="0"/>
              <a:t>RIDUZIONE TRASCENDENTALE E INTENZIONALITÁ</a:t>
            </a:r>
          </a:p>
        </p:txBody>
      </p:sp>
      <p:sp>
        <p:nvSpPr>
          <p:cNvPr id="3" name="Segnaposto contenuto 2">
            <a:extLst>
              <a:ext uri="{FF2B5EF4-FFF2-40B4-BE49-F238E27FC236}">
                <a16:creationId xmlns:a16="http://schemas.microsoft.com/office/drawing/2014/main" id="{FA04E01A-5FF1-485E-AD01-E41732D997E0}"/>
              </a:ext>
            </a:extLst>
          </p:cNvPr>
          <p:cNvSpPr>
            <a:spLocks noGrp="1"/>
          </p:cNvSpPr>
          <p:nvPr>
            <p:ph idx="1"/>
          </p:nvPr>
        </p:nvSpPr>
        <p:spPr/>
        <p:txBody>
          <a:bodyPr/>
          <a:lstStyle/>
          <a:p>
            <a:r>
              <a:rPr lang="it-IT" dirty="0"/>
              <a:t> RIFLESSIONE                     VISSUTO                         FENOMENO</a:t>
            </a:r>
          </a:p>
          <a:p>
            <a:endParaRPr lang="it-IT" dirty="0"/>
          </a:p>
          <a:p>
            <a:endParaRPr lang="it-IT" dirty="0"/>
          </a:p>
          <a:p>
            <a:endParaRPr lang="it-IT" dirty="0"/>
          </a:p>
          <a:p>
            <a:r>
              <a:rPr lang="it-IT" dirty="0"/>
              <a:t>RIFLESSIONE                       VISSUTO                        FENOMENO</a:t>
            </a:r>
          </a:p>
        </p:txBody>
      </p:sp>
      <p:pic>
        <p:nvPicPr>
          <p:cNvPr id="5" name="Immagine 4">
            <a:extLst>
              <a:ext uri="{FF2B5EF4-FFF2-40B4-BE49-F238E27FC236}">
                <a16:creationId xmlns:a16="http://schemas.microsoft.com/office/drawing/2014/main" id="{2707678E-EACE-4BAF-981B-B4E9CD743F47}"/>
              </a:ext>
            </a:extLst>
          </p:cNvPr>
          <p:cNvPicPr>
            <a:picLocks noChangeAspect="1"/>
          </p:cNvPicPr>
          <p:nvPr/>
        </p:nvPicPr>
        <p:blipFill>
          <a:blip r:embed="rId2"/>
          <a:stretch>
            <a:fillRect/>
          </a:stretch>
        </p:blipFill>
        <p:spPr>
          <a:xfrm>
            <a:off x="3521491" y="2286000"/>
            <a:ext cx="1012024" cy="524301"/>
          </a:xfrm>
          <a:prstGeom prst="rect">
            <a:avLst/>
          </a:prstGeom>
        </p:spPr>
      </p:pic>
      <p:pic>
        <p:nvPicPr>
          <p:cNvPr id="6" name="Immagine 5">
            <a:extLst>
              <a:ext uri="{FF2B5EF4-FFF2-40B4-BE49-F238E27FC236}">
                <a16:creationId xmlns:a16="http://schemas.microsoft.com/office/drawing/2014/main" id="{6E8C5A86-71AE-464F-9176-873F3EFE403C}"/>
              </a:ext>
            </a:extLst>
          </p:cNvPr>
          <p:cNvPicPr>
            <a:picLocks noChangeAspect="1"/>
          </p:cNvPicPr>
          <p:nvPr/>
        </p:nvPicPr>
        <p:blipFill>
          <a:blip r:embed="rId2"/>
          <a:stretch>
            <a:fillRect/>
          </a:stretch>
        </p:blipFill>
        <p:spPr>
          <a:xfrm>
            <a:off x="5993364" y="2171700"/>
            <a:ext cx="1012024" cy="524301"/>
          </a:xfrm>
          <a:prstGeom prst="rect">
            <a:avLst/>
          </a:prstGeom>
        </p:spPr>
      </p:pic>
      <p:sp>
        <p:nvSpPr>
          <p:cNvPr id="7" name="Freccia a destra 6">
            <a:extLst>
              <a:ext uri="{FF2B5EF4-FFF2-40B4-BE49-F238E27FC236}">
                <a16:creationId xmlns:a16="http://schemas.microsoft.com/office/drawing/2014/main" id="{2124F512-04DD-4539-A38D-B7F645B1B83E}"/>
              </a:ext>
            </a:extLst>
          </p:cNvPr>
          <p:cNvSpPr/>
          <p:nvPr/>
        </p:nvSpPr>
        <p:spPr>
          <a:xfrm>
            <a:off x="3521491" y="39578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F6694030-1B1F-4ED5-B621-1D3A273EDD8C}"/>
              </a:ext>
            </a:extLst>
          </p:cNvPr>
          <p:cNvPicPr>
            <a:picLocks noChangeAspect="1"/>
          </p:cNvPicPr>
          <p:nvPr/>
        </p:nvPicPr>
        <p:blipFill>
          <a:blip r:embed="rId3"/>
          <a:stretch>
            <a:fillRect/>
          </a:stretch>
        </p:blipFill>
        <p:spPr>
          <a:xfrm>
            <a:off x="5995583" y="3889267"/>
            <a:ext cx="1024217" cy="585267"/>
          </a:xfrm>
          <a:prstGeom prst="rect">
            <a:avLst/>
          </a:prstGeom>
        </p:spPr>
      </p:pic>
    </p:spTree>
    <p:extLst>
      <p:ext uri="{BB962C8B-B14F-4D97-AF65-F5344CB8AC3E}">
        <p14:creationId xmlns:p14="http://schemas.microsoft.com/office/powerpoint/2010/main" val="341945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0C875-E7CF-428C-8065-3F3B1FA2D0CE}"/>
              </a:ext>
            </a:extLst>
          </p:cNvPr>
          <p:cNvSpPr>
            <a:spLocks noGrp="1"/>
          </p:cNvSpPr>
          <p:nvPr>
            <p:ph type="title"/>
          </p:nvPr>
        </p:nvSpPr>
        <p:spPr/>
        <p:txBody>
          <a:bodyPr/>
          <a:lstStyle/>
          <a:p>
            <a:r>
              <a:rPr lang="it-IT" dirty="0"/>
              <a:t>INTENZIONALITÁ E EVIDENZA</a:t>
            </a:r>
          </a:p>
        </p:txBody>
      </p:sp>
      <p:sp>
        <p:nvSpPr>
          <p:cNvPr id="3" name="Segnaposto contenuto 2">
            <a:extLst>
              <a:ext uri="{FF2B5EF4-FFF2-40B4-BE49-F238E27FC236}">
                <a16:creationId xmlns:a16="http://schemas.microsoft.com/office/drawing/2014/main" id="{B0627006-D532-4A72-B71F-F1621FC8D316}"/>
              </a:ext>
            </a:extLst>
          </p:cNvPr>
          <p:cNvSpPr>
            <a:spLocks noGrp="1"/>
          </p:cNvSpPr>
          <p:nvPr>
            <p:ph idx="1"/>
          </p:nvPr>
        </p:nvSpPr>
        <p:spPr/>
        <p:txBody>
          <a:bodyPr>
            <a:normAutofit fontScale="92500" lnSpcReduction="10000"/>
          </a:bodyPr>
          <a:lstStyle/>
          <a:p>
            <a:r>
              <a:rPr lang="it-IT" b="1" dirty="0"/>
              <a:t>INTENZIONALITÁ TRASCENDENTE – NON INCLUSIONE</a:t>
            </a:r>
          </a:p>
          <a:p>
            <a:pPr marL="0" indent="0">
              <a:buNone/>
            </a:pPr>
            <a:r>
              <a:rPr lang="it-IT" dirty="0">
                <a:sym typeface="Wingdings" panose="05000000000000000000" pitchFamily="2" charset="2"/>
              </a:rPr>
              <a:t> </a:t>
            </a:r>
            <a:r>
              <a:rPr lang="it-IT" dirty="0"/>
              <a:t>PROSPETTICITÁ (SPAZIALITÁ)</a:t>
            </a:r>
          </a:p>
          <a:p>
            <a:pPr>
              <a:buFont typeface="Wingdings" panose="05000000000000000000" pitchFamily="2" charset="2"/>
              <a:buChar char="à"/>
            </a:pPr>
            <a:r>
              <a:rPr lang="it-IT" dirty="0"/>
              <a:t>INADEGUATEZZA (ADOMBRAMENTO)</a:t>
            </a:r>
          </a:p>
          <a:p>
            <a:pPr>
              <a:buFont typeface="Wingdings" panose="05000000000000000000" pitchFamily="2" charset="2"/>
              <a:buChar char="à"/>
            </a:pPr>
            <a:r>
              <a:rPr lang="it-IT" dirty="0"/>
              <a:t>CARATTERE SINTETICO (SINTESI IDENTIFICATRICE)</a:t>
            </a:r>
          </a:p>
          <a:p>
            <a:pPr marL="0" indent="0">
              <a:buNone/>
            </a:pPr>
            <a:r>
              <a:rPr lang="it-IT" dirty="0">
                <a:sym typeface="Wingdings" panose="05000000000000000000" pitchFamily="2" charset="2"/>
              </a:rPr>
              <a:t> ATTUALITÁ/INATTUALITÁ</a:t>
            </a:r>
            <a:endParaRPr lang="it-IT" dirty="0"/>
          </a:p>
          <a:p>
            <a:r>
              <a:rPr lang="it-IT" b="1" dirty="0"/>
              <a:t>INTENZIONALITÁ IMMANENTE (</a:t>
            </a:r>
            <a:r>
              <a:rPr lang="it-IT" b="1" dirty="0" err="1"/>
              <a:t>def</a:t>
            </a:r>
            <a:r>
              <a:rPr lang="it-IT" b="1" dirty="0"/>
              <a:t>. § 38 p. 90) – INCLUSIONE EFFETTIVA</a:t>
            </a:r>
          </a:p>
          <a:p>
            <a:pPr>
              <a:buFont typeface="Wingdings" panose="05000000000000000000" pitchFamily="2" charset="2"/>
              <a:buChar char="à"/>
            </a:pPr>
            <a:r>
              <a:rPr lang="it-IT" dirty="0">
                <a:sym typeface="Wingdings" panose="05000000000000000000" pitchFamily="2" charset="2"/>
              </a:rPr>
              <a:t>ASSENZA DI PROSPETTIVA (TEMPORALITÁ)</a:t>
            </a:r>
          </a:p>
          <a:p>
            <a:pPr>
              <a:buFont typeface="Wingdings" panose="05000000000000000000" pitchFamily="2" charset="2"/>
              <a:buChar char="à"/>
            </a:pPr>
            <a:r>
              <a:rPr lang="it-IT" dirty="0">
                <a:sym typeface="Wingdings" panose="05000000000000000000" pitchFamily="2" charset="2"/>
              </a:rPr>
              <a:t>ADEGUATEZZA («IL VISSUTO NON SI ADOMBRA», § 42, p. 101)</a:t>
            </a:r>
          </a:p>
          <a:p>
            <a:pPr marL="0" indent="0">
              <a:buNone/>
            </a:pPr>
            <a:r>
              <a:rPr lang="it-IT" dirty="0">
                <a:sym typeface="Wingdings" panose="05000000000000000000" pitchFamily="2" charset="2"/>
              </a:rPr>
              <a:t> ATTUALITÁ/INATTUALITÁ</a:t>
            </a:r>
            <a:endParaRPr lang="it-IT" dirty="0"/>
          </a:p>
          <a:p>
            <a:endParaRPr lang="it-IT" dirty="0"/>
          </a:p>
          <a:p>
            <a:pPr>
              <a:buFont typeface="Wingdings" panose="05000000000000000000" pitchFamily="2" charset="2"/>
              <a:buChar char="à"/>
            </a:pPr>
            <a:endParaRPr lang="it-IT" dirty="0">
              <a:sym typeface="Wingdings" panose="05000000000000000000" pitchFamily="2" charset="2"/>
            </a:endParaRPr>
          </a:p>
          <a:p>
            <a:pPr>
              <a:buFont typeface="Wingdings" panose="05000000000000000000" pitchFamily="2" charset="2"/>
              <a:buChar char="à"/>
            </a:pPr>
            <a:endParaRPr lang="it-IT" dirty="0">
              <a:sym typeface="Wingdings" panose="05000000000000000000" pitchFamily="2" charset="2"/>
            </a:endParaRPr>
          </a:p>
          <a:p>
            <a:pPr>
              <a:buFont typeface="Wingdings" panose="05000000000000000000" pitchFamily="2" charset="2"/>
              <a:buChar char="à"/>
            </a:pPr>
            <a:endParaRPr lang="it-IT" dirty="0">
              <a:sym typeface="Wingdings" panose="05000000000000000000" pitchFamily="2" charset="2"/>
            </a:endParaRPr>
          </a:p>
          <a:p>
            <a:pPr>
              <a:buFont typeface="Wingdings" panose="05000000000000000000" pitchFamily="2" charset="2"/>
              <a:buChar char="à"/>
            </a:pPr>
            <a:endParaRPr lang="it-IT" dirty="0">
              <a:sym typeface="Wingdings" panose="05000000000000000000" pitchFamily="2" charset="2"/>
            </a:endParaRPr>
          </a:p>
          <a:p>
            <a:pPr>
              <a:buFont typeface="Wingdings" panose="05000000000000000000" pitchFamily="2" charset="2"/>
              <a:buChar char="à"/>
            </a:pPr>
            <a:endParaRPr lang="it-IT" dirty="0"/>
          </a:p>
          <a:p>
            <a:endParaRPr lang="it-IT" dirty="0"/>
          </a:p>
        </p:txBody>
      </p:sp>
    </p:spTree>
    <p:extLst>
      <p:ext uri="{BB962C8B-B14F-4D97-AF65-F5344CB8AC3E}">
        <p14:creationId xmlns:p14="http://schemas.microsoft.com/office/powerpoint/2010/main" val="279181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2366AF-6D95-42A0-967A-115FBDCFA107}"/>
              </a:ext>
            </a:extLst>
          </p:cNvPr>
          <p:cNvSpPr>
            <a:spLocks noGrp="1"/>
          </p:cNvSpPr>
          <p:nvPr>
            <p:ph type="title"/>
          </p:nvPr>
        </p:nvSpPr>
        <p:spPr/>
        <p:txBody>
          <a:bodyPr>
            <a:normAutofit/>
          </a:bodyPr>
          <a:lstStyle/>
          <a:p>
            <a:r>
              <a:rPr lang="it-IT" sz="2800" dirty="0"/>
              <a:t>EVIDENZA ATTUALE E INATTUALE</a:t>
            </a:r>
          </a:p>
        </p:txBody>
      </p:sp>
      <p:sp>
        <p:nvSpPr>
          <p:cNvPr id="3" name="Segnaposto contenuto 2">
            <a:extLst>
              <a:ext uri="{FF2B5EF4-FFF2-40B4-BE49-F238E27FC236}">
                <a16:creationId xmlns:a16="http://schemas.microsoft.com/office/drawing/2014/main" id="{A2D8FEC8-B5EA-4A6C-AD7B-8D75B29AC8FD}"/>
              </a:ext>
            </a:extLst>
          </p:cNvPr>
          <p:cNvSpPr>
            <a:spLocks noGrp="1"/>
          </p:cNvSpPr>
          <p:nvPr>
            <p:ph idx="1"/>
          </p:nvPr>
        </p:nvSpPr>
        <p:spPr/>
        <p:txBody>
          <a:bodyPr/>
          <a:lstStyle/>
          <a:p>
            <a:r>
              <a:rPr lang="it-IT" dirty="0"/>
              <a:t>ATTUALITÁ E INATTUALITÁ </a:t>
            </a:r>
          </a:p>
          <a:p>
            <a:pPr marL="0" indent="0">
              <a:buNone/>
            </a:pPr>
            <a:endParaRPr lang="it-IT" dirty="0"/>
          </a:p>
          <a:p>
            <a:pPr marL="0" indent="0">
              <a:buNone/>
            </a:pPr>
            <a:r>
              <a:rPr lang="it-IT" dirty="0"/>
              <a:t>«Ogni percezione di cosa ha quindi un alone di «intuizioni» di sfondo (o visioni di sfondo, nel caso in cui nell’intuire sia già presente un prestare attenzione), e anche questo alone è un «vissuto di coscienza», o in breve «coscienza», e precisamente «</a:t>
            </a:r>
            <a:r>
              <a:rPr lang="it-IT" i="1" dirty="0"/>
              <a:t>di</a:t>
            </a:r>
            <a:r>
              <a:rPr lang="it-IT" dirty="0"/>
              <a:t>» tutto ciò che di fatto viene visto nello «sfondo» oggettuale insieme a ciò che viene attentamente percepito» (§35, p.81)</a:t>
            </a:r>
          </a:p>
          <a:p>
            <a:pPr marL="0" indent="0">
              <a:buNone/>
            </a:pPr>
            <a:endParaRPr lang="it-IT" dirty="0"/>
          </a:p>
        </p:txBody>
      </p:sp>
    </p:spTree>
    <p:extLst>
      <p:ext uri="{BB962C8B-B14F-4D97-AF65-F5344CB8AC3E}">
        <p14:creationId xmlns:p14="http://schemas.microsoft.com/office/powerpoint/2010/main" val="64959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758DC-7BD6-4C16-8701-DD71F9A98C25}"/>
              </a:ext>
            </a:extLst>
          </p:cNvPr>
          <p:cNvSpPr>
            <a:spLocks noGrp="1"/>
          </p:cNvSpPr>
          <p:nvPr>
            <p:ph type="title"/>
          </p:nvPr>
        </p:nvSpPr>
        <p:spPr/>
        <p:txBody>
          <a:bodyPr>
            <a:normAutofit fontScale="90000"/>
          </a:bodyPr>
          <a:lstStyle/>
          <a:p>
            <a:r>
              <a:rPr lang="it-IT" dirty="0"/>
              <a:t>IO DESTO E INATTUALITÁ</a:t>
            </a:r>
            <a:br>
              <a:rPr lang="it-IT" dirty="0"/>
            </a:br>
            <a:br>
              <a:rPr lang="it-IT" dirty="0"/>
            </a:br>
            <a:br>
              <a:rPr lang="it-IT" dirty="0"/>
            </a:br>
            <a:br>
              <a:rPr lang="it-IT" dirty="0"/>
            </a:br>
            <a:r>
              <a:rPr lang="it-IT" sz="2700" dirty="0"/>
              <a:t>«Ma anche per tali vissuti è manifestatamente vero che quelli attuali sono circondati da un alone di inattuali: il flusso di coscienza non può mai consistere di pure attualità. Proprio queste ultime determinano (…) il significato pregnante delle espressioni «cogito», «io ho coscienza di qualcosa», «io compio un atto di coscienza» (§35, p. 83)</a:t>
            </a:r>
          </a:p>
        </p:txBody>
      </p:sp>
    </p:spTree>
    <p:extLst>
      <p:ext uri="{BB962C8B-B14F-4D97-AF65-F5344CB8AC3E}">
        <p14:creationId xmlns:p14="http://schemas.microsoft.com/office/powerpoint/2010/main" val="92649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17886-D1BF-4399-866E-89A8CD0A2FF9}"/>
              </a:ext>
            </a:extLst>
          </p:cNvPr>
          <p:cNvSpPr>
            <a:spLocks noGrp="1"/>
          </p:cNvSpPr>
          <p:nvPr>
            <p:ph type="title"/>
          </p:nvPr>
        </p:nvSpPr>
        <p:spPr/>
        <p:txBody>
          <a:bodyPr>
            <a:normAutofit fontScale="90000"/>
          </a:bodyPr>
          <a:lstStyle/>
          <a:p>
            <a:r>
              <a:rPr lang="it-IT" dirty="0"/>
              <a:t>INTENZIONALITÁ</a:t>
            </a:r>
            <a:br>
              <a:rPr lang="it-IT" dirty="0"/>
            </a:br>
            <a:br>
              <a:rPr lang="it-IT" dirty="0"/>
            </a:br>
            <a:br>
              <a:rPr lang="it-IT" dirty="0"/>
            </a:br>
            <a:r>
              <a:rPr lang="it-IT" dirty="0"/>
              <a:t>ESSERE COSCIENZA </a:t>
            </a:r>
            <a:r>
              <a:rPr lang="it-IT" i="1" dirty="0"/>
              <a:t>DI QUALCOSA</a:t>
            </a:r>
            <a:br>
              <a:rPr lang="it-IT" i="1" dirty="0"/>
            </a:br>
            <a:br>
              <a:rPr lang="it-IT" i="1" dirty="0"/>
            </a:br>
            <a:r>
              <a:rPr lang="it-IT" sz="2700" i="1" dirty="0"/>
              <a:t>«Ciò che è «a priori» incluso in maniera incondizionatamente necessaria» (§36, p. 85)</a:t>
            </a:r>
            <a:br>
              <a:rPr lang="it-IT" sz="2700" i="1" dirty="0"/>
            </a:br>
            <a:br>
              <a:rPr lang="it-IT" sz="2700" i="1" dirty="0"/>
            </a:br>
            <a:br>
              <a:rPr lang="it-IT" sz="2700" i="1" dirty="0"/>
            </a:br>
            <a:r>
              <a:rPr lang="it-IT" i="1" dirty="0"/>
              <a:t>CONTENUTO (INHALT)</a:t>
            </a:r>
          </a:p>
        </p:txBody>
      </p:sp>
    </p:spTree>
    <p:extLst>
      <p:ext uri="{BB962C8B-B14F-4D97-AF65-F5344CB8AC3E}">
        <p14:creationId xmlns:p14="http://schemas.microsoft.com/office/powerpoint/2010/main" val="167419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D57101-A4A1-4271-90CA-404926B11BE3}"/>
              </a:ext>
            </a:extLst>
          </p:cNvPr>
          <p:cNvSpPr>
            <a:spLocks noGrp="1"/>
          </p:cNvSpPr>
          <p:nvPr>
            <p:ph type="title"/>
          </p:nvPr>
        </p:nvSpPr>
        <p:spPr/>
        <p:txBody>
          <a:bodyPr>
            <a:normAutofit fontScale="90000"/>
          </a:bodyPr>
          <a:lstStyle/>
          <a:p>
            <a:r>
              <a:rPr lang="it-IT" dirty="0"/>
              <a:t>VISSUTI NON INTENZIONALI</a:t>
            </a:r>
            <a:br>
              <a:rPr lang="it-IT" dirty="0"/>
            </a:br>
            <a:br>
              <a:rPr lang="it-IT" dirty="0"/>
            </a:br>
            <a:br>
              <a:rPr lang="it-IT" dirty="0"/>
            </a:br>
            <a:r>
              <a:rPr lang="it-IT" dirty="0"/>
              <a:t>ASSENZA DI CONTENUTO</a:t>
            </a:r>
            <a:br>
              <a:rPr lang="it-IT" dirty="0"/>
            </a:br>
            <a:br>
              <a:rPr lang="it-IT" dirty="0"/>
            </a:br>
            <a:r>
              <a:rPr lang="it-IT" sz="3600" dirty="0">
                <a:sym typeface="Wingdings" panose="05000000000000000000" pitchFamily="2" charset="2"/>
              </a:rPr>
              <a:t> SENSAZIONI</a:t>
            </a:r>
            <a:br>
              <a:rPr lang="it-IT" sz="3600" dirty="0">
                <a:sym typeface="Wingdings" panose="05000000000000000000" pitchFamily="2" charset="2"/>
              </a:rPr>
            </a:br>
            <a:r>
              <a:rPr lang="it-IT" sz="3600" dirty="0">
                <a:sym typeface="Wingdings" panose="05000000000000000000" pitchFamily="2" charset="2"/>
              </a:rPr>
              <a:t> ATMOSFERE (MOODS)</a:t>
            </a:r>
            <a:br>
              <a:rPr lang="it-IT" sz="3600" dirty="0">
                <a:sym typeface="Wingdings" panose="05000000000000000000" pitchFamily="2" charset="2"/>
              </a:rPr>
            </a:br>
            <a:r>
              <a:rPr lang="it-IT" sz="3600" dirty="0">
                <a:sym typeface="Wingdings" panose="05000000000000000000" pitchFamily="2" charset="2"/>
              </a:rPr>
              <a:t> EMOZIONI PRIVE DI CONTENUTO (ANSIA,      ANGOSCIA, PANICO)</a:t>
            </a:r>
            <a:endParaRPr lang="it-IT" sz="3600" dirty="0"/>
          </a:p>
        </p:txBody>
      </p:sp>
    </p:spTree>
    <p:extLst>
      <p:ext uri="{BB962C8B-B14F-4D97-AF65-F5344CB8AC3E}">
        <p14:creationId xmlns:p14="http://schemas.microsoft.com/office/powerpoint/2010/main" val="4250219089"/>
      </p:ext>
    </p:extLst>
  </p:cSld>
  <p:clrMapOvr>
    <a:masterClrMapping/>
  </p:clrMapOvr>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876</Words>
  <Application>Microsoft Office PowerPoint</Application>
  <PresentationFormat>Widescreen</PresentationFormat>
  <Paragraphs>76</Paragraphs>
  <Slides>16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Calibri</vt:lpstr>
      <vt:lpstr>Franklin Gothic Book</vt:lpstr>
      <vt:lpstr>Wingdings</vt:lpstr>
      <vt:lpstr>Ritaglio</vt:lpstr>
      <vt:lpstr>LA COSCIENZA FENOMENOLOGICA</vt:lpstr>
      <vt:lpstr>RISULTATO DELLA RIDUZIONE FENOMENOLOGICA</vt:lpstr>
      <vt:lpstr>RIDUZIONE ALLA PURA IMMANENZA</vt:lpstr>
      <vt:lpstr>RIDUZIONE TRASCENDENTALE E INTENZIONALITÁ</vt:lpstr>
      <vt:lpstr>INTENZIONALITÁ E EVIDENZA</vt:lpstr>
      <vt:lpstr>EVIDENZA ATTUALE E INATTUALE</vt:lpstr>
      <vt:lpstr>IO DESTO E INATTUALITÁ    «Ma anche per tali vissuti è manifestatamente vero che quelli attuali sono circondati da un alone di inattuali: il flusso di coscienza non può mai consistere di pure attualità. Proprio queste ultime determinano (…) il significato pregnante delle espressioni «cogito», «io ho coscienza di qualcosa», «io compio un atto di coscienza» (§35, p. 83)</vt:lpstr>
      <vt:lpstr>INTENZIONALITÁ   ESSERE COSCIENZA DI QUALCOSA  «Ciò che è «a priori» incluso in maniera incondizionatamente necessaria» (§36, p. 85)   CONTENUTO (INHALT)</vt:lpstr>
      <vt:lpstr>VISSUTI NON INTENZIONALI   ASSENZA DI CONTENUTO   SENSAZIONI  ATMOSFERE (MOODS)  EMOZIONI PRIVE DI CONTENUTO (ANSIA,      ANGOSCIA, PANICO)</vt:lpstr>
      <vt:lpstr>VISSUTI NON INTENZIONALI E INTENZIONALI</vt:lpstr>
      <vt:lpstr>                               (I) TRASCENDENZA FENOMENOLOGICA    rimando a un vissuto     non essere effettivamente contenuta nel vissuto (non-immanenza) </vt:lpstr>
      <vt:lpstr>                                (II) TRASCENDENZA ASSOLUTA O METAFISICA    non ha in linea di principio (e non solo di fatto) il rimando a un vissuto  </vt:lpstr>
      <vt:lpstr>LA TRASCENDENZA ASSOLUTA COME ASSURDITÁ EFFETTIVA</vt:lpstr>
      <vt:lpstr>HUSSERL E DESCARTES</vt:lpstr>
      <vt:lpstr>HUSSERL E HUME</vt:lpstr>
      <vt:lpstr>ESPERIENZA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COSCIENZA FENOMENOLOGICA</dc:title>
  <dc:creator>roberta lanfredini</dc:creator>
  <cp:lastModifiedBy>Roberta Lanfredini</cp:lastModifiedBy>
  <cp:revision>3</cp:revision>
  <dcterms:created xsi:type="dcterms:W3CDTF">2019-11-12T07:13:53Z</dcterms:created>
  <dcterms:modified xsi:type="dcterms:W3CDTF">2019-11-18T09:00:34Z</dcterms:modified>
</cp:coreProperties>
</file>