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E64E9-A43B-4A2F-A741-4934FDE43D1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76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57666-1652-4793-AC57-3A048C6595A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14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0B5A6-6935-4537-8BDE-C89405843DB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97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269C2-9C68-40B2-B544-4876CFA2C2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7C091-2B53-4D17-B5D6-674FF8A3C0E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07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6E6BC-5C17-4776-B609-DC3B4B93ABD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3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6A8C7-057B-4155-B00E-5FB615ECB35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823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7CAEE-C0DE-4519-873E-C44C5F63813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6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CFB5D-BE78-4B40-9C8B-25F7C132241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8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BA4A5-95D5-4ADB-8312-B70F9716106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15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AAD6-116A-4D8F-8AAE-96E9DFAFC2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92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8C524B-BF9D-4FDC-8587-083B1A8D3EDA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2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ChangeArrowheads="1"/>
          </p:cNvSpPr>
          <p:nvPr/>
        </p:nvSpPr>
        <p:spPr bwMode="auto">
          <a:xfrm>
            <a:off x="0" y="41275"/>
            <a:ext cx="9144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L’</a:t>
            </a:r>
            <a:r>
              <a:rPr lang="it-IT" altLang="it-IT" sz="2400" b="1">
                <a:solidFill>
                  <a:srgbClr val="000000"/>
                </a:solidFill>
              </a:rPr>
              <a:t>estinzione</a:t>
            </a:r>
            <a:r>
              <a:rPr lang="it-IT" altLang="it-IT" sz="2400">
                <a:solidFill>
                  <a:srgbClr val="000000"/>
                </a:solidFill>
              </a:rPr>
              <a:t> consiste nella riduzione della risposta emotiva condizionata, determinata dall’apprendimento dell’associazione tra uno stimolo condizionato (CS) ed uno incondizionato (US), in seguito alla ripetuta esposizione allo CS in assenza dello US. </a:t>
            </a:r>
            <a:r>
              <a:rPr lang="it-IT" altLang="it-IT" sz="2400" u="sng">
                <a:solidFill>
                  <a:srgbClr val="000000"/>
                </a:solidFill>
              </a:rPr>
              <a:t>L’estinzione non ha caratteristiche costanti durante l’ontogenesi.</a:t>
            </a:r>
            <a:r>
              <a:rPr lang="it-IT" altLang="it-IT" sz="240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97283" name="Group 21"/>
          <p:cNvGrpSpPr>
            <a:grpSpLocks/>
          </p:cNvGrpSpPr>
          <p:nvPr/>
        </p:nvGrpSpPr>
        <p:grpSpPr bwMode="auto">
          <a:xfrm>
            <a:off x="0" y="2335213"/>
            <a:ext cx="9144000" cy="3757612"/>
            <a:chOff x="0" y="1471"/>
            <a:chExt cx="5760" cy="2367"/>
          </a:xfrm>
        </p:grpSpPr>
        <p:pic>
          <p:nvPicPr>
            <p:cNvPr id="9728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21"/>
              <a:ext cx="5760" cy="2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7285" name="Rectangle 6"/>
            <p:cNvSpPr>
              <a:spLocks noChangeArrowheads="1"/>
            </p:cNvSpPr>
            <p:nvPr/>
          </p:nvSpPr>
          <p:spPr bwMode="auto">
            <a:xfrm>
              <a:off x="930" y="2502"/>
              <a:ext cx="771" cy="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86" name="Rectangle 7"/>
            <p:cNvSpPr>
              <a:spLocks noChangeArrowheads="1"/>
            </p:cNvSpPr>
            <p:nvPr/>
          </p:nvSpPr>
          <p:spPr bwMode="auto">
            <a:xfrm>
              <a:off x="799" y="2539"/>
              <a:ext cx="226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87" name="Rectangle 8"/>
            <p:cNvSpPr>
              <a:spLocks noChangeArrowheads="1"/>
            </p:cNvSpPr>
            <p:nvPr/>
          </p:nvSpPr>
          <p:spPr bwMode="auto">
            <a:xfrm>
              <a:off x="476" y="2379"/>
              <a:ext cx="272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88" name="Rectangle 10"/>
            <p:cNvSpPr>
              <a:spLocks noChangeArrowheads="1"/>
            </p:cNvSpPr>
            <p:nvPr/>
          </p:nvSpPr>
          <p:spPr bwMode="auto">
            <a:xfrm>
              <a:off x="1383" y="2048"/>
              <a:ext cx="1497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89" name="Rectangle 11"/>
            <p:cNvSpPr>
              <a:spLocks noChangeArrowheads="1"/>
            </p:cNvSpPr>
            <p:nvPr/>
          </p:nvSpPr>
          <p:spPr bwMode="auto">
            <a:xfrm>
              <a:off x="2880" y="1776"/>
              <a:ext cx="680" cy="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90" name="Rectangle 12"/>
            <p:cNvSpPr>
              <a:spLocks noChangeArrowheads="1"/>
            </p:cNvSpPr>
            <p:nvPr/>
          </p:nvSpPr>
          <p:spPr bwMode="auto">
            <a:xfrm>
              <a:off x="3016" y="2774"/>
              <a:ext cx="1225" cy="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91" name="Rectangle 13"/>
            <p:cNvSpPr>
              <a:spLocks noChangeArrowheads="1"/>
            </p:cNvSpPr>
            <p:nvPr/>
          </p:nvSpPr>
          <p:spPr bwMode="auto">
            <a:xfrm>
              <a:off x="3787" y="2955"/>
              <a:ext cx="771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92" name="Rectangle 14"/>
            <p:cNvSpPr>
              <a:spLocks noChangeArrowheads="1"/>
            </p:cNvSpPr>
            <p:nvPr/>
          </p:nvSpPr>
          <p:spPr bwMode="auto">
            <a:xfrm>
              <a:off x="3833" y="3046"/>
              <a:ext cx="817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93" name="Rectangle 15"/>
            <p:cNvSpPr>
              <a:spLocks noChangeArrowheads="1"/>
            </p:cNvSpPr>
            <p:nvPr/>
          </p:nvSpPr>
          <p:spPr bwMode="auto">
            <a:xfrm>
              <a:off x="4377" y="3046"/>
              <a:ext cx="363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94" name="Rectangle 16"/>
            <p:cNvSpPr>
              <a:spLocks noChangeArrowheads="1"/>
            </p:cNvSpPr>
            <p:nvPr/>
          </p:nvSpPr>
          <p:spPr bwMode="auto">
            <a:xfrm>
              <a:off x="1610" y="2774"/>
              <a:ext cx="1270" cy="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95" name="Rectangle 18"/>
            <p:cNvSpPr>
              <a:spLocks noChangeArrowheads="1"/>
            </p:cNvSpPr>
            <p:nvPr/>
          </p:nvSpPr>
          <p:spPr bwMode="auto">
            <a:xfrm>
              <a:off x="4740" y="3097"/>
              <a:ext cx="589" cy="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96" name="Rectangle 19"/>
            <p:cNvSpPr>
              <a:spLocks noChangeArrowheads="1"/>
            </p:cNvSpPr>
            <p:nvPr/>
          </p:nvSpPr>
          <p:spPr bwMode="auto">
            <a:xfrm>
              <a:off x="3016" y="2093"/>
              <a:ext cx="1179" cy="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it-IT" altLang="it-IT" sz="1800">
                <a:solidFill>
                  <a:srgbClr val="000000"/>
                </a:solidFill>
              </a:endParaRPr>
            </a:p>
          </p:txBody>
        </p:sp>
        <p:sp>
          <p:nvSpPr>
            <p:cNvPr id="97297" name="Text Box 20"/>
            <p:cNvSpPr txBox="1">
              <a:spLocks noChangeArrowheads="1"/>
            </p:cNvSpPr>
            <p:nvPr/>
          </p:nvSpPr>
          <p:spPr bwMode="auto">
            <a:xfrm>
              <a:off x="146" y="1471"/>
              <a:ext cx="3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it-IT" altLang="it-IT" sz="1800">
                  <a:solidFill>
                    <a:srgbClr val="000000"/>
                  </a:solidFill>
                </a:rPr>
                <a:t>Apprendimento in contesto A, estinzione in contesto B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8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ChangeArrowheads="1"/>
          </p:cNvSpPr>
          <p:nvPr/>
        </p:nvSpPr>
        <p:spPr bwMode="auto">
          <a:xfrm>
            <a:off x="12097" y="1124744"/>
            <a:ext cx="91440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>
                <a:solidFill>
                  <a:srgbClr val="000000"/>
                </a:solidFill>
              </a:rPr>
              <a:t>A </a:t>
            </a:r>
            <a:r>
              <a:rPr lang="it-IT" altLang="it-IT" dirty="0" err="1">
                <a:solidFill>
                  <a:srgbClr val="000000"/>
                </a:solidFill>
              </a:rPr>
              <a:t>subsequent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study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pointed</a:t>
            </a:r>
            <a:r>
              <a:rPr lang="it-IT" altLang="it-IT" dirty="0">
                <a:solidFill>
                  <a:srgbClr val="000000"/>
                </a:solidFill>
              </a:rPr>
              <a:t> to the </a:t>
            </a:r>
            <a:r>
              <a:rPr lang="it-IT" altLang="it-IT" b="1" dirty="0" err="1">
                <a:solidFill>
                  <a:srgbClr val="000000"/>
                </a:solidFill>
              </a:rPr>
              <a:t>infralimbic</a:t>
            </a:r>
            <a:r>
              <a:rPr lang="it-IT" altLang="it-IT" b="1" dirty="0">
                <a:solidFill>
                  <a:srgbClr val="000000"/>
                </a:solidFill>
              </a:rPr>
              <a:t> (IL) </a:t>
            </a:r>
            <a:r>
              <a:rPr lang="it-IT" altLang="it-IT" b="1" dirty="0" err="1">
                <a:solidFill>
                  <a:srgbClr val="000000"/>
                </a:solidFill>
              </a:rPr>
              <a:t>region</a:t>
            </a:r>
            <a:r>
              <a:rPr lang="it-IT" altLang="it-IT" dirty="0">
                <a:solidFill>
                  <a:srgbClr val="000000"/>
                </a:solidFill>
              </a:rPr>
              <a:t> of the </a:t>
            </a:r>
            <a:r>
              <a:rPr lang="it-IT" altLang="it-IT" dirty="0" err="1">
                <a:solidFill>
                  <a:srgbClr val="000000"/>
                </a:solidFill>
              </a:rPr>
              <a:t>vmPFC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as</a:t>
            </a:r>
            <a:r>
              <a:rPr lang="it-IT" altLang="it-IT" dirty="0">
                <a:solidFill>
                  <a:srgbClr val="000000"/>
                </a:solidFill>
              </a:rPr>
              <a:t> a </a:t>
            </a:r>
            <a:r>
              <a:rPr lang="it-IT" altLang="it-IT" dirty="0" err="1">
                <a:solidFill>
                  <a:srgbClr val="000000"/>
                </a:solidFill>
              </a:rPr>
              <a:t>potential</a:t>
            </a:r>
            <a:r>
              <a:rPr lang="it-IT" altLang="it-IT" dirty="0">
                <a:solidFill>
                  <a:srgbClr val="000000"/>
                </a:solidFill>
              </a:rPr>
              <a:t> site of </a:t>
            </a:r>
            <a:r>
              <a:rPr lang="it-IT" altLang="it-IT" dirty="0" err="1">
                <a:solidFill>
                  <a:srgbClr val="000000"/>
                </a:solidFill>
              </a:rPr>
              <a:t>extinction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consolidation</a:t>
            </a:r>
            <a:r>
              <a:rPr lang="it-IT" altLang="it-IT" dirty="0">
                <a:solidFill>
                  <a:srgbClr val="000000"/>
                </a:solidFill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err="1">
                <a:solidFill>
                  <a:srgbClr val="000000"/>
                </a:solidFill>
              </a:rPr>
              <a:t>Pre</a:t>
            </a:r>
            <a:r>
              <a:rPr lang="it-IT" altLang="it-IT" b="1" dirty="0">
                <a:solidFill>
                  <a:srgbClr val="000000"/>
                </a:solidFill>
              </a:rPr>
              <a:t>-training IL </a:t>
            </a:r>
            <a:r>
              <a:rPr lang="it-IT" altLang="it-IT" b="1" dirty="0" err="1">
                <a:solidFill>
                  <a:srgbClr val="000000"/>
                </a:solidFill>
              </a:rPr>
              <a:t>lesions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left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within</a:t>
            </a:r>
            <a:r>
              <a:rPr lang="it-IT" altLang="it-IT" b="1" dirty="0">
                <a:solidFill>
                  <a:srgbClr val="000000"/>
                </a:solidFill>
              </a:rPr>
              <a:t>-session </a:t>
            </a:r>
            <a:r>
              <a:rPr lang="it-IT" altLang="it-IT" b="1" dirty="0" err="1">
                <a:solidFill>
                  <a:srgbClr val="000000"/>
                </a:solidFill>
              </a:rPr>
              <a:t>acquisition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intact</a:t>
            </a:r>
            <a:r>
              <a:rPr lang="it-IT" altLang="it-IT" b="1" dirty="0">
                <a:solidFill>
                  <a:srgbClr val="000000"/>
                </a:solidFill>
              </a:rPr>
              <a:t>, </a:t>
            </a:r>
            <a:r>
              <a:rPr lang="it-IT" altLang="it-IT" b="1" dirty="0" err="1">
                <a:solidFill>
                  <a:srgbClr val="000000"/>
                </a:solidFill>
              </a:rPr>
              <a:t>but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impaired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retrieval</a:t>
            </a:r>
            <a:r>
              <a:rPr lang="it-IT" altLang="it-IT" dirty="0">
                <a:solidFill>
                  <a:srgbClr val="000000"/>
                </a:solidFill>
              </a:rPr>
              <a:t> on the </a:t>
            </a:r>
            <a:r>
              <a:rPr lang="it-IT" altLang="it-IT" dirty="0" err="1">
                <a:solidFill>
                  <a:srgbClr val="000000"/>
                </a:solidFill>
              </a:rPr>
              <a:t>following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day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Quirk</a:t>
            </a:r>
            <a:r>
              <a:rPr lang="it-IT" altLang="it-IT" dirty="0">
                <a:solidFill>
                  <a:srgbClr val="000000"/>
                </a:solidFill>
              </a:rPr>
              <a:t> et al, 2000).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ChangeArrowheads="1"/>
          </p:cNvSpPr>
          <p:nvPr/>
        </p:nvSpPr>
        <p:spPr bwMode="auto">
          <a:xfrm>
            <a:off x="19436" y="1052736"/>
            <a:ext cx="91440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Infusion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studies</a:t>
            </a:r>
            <a:r>
              <a:rPr lang="it-IT" altLang="it-IT" dirty="0">
                <a:solidFill>
                  <a:srgbClr val="000000"/>
                </a:solidFill>
              </a:rPr>
              <a:t> show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impairing</a:t>
            </a:r>
            <a:r>
              <a:rPr lang="it-IT" altLang="it-IT" b="1" dirty="0">
                <a:solidFill>
                  <a:srgbClr val="000000"/>
                </a:solidFill>
              </a:rPr>
              <a:t> long </a:t>
            </a:r>
            <a:r>
              <a:rPr lang="it-IT" altLang="it-IT" b="1" dirty="0" err="1">
                <a:solidFill>
                  <a:srgbClr val="000000"/>
                </a:solidFill>
              </a:rPr>
              <a:t>term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plasticity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disruption</a:t>
            </a:r>
            <a:r>
              <a:rPr lang="it-IT" altLang="it-IT" dirty="0">
                <a:solidFill>
                  <a:srgbClr val="000000"/>
                </a:solidFill>
              </a:rPr>
              <a:t> of </a:t>
            </a:r>
            <a:r>
              <a:rPr lang="it-IT" altLang="it-IT" dirty="0" err="1">
                <a:solidFill>
                  <a:srgbClr val="000000"/>
                </a:solidFill>
              </a:rPr>
              <a:t>protein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synthesis</a:t>
            </a:r>
            <a:r>
              <a:rPr lang="it-IT" altLang="it-IT" dirty="0">
                <a:solidFill>
                  <a:srgbClr val="000000"/>
                </a:solidFill>
              </a:rPr>
              <a:t> (Santini et al, 2004), </a:t>
            </a:r>
            <a:r>
              <a:rPr lang="it-IT" altLang="it-IT" dirty="0" err="1">
                <a:solidFill>
                  <a:srgbClr val="000000"/>
                </a:solidFill>
              </a:rPr>
              <a:t>MAPk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blockade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Hugues</a:t>
            </a:r>
            <a:r>
              <a:rPr lang="it-IT" altLang="it-IT" dirty="0">
                <a:solidFill>
                  <a:srgbClr val="000000"/>
                </a:solidFill>
              </a:rPr>
              <a:t> et al, 2006), and </a:t>
            </a:r>
            <a:r>
              <a:rPr lang="it-IT" altLang="it-IT" dirty="0" err="1">
                <a:solidFill>
                  <a:srgbClr val="000000"/>
                </a:solidFill>
              </a:rPr>
              <a:t>administration</a:t>
            </a:r>
            <a:r>
              <a:rPr lang="it-IT" altLang="it-IT" dirty="0">
                <a:solidFill>
                  <a:srgbClr val="000000"/>
                </a:solidFill>
              </a:rPr>
              <a:t> of an NMDA </a:t>
            </a:r>
            <a:r>
              <a:rPr lang="it-IT" altLang="it-IT" dirty="0" err="1">
                <a:solidFill>
                  <a:srgbClr val="000000"/>
                </a:solidFill>
              </a:rPr>
              <a:t>antagonist</a:t>
            </a:r>
            <a:r>
              <a:rPr lang="it-IT" altLang="it-IT" dirty="0">
                <a:solidFill>
                  <a:srgbClr val="000000"/>
                </a:solidFill>
              </a:rPr>
              <a:t> (Burgos-</a:t>
            </a:r>
            <a:r>
              <a:rPr lang="it-IT" altLang="it-IT" dirty="0" err="1">
                <a:solidFill>
                  <a:srgbClr val="000000"/>
                </a:solidFill>
              </a:rPr>
              <a:t>Robles</a:t>
            </a:r>
            <a:r>
              <a:rPr lang="it-IT" altLang="it-IT" dirty="0">
                <a:solidFill>
                  <a:srgbClr val="000000"/>
                </a:solidFill>
              </a:rPr>
              <a:t> et al, 2007)) </a:t>
            </a:r>
            <a:r>
              <a:rPr lang="it-IT" altLang="it-IT" b="1" dirty="0" err="1">
                <a:solidFill>
                  <a:srgbClr val="000000"/>
                </a:solidFill>
              </a:rPr>
              <a:t>within</a:t>
            </a:r>
            <a:r>
              <a:rPr lang="it-IT" altLang="it-IT" b="1" dirty="0">
                <a:solidFill>
                  <a:srgbClr val="000000"/>
                </a:solidFill>
              </a:rPr>
              <a:t> the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vmPFC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impair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retrieval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dirty="0">
                <a:solidFill>
                  <a:srgbClr val="000000"/>
                </a:solidFill>
              </a:rPr>
              <a:t>: </a:t>
            </a:r>
            <a:r>
              <a:rPr lang="it-IT" altLang="it-IT" b="1" dirty="0" err="1">
                <a:solidFill>
                  <a:srgbClr val="000000"/>
                </a:solidFill>
              </a:rPr>
              <a:t>plasticity</a:t>
            </a:r>
            <a:r>
              <a:rPr lang="it-IT" altLang="it-IT" b="1" dirty="0">
                <a:solidFill>
                  <a:srgbClr val="000000"/>
                </a:solidFill>
              </a:rPr>
              <a:t> in </a:t>
            </a:r>
            <a:r>
              <a:rPr lang="it-IT" altLang="it-IT" b="1" dirty="0" err="1">
                <a:solidFill>
                  <a:srgbClr val="000000"/>
                </a:solidFill>
              </a:rPr>
              <a:t>this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region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supports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consolidation</a:t>
            </a:r>
            <a:endParaRPr lang="it-IT" altLang="it-IT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err="1">
                <a:solidFill>
                  <a:srgbClr val="000000"/>
                </a:solidFill>
              </a:rPr>
              <a:t>mPFC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could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act</a:t>
            </a:r>
            <a:r>
              <a:rPr lang="it-IT" altLang="it-IT" b="1" dirty="0">
                <a:solidFill>
                  <a:srgbClr val="000000"/>
                </a:solidFill>
              </a:rPr>
              <a:t> on </a:t>
            </a:r>
            <a:r>
              <a:rPr lang="it-IT" altLang="it-IT" b="1" dirty="0" err="1">
                <a:solidFill>
                  <a:srgbClr val="000000"/>
                </a:solidFill>
              </a:rPr>
              <a:t>inhibitory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lateral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amygdala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neurons</a:t>
            </a:r>
            <a:r>
              <a:rPr lang="it-IT" altLang="it-IT" b="1" dirty="0">
                <a:solidFill>
                  <a:srgbClr val="000000"/>
                </a:solidFill>
              </a:rPr>
              <a:t> or on </a:t>
            </a:r>
            <a:r>
              <a:rPr lang="it-IT" altLang="it-IT" b="1" dirty="0" err="1">
                <a:solidFill>
                  <a:srgbClr val="000000"/>
                </a:solidFill>
              </a:rPr>
              <a:t>intercalated</a:t>
            </a:r>
            <a:r>
              <a:rPr lang="it-IT" altLang="it-IT" b="1" dirty="0">
                <a:solidFill>
                  <a:srgbClr val="000000"/>
                </a:solidFill>
              </a:rPr>
              <a:t> (</a:t>
            </a:r>
            <a:r>
              <a:rPr lang="it-IT" altLang="it-IT" b="1" dirty="0" err="1">
                <a:solidFill>
                  <a:srgbClr val="000000"/>
                </a:solidFill>
              </a:rPr>
              <a:t>inhibitory</a:t>
            </a:r>
            <a:r>
              <a:rPr lang="it-IT" altLang="it-IT" b="1" dirty="0">
                <a:solidFill>
                  <a:srgbClr val="000000"/>
                </a:solidFill>
              </a:rPr>
              <a:t>) </a:t>
            </a:r>
            <a:r>
              <a:rPr lang="it-IT" altLang="it-IT" b="1" dirty="0" err="1">
                <a:solidFill>
                  <a:srgbClr val="000000"/>
                </a:solidFill>
              </a:rPr>
              <a:t>neurons</a:t>
            </a:r>
            <a:r>
              <a:rPr lang="it-IT" altLang="it-IT" b="1" dirty="0">
                <a:solidFill>
                  <a:srgbClr val="000000"/>
                </a:solidFill>
              </a:rPr>
              <a:t> to </a:t>
            </a:r>
            <a:r>
              <a:rPr lang="it-IT" altLang="it-IT" b="1" dirty="0" err="1">
                <a:solidFill>
                  <a:srgbClr val="000000"/>
                </a:solidFill>
              </a:rPr>
              <a:t>decrease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central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amygdala</a:t>
            </a:r>
            <a:r>
              <a:rPr lang="it-IT" altLang="it-IT" b="1" dirty="0">
                <a:solidFill>
                  <a:srgbClr val="000000"/>
                </a:solidFill>
              </a:rPr>
              <a:t> output</a:t>
            </a:r>
            <a:r>
              <a:rPr lang="it-IT" altLang="it-IT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8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4323"/>
          <a:stretch>
            <a:fillRect/>
          </a:stretch>
        </p:blipFill>
        <p:spPr bwMode="auto">
          <a:xfrm>
            <a:off x="0" y="392113"/>
            <a:ext cx="9144000" cy="592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4767263" y="6256338"/>
            <a:ext cx="290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Burgos-Robles et a., 2007 </a:t>
            </a:r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>
            <a:off x="1692275" y="2276475"/>
            <a:ext cx="10080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198438" y="4889500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Infusion 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61938" y="260350"/>
            <a:ext cx="8593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Effetto del blocco dei recettori NMDA nella PFC sull’estinzione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9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4813"/>
            <a:ext cx="4572000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499" name="Text Box 5"/>
          <p:cNvSpPr txBox="1">
            <a:spLocks noChangeArrowheads="1"/>
          </p:cNvSpPr>
          <p:nvPr/>
        </p:nvSpPr>
        <p:spPr bwMode="auto">
          <a:xfrm>
            <a:off x="0" y="5661025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 dirty="0" err="1">
                <a:solidFill>
                  <a:srgbClr val="000000"/>
                </a:solidFill>
              </a:rPr>
              <a:t>Bursting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activity</a:t>
            </a:r>
            <a:r>
              <a:rPr lang="it-IT" altLang="it-IT" sz="3600" b="1" dirty="0">
                <a:solidFill>
                  <a:srgbClr val="000000"/>
                </a:solidFill>
              </a:rPr>
              <a:t> of </a:t>
            </a:r>
            <a:r>
              <a:rPr lang="it-IT" altLang="it-IT" sz="3600" b="1" dirty="0" err="1">
                <a:solidFill>
                  <a:srgbClr val="000000"/>
                </a:solidFill>
              </a:rPr>
              <a:t>vmPFC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neurons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may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reflect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hippocampal</a:t>
            </a:r>
            <a:r>
              <a:rPr lang="it-IT" altLang="it-IT" sz="3600" b="1" dirty="0">
                <a:solidFill>
                  <a:srgbClr val="000000"/>
                </a:solidFill>
              </a:rPr>
              <a:t> input to </a:t>
            </a:r>
            <a:r>
              <a:rPr lang="it-IT" altLang="it-IT" sz="3600" b="1" dirty="0" err="1">
                <a:solidFill>
                  <a:srgbClr val="000000"/>
                </a:solidFill>
              </a:rPr>
              <a:t>mPFC</a:t>
            </a:r>
            <a:endParaRPr lang="it-IT" altLang="it-IT" sz="3600" b="1" dirty="0">
              <a:solidFill>
                <a:srgbClr val="00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68538" y="2348880"/>
            <a:ext cx="4823742" cy="21602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ChangeArrowheads="1"/>
          </p:cNvSpPr>
          <p:nvPr/>
        </p:nvSpPr>
        <p:spPr bwMode="auto">
          <a:xfrm>
            <a:off x="0" y="765175"/>
            <a:ext cx="9144000" cy="512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Paré </a:t>
            </a:r>
            <a:r>
              <a:rPr lang="it-IT" altLang="it-IT" sz="3600" dirty="0" err="1">
                <a:solidFill>
                  <a:srgbClr val="000000"/>
                </a:solidFill>
              </a:rPr>
              <a:t>found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that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fear</a:t>
            </a:r>
            <a:r>
              <a:rPr lang="it-IT" altLang="it-IT" sz="3600" b="1" u="sng" dirty="0">
                <a:solidFill>
                  <a:srgbClr val="000000"/>
                </a:solidFill>
              </a:rPr>
              <a:t>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extinction</a:t>
            </a:r>
            <a:r>
              <a:rPr lang="it-IT" altLang="it-IT" sz="3600" dirty="0">
                <a:solidFill>
                  <a:srgbClr val="000000"/>
                </a:solidFill>
              </a:rPr>
              <a:t> in </a:t>
            </a:r>
            <a:r>
              <a:rPr lang="it-IT" altLang="it-IT" sz="3600" dirty="0" err="1">
                <a:solidFill>
                  <a:srgbClr val="000000"/>
                </a:solidFill>
              </a:rPr>
              <a:t>rats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was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u="sng" dirty="0" err="1">
                <a:solidFill>
                  <a:srgbClr val="000000"/>
                </a:solidFill>
              </a:rPr>
              <a:t>associated</a:t>
            </a:r>
            <a:r>
              <a:rPr lang="it-IT" altLang="it-IT" sz="3600" u="sng" dirty="0">
                <a:solidFill>
                  <a:srgbClr val="000000"/>
                </a:solidFill>
              </a:rPr>
              <a:t> with a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potentiation</a:t>
            </a:r>
            <a:r>
              <a:rPr lang="it-IT" altLang="it-IT" sz="3600" b="1" u="sng" dirty="0">
                <a:solidFill>
                  <a:srgbClr val="000000"/>
                </a:solidFill>
              </a:rPr>
              <a:t> of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fear</a:t>
            </a:r>
            <a:r>
              <a:rPr lang="it-IT" altLang="it-IT" sz="3600" b="1" u="sng" dirty="0">
                <a:solidFill>
                  <a:srgbClr val="000000"/>
                </a:solidFill>
              </a:rPr>
              <a:t> input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synapses</a:t>
            </a:r>
            <a:r>
              <a:rPr lang="it-IT" altLang="it-IT" sz="3600" b="1" u="sng" dirty="0">
                <a:solidFill>
                  <a:srgbClr val="000000"/>
                </a:solidFill>
              </a:rPr>
              <a:t> from BLA to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GABAergic</a:t>
            </a:r>
            <a:r>
              <a:rPr lang="it-IT" altLang="it-IT" sz="3600" b="1" u="sng" dirty="0">
                <a:solidFill>
                  <a:srgbClr val="000000"/>
                </a:solidFill>
              </a:rPr>
              <a:t>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intercalated</a:t>
            </a:r>
            <a:r>
              <a:rPr lang="it-IT" altLang="it-IT" sz="3600" b="1" u="sng" dirty="0">
                <a:solidFill>
                  <a:srgbClr val="000000"/>
                </a:solidFill>
              </a:rPr>
              <a:t>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amygdala</a:t>
            </a:r>
            <a:r>
              <a:rPr lang="it-IT" altLang="it-IT" sz="3600" b="1" u="sng" dirty="0">
                <a:solidFill>
                  <a:srgbClr val="000000"/>
                </a:solidFill>
              </a:rPr>
              <a:t>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neurons</a:t>
            </a:r>
            <a:r>
              <a:rPr lang="it-IT" altLang="it-IT" sz="3600" b="1" u="sng" dirty="0">
                <a:solidFill>
                  <a:srgbClr val="000000"/>
                </a:solidFill>
              </a:rPr>
              <a:t>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that</a:t>
            </a:r>
            <a:r>
              <a:rPr lang="it-IT" altLang="it-IT" sz="3600" b="1" u="sng" dirty="0">
                <a:solidFill>
                  <a:srgbClr val="000000"/>
                </a:solidFill>
              </a:rPr>
              <a:t> </a:t>
            </a:r>
            <a:r>
              <a:rPr lang="it-IT" altLang="it-IT" sz="3600" b="1" u="sng" dirty="0" err="1">
                <a:solidFill>
                  <a:srgbClr val="000000"/>
                </a:solidFill>
              </a:rPr>
              <a:t>project</a:t>
            </a:r>
            <a:r>
              <a:rPr lang="it-IT" altLang="it-IT" sz="3600" b="1" u="sng" dirty="0">
                <a:solidFill>
                  <a:srgbClr val="000000"/>
                </a:solidFill>
              </a:rPr>
              <a:t> to the CEA</a:t>
            </a:r>
            <a:r>
              <a:rPr lang="it-IT" altLang="it-IT" sz="3600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ts val="200"/>
              </a:spcAft>
              <a:buFontTx/>
              <a:buNone/>
            </a:pPr>
            <a:r>
              <a:rPr lang="it-IT" altLang="it-IT" sz="3600" b="1" dirty="0">
                <a:solidFill>
                  <a:srgbClr val="000000"/>
                </a:solidFill>
              </a:rPr>
              <a:t>Enhancement of </a:t>
            </a:r>
            <a:r>
              <a:rPr lang="it-IT" altLang="it-IT" sz="3600" b="1" dirty="0" err="1">
                <a:solidFill>
                  <a:srgbClr val="000000"/>
                </a:solidFill>
              </a:rPr>
              <a:t>inputs</a:t>
            </a:r>
            <a:r>
              <a:rPr lang="it-IT" altLang="it-IT" sz="3600" b="1" dirty="0">
                <a:solidFill>
                  <a:srgbClr val="000000"/>
                </a:solidFill>
              </a:rPr>
              <a:t> to </a:t>
            </a:r>
            <a:r>
              <a:rPr lang="it-IT" altLang="it-IT" sz="3600" b="1" dirty="0" err="1">
                <a:solidFill>
                  <a:srgbClr val="000000"/>
                </a:solidFill>
              </a:rPr>
              <a:t>intercalated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cells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required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prefrontal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activity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during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extinction</a:t>
            </a:r>
            <a:r>
              <a:rPr lang="it-IT" altLang="it-IT" sz="3600" b="1" dirty="0">
                <a:solidFill>
                  <a:srgbClr val="000000"/>
                </a:solidFill>
              </a:rPr>
              <a:t> training.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2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 noChangeArrowheads="1"/>
          </p:cNvSpPr>
          <p:nvPr/>
        </p:nvSpPr>
        <p:spPr bwMode="auto">
          <a:xfrm>
            <a:off x="0" y="76200"/>
            <a:ext cx="9144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</a:rPr>
              <a:t>Extinction learning involves the formation of a </a:t>
            </a:r>
            <a:r>
              <a:rPr lang="it-IT" altLang="it-IT" sz="2400" b="1" u="sng">
                <a:solidFill>
                  <a:srgbClr val="000000"/>
                </a:solidFill>
              </a:rPr>
              <a:t>novel</a:t>
            </a:r>
            <a:r>
              <a:rPr lang="it-IT" altLang="it-IT" sz="2400" b="1">
                <a:solidFill>
                  <a:srgbClr val="000000"/>
                </a:solidFill>
              </a:rPr>
              <a:t> stimulus-outcome association</a:t>
            </a:r>
            <a:r>
              <a:rPr lang="it-IT" altLang="it-IT" sz="240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</a:rPr>
              <a:t>The CS that earlier predicted danger now predicts safety. </a:t>
            </a:r>
            <a:r>
              <a:rPr lang="it-IT" altLang="it-IT" sz="2400" b="1">
                <a:solidFill>
                  <a:srgbClr val="000000"/>
                </a:solidFill>
              </a:rPr>
              <a:t>This new extinction memory does not erase or overwrite the memory for the original CS–US association.</a:t>
            </a:r>
            <a:r>
              <a:rPr lang="it-IT" altLang="it-IT" sz="2400">
                <a:solidFill>
                  <a:srgbClr val="000000"/>
                </a:solidFill>
              </a:rPr>
              <a:t> This is evidenced by the re-emergence of the CR in certain circumstances including a shift in context (renewal), unsignaled presentation of the US (reinstatement), or the mere passage of time (spontaneous recovery)</a:t>
            </a:r>
          </a:p>
        </p:txBody>
      </p:sp>
      <p:sp>
        <p:nvSpPr>
          <p:cNvPr id="98307" name="Rectangle 7"/>
          <p:cNvSpPr>
            <a:spLocks noChangeArrowheads="1"/>
          </p:cNvSpPr>
          <p:nvPr/>
        </p:nvSpPr>
        <p:spPr bwMode="auto">
          <a:xfrm>
            <a:off x="7740650" y="5329238"/>
            <a:ext cx="1403350" cy="720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98308" name="Text Box 8"/>
          <p:cNvSpPr txBox="1">
            <a:spLocks noChangeArrowheads="1"/>
          </p:cNvSpPr>
          <p:nvPr/>
        </p:nvSpPr>
        <p:spPr bwMode="auto">
          <a:xfrm>
            <a:off x="3616325" y="3621088"/>
            <a:ext cx="920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rgbClr val="000000"/>
                </a:solidFill>
              </a:rPr>
              <a:t>(context B)</a:t>
            </a:r>
          </a:p>
        </p:txBody>
      </p:sp>
      <p:sp>
        <p:nvSpPr>
          <p:cNvPr id="98309" name="Text Box 9"/>
          <p:cNvSpPr txBox="1">
            <a:spLocks noChangeArrowheads="1"/>
          </p:cNvSpPr>
          <p:nvPr/>
        </p:nvSpPr>
        <p:spPr bwMode="auto">
          <a:xfrm>
            <a:off x="8027988" y="3656013"/>
            <a:ext cx="920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200">
                <a:solidFill>
                  <a:srgbClr val="000000"/>
                </a:solidFill>
              </a:rPr>
              <a:t>(context A)</a:t>
            </a:r>
          </a:p>
        </p:txBody>
      </p:sp>
      <p:sp>
        <p:nvSpPr>
          <p:cNvPr id="98310" name="AutoShape 13"/>
          <p:cNvSpPr>
            <a:spLocks noChangeAspect="1" noChangeArrowheads="1" noTextEdit="1"/>
          </p:cNvSpPr>
          <p:nvPr/>
        </p:nvSpPr>
        <p:spPr bwMode="auto">
          <a:xfrm>
            <a:off x="125413" y="3517900"/>
            <a:ext cx="8893175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983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1"/>
          <a:stretch>
            <a:fillRect/>
          </a:stretch>
        </p:blipFill>
        <p:spPr bwMode="auto">
          <a:xfrm>
            <a:off x="125413" y="3517900"/>
            <a:ext cx="9018587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Rectangle 16"/>
          <p:cNvSpPr>
            <a:spLocks noChangeArrowheads="1"/>
          </p:cNvSpPr>
          <p:nvPr/>
        </p:nvSpPr>
        <p:spPr bwMode="auto">
          <a:xfrm>
            <a:off x="971550" y="5229225"/>
            <a:ext cx="6840538" cy="1081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98313" name="Rectangle 17"/>
          <p:cNvSpPr>
            <a:spLocks noChangeArrowheads="1"/>
          </p:cNvSpPr>
          <p:nvPr/>
        </p:nvSpPr>
        <p:spPr bwMode="auto">
          <a:xfrm>
            <a:off x="7451725" y="5300663"/>
            <a:ext cx="1692275" cy="865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98314" name="Rectangle 11"/>
          <p:cNvSpPr>
            <a:spLocks noChangeArrowheads="1"/>
          </p:cNvSpPr>
          <p:nvPr/>
        </p:nvSpPr>
        <p:spPr bwMode="auto">
          <a:xfrm>
            <a:off x="827088" y="5589588"/>
            <a:ext cx="8137525" cy="215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98315" name="Rectangle 6"/>
          <p:cNvSpPr>
            <a:spLocks noChangeArrowheads="1"/>
          </p:cNvSpPr>
          <p:nvPr/>
        </p:nvSpPr>
        <p:spPr bwMode="auto">
          <a:xfrm>
            <a:off x="1042988" y="5084763"/>
            <a:ext cx="7416800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>
                <a:solidFill>
                  <a:srgbClr val="FFFFFF"/>
                </a:solidFill>
              </a:rPr>
              <a:t>Livello di freezing al termine dell’estinzione 10 giorni prima</a:t>
            </a:r>
          </a:p>
        </p:txBody>
      </p:sp>
      <p:sp>
        <p:nvSpPr>
          <p:cNvPr id="98316" name="Rectangle 18"/>
          <p:cNvSpPr>
            <a:spLocks noChangeArrowheads="1"/>
          </p:cNvSpPr>
          <p:nvPr/>
        </p:nvSpPr>
        <p:spPr bwMode="auto">
          <a:xfrm>
            <a:off x="4572000" y="3860800"/>
            <a:ext cx="1295400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-12700" y="836613"/>
            <a:ext cx="91440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err="1">
                <a:solidFill>
                  <a:srgbClr val="000000"/>
                </a:solidFill>
              </a:rPr>
              <a:t>Mechanisms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fear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extintion</a:t>
            </a:r>
            <a:endParaRPr lang="it-IT" altLang="it-IT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When</a:t>
            </a:r>
            <a:r>
              <a:rPr lang="it-IT" altLang="it-IT" dirty="0">
                <a:solidFill>
                  <a:srgbClr val="000000"/>
                </a:solidFill>
              </a:rPr>
              <a:t> the CS </a:t>
            </a:r>
            <a:r>
              <a:rPr lang="it-IT" altLang="it-IT" dirty="0" err="1">
                <a:solidFill>
                  <a:srgbClr val="000000"/>
                </a:solidFill>
              </a:rPr>
              <a:t>is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present</a:t>
            </a:r>
            <a:r>
              <a:rPr lang="it-IT" altLang="it-IT" dirty="0">
                <a:solidFill>
                  <a:srgbClr val="000000"/>
                </a:solidFill>
              </a:rPr>
              <a:t>, LA </a:t>
            </a:r>
            <a:r>
              <a:rPr lang="it-IT" altLang="it-IT" dirty="0" err="1">
                <a:solidFill>
                  <a:srgbClr val="000000"/>
                </a:solidFill>
              </a:rPr>
              <a:t>excites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directly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b="1" dirty="0" err="1">
                <a:solidFill>
                  <a:srgbClr val="000000"/>
                </a:solidFill>
              </a:rPr>
              <a:t>central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nucleus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dirty="0">
                <a:solidFill>
                  <a:srgbClr val="000000"/>
                </a:solidFill>
              </a:rPr>
              <a:t>(</a:t>
            </a:r>
            <a:r>
              <a:rPr lang="it-IT" altLang="it-IT" b="1" dirty="0" err="1">
                <a:solidFill>
                  <a:srgbClr val="000000"/>
                </a:solidFill>
              </a:rPr>
              <a:t>CEm</a:t>
            </a:r>
            <a:r>
              <a:rPr lang="it-IT" altLang="it-IT" dirty="0">
                <a:solidFill>
                  <a:srgbClr val="000000"/>
                </a:solidFill>
              </a:rPr>
              <a:t>), </a:t>
            </a:r>
            <a:r>
              <a:rPr lang="it-IT" altLang="it-IT" dirty="0" err="1">
                <a:solidFill>
                  <a:srgbClr val="000000"/>
                </a:solidFill>
              </a:rPr>
              <a:t>which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enacts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fear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expression</a:t>
            </a:r>
            <a:r>
              <a:rPr lang="it-IT" altLang="it-IT" dirty="0">
                <a:solidFill>
                  <a:srgbClr val="000000"/>
                </a:solidFill>
              </a:rPr>
              <a:t> (the </a:t>
            </a:r>
            <a:r>
              <a:rPr lang="it-IT" altLang="it-IT" dirty="0" err="1">
                <a:solidFill>
                  <a:srgbClr val="000000"/>
                </a:solidFill>
              </a:rPr>
              <a:t>Conditioned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Response</a:t>
            </a:r>
            <a:r>
              <a:rPr lang="it-IT" altLang="it-IT" dirty="0">
                <a:solidFill>
                  <a:srgbClr val="000000"/>
                </a:solidFill>
              </a:rPr>
              <a:t>, the </a:t>
            </a:r>
            <a:r>
              <a:rPr lang="it-IT" altLang="it-IT" dirty="0" err="1">
                <a:solidFill>
                  <a:srgbClr val="000000"/>
                </a:solidFill>
              </a:rPr>
              <a:t>implicit</a:t>
            </a:r>
            <a:r>
              <a:rPr lang="it-IT" altLang="it-IT" dirty="0">
                <a:solidFill>
                  <a:srgbClr val="000000"/>
                </a:solidFill>
              </a:rPr>
              <a:t>, </a:t>
            </a:r>
            <a:r>
              <a:rPr lang="it-IT" altLang="it-IT" dirty="0" err="1">
                <a:solidFill>
                  <a:srgbClr val="000000"/>
                </a:solidFill>
              </a:rPr>
              <a:t>bodily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expressed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emotion</a:t>
            </a:r>
            <a:r>
              <a:rPr lang="it-IT" altLang="it-IT" dirty="0">
                <a:solidFill>
                  <a:srgbClr val="000000"/>
                </a:solidFill>
              </a:rPr>
              <a:t>) </a:t>
            </a:r>
            <a:r>
              <a:rPr lang="it-IT" altLang="it-IT" dirty="0" err="1">
                <a:solidFill>
                  <a:srgbClr val="000000"/>
                </a:solidFill>
              </a:rPr>
              <a:t>through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descending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projections</a:t>
            </a:r>
            <a:r>
              <a:rPr lang="it-IT" altLang="it-IT" dirty="0">
                <a:solidFill>
                  <a:srgbClr val="000000"/>
                </a:solidFill>
              </a:rPr>
              <a:t> to the </a:t>
            </a:r>
            <a:r>
              <a:rPr lang="it-IT" altLang="it-IT" dirty="0" err="1">
                <a:solidFill>
                  <a:srgbClr val="000000"/>
                </a:solidFill>
              </a:rPr>
              <a:t>brainstem</a:t>
            </a:r>
            <a:r>
              <a:rPr lang="it-IT" altLang="it-IT" dirty="0">
                <a:solidFill>
                  <a:srgbClr val="000000"/>
                </a:solidFill>
              </a:rPr>
              <a:t> and </a:t>
            </a:r>
            <a:r>
              <a:rPr lang="it-IT" altLang="it-IT" dirty="0" err="1">
                <a:solidFill>
                  <a:srgbClr val="000000"/>
                </a:solidFill>
              </a:rPr>
              <a:t>hypothalamus</a:t>
            </a:r>
            <a:r>
              <a:rPr lang="it-IT" altLang="it-IT" dirty="0">
                <a:solidFill>
                  <a:srgbClr val="000000"/>
                </a:solidFill>
              </a:rPr>
              <a:t> and </a:t>
            </a:r>
            <a:r>
              <a:rPr lang="it-IT" altLang="it-IT" dirty="0" err="1">
                <a:solidFill>
                  <a:srgbClr val="000000"/>
                </a:solidFill>
              </a:rPr>
              <a:t>ascending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projections</a:t>
            </a:r>
            <a:r>
              <a:rPr lang="it-IT" altLang="it-IT" dirty="0">
                <a:solidFill>
                  <a:srgbClr val="000000"/>
                </a:solidFill>
              </a:rPr>
              <a:t> for the </a:t>
            </a:r>
            <a:r>
              <a:rPr lang="it-IT" altLang="it-IT" dirty="0" err="1">
                <a:solidFill>
                  <a:srgbClr val="000000"/>
                </a:solidFill>
              </a:rPr>
              <a:t>cortical</a:t>
            </a:r>
            <a:r>
              <a:rPr lang="it-IT" altLang="it-IT" dirty="0">
                <a:solidFill>
                  <a:srgbClr val="000000"/>
                </a:solidFill>
              </a:rPr>
              <a:t>, </a:t>
            </a:r>
            <a:r>
              <a:rPr lang="it-IT" altLang="it-IT" dirty="0" err="1">
                <a:solidFill>
                  <a:srgbClr val="000000"/>
                </a:solidFill>
              </a:rPr>
              <a:t>conscious</a:t>
            </a:r>
            <a:r>
              <a:rPr lang="it-IT" altLang="it-IT" dirty="0">
                <a:solidFill>
                  <a:srgbClr val="000000"/>
                </a:solidFill>
              </a:rPr>
              <a:t> feeling).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1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-12700" y="836613"/>
            <a:ext cx="9144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>
                <a:solidFill>
                  <a:srgbClr val="000000"/>
                </a:solidFill>
              </a:rPr>
              <a:t>LA </a:t>
            </a:r>
            <a:r>
              <a:rPr lang="it-IT" altLang="it-IT" sz="3600" dirty="0" err="1">
                <a:solidFill>
                  <a:srgbClr val="000000"/>
                </a:solidFill>
              </a:rPr>
              <a:t>also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has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indirect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projections</a:t>
            </a:r>
            <a:r>
              <a:rPr lang="it-IT" altLang="it-IT" sz="3600" b="1" dirty="0">
                <a:solidFill>
                  <a:srgbClr val="000000"/>
                </a:solidFill>
              </a:rPr>
              <a:t> to the CE</a:t>
            </a:r>
            <a:r>
              <a:rPr lang="it-IT" altLang="it-IT" sz="3600" dirty="0">
                <a:solidFill>
                  <a:srgbClr val="000000"/>
                </a:solidFill>
              </a:rPr>
              <a:t>, </a:t>
            </a:r>
            <a:r>
              <a:rPr lang="it-IT" altLang="it-IT" sz="3600" dirty="0" err="1">
                <a:solidFill>
                  <a:srgbClr val="000000"/>
                </a:solidFill>
              </a:rPr>
              <a:t>through</a:t>
            </a:r>
            <a:r>
              <a:rPr lang="it-IT" altLang="it-IT" sz="3600" dirty="0">
                <a:solidFill>
                  <a:srgbClr val="000000"/>
                </a:solidFill>
              </a:rPr>
              <a:t> the </a:t>
            </a:r>
            <a:r>
              <a:rPr lang="it-IT" altLang="it-IT" sz="3600" dirty="0" err="1">
                <a:solidFill>
                  <a:srgbClr val="000000"/>
                </a:solidFill>
              </a:rPr>
              <a:t>basal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nucleus</a:t>
            </a:r>
            <a:r>
              <a:rPr lang="it-IT" altLang="it-IT" sz="3600" dirty="0">
                <a:solidFill>
                  <a:srgbClr val="000000"/>
                </a:solidFill>
              </a:rPr>
              <a:t> (B), </a:t>
            </a:r>
            <a:r>
              <a:rPr lang="it-IT" altLang="it-IT" sz="3600" dirty="0" err="1">
                <a:solidFill>
                  <a:srgbClr val="000000"/>
                </a:solidFill>
              </a:rPr>
              <a:t>excitatory</a:t>
            </a:r>
            <a:r>
              <a:rPr lang="it-IT" altLang="it-IT" sz="3600" dirty="0">
                <a:solidFill>
                  <a:srgbClr val="000000"/>
                </a:solidFill>
              </a:rPr>
              <a:t>, and </a:t>
            </a:r>
            <a:r>
              <a:rPr lang="it-IT" altLang="it-IT" sz="3600" b="1" dirty="0" err="1">
                <a:solidFill>
                  <a:srgbClr val="000000"/>
                </a:solidFill>
              </a:rPr>
              <a:t>through</a:t>
            </a:r>
            <a:r>
              <a:rPr lang="it-IT" altLang="it-IT" sz="3600" b="1" dirty="0">
                <a:solidFill>
                  <a:srgbClr val="000000"/>
                </a:solidFill>
              </a:rPr>
              <a:t>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basal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nucleus</a:t>
            </a:r>
            <a:r>
              <a:rPr lang="it-IT" altLang="it-IT" sz="3600" b="1" dirty="0">
                <a:solidFill>
                  <a:srgbClr val="000000"/>
                </a:solidFill>
              </a:rPr>
              <a:t> and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intercalated</a:t>
            </a:r>
            <a:r>
              <a:rPr lang="it-IT" altLang="it-IT" sz="3600" b="1" dirty="0">
                <a:solidFill>
                  <a:srgbClr val="000000"/>
                </a:solidFill>
              </a:rPr>
              <a:t> (ITC) </a:t>
            </a:r>
            <a:r>
              <a:rPr lang="it-IT" altLang="it-IT" sz="3600" b="1" dirty="0" err="1">
                <a:solidFill>
                  <a:srgbClr val="000000"/>
                </a:solidFill>
              </a:rPr>
              <a:t>cell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groups</a:t>
            </a:r>
            <a:r>
              <a:rPr lang="it-IT" altLang="it-IT" sz="3600" b="1" dirty="0">
                <a:solidFill>
                  <a:srgbClr val="000000"/>
                </a:solidFill>
              </a:rPr>
              <a:t>, </a:t>
            </a:r>
            <a:r>
              <a:rPr lang="it-IT" altLang="it-IT" sz="3600" dirty="0">
                <a:solidFill>
                  <a:srgbClr val="000000"/>
                </a:solidFill>
              </a:rPr>
              <a:t>clusters of </a:t>
            </a:r>
            <a:r>
              <a:rPr lang="it-IT" altLang="it-IT" sz="3600" b="1" dirty="0" err="1">
                <a:solidFill>
                  <a:srgbClr val="000000"/>
                </a:solidFill>
              </a:rPr>
              <a:t>inhibitory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GABAergic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neurons</a:t>
            </a:r>
            <a:r>
              <a:rPr lang="it-IT" altLang="it-IT" sz="3600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36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 dirty="0" err="1">
                <a:solidFill>
                  <a:srgbClr val="000000"/>
                </a:solidFill>
              </a:rPr>
              <a:t>These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pathways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provide</a:t>
            </a:r>
            <a:r>
              <a:rPr lang="it-IT" altLang="it-IT" sz="3600" b="1" dirty="0">
                <a:solidFill>
                  <a:srgbClr val="000000"/>
                </a:solidFill>
              </a:rPr>
              <a:t> multiple </a:t>
            </a:r>
            <a:r>
              <a:rPr lang="it-IT" altLang="it-IT" sz="3600" b="1" dirty="0" err="1">
                <a:solidFill>
                  <a:srgbClr val="000000"/>
                </a:solidFill>
              </a:rPr>
              <a:t>potential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circuits</a:t>
            </a:r>
            <a:r>
              <a:rPr lang="it-IT" altLang="it-IT" sz="3600" b="1" dirty="0">
                <a:solidFill>
                  <a:srgbClr val="000000"/>
                </a:solidFill>
              </a:rPr>
              <a:t> for </a:t>
            </a:r>
            <a:r>
              <a:rPr lang="it-IT" altLang="it-IT" sz="3600" b="1" dirty="0" err="1">
                <a:solidFill>
                  <a:srgbClr val="000000"/>
                </a:solidFill>
              </a:rPr>
              <a:t>gating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fear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expression</a:t>
            </a:r>
            <a:r>
              <a:rPr lang="it-IT" altLang="it-IT" sz="3600" b="1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ChangeArrowheads="1"/>
          </p:cNvSpPr>
          <p:nvPr/>
        </p:nvSpPr>
        <p:spPr bwMode="auto">
          <a:xfrm>
            <a:off x="-12700" y="12927"/>
            <a:ext cx="9144000" cy="689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 dirty="0">
                <a:solidFill>
                  <a:srgbClr val="000000"/>
                </a:solidFill>
              </a:rPr>
              <a:t>Knowledge of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fear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conditioning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circuitry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has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allowed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researchers</a:t>
            </a:r>
            <a:r>
              <a:rPr lang="it-IT" altLang="it-IT" sz="3600" b="1" dirty="0">
                <a:solidFill>
                  <a:srgbClr val="000000"/>
                </a:solidFill>
              </a:rPr>
              <a:t> to investigate </a:t>
            </a:r>
            <a:r>
              <a:rPr lang="it-IT" altLang="it-IT" sz="3600" b="1" dirty="0" err="1">
                <a:solidFill>
                  <a:srgbClr val="000000"/>
                </a:solidFill>
              </a:rPr>
              <a:t>functional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changes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that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occur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during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extinction</a:t>
            </a:r>
            <a:r>
              <a:rPr lang="it-IT" altLang="it-IT" sz="3600" b="1" dirty="0">
                <a:solidFill>
                  <a:srgbClr val="000000"/>
                </a:solidFill>
              </a:rPr>
              <a:t>.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1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dirty="0" err="1">
                <a:solidFill>
                  <a:srgbClr val="000000"/>
                </a:solidFill>
              </a:rPr>
              <a:t>Research</a:t>
            </a:r>
            <a:r>
              <a:rPr lang="it-IT" altLang="it-IT" sz="3600" dirty="0">
                <a:solidFill>
                  <a:srgbClr val="000000"/>
                </a:solidFill>
              </a:rPr>
              <a:t> in </a:t>
            </a:r>
            <a:r>
              <a:rPr lang="it-IT" altLang="it-IT" sz="3600" dirty="0" err="1">
                <a:solidFill>
                  <a:srgbClr val="000000"/>
                </a:solidFill>
              </a:rPr>
              <a:t>rats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using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lesions</a:t>
            </a:r>
            <a:r>
              <a:rPr lang="it-IT" altLang="it-IT" sz="3600" dirty="0">
                <a:solidFill>
                  <a:srgbClr val="000000"/>
                </a:solidFill>
              </a:rPr>
              <a:t>, </a:t>
            </a:r>
            <a:r>
              <a:rPr lang="it-IT" altLang="it-IT" sz="3600" dirty="0" err="1">
                <a:solidFill>
                  <a:srgbClr val="000000"/>
                </a:solidFill>
              </a:rPr>
              <a:t>pharmacological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manipulations</a:t>
            </a:r>
            <a:r>
              <a:rPr lang="it-IT" altLang="it-IT" sz="3600" dirty="0">
                <a:solidFill>
                  <a:srgbClr val="000000"/>
                </a:solidFill>
              </a:rPr>
              <a:t>, and </a:t>
            </a:r>
            <a:r>
              <a:rPr lang="it-IT" altLang="it-IT" sz="3600" dirty="0" err="1">
                <a:solidFill>
                  <a:srgbClr val="000000"/>
                </a:solidFill>
              </a:rPr>
              <a:t>electrophysiology</a:t>
            </a:r>
            <a:r>
              <a:rPr lang="it-IT" altLang="it-IT" sz="3600" dirty="0">
                <a:solidFill>
                  <a:srgbClr val="000000"/>
                </a:solidFill>
              </a:rPr>
              <a:t> are </a:t>
            </a:r>
            <a:r>
              <a:rPr lang="it-IT" altLang="it-IT" sz="3600" dirty="0" err="1">
                <a:solidFill>
                  <a:srgbClr val="000000"/>
                </a:solidFill>
              </a:rPr>
              <a:t>providing</a:t>
            </a:r>
            <a:r>
              <a:rPr lang="it-IT" altLang="it-IT" sz="3600" dirty="0">
                <a:solidFill>
                  <a:srgbClr val="000000"/>
                </a:solidFill>
              </a:rPr>
              <a:t> an </a:t>
            </a:r>
            <a:r>
              <a:rPr lang="it-IT" altLang="it-IT" sz="3600" dirty="0" err="1">
                <a:solidFill>
                  <a:srgbClr val="000000"/>
                </a:solidFill>
              </a:rPr>
              <a:t>increasingly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detailed</a:t>
            </a:r>
            <a:r>
              <a:rPr lang="it-IT" altLang="it-IT" sz="3600" dirty="0">
                <a:solidFill>
                  <a:srgbClr val="000000"/>
                </a:solidFill>
              </a:rPr>
              <a:t> model of the </a:t>
            </a:r>
            <a:r>
              <a:rPr lang="it-IT" altLang="it-IT" sz="3600" dirty="0" err="1">
                <a:solidFill>
                  <a:srgbClr val="000000"/>
                </a:solidFill>
              </a:rPr>
              <a:t>neural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circuitry</a:t>
            </a:r>
            <a:r>
              <a:rPr lang="it-IT" altLang="it-IT" sz="3600" dirty="0">
                <a:solidFill>
                  <a:srgbClr val="000000"/>
                </a:solidFill>
              </a:rPr>
              <a:t> of </a:t>
            </a:r>
            <a:r>
              <a:rPr lang="it-IT" altLang="it-IT" sz="3600" dirty="0" err="1">
                <a:solidFill>
                  <a:srgbClr val="000000"/>
                </a:solidFill>
              </a:rPr>
              <a:t>fear</a:t>
            </a:r>
            <a:r>
              <a:rPr lang="it-IT" altLang="it-IT" sz="3600" dirty="0">
                <a:solidFill>
                  <a:srgbClr val="000000"/>
                </a:solidFill>
              </a:rPr>
              <a:t> </a:t>
            </a:r>
            <a:r>
              <a:rPr lang="it-IT" altLang="it-IT" sz="3600" dirty="0" err="1">
                <a:solidFill>
                  <a:srgbClr val="000000"/>
                </a:solidFill>
              </a:rPr>
              <a:t>extinction</a:t>
            </a:r>
            <a:r>
              <a:rPr lang="it-IT" altLang="it-IT" sz="3600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1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3600" b="1" dirty="0" err="1">
                <a:solidFill>
                  <a:srgbClr val="000000"/>
                </a:solidFill>
              </a:rPr>
              <a:t>Studies</a:t>
            </a:r>
            <a:r>
              <a:rPr lang="it-IT" altLang="it-IT" sz="3600" b="1" dirty="0">
                <a:solidFill>
                  <a:srgbClr val="000000"/>
                </a:solidFill>
              </a:rPr>
              <a:t> in human </a:t>
            </a:r>
            <a:r>
              <a:rPr lang="it-IT" altLang="it-IT" sz="3600" b="1" dirty="0" err="1">
                <a:solidFill>
                  <a:srgbClr val="000000"/>
                </a:solidFill>
              </a:rPr>
              <a:t>beings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have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been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consistent</a:t>
            </a:r>
            <a:r>
              <a:rPr lang="it-IT" altLang="it-IT" sz="3600" b="1" dirty="0">
                <a:solidFill>
                  <a:srgbClr val="000000"/>
                </a:solidFill>
              </a:rPr>
              <a:t> with the </a:t>
            </a:r>
            <a:r>
              <a:rPr lang="it-IT" altLang="it-IT" sz="3600" b="1" dirty="0" err="1">
                <a:solidFill>
                  <a:srgbClr val="000000"/>
                </a:solidFill>
              </a:rPr>
              <a:t>animal</a:t>
            </a:r>
            <a:r>
              <a:rPr lang="it-IT" altLang="it-IT" sz="3600" b="1" dirty="0">
                <a:solidFill>
                  <a:srgbClr val="000000"/>
                </a:solidFill>
              </a:rPr>
              <a:t> </a:t>
            </a:r>
            <a:r>
              <a:rPr lang="it-IT" altLang="it-IT" sz="3600" b="1" dirty="0" err="1">
                <a:solidFill>
                  <a:srgbClr val="000000"/>
                </a:solidFill>
              </a:rPr>
              <a:t>literature</a:t>
            </a:r>
            <a:r>
              <a:rPr lang="it-IT" altLang="it-IT" sz="3600" b="1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ChangeArrowheads="1"/>
          </p:cNvSpPr>
          <p:nvPr/>
        </p:nvSpPr>
        <p:spPr bwMode="auto">
          <a:xfrm>
            <a:off x="-12700" y="404813"/>
            <a:ext cx="914400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4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000" dirty="0" err="1">
                <a:solidFill>
                  <a:srgbClr val="000000"/>
                </a:solidFill>
              </a:rPr>
              <a:t>This</a:t>
            </a:r>
            <a:r>
              <a:rPr lang="it-IT" altLang="it-IT" sz="4000" dirty="0">
                <a:solidFill>
                  <a:srgbClr val="000000"/>
                </a:solidFill>
              </a:rPr>
              <a:t> body of </a:t>
            </a:r>
            <a:r>
              <a:rPr lang="it-IT" altLang="it-IT" sz="4000" dirty="0" err="1">
                <a:solidFill>
                  <a:srgbClr val="000000"/>
                </a:solidFill>
              </a:rPr>
              <a:t>research</a:t>
            </a:r>
            <a:r>
              <a:rPr lang="it-IT" altLang="it-IT" sz="4000" dirty="0">
                <a:solidFill>
                  <a:srgbClr val="000000"/>
                </a:solidFill>
              </a:rPr>
              <a:t> </a:t>
            </a:r>
            <a:r>
              <a:rPr lang="it-IT" altLang="it-IT" sz="4000" dirty="0" err="1">
                <a:solidFill>
                  <a:srgbClr val="000000"/>
                </a:solidFill>
              </a:rPr>
              <a:t>suggests</a:t>
            </a:r>
            <a:r>
              <a:rPr lang="it-IT" altLang="it-IT" sz="4000" dirty="0">
                <a:solidFill>
                  <a:srgbClr val="000000"/>
                </a:solidFill>
              </a:rPr>
              <a:t> </a:t>
            </a:r>
            <a:r>
              <a:rPr lang="it-IT" altLang="it-IT" sz="4000" dirty="0" err="1">
                <a:solidFill>
                  <a:srgbClr val="000000"/>
                </a:solidFill>
              </a:rPr>
              <a:t>that</a:t>
            </a:r>
            <a:r>
              <a:rPr lang="it-IT" altLang="it-IT" sz="4000" dirty="0">
                <a:solidFill>
                  <a:srgbClr val="000000"/>
                </a:solidFill>
              </a:rPr>
              <a:t> </a:t>
            </a:r>
            <a:r>
              <a:rPr lang="it-IT" altLang="it-IT" sz="4000" b="1" dirty="0" err="1">
                <a:solidFill>
                  <a:srgbClr val="000000"/>
                </a:solidFill>
              </a:rPr>
              <a:t>interaction</a:t>
            </a:r>
            <a:r>
              <a:rPr lang="it-IT" altLang="it-IT" sz="4000" b="1" dirty="0">
                <a:solidFill>
                  <a:srgbClr val="000000"/>
                </a:solidFill>
              </a:rPr>
              <a:t> </a:t>
            </a:r>
            <a:r>
              <a:rPr lang="it-IT" altLang="it-IT" sz="4000" b="1" dirty="0" err="1">
                <a:solidFill>
                  <a:srgbClr val="000000"/>
                </a:solidFill>
              </a:rPr>
              <a:t>between</a:t>
            </a:r>
            <a:r>
              <a:rPr lang="it-IT" altLang="it-IT" sz="4000" b="1" dirty="0">
                <a:solidFill>
                  <a:srgbClr val="000000"/>
                </a:solidFill>
              </a:rPr>
              <a:t> the </a:t>
            </a:r>
            <a:r>
              <a:rPr lang="it-IT" altLang="it-IT" sz="4000" b="1" dirty="0" err="1">
                <a:solidFill>
                  <a:srgbClr val="000000"/>
                </a:solidFill>
              </a:rPr>
              <a:t>amygdala</a:t>
            </a:r>
            <a:r>
              <a:rPr lang="it-IT" altLang="it-IT" sz="4000" b="1" dirty="0">
                <a:solidFill>
                  <a:srgbClr val="000000"/>
                </a:solidFill>
              </a:rPr>
              <a:t>, the </a:t>
            </a:r>
            <a:r>
              <a:rPr lang="it-IT" altLang="it-IT" sz="4000" b="1" dirty="0" err="1">
                <a:solidFill>
                  <a:srgbClr val="000000"/>
                </a:solidFill>
              </a:rPr>
              <a:t>ventromedial</a:t>
            </a:r>
            <a:r>
              <a:rPr lang="it-IT" altLang="it-IT" sz="4000" b="1" dirty="0">
                <a:solidFill>
                  <a:srgbClr val="000000"/>
                </a:solidFill>
              </a:rPr>
              <a:t> </a:t>
            </a:r>
            <a:r>
              <a:rPr lang="it-IT" altLang="it-IT" sz="4000" b="1" dirty="0" err="1">
                <a:solidFill>
                  <a:srgbClr val="000000"/>
                </a:solidFill>
              </a:rPr>
              <a:t>prefrontal</a:t>
            </a:r>
            <a:r>
              <a:rPr lang="it-IT" altLang="it-IT" sz="4000" b="1" dirty="0">
                <a:solidFill>
                  <a:srgbClr val="000000"/>
                </a:solidFill>
              </a:rPr>
              <a:t> </a:t>
            </a:r>
            <a:r>
              <a:rPr lang="it-IT" altLang="it-IT" sz="4000" b="1" dirty="0" err="1">
                <a:solidFill>
                  <a:srgbClr val="000000"/>
                </a:solidFill>
              </a:rPr>
              <a:t>cortex</a:t>
            </a:r>
            <a:r>
              <a:rPr lang="it-IT" altLang="it-IT" sz="4000" b="1" dirty="0">
                <a:solidFill>
                  <a:srgbClr val="000000"/>
                </a:solidFill>
              </a:rPr>
              <a:t> (</a:t>
            </a:r>
            <a:r>
              <a:rPr lang="it-IT" altLang="it-IT" sz="4000" b="1" dirty="0" err="1">
                <a:solidFill>
                  <a:srgbClr val="000000"/>
                </a:solidFill>
              </a:rPr>
              <a:t>vmPFC</a:t>
            </a:r>
            <a:r>
              <a:rPr lang="it-IT" altLang="it-IT" sz="4000" b="1" dirty="0">
                <a:solidFill>
                  <a:srgbClr val="000000"/>
                </a:solidFill>
              </a:rPr>
              <a:t>), and the </a:t>
            </a:r>
            <a:r>
              <a:rPr lang="it-IT" altLang="it-IT" sz="4000" b="1" dirty="0" err="1">
                <a:solidFill>
                  <a:srgbClr val="000000"/>
                </a:solidFill>
              </a:rPr>
              <a:t>hippocampus</a:t>
            </a:r>
            <a:r>
              <a:rPr lang="it-IT" altLang="it-IT" sz="4000" b="1" dirty="0">
                <a:solidFill>
                  <a:srgbClr val="000000"/>
                </a:solidFill>
              </a:rPr>
              <a:t> </a:t>
            </a:r>
            <a:r>
              <a:rPr lang="it-IT" altLang="it-IT" sz="4000" b="1" dirty="0" err="1">
                <a:solidFill>
                  <a:srgbClr val="000000"/>
                </a:solidFill>
              </a:rPr>
              <a:t>supports</a:t>
            </a:r>
            <a:r>
              <a:rPr lang="it-IT" altLang="it-IT" sz="4000" b="1" dirty="0">
                <a:solidFill>
                  <a:srgbClr val="000000"/>
                </a:solidFill>
              </a:rPr>
              <a:t> the </a:t>
            </a:r>
            <a:r>
              <a:rPr lang="it-IT" altLang="it-IT" sz="4000" b="1" dirty="0" err="1">
                <a:solidFill>
                  <a:srgbClr val="000000"/>
                </a:solidFill>
              </a:rPr>
              <a:t>acquisition</a:t>
            </a:r>
            <a:r>
              <a:rPr lang="it-IT" altLang="it-IT" sz="4000" b="1" dirty="0">
                <a:solidFill>
                  <a:srgbClr val="000000"/>
                </a:solidFill>
              </a:rPr>
              <a:t>, </a:t>
            </a:r>
            <a:r>
              <a:rPr lang="it-IT" altLang="it-IT" sz="4000" b="1" dirty="0" err="1">
                <a:solidFill>
                  <a:srgbClr val="000000"/>
                </a:solidFill>
              </a:rPr>
              <a:t>storage</a:t>
            </a:r>
            <a:r>
              <a:rPr lang="it-IT" altLang="it-IT" sz="4000" b="1" dirty="0">
                <a:solidFill>
                  <a:srgbClr val="000000"/>
                </a:solidFill>
              </a:rPr>
              <a:t>, </a:t>
            </a:r>
            <a:r>
              <a:rPr lang="it-IT" altLang="it-IT" sz="4000" b="1" dirty="0" err="1">
                <a:solidFill>
                  <a:srgbClr val="000000"/>
                </a:solidFill>
              </a:rPr>
              <a:t>retrieval</a:t>
            </a:r>
            <a:r>
              <a:rPr lang="it-IT" altLang="it-IT" sz="4000" b="1" dirty="0">
                <a:solidFill>
                  <a:srgbClr val="000000"/>
                </a:solidFill>
              </a:rPr>
              <a:t>, and </a:t>
            </a:r>
            <a:r>
              <a:rPr lang="it-IT" altLang="it-IT" sz="4000" b="1" dirty="0" err="1">
                <a:solidFill>
                  <a:srgbClr val="000000"/>
                </a:solidFill>
              </a:rPr>
              <a:t>contextual</a:t>
            </a:r>
            <a:r>
              <a:rPr lang="it-IT" altLang="it-IT" sz="4000" b="1" dirty="0">
                <a:solidFill>
                  <a:srgbClr val="000000"/>
                </a:solidFill>
              </a:rPr>
              <a:t> </a:t>
            </a:r>
            <a:r>
              <a:rPr lang="it-IT" altLang="it-IT" sz="4000" b="1" dirty="0" err="1">
                <a:solidFill>
                  <a:srgbClr val="000000"/>
                </a:solidFill>
              </a:rPr>
              <a:t>modulation</a:t>
            </a:r>
            <a:r>
              <a:rPr lang="it-IT" altLang="it-IT" sz="4000" b="1" dirty="0">
                <a:solidFill>
                  <a:srgbClr val="000000"/>
                </a:solidFill>
              </a:rPr>
              <a:t> of </a:t>
            </a:r>
            <a:r>
              <a:rPr lang="it-IT" altLang="it-IT" sz="4000" b="1" dirty="0" err="1">
                <a:solidFill>
                  <a:srgbClr val="000000"/>
                </a:solidFill>
              </a:rPr>
              <a:t>fear</a:t>
            </a:r>
            <a:r>
              <a:rPr lang="it-IT" altLang="it-IT" sz="4000" b="1" dirty="0">
                <a:solidFill>
                  <a:srgbClr val="000000"/>
                </a:solidFill>
              </a:rPr>
              <a:t> </a:t>
            </a:r>
            <a:r>
              <a:rPr lang="it-IT" altLang="it-IT" sz="4000" b="1" dirty="0" err="1">
                <a:solidFill>
                  <a:srgbClr val="000000"/>
                </a:solidFill>
              </a:rPr>
              <a:t>extinction</a:t>
            </a:r>
            <a:endParaRPr lang="it-IT" altLang="it-IT" sz="4000" b="1" dirty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4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err="1">
                <a:solidFill>
                  <a:srgbClr val="000000"/>
                </a:solidFill>
              </a:rPr>
              <a:t>Acquisition</a:t>
            </a:r>
            <a:r>
              <a:rPr lang="it-IT" altLang="it-IT" b="1" dirty="0">
                <a:solidFill>
                  <a:srgbClr val="000000"/>
                </a:solidFill>
              </a:rPr>
              <a:t> and </a:t>
            </a:r>
            <a:r>
              <a:rPr lang="it-IT" altLang="it-IT" b="1" dirty="0" err="1">
                <a:solidFill>
                  <a:srgbClr val="000000"/>
                </a:solidFill>
              </a:rPr>
              <a:t>consolidation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extintion</a:t>
            </a:r>
            <a:endParaRPr lang="it-IT" altLang="it-IT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900" b="1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 err="1">
                <a:solidFill>
                  <a:srgbClr val="000000"/>
                </a:solidFill>
              </a:rPr>
              <a:t>Amygdala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 dirty="0" err="1">
                <a:solidFill>
                  <a:srgbClr val="000000"/>
                </a:solidFill>
              </a:rPr>
              <a:t>Blockade</a:t>
            </a:r>
            <a:r>
              <a:rPr lang="it-IT" altLang="it-IT" sz="2800" b="1" dirty="0">
                <a:solidFill>
                  <a:srgbClr val="000000"/>
                </a:solidFill>
              </a:rPr>
              <a:t> of NMDA</a:t>
            </a:r>
            <a:r>
              <a:rPr lang="it-IT" altLang="it-IT" sz="2800" dirty="0">
                <a:solidFill>
                  <a:srgbClr val="000000"/>
                </a:solidFill>
              </a:rPr>
              <a:t> (</a:t>
            </a:r>
            <a:r>
              <a:rPr lang="it-IT" altLang="it-IT" sz="2800" dirty="0" err="1">
                <a:solidFill>
                  <a:srgbClr val="000000"/>
                </a:solidFill>
              </a:rPr>
              <a:t>Sotres-Bayon</a:t>
            </a:r>
            <a:r>
              <a:rPr lang="it-IT" altLang="it-IT" sz="2800" dirty="0">
                <a:solidFill>
                  <a:srgbClr val="000000"/>
                </a:solidFill>
              </a:rPr>
              <a:t> et al, 2007) or </a:t>
            </a:r>
            <a:r>
              <a:rPr lang="it-IT" altLang="it-IT" sz="2800" dirty="0" err="1">
                <a:solidFill>
                  <a:srgbClr val="000000"/>
                </a:solidFill>
              </a:rPr>
              <a:t>glutamate</a:t>
            </a:r>
            <a:r>
              <a:rPr lang="it-IT" altLang="it-IT" sz="2800" dirty="0">
                <a:solidFill>
                  <a:srgbClr val="000000"/>
                </a:solidFill>
              </a:rPr>
              <a:t> (</a:t>
            </a:r>
            <a:r>
              <a:rPr lang="it-IT" altLang="it-IT" sz="2800" dirty="0" err="1">
                <a:solidFill>
                  <a:srgbClr val="000000"/>
                </a:solidFill>
              </a:rPr>
              <a:t>Kim</a:t>
            </a:r>
            <a:r>
              <a:rPr lang="it-IT" altLang="it-IT" sz="2800" dirty="0">
                <a:solidFill>
                  <a:srgbClr val="000000"/>
                </a:solidFill>
              </a:rPr>
              <a:t> et al, 2007) </a:t>
            </a:r>
            <a:r>
              <a:rPr lang="it-IT" altLang="it-IT" sz="2800" dirty="0" err="1">
                <a:solidFill>
                  <a:srgbClr val="000000"/>
                </a:solidFill>
              </a:rPr>
              <a:t>receptors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within</a:t>
            </a:r>
            <a:r>
              <a:rPr lang="it-IT" altLang="it-IT" sz="2800" b="1" dirty="0">
                <a:solidFill>
                  <a:srgbClr val="000000"/>
                </a:solidFill>
              </a:rPr>
              <a:t> the </a:t>
            </a:r>
            <a:r>
              <a:rPr lang="it-IT" altLang="it-IT" sz="2800" b="1" u="sng" dirty="0" err="1">
                <a:solidFill>
                  <a:srgbClr val="000000"/>
                </a:solidFill>
              </a:rPr>
              <a:t>basolateral</a:t>
            </a:r>
            <a:r>
              <a:rPr lang="it-IT" altLang="it-IT" sz="2800" b="1" u="sng" dirty="0">
                <a:solidFill>
                  <a:srgbClr val="000000"/>
                </a:solidFill>
              </a:rPr>
              <a:t> </a:t>
            </a:r>
            <a:r>
              <a:rPr lang="it-IT" altLang="it-IT" sz="2800" b="1" u="sng" dirty="0" err="1">
                <a:solidFill>
                  <a:srgbClr val="000000"/>
                </a:solidFill>
              </a:rPr>
              <a:t>amygdala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u="sng" dirty="0" err="1">
                <a:solidFill>
                  <a:srgbClr val="000000"/>
                </a:solidFill>
              </a:rPr>
              <a:t>complex</a:t>
            </a:r>
            <a:r>
              <a:rPr lang="it-IT" altLang="it-IT" sz="2800" b="1" dirty="0">
                <a:solidFill>
                  <a:srgbClr val="000000"/>
                </a:solidFill>
              </a:rPr>
              <a:t> (BLA) </a:t>
            </a:r>
            <a:r>
              <a:rPr lang="it-IT" altLang="it-IT" sz="2800" b="1" dirty="0" err="1">
                <a:solidFill>
                  <a:srgbClr val="000000"/>
                </a:solidFill>
              </a:rPr>
              <a:t>impaires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extinction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learning</a:t>
            </a:r>
            <a:r>
              <a:rPr lang="it-IT" altLang="it-IT" sz="2800" dirty="0">
                <a:solidFill>
                  <a:srgbClr val="000000"/>
                </a:solidFill>
              </a:rPr>
              <a:t> and </a:t>
            </a:r>
            <a:r>
              <a:rPr lang="it-IT" altLang="it-IT" sz="2800" b="1" dirty="0" err="1">
                <a:solidFill>
                  <a:srgbClr val="000000"/>
                </a:solidFill>
              </a:rPr>
              <a:t>blockade</a:t>
            </a:r>
            <a:r>
              <a:rPr lang="it-IT" altLang="it-IT" sz="2800" dirty="0">
                <a:solidFill>
                  <a:srgbClr val="000000"/>
                </a:solidFill>
              </a:rPr>
              <a:t> of </a:t>
            </a:r>
            <a:r>
              <a:rPr lang="it-IT" altLang="it-IT" sz="2800" dirty="0" err="1">
                <a:solidFill>
                  <a:srgbClr val="000000"/>
                </a:solidFill>
              </a:rPr>
              <a:t>mitogen-activated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protein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kinase</a:t>
            </a:r>
            <a:r>
              <a:rPr lang="it-IT" altLang="it-IT" sz="2800" dirty="0">
                <a:solidFill>
                  <a:srgbClr val="000000"/>
                </a:solidFill>
              </a:rPr>
              <a:t> (</a:t>
            </a:r>
            <a:r>
              <a:rPr lang="it-IT" altLang="it-IT" sz="2800" b="1" dirty="0" err="1">
                <a:solidFill>
                  <a:srgbClr val="000000"/>
                </a:solidFill>
              </a:rPr>
              <a:t>MAPk</a:t>
            </a:r>
            <a:r>
              <a:rPr lang="it-IT" altLang="it-IT" sz="2800" dirty="0">
                <a:solidFill>
                  <a:srgbClr val="000000"/>
                </a:solidFill>
              </a:rPr>
              <a:t>) </a:t>
            </a:r>
            <a:r>
              <a:rPr lang="it-IT" altLang="it-IT" sz="2800" dirty="0" err="1">
                <a:solidFill>
                  <a:srgbClr val="000000"/>
                </a:solidFill>
              </a:rPr>
              <a:t>activity</a:t>
            </a:r>
            <a:r>
              <a:rPr lang="it-IT" altLang="it-IT" sz="2800" dirty="0">
                <a:solidFill>
                  <a:srgbClr val="000000"/>
                </a:solidFill>
              </a:rPr>
              <a:t> in the </a:t>
            </a:r>
            <a:r>
              <a:rPr lang="it-IT" altLang="it-IT" sz="2800" b="1" dirty="0" err="1">
                <a:solidFill>
                  <a:srgbClr val="000000"/>
                </a:solidFill>
              </a:rPr>
              <a:t>basolateral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nucleus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entirely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preventes</a:t>
            </a:r>
            <a:r>
              <a:rPr lang="it-IT" altLang="it-IT" sz="2800" b="1" dirty="0">
                <a:solidFill>
                  <a:srgbClr val="000000"/>
                </a:solidFill>
              </a:rPr>
              <a:t> the </a:t>
            </a:r>
            <a:r>
              <a:rPr lang="it-IT" altLang="it-IT" sz="2800" b="1" dirty="0" err="1">
                <a:solidFill>
                  <a:srgbClr val="000000"/>
                </a:solidFill>
              </a:rPr>
              <a:t>acquisition</a:t>
            </a:r>
            <a:r>
              <a:rPr lang="it-IT" altLang="it-IT" sz="2800" b="1" dirty="0">
                <a:solidFill>
                  <a:srgbClr val="000000"/>
                </a:solidFill>
              </a:rPr>
              <a:t> of </a:t>
            </a:r>
            <a:r>
              <a:rPr lang="it-IT" altLang="it-IT" sz="2800" b="1" dirty="0" err="1">
                <a:solidFill>
                  <a:srgbClr val="000000"/>
                </a:solidFill>
              </a:rPr>
              <a:t>extinction</a:t>
            </a:r>
            <a:r>
              <a:rPr lang="it-IT" altLang="it-IT" sz="2800" dirty="0">
                <a:solidFill>
                  <a:srgbClr val="000000"/>
                </a:solidFill>
              </a:rPr>
              <a:t> (</a:t>
            </a:r>
            <a:r>
              <a:rPr lang="it-IT" altLang="it-IT" sz="2800" dirty="0" err="1">
                <a:solidFill>
                  <a:srgbClr val="000000"/>
                </a:solidFill>
              </a:rPr>
              <a:t>Herry</a:t>
            </a:r>
            <a:r>
              <a:rPr lang="it-IT" altLang="it-IT" sz="2800" dirty="0">
                <a:solidFill>
                  <a:srgbClr val="000000"/>
                </a:solidFill>
              </a:rPr>
              <a:t> et al, 2006).</a:t>
            </a:r>
            <a:endParaRPr lang="it-IT" altLang="it-IT" sz="9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900" dirty="0">
                <a:solidFill>
                  <a:srgbClr val="000000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dirty="0" err="1">
                <a:solidFill>
                  <a:srgbClr val="000000"/>
                </a:solidFill>
              </a:rPr>
              <a:t>Several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studies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suggest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that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morphological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changes</a:t>
            </a:r>
            <a:r>
              <a:rPr lang="it-IT" altLang="it-IT" sz="2800" dirty="0">
                <a:solidFill>
                  <a:srgbClr val="000000"/>
                </a:solidFill>
              </a:rPr>
              <a:t> in the </a:t>
            </a:r>
            <a:r>
              <a:rPr lang="it-IT" altLang="it-IT" sz="2800" b="1" dirty="0">
                <a:solidFill>
                  <a:srgbClr val="000000"/>
                </a:solidFill>
              </a:rPr>
              <a:t>BLA </a:t>
            </a:r>
            <a:r>
              <a:rPr lang="it-IT" altLang="it-IT" sz="2800" b="1" dirty="0" err="1">
                <a:solidFill>
                  <a:srgbClr val="000000"/>
                </a:solidFill>
              </a:rPr>
              <a:t>synapses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after</a:t>
            </a:r>
            <a:r>
              <a:rPr lang="it-IT" altLang="it-IT" sz="2800" dirty="0">
                <a:solidFill>
                  <a:srgbClr val="000000"/>
                </a:solidFill>
              </a:rPr>
              <a:t> </a:t>
            </a:r>
            <a:r>
              <a:rPr lang="it-IT" altLang="it-IT" sz="2800" dirty="0" err="1">
                <a:solidFill>
                  <a:srgbClr val="000000"/>
                </a:solidFill>
              </a:rPr>
              <a:t>extinction</a:t>
            </a:r>
            <a:r>
              <a:rPr lang="it-IT" altLang="it-IT" sz="2800" dirty="0">
                <a:solidFill>
                  <a:srgbClr val="000000"/>
                </a:solidFill>
              </a:rPr>
              <a:t> training </a:t>
            </a:r>
            <a:r>
              <a:rPr lang="it-IT" altLang="it-IT" sz="2800" b="1" dirty="0" err="1">
                <a:solidFill>
                  <a:srgbClr val="000000"/>
                </a:solidFill>
              </a:rPr>
              <a:t>support</a:t>
            </a:r>
            <a:r>
              <a:rPr lang="it-IT" altLang="it-IT" sz="2800" b="1" dirty="0">
                <a:solidFill>
                  <a:srgbClr val="000000"/>
                </a:solidFill>
              </a:rPr>
              <a:t> the </a:t>
            </a:r>
            <a:r>
              <a:rPr lang="it-IT" altLang="it-IT" sz="2800" b="1" dirty="0" err="1">
                <a:solidFill>
                  <a:srgbClr val="000000"/>
                </a:solidFill>
              </a:rPr>
              <a:t>consolidation</a:t>
            </a:r>
            <a:r>
              <a:rPr lang="it-IT" altLang="it-IT" sz="2800" b="1" dirty="0">
                <a:solidFill>
                  <a:srgbClr val="000000"/>
                </a:solidFill>
              </a:rPr>
              <a:t> of </a:t>
            </a:r>
            <a:r>
              <a:rPr lang="it-IT" altLang="it-IT" sz="2800" b="1" dirty="0" err="1">
                <a:solidFill>
                  <a:srgbClr val="000000"/>
                </a:solidFill>
              </a:rPr>
              <a:t>extinction</a:t>
            </a:r>
            <a:r>
              <a:rPr lang="it-IT" altLang="it-IT" sz="2800" b="1" dirty="0">
                <a:solidFill>
                  <a:srgbClr val="000000"/>
                </a:solidFill>
              </a:rPr>
              <a:t> </a:t>
            </a:r>
            <a:r>
              <a:rPr lang="it-IT" altLang="it-IT" sz="2800" b="1" dirty="0" err="1">
                <a:solidFill>
                  <a:srgbClr val="000000"/>
                </a:solidFill>
              </a:rPr>
              <a:t>learning</a:t>
            </a:r>
            <a:r>
              <a:rPr lang="it-IT" altLang="it-IT" sz="2800" dirty="0">
                <a:solidFill>
                  <a:srgbClr val="000000"/>
                </a:solidFill>
              </a:rPr>
              <a:t> (</a:t>
            </a:r>
            <a:r>
              <a:rPr lang="it-IT" altLang="it-IT" sz="2800" dirty="0" err="1">
                <a:solidFill>
                  <a:srgbClr val="000000"/>
                </a:solidFill>
              </a:rPr>
              <a:t>Lin</a:t>
            </a:r>
            <a:r>
              <a:rPr lang="it-IT" altLang="it-IT" sz="2800" dirty="0">
                <a:solidFill>
                  <a:srgbClr val="000000"/>
                </a:solidFill>
              </a:rPr>
              <a:t> et al, 2003; </a:t>
            </a:r>
            <a:r>
              <a:rPr lang="it-IT" altLang="it-IT" sz="2800" dirty="0" err="1">
                <a:solidFill>
                  <a:srgbClr val="000000"/>
                </a:solidFill>
              </a:rPr>
              <a:t>Chatwal</a:t>
            </a:r>
            <a:r>
              <a:rPr lang="it-IT" altLang="it-IT" sz="2800" dirty="0">
                <a:solidFill>
                  <a:srgbClr val="000000"/>
                </a:solidFill>
              </a:rPr>
              <a:t> et al, 2005, 2006; </a:t>
            </a:r>
            <a:r>
              <a:rPr lang="it-IT" altLang="it-IT" sz="2800" dirty="0" err="1">
                <a:solidFill>
                  <a:srgbClr val="000000"/>
                </a:solidFill>
              </a:rPr>
              <a:t>Markram</a:t>
            </a:r>
            <a:r>
              <a:rPr lang="it-IT" altLang="it-IT" sz="2800" dirty="0">
                <a:solidFill>
                  <a:srgbClr val="000000"/>
                </a:solidFill>
              </a:rPr>
              <a:t> et al, 2007).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ChangeArrowheads="1"/>
          </p:cNvSpPr>
          <p:nvPr/>
        </p:nvSpPr>
        <p:spPr bwMode="auto">
          <a:xfrm>
            <a:off x="0" y="36492"/>
            <a:ext cx="9144000" cy="663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Consistent</a:t>
            </a:r>
            <a:r>
              <a:rPr lang="it-IT" altLang="it-IT" dirty="0">
                <a:solidFill>
                  <a:srgbClr val="000000"/>
                </a:solidFill>
              </a:rPr>
              <a:t> with the idea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 </a:t>
            </a:r>
            <a:r>
              <a:rPr lang="it-IT" altLang="it-IT" u="sng" dirty="0" err="1">
                <a:solidFill>
                  <a:srgbClr val="000000"/>
                </a:solidFill>
              </a:rPr>
              <a:t>extinction</a:t>
            </a:r>
            <a:r>
              <a:rPr lang="it-IT" altLang="it-IT" u="sng" dirty="0">
                <a:solidFill>
                  <a:srgbClr val="000000"/>
                </a:solidFill>
              </a:rPr>
              <a:t> </a:t>
            </a:r>
            <a:r>
              <a:rPr lang="it-IT" altLang="it-IT" u="sng" dirty="0" err="1">
                <a:solidFill>
                  <a:srgbClr val="000000"/>
                </a:solidFill>
              </a:rPr>
              <a:t>constitutes</a:t>
            </a:r>
            <a:r>
              <a:rPr lang="it-IT" altLang="it-IT" u="sng" dirty="0">
                <a:solidFill>
                  <a:srgbClr val="000000"/>
                </a:solidFill>
              </a:rPr>
              <a:t> new </a:t>
            </a:r>
            <a:r>
              <a:rPr lang="it-IT" altLang="it-IT" u="sng" dirty="0" err="1">
                <a:solidFill>
                  <a:srgbClr val="000000"/>
                </a:solidFill>
              </a:rPr>
              <a:t>learning</a:t>
            </a:r>
            <a:r>
              <a:rPr lang="it-IT" altLang="it-IT" dirty="0">
                <a:solidFill>
                  <a:srgbClr val="000000"/>
                </a:solidFill>
              </a:rPr>
              <a:t>, </a:t>
            </a:r>
            <a:r>
              <a:rPr lang="it-IT" altLang="it-IT" dirty="0" err="1">
                <a:solidFill>
                  <a:srgbClr val="000000"/>
                </a:solidFill>
              </a:rPr>
              <a:t>not</a:t>
            </a:r>
            <a:r>
              <a:rPr lang="it-IT" altLang="it-IT" dirty="0">
                <a:solidFill>
                  <a:srgbClr val="000000"/>
                </a:solidFill>
              </a:rPr>
              <a:t> erasure of the </a:t>
            </a:r>
            <a:r>
              <a:rPr lang="it-IT" altLang="it-IT" dirty="0" err="1">
                <a:solidFill>
                  <a:srgbClr val="000000"/>
                </a:solidFill>
              </a:rPr>
              <a:t>original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fear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memory</a:t>
            </a:r>
            <a:r>
              <a:rPr lang="it-IT" altLang="it-IT" dirty="0">
                <a:solidFill>
                  <a:srgbClr val="000000"/>
                </a:solidFill>
              </a:rPr>
              <a:t>, </a:t>
            </a:r>
            <a:r>
              <a:rPr lang="it-IT" altLang="it-IT" dirty="0" err="1">
                <a:solidFill>
                  <a:srgbClr val="000000"/>
                </a:solidFill>
              </a:rPr>
              <a:t>Repa</a:t>
            </a:r>
            <a:r>
              <a:rPr lang="it-IT" altLang="it-IT" dirty="0">
                <a:solidFill>
                  <a:srgbClr val="000000"/>
                </a:solidFill>
              </a:rPr>
              <a:t> et al (2001) </a:t>
            </a:r>
            <a:r>
              <a:rPr lang="it-IT" altLang="it-IT" dirty="0" err="1">
                <a:solidFill>
                  <a:srgbClr val="000000"/>
                </a:solidFill>
              </a:rPr>
              <a:t>identified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>
                <a:solidFill>
                  <a:srgbClr val="000000"/>
                </a:solidFill>
              </a:rPr>
              <a:t>a </a:t>
            </a:r>
            <a:r>
              <a:rPr lang="it-IT" altLang="it-IT" b="1" dirty="0" err="1">
                <a:solidFill>
                  <a:srgbClr val="000000"/>
                </a:solidFill>
              </a:rPr>
              <a:t>population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neurons</a:t>
            </a:r>
            <a:r>
              <a:rPr lang="it-IT" altLang="it-IT" b="1" dirty="0">
                <a:solidFill>
                  <a:srgbClr val="000000"/>
                </a:solidFill>
              </a:rPr>
              <a:t> in the </a:t>
            </a:r>
            <a:r>
              <a:rPr lang="it-IT" altLang="it-IT" b="1" dirty="0" err="1">
                <a:solidFill>
                  <a:srgbClr val="000000"/>
                </a:solidFill>
              </a:rPr>
              <a:t>lateral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amygdala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whose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response</a:t>
            </a:r>
            <a:r>
              <a:rPr lang="it-IT" altLang="it-IT" b="1" dirty="0">
                <a:solidFill>
                  <a:srgbClr val="000000"/>
                </a:solidFill>
              </a:rPr>
              <a:t> to the CS </a:t>
            </a:r>
            <a:r>
              <a:rPr lang="it-IT" altLang="it-IT" b="1" dirty="0" err="1">
                <a:solidFill>
                  <a:srgbClr val="000000"/>
                </a:solidFill>
              </a:rPr>
              <a:t>decreased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during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>
                <a:solidFill>
                  <a:srgbClr val="000000"/>
                </a:solidFill>
              </a:rPr>
              <a:t>training,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as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well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as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>
                <a:solidFill>
                  <a:srgbClr val="000000"/>
                </a:solidFill>
              </a:rPr>
              <a:t>a </a:t>
            </a:r>
            <a:r>
              <a:rPr lang="it-IT" altLang="it-IT" b="1" dirty="0" err="1">
                <a:solidFill>
                  <a:srgbClr val="000000"/>
                </a:solidFill>
              </a:rPr>
              <a:t>second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population</a:t>
            </a:r>
            <a:r>
              <a:rPr lang="it-IT" altLang="it-IT" dirty="0">
                <a:solidFill>
                  <a:srgbClr val="000000"/>
                </a:solidFill>
              </a:rPr>
              <a:t> in </a:t>
            </a:r>
            <a:r>
              <a:rPr lang="it-IT" altLang="it-IT" dirty="0" err="1">
                <a:solidFill>
                  <a:srgbClr val="000000"/>
                </a:solidFill>
              </a:rPr>
              <a:t>which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b="1" dirty="0">
                <a:solidFill>
                  <a:srgbClr val="000000"/>
                </a:solidFill>
              </a:rPr>
              <a:t>CS </a:t>
            </a:r>
            <a:r>
              <a:rPr lang="it-IT" altLang="it-IT" b="1" dirty="0" err="1">
                <a:solidFill>
                  <a:srgbClr val="000000"/>
                </a:solidFill>
              </a:rPr>
              <a:t>response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remained</a:t>
            </a:r>
            <a:r>
              <a:rPr lang="it-IT" altLang="it-IT" b="1" dirty="0">
                <a:solidFill>
                  <a:srgbClr val="000000"/>
                </a:solidFill>
              </a:rPr>
              <a:t> high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u="sng" dirty="0" err="1">
                <a:solidFill>
                  <a:srgbClr val="000000"/>
                </a:solidFill>
              </a:rPr>
              <a:t>despite</a:t>
            </a:r>
            <a:r>
              <a:rPr lang="it-IT" altLang="it-IT" u="sng" dirty="0">
                <a:solidFill>
                  <a:srgbClr val="000000"/>
                </a:solidFill>
              </a:rPr>
              <a:t> a </a:t>
            </a:r>
            <a:r>
              <a:rPr lang="it-IT" altLang="it-IT" u="sng" dirty="0" err="1">
                <a:solidFill>
                  <a:srgbClr val="000000"/>
                </a:solidFill>
              </a:rPr>
              <a:t>decrease</a:t>
            </a:r>
            <a:r>
              <a:rPr lang="it-IT" altLang="it-IT" u="sng" dirty="0">
                <a:solidFill>
                  <a:srgbClr val="000000"/>
                </a:solidFill>
              </a:rPr>
              <a:t> in the </a:t>
            </a:r>
            <a:r>
              <a:rPr lang="it-IT" altLang="it-IT" u="sng" dirty="0" err="1">
                <a:solidFill>
                  <a:srgbClr val="000000"/>
                </a:solidFill>
              </a:rPr>
              <a:t>expression</a:t>
            </a:r>
            <a:r>
              <a:rPr lang="it-IT" altLang="it-IT" u="sng" dirty="0">
                <a:solidFill>
                  <a:srgbClr val="000000"/>
                </a:solidFill>
              </a:rPr>
              <a:t> of </a:t>
            </a:r>
            <a:r>
              <a:rPr lang="it-IT" altLang="it-IT" u="sng" dirty="0" err="1">
                <a:solidFill>
                  <a:srgbClr val="000000"/>
                </a:solidFill>
              </a:rPr>
              <a:t>conditioned</a:t>
            </a:r>
            <a:r>
              <a:rPr lang="it-IT" altLang="it-IT" u="sng" dirty="0">
                <a:solidFill>
                  <a:srgbClr val="000000"/>
                </a:solidFill>
              </a:rPr>
              <a:t> </a:t>
            </a:r>
            <a:r>
              <a:rPr lang="it-IT" altLang="it-IT" u="sng" dirty="0" err="1">
                <a:solidFill>
                  <a:srgbClr val="000000"/>
                </a:solidFill>
              </a:rPr>
              <a:t>fear</a:t>
            </a:r>
            <a:r>
              <a:rPr lang="it-IT" altLang="it-IT" dirty="0">
                <a:solidFill>
                  <a:srgbClr val="000000"/>
                </a:solidFill>
              </a:rPr>
              <a:t>. </a:t>
            </a:r>
            <a:endParaRPr lang="it-IT" altLang="it-IT" sz="9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9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This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finding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provides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further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evidence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b="1" dirty="0" err="1">
                <a:solidFill>
                  <a:srgbClr val="000000"/>
                </a:solidFill>
              </a:rPr>
              <a:t>amygdala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supports</a:t>
            </a:r>
            <a:r>
              <a:rPr lang="it-IT" altLang="it-IT" b="1" dirty="0">
                <a:solidFill>
                  <a:srgbClr val="000000"/>
                </a:solidFill>
              </a:rPr>
              <a:t> the </a:t>
            </a:r>
            <a:r>
              <a:rPr lang="it-IT" altLang="it-IT" b="1" dirty="0" err="1">
                <a:solidFill>
                  <a:srgbClr val="000000"/>
                </a:solidFill>
              </a:rPr>
              <a:t>maintenance</a:t>
            </a:r>
            <a:r>
              <a:rPr lang="it-IT" altLang="it-IT" b="1" dirty="0">
                <a:solidFill>
                  <a:srgbClr val="000000"/>
                </a:solidFill>
              </a:rPr>
              <a:t> of the </a:t>
            </a:r>
            <a:r>
              <a:rPr lang="it-IT" altLang="it-IT" b="1" dirty="0" err="1">
                <a:solidFill>
                  <a:srgbClr val="000000"/>
                </a:solidFill>
              </a:rPr>
              <a:t>original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fear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memory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while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simultaneously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facilitating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learning</a:t>
            </a:r>
            <a:r>
              <a:rPr lang="it-IT" altLang="it-IT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ChangeArrowheads="1"/>
          </p:cNvSpPr>
          <p:nvPr/>
        </p:nvSpPr>
        <p:spPr bwMode="auto">
          <a:xfrm>
            <a:off x="-14289" y="7247"/>
            <a:ext cx="9144001" cy="664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 err="1">
                <a:solidFill>
                  <a:srgbClr val="000000"/>
                </a:solidFill>
              </a:rPr>
              <a:t>Although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b="1" dirty="0" err="1">
                <a:solidFill>
                  <a:srgbClr val="000000"/>
                </a:solidFill>
              </a:rPr>
              <a:t>amygdala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seems</a:t>
            </a:r>
            <a:r>
              <a:rPr lang="it-IT" altLang="it-IT" dirty="0">
                <a:solidFill>
                  <a:srgbClr val="000000"/>
                </a:solidFill>
              </a:rPr>
              <a:t> to be </a:t>
            </a:r>
            <a:r>
              <a:rPr lang="it-IT" altLang="it-IT" dirty="0" err="1">
                <a:solidFill>
                  <a:srgbClr val="000000"/>
                </a:solidFill>
              </a:rPr>
              <a:t>critical</a:t>
            </a:r>
            <a:r>
              <a:rPr lang="it-IT" altLang="it-IT" dirty="0">
                <a:solidFill>
                  <a:srgbClr val="000000"/>
                </a:solidFill>
              </a:rPr>
              <a:t> for the </a:t>
            </a:r>
            <a:r>
              <a:rPr lang="it-IT" altLang="it-IT" b="1" dirty="0" err="1">
                <a:solidFill>
                  <a:srgbClr val="000000"/>
                </a:solidFill>
              </a:rPr>
              <a:t>acquisition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learning</a:t>
            </a:r>
            <a:r>
              <a:rPr lang="it-IT" altLang="it-IT" dirty="0">
                <a:solidFill>
                  <a:srgbClr val="000000"/>
                </a:solidFill>
              </a:rPr>
              <a:t>, </a:t>
            </a:r>
            <a:r>
              <a:rPr lang="it-IT" altLang="it-IT" dirty="0" err="1">
                <a:solidFill>
                  <a:srgbClr val="000000"/>
                </a:solidFill>
              </a:rPr>
              <a:t>convergent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evidence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suggests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the </a:t>
            </a:r>
            <a:r>
              <a:rPr lang="it-IT" altLang="it-IT" b="1" dirty="0" err="1">
                <a:solidFill>
                  <a:srgbClr val="000000"/>
                </a:solidFill>
              </a:rPr>
              <a:t>vmPFC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is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necessary</a:t>
            </a:r>
            <a:r>
              <a:rPr lang="it-IT" altLang="it-IT" b="1" dirty="0">
                <a:solidFill>
                  <a:srgbClr val="000000"/>
                </a:solidFill>
              </a:rPr>
              <a:t> for the </a:t>
            </a:r>
            <a:r>
              <a:rPr lang="it-IT" altLang="it-IT" b="1" dirty="0" err="1">
                <a:solidFill>
                  <a:srgbClr val="000000"/>
                </a:solidFill>
              </a:rPr>
              <a:t>retention</a:t>
            </a:r>
            <a:r>
              <a:rPr lang="it-IT" altLang="it-IT" b="1" dirty="0">
                <a:solidFill>
                  <a:srgbClr val="000000"/>
                </a:solidFill>
              </a:rPr>
              <a:t> and </a:t>
            </a:r>
            <a:r>
              <a:rPr lang="it-IT" altLang="it-IT" b="1" dirty="0" err="1">
                <a:solidFill>
                  <a:srgbClr val="000000"/>
                </a:solidFill>
              </a:rPr>
              <a:t>recall</a:t>
            </a:r>
            <a:r>
              <a:rPr lang="it-IT" altLang="it-IT" b="1" dirty="0">
                <a:solidFill>
                  <a:srgbClr val="000000"/>
                </a:solidFill>
              </a:rPr>
              <a:t> of </a:t>
            </a:r>
            <a:r>
              <a:rPr lang="it-IT" altLang="it-IT" b="1" dirty="0" err="1">
                <a:solidFill>
                  <a:srgbClr val="000000"/>
                </a:solidFill>
              </a:rPr>
              <a:t>extinction</a:t>
            </a:r>
            <a:r>
              <a:rPr lang="it-IT" altLang="it-IT" dirty="0">
                <a:solidFill>
                  <a:srgbClr val="000000"/>
                </a:solidFill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 dirty="0">
              <a:solidFill>
                <a:srgbClr val="00000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dirty="0">
                <a:solidFill>
                  <a:srgbClr val="000000"/>
                </a:solidFill>
              </a:rPr>
              <a:t>In line with the </a:t>
            </a:r>
            <a:r>
              <a:rPr lang="it-IT" altLang="it-IT" dirty="0" err="1">
                <a:solidFill>
                  <a:srgbClr val="000000"/>
                </a:solidFill>
              </a:rPr>
              <a:t>well-documented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observation</a:t>
            </a:r>
            <a:r>
              <a:rPr lang="it-IT" altLang="it-IT" dirty="0">
                <a:solidFill>
                  <a:srgbClr val="000000"/>
                </a:solidFill>
              </a:rPr>
              <a:t> in human </a:t>
            </a:r>
            <a:r>
              <a:rPr lang="it-IT" altLang="it-IT" dirty="0" err="1">
                <a:solidFill>
                  <a:srgbClr val="000000"/>
                </a:solidFill>
              </a:rPr>
              <a:t>beings</a:t>
            </a:r>
            <a:r>
              <a:rPr lang="it-IT" altLang="it-IT" dirty="0">
                <a:solidFill>
                  <a:srgbClr val="000000"/>
                </a:solidFill>
              </a:rPr>
              <a:t> and </a:t>
            </a:r>
            <a:r>
              <a:rPr lang="it-IT" altLang="it-IT" dirty="0" err="1">
                <a:solidFill>
                  <a:srgbClr val="000000"/>
                </a:solidFill>
              </a:rPr>
              <a:t>primates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damage</a:t>
            </a:r>
            <a:r>
              <a:rPr lang="it-IT" altLang="it-IT" dirty="0">
                <a:solidFill>
                  <a:srgbClr val="000000"/>
                </a:solidFill>
              </a:rPr>
              <a:t> to the PFC </a:t>
            </a:r>
            <a:r>
              <a:rPr lang="it-IT" altLang="it-IT" dirty="0" err="1">
                <a:solidFill>
                  <a:srgbClr val="000000"/>
                </a:solidFill>
              </a:rPr>
              <a:t>leads</a:t>
            </a:r>
            <a:r>
              <a:rPr lang="it-IT" altLang="it-IT" dirty="0">
                <a:solidFill>
                  <a:srgbClr val="000000"/>
                </a:solidFill>
              </a:rPr>
              <a:t> to perseverative </a:t>
            </a:r>
            <a:r>
              <a:rPr lang="it-IT" altLang="it-IT" dirty="0" err="1">
                <a:solidFill>
                  <a:srgbClr val="000000"/>
                </a:solidFill>
              </a:rPr>
              <a:t>behavior</a:t>
            </a:r>
            <a:r>
              <a:rPr lang="it-IT" altLang="it-IT" dirty="0">
                <a:solidFill>
                  <a:srgbClr val="000000"/>
                </a:solidFill>
              </a:rPr>
              <a:t> (</a:t>
            </a:r>
            <a:r>
              <a:rPr lang="it-IT" altLang="it-IT" dirty="0" err="1">
                <a:solidFill>
                  <a:srgbClr val="000000"/>
                </a:solidFill>
              </a:rPr>
              <a:t>see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Sotres-Bayon</a:t>
            </a:r>
            <a:r>
              <a:rPr lang="it-IT" altLang="it-IT" dirty="0">
                <a:solidFill>
                  <a:srgbClr val="000000"/>
                </a:solidFill>
              </a:rPr>
              <a:t> et al, 2006 for a </a:t>
            </a:r>
            <a:r>
              <a:rPr lang="it-IT" altLang="it-IT" dirty="0" err="1">
                <a:solidFill>
                  <a:srgbClr val="000000"/>
                </a:solidFill>
              </a:rPr>
              <a:t>review</a:t>
            </a:r>
            <a:r>
              <a:rPr lang="it-IT" altLang="it-IT" dirty="0">
                <a:solidFill>
                  <a:srgbClr val="000000"/>
                </a:solidFill>
              </a:rPr>
              <a:t>), Morgan et al (1993) </a:t>
            </a:r>
            <a:r>
              <a:rPr lang="it-IT" altLang="it-IT" dirty="0" err="1">
                <a:solidFill>
                  <a:srgbClr val="000000"/>
                </a:solidFill>
              </a:rPr>
              <a:t>observed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dirty="0" err="1">
                <a:solidFill>
                  <a:srgbClr val="000000"/>
                </a:solidFill>
              </a:rPr>
              <a:t>that</a:t>
            </a:r>
            <a:r>
              <a:rPr lang="it-IT" altLang="it-IT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rats</a:t>
            </a:r>
            <a:r>
              <a:rPr lang="it-IT" altLang="it-IT" b="1" dirty="0">
                <a:solidFill>
                  <a:srgbClr val="000000"/>
                </a:solidFill>
              </a:rPr>
              <a:t> with </a:t>
            </a:r>
            <a:r>
              <a:rPr lang="it-IT" altLang="it-IT" b="1" dirty="0" err="1">
                <a:solidFill>
                  <a:srgbClr val="000000"/>
                </a:solidFill>
              </a:rPr>
              <a:t>vmPFC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lesions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required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many</a:t>
            </a:r>
            <a:r>
              <a:rPr lang="it-IT" altLang="it-IT" b="1" dirty="0">
                <a:solidFill>
                  <a:srgbClr val="000000"/>
                </a:solidFill>
              </a:rPr>
              <a:t> more </a:t>
            </a:r>
            <a:r>
              <a:rPr lang="it-IT" altLang="it-IT" b="1" dirty="0" err="1">
                <a:solidFill>
                  <a:srgbClr val="000000"/>
                </a:solidFill>
              </a:rPr>
              <a:t>unreinforced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presentations</a:t>
            </a:r>
            <a:r>
              <a:rPr lang="it-IT" altLang="it-IT" b="1" dirty="0">
                <a:solidFill>
                  <a:srgbClr val="000000"/>
                </a:solidFill>
              </a:rPr>
              <a:t> of the CS to </a:t>
            </a:r>
            <a:r>
              <a:rPr lang="it-IT" altLang="it-IT" b="1" dirty="0" err="1">
                <a:solidFill>
                  <a:srgbClr val="000000"/>
                </a:solidFill>
              </a:rPr>
              <a:t>extinguish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conditioned</a:t>
            </a:r>
            <a:r>
              <a:rPr lang="it-IT" altLang="it-IT" b="1" dirty="0">
                <a:solidFill>
                  <a:srgbClr val="000000"/>
                </a:solidFill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</a:rPr>
              <a:t>responding</a:t>
            </a:r>
            <a:r>
              <a:rPr lang="it-IT" altLang="it-IT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812</Words>
  <Application>Microsoft Office PowerPoint</Application>
  <PresentationFormat>Presentazione su schermo (4:3)</PresentationFormat>
  <Paragraphs>48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3</cp:revision>
  <dcterms:created xsi:type="dcterms:W3CDTF">2020-04-30T17:38:11Z</dcterms:created>
  <dcterms:modified xsi:type="dcterms:W3CDTF">2020-04-30T17:50:42Z</dcterms:modified>
</cp:coreProperties>
</file>