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80" r:id="rId2"/>
    <p:sldId id="269" r:id="rId3"/>
    <p:sldId id="268" r:id="rId4"/>
    <p:sldId id="267" r:id="rId5"/>
    <p:sldId id="263" r:id="rId6"/>
    <p:sldId id="262" r:id="rId7"/>
    <p:sldId id="261" r:id="rId8"/>
    <p:sldId id="281" r:id="rId9"/>
    <p:sldId id="282" r:id="rId10"/>
    <p:sldId id="283" r:id="rId11"/>
    <p:sldId id="284" r:id="rId12"/>
    <p:sldId id="285" r:id="rId13"/>
    <p:sldId id="286" r:id="rId14"/>
    <p:sldId id="277" r:id="rId1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477"/>
    <p:restoredTop sz="94570"/>
  </p:normalViewPr>
  <p:slideViewPr>
    <p:cSldViewPr snapToGrid="0" snapToObjects="1">
      <p:cViewPr>
        <p:scale>
          <a:sx n="60" d="100"/>
          <a:sy n="60" d="100"/>
        </p:scale>
        <p:origin x="-536" y="-4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2C9CE0-2216-724F-9B2D-742A528490FE}" type="datetimeFigureOut">
              <a:rPr lang="it-IT" smtClean="0"/>
              <a:t>14/05/19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D8E84C-0AF1-D949-A38E-B9CCBC0223DB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968588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986711-015B-0142-88C4-65D50E44FA77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16461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986711-015B-0142-88C4-65D50E44FA77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16461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986711-015B-0142-88C4-65D50E44FA77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16461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986711-015B-0142-88C4-65D50E44FA77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16461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986711-015B-0142-88C4-65D50E44FA77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16461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986711-015B-0142-88C4-65D50E44FA77}" type="slidenum">
              <a:rPr lang="it-IT" smtClean="0"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16461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69E5B-8066-5642-B19C-F71317A5DA23}" type="datetimeFigureOut">
              <a:rPr lang="it-IT" smtClean="0"/>
              <a:t>14/05/19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5170E-F42C-EB45-81BD-7E7F6439C08F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56130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69E5B-8066-5642-B19C-F71317A5DA23}" type="datetimeFigureOut">
              <a:rPr lang="it-IT" smtClean="0"/>
              <a:t>14/05/19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5170E-F42C-EB45-81BD-7E7F6439C08F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50622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69E5B-8066-5642-B19C-F71317A5DA23}" type="datetimeFigureOut">
              <a:rPr lang="it-IT" smtClean="0"/>
              <a:t>14/05/19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5170E-F42C-EB45-81BD-7E7F6439C08F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13418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69E5B-8066-5642-B19C-F71317A5DA23}" type="datetimeFigureOut">
              <a:rPr lang="it-IT" smtClean="0"/>
              <a:t>14/05/19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5170E-F42C-EB45-81BD-7E7F6439C08F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38982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69E5B-8066-5642-B19C-F71317A5DA23}" type="datetimeFigureOut">
              <a:rPr lang="it-IT" smtClean="0"/>
              <a:t>14/05/19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5170E-F42C-EB45-81BD-7E7F6439C08F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15167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69E5B-8066-5642-B19C-F71317A5DA23}" type="datetimeFigureOut">
              <a:rPr lang="it-IT" smtClean="0"/>
              <a:t>14/05/19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5170E-F42C-EB45-81BD-7E7F6439C08F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7869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69E5B-8066-5642-B19C-F71317A5DA23}" type="datetimeFigureOut">
              <a:rPr lang="it-IT" smtClean="0"/>
              <a:t>14/05/19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5170E-F42C-EB45-81BD-7E7F6439C08F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0391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69E5B-8066-5642-B19C-F71317A5DA23}" type="datetimeFigureOut">
              <a:rPr lang="it-IT" smtClean="0"/>
              <a:t>14/05/19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5170E-F42C-EB45-81BD-7E7F6439C08F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260554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69E5B-8066-5642-B19C-F71317A5DA23}" type="datetimeFigureOut">
              <a:rPr lang="it-IT" smtClean="0"/>
              <a:t>14/05/19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5170E-F42C-EB45-81BD-7E7F6439C08F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6054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69E5B-8066-5642-B19C-F71317A5DA23}" type="datetimeFigureOut">
              <a:rPr lang="it-IT" smtClean="0"/>
              <a:t>14/05/19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5170E-F42C-EB45-81BD-7E7F6439C08F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45202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69E5B-8066-5642-B19C-F71317A5DA23}" type="datetimeFigureOut">
              <a:rPr lang="it-IT" smtClean="0"/>
              <a:t>14/05/19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5170E-F42C-EB45-81BD-7E7F6439C08F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4930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B69E5B-8066-5642-B19C-F71317A5DA23}" type="datetimeFigureOut">
              <a:rPr lang="it-IT" smtClean="0"/>
              <a:t>14/05/19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15170E-F42C-EB45-81BD-7E7F6439C08F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38620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4.emf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4.emf"/><Relationship Id="rId5" Type="http://schemas.openxmlformats.org/officeDocument/2006/relationships/hyperlink" Target="http://ec.europa.eu/research/social-sciences/pdf/policy_reviews/kina25943enc.pdf" TargetMode="Externa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4.emf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4.emf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hyperlink" Target="mailto:Vanna.boffo@unifi.it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4.emf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4.emf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" name="image1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524000" y="7939"/>
            <a:ext cx="9144000" cy="6846887"/>
          </a:xfrm>
          <a:prstGeom prst="rect">
            <a:avLst/>
          </a:prstGeom>
          <a:ln w="12700">
            <a:miter lim="400000"/>
          </a:ln>
        </p:spPr>
      </p:pic>
      <p:pic>
        <p:nvPicPr>
          <p:cNvPr id="50" name="image2.pn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524000" y="0"/>
            <a:ext cx="9144000" cy="6845300"/>
          </a:xfrm>
          <a:prstGeom prst="rect">
            <a:avLst/>
          </a:prstGeom>
          <a:ln w="12700">
            <a:miter lim="400000"/>
          </a:ln>
        </p:spPr>
      </p:pic>
      <p:pic>
        <p:nvPicPr>
          <p:cNvPr id="51" name="image3.png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7562930" y="6347762"/>
            <a:ext cx="2545263" cy="522392"/>
          </a:xfrm>
          <a:prstGeom prst="rect">
            <a:avLst/>
          </a:prstGeom>
          <a:ln w="12700">
            <a:miter lim="400000"/>
          </a:ln>
        </p:spPr>
      </p:pic>
      <p:sp>
        <p:nvSpPr>
          <p:cNvPr id="52" name="Shape 52"/>
          <p:cNvSpPr/>
          <p:nvPr/>
        </p:nvSpPr>
        <p:spPr>
          <a:xfrm>
            <a:off x="3072582" y="4590468"/>
            <a:ext cx="6995936" cy="3385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lvl="0" algn="r">
              <a:defRPr sz="1800" b="0">
                <a:solidFill>
                  <a:srgbClr val="000000"/>
                </a:solidFill>
              </a:defRPr>
            </a:pPr>
            <a:r>
              <a:rPr sz="1600" b="1" dirty="0" smtClean="0">
                <a:solidFill>
                  <a:srgbClr val="376092"/>
                </a:solidFill>
              </a:rPr>
              <a:t>  </a:t>
            </a:r>
            <a:endParaRPr sz="1600" b="1" dirty="0">
              <a:solidFill>
                <a:srgbClr val="376092"/>
              </a:solidFill>
            </a:endParaRPr>
          </a:p>
        </p:txBody>
      </p:sp>
      <p:sp>
        <p:nvSpPr>
          <p:cNvPr id="53" name="Shape 53"/>
          <p:cNvSpPr/>
          <p:nvPr/>
        </p:nvSpPr>
        <p:spPr>
          <a:xfrm>
            <a:off x="7703574" y="6474363"/>
            <a:ext cx="2964426" cy="3693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45718" tIns="45718" rIns="45718" bIns="45718">
            <a:spAutoFit/>
          </a:bodyPr>
          <a:lstStyle>
            <a:lvl1pPr algn="just">
              <a:defRPr sz="1200">
                <a:ln w="18415">
                  <a:solidFill>
                    <a:srgbClr val="FFFFFF"/>
                  </a:solidFill>
                </a:ln>
                <a:solidFill>
                  <a:srgbClr val="FFFFFF"/>
                </a:solidFill>
                <a:effectLst>
                  <a:outerShdw blurRad="63500" dir="3600000" rotWithShape="0">
                    <a:srgbClr val="000000">
                      <a:alpha val="70000"/>
                    </a:srgbClr>
                  </a:outerShdw>
                </a:effectLst>
              </a:defRPr>
            </a:lvl1pPr>
          </a:lstStyle>
          <a:p>
            <a:pPr lvl="0">
              <a:defRPr sz="1800" b="0">
                <a:ln w="9525">
                  <a:noFill/>
                </a:ln>
                <a:solidFill>
                  <a:srgbClr val="000000"/>
                </a:solidFill>
                <a:effectLst/>
              </a:defRPr>
            </a:pPr>
            <a:r>
              <a:rPr dirty="0"/>
              <a:t>University  of Florence  </a:t>
            </a:r>
            <a:r>
              <a:rPr dirty="0" smtClean="0"/>
              <a:t>201</a:t>
            </a:r>
            <a:r>
              <a:rPr lang="it-IT" dirty="0"/>
              <a:t>9</a:t>
            </a:r>
            <a:endParaRPr dirty="0"/>
          </a:p>
        </p:txBody>
      </p:sp>
      <p:sp>
        <p:nvSpPr>
          <p:cNvPr id="54" name="Shape 54"/>
          <p:cNvSpPr/>
          <p:nvPr/>
        </p:nvSpPr>
        <p:spPr>
          <a:xfrm>
            <a:off x="3072580" y="2339171"/>
            <a:ext cx="6995936" cy="430887"/>
          </a:xfrm>
          <a:prstGeom prst="rect">
            <a:avLst/>
          </a:prstGeom>
          <a:solidFill>
            <a:srgbClr val="FFFFFF"/>
          </a:solidFill>
          <a:ln w="25400">
            <a:solidFill>
              <a:srgbClr val="4F81BD"/>
            </a:solidFill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lvl="1" algn="r">
              <a:defRPr sz="1800" b="0">
                <a:solidFill>
                  <a:srgbClr val="000000"/>
                </a:solidFill>
              </a:defRPr>
            </a:pPr>
            <a:r>
              <a:rPr lang="it-IT" sz="2800" dirty="0" err="1">
                <a:solidFill>
                  <a:srgbClr val="00005D"/>
                </a:solidFill>
                <a:sym typeface="Avenir Roman"/>
              </a:rPr>
              <a:t>Academic</a:t>
            </a:r>
            <a:r>
              <a:rPr lang="it-IT" sz="2800" dirty="0">
                <a:solidFill>
                  <a:srgbClr val="00005D"/>
                </a:solidFill>
                <a:sym typeface="Avenir Roman"/>
              </a:rPr>
              <a:t> </a:t>
            </a:r>
            <a:r>
              <a:rPr lang="it-IT" sz="2800" dirty="0" err="1" smtClean="0">
                <a:solidFill>
                  <a:srgbClr val="00005D"/>
                </a:solidFill>
                <a:sym typeface="Avenir Roman"/>
              </a:rPr>
              <a:t>Writing</a:t>
            </a:r>
            <a:endParaRPr sz="2800" dirty="0">
              <a:solidFill>
                <a:srgbClr val="00005D"/>
              </a:solidFill>
              <a:sym typeface="Avenir Roman"/>
            </a:endParaRPr>
          </a:p>
        </p:txBody>
      </p:sp>
      <p:sp>
        <p:nvSpPr>
          <p:cNvPr id="55" name="Shape 55"/>
          <p:cNvSpPr/>
          <p:nvPr/>
        </p:nvSpPr>
        <p:spPr>
          <a:xfrm>
            <a:off x="5402826" y="2932535"/>
            <a:ext cx="4665694" cy="31700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lvl="0" algn="r">
              <a:defRPr sz="1800" b="0">
                <a:solidFill>
                  <a:srgbClr val="000000"/>
                </a:solidFill>
              </a:defRPr>
            </a:pPr>
            <a:endParaRPr lang="it-IT" dirty="0" smtClean="0">
              <a:solidFill>
                <a:srgbClr val="0070C0"/>
              </a:solidFill>
            </a:endParaRPr>
          </a:p>
          <a:p>
            <a:pPr lvl="0" algn="r">
              <a:defRPr sz="1800" b="0">
                <a:solidFill>
                  <a:srgbClr val="000000"/>
                </a:solidFill>
              </a:defRPr>
            </a:pPr>
            <a:endParaRPr lang="it-IT" dirty="0">
              <a:solidFill>
                <a:srgbClr val="0070C0"/>
              </a:solidFill>
            </a:endParaRPr>
          </a:p>
          <a:p>
            <a:pPr lvl="0" algn="r">
              <a:defRPr sz="1800" b="0">
                <a:solidFill>
                  <a:srgbClr val="000000"/>
                </a:solidFill>
              </a:defRPr>
            </a:pPr>
            <a:endParaRPr lang="it-IT" dirty="0" smtClean="0">
              <a:solidFill>
                <a:srgbClr val="0070C0"/>
              </a:solidFill>
            </a:endParaRPr>
          </a:p>
          <a:p>
            <a:pPr lvl="0" algn="r">
              <a:defRPr sz="1800" b="0">
                <a:solidFill>
                  <a:srgbClr val="000000"/>
                </a:solidFill>
              </a:defRPr>
            </a:pPr>
            <a:endParaRPr lang="it-IT" dirty="0">
              <a:solidFill>
                <a:srgbClr val="0070C0"/>
              </a:solidFill>
            </a:endParaRPr>
          </a:p>
          <a:p>
            <a:pPr lvl="0" algn="r">
              <a:defRPr sz="1800" b="0">
                <a:solidFill>
                  <a:srgbClr val="000000"/>
                </a:solidFill>
              </a:defRPr>
            </a:pPr>
            <a:endParaRPr lang="it-IT" dirty="0" smtClean="0">
              <a:solidFill>
                <a:srgbClr val="0070C0"/>
              </a:solidFill>
            </a:endParaRPr>
          </a:p>
          <a:p>
            <a:pPr lvl="0" algn="r">
              <a:defRPr sz="1800" b="0">
                <a:solidFill>
                  <a:srgbClr val="000000"/>
                </a:solidFill>
              </a:defRPr>
            </a:pPr>
            <a:endParaRPr lang="it-IT" dirty="0">
              <a:solidFill>
                <a:srgbClr val="0070C0"/>
              </a:solidFill>
            </a:endParaRPr>
          </a:p>
          <a:p>
            <a:pPr lvl="0" algn="r">
              <a:defRPr sz="1800" b="0">
                <a:solidFill>
                  <a:srgbClr val="000000"/>
                </a:solidFill>
              </a:defRPr>
            </a:pPr>
            <a:endParaRPr lang="it-IT" dirty="0" smtClean="0">
              <a:solidFill>
                <a:srgbClr val="0070C0"/>
              </a:solidFill>
            </a:endParaRPr>
          </a:p>
          <a:p>
            <a:pPr lvl="0" algn="r">
              <a:defRPr sz="1800" b="0">
                <a:solidFill>
                  <a:srgbClr val="000000"/>
                </a:solidFill>
              </a:defRPr>
            </a:pPr>
            <a:endParaRPr lang="it-IT" dirty="0">
              <a:solidFill>
                <a:srgbClr val="0070C0"/>
              </a:solidFill>
            </a:endParaRPr>
          </a:p>
          <a:p>
            <a:pPr lvl="0" algn="r">
              <a:defRPr sz="1800" b="0">
                <a:solidFill>
                  <a:srgbClr val="000000"/>
                </a:solidFill>
              </a:defRPr>
            </a:pPr>
            <a:endParaRPr lang="it-IT" dirty="0" smtClean="0">
              <a:solidFill>
                <a:srgbClr val="0070C0"/>
              </a:solidFill>
            </a:endParaRPr>
          </a:p>
          <a:p>
            <a:pPr lvl="0" algn="r">
              <a:defRPr sz="1800" b="0">
                <a:solidFill>
                  <a:srgbClr val="000000"/>
                </a:solidFill>
              </a:defRPr>
            </a:pPr>
            <a:r>
              <a:rPr lang="it-IT" dirty="0" smtClean="0">
                <a:solidFill>
                  <a:srgbClr val="0070C0"/>
                </a:solidFill>
              </a:rPr>
              <a:t>Prof.  Vanna Boffo</a:t>
            </a:r>
            <a:endParaRPr dirty="0">
              <a:solidFill>
                <a:srgbClr val="0070C0"/>
              </a:solidFill>
            </a:endParaRPr>
          </a:p>
          <a:p>
            <a:pPr lvl="0">
              <a:defRPr sz="1800" b="0">
                <a:solidFill>
                  <a:srgbClr val="000000"/>
                </a:solidFill>
              </a:defRPr>
            </a:pPr>
            <a:endParaRPr sz="2000" b="1" dirty="0">
              <a:solidFill>
                <a:srgbClr val="37609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9622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39"/>
            <a:ext cx="12192000" cy="684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Immagin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45300"/>
          </a:xfrm>
          <a:prstGeom prst="rect">
            <a:avLst/>
          </a:prstGeom>
        </p:spPr>
      </p:pic>
      <p:sp>
        <p:nvSpPr>
          <p:cNvPr id="14" name="CasellaDiTesto 13"/>
          <p:cNvSpPr txBox="1"/>
          <p:nvPr/>
        </p:nvSpPr>
        <p:spPr>
          <a:xfrm>
            <a:off x="2064776" y="4590468"/>
            <a:ext cx="93279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it-IT" sz="1600" b="1" dirty="0">
              <a:latin typeface=""/>
            </a:endParaRPr>
          </a:p>
        </p:txBody>
      </p:sp>
      <p:sp>
        <p:nvSpPr>
          <p:cNvPr id="10" name="CasellaDiTesto 9"/>
          <p:cNvSpPr txBox="1"/>
          <p:nvPr/>
        </p:nvSpPr>
        <p:spPr>
          <a:xfrm>
            <a:off x="2064776" y="2339173"/>
            <a:ext cx="93279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it-IT" sz="2000" b="1" dirty="0" smtClean="0">
              <a:solidFill>
                <a:schemeClr val="accent1">
                  <a:lumMod val="75000"/>
                </a:schemeClr>
              </a:solidFill>
              <a:latin typeface=""/>
            </a:endParaRPr>
          </a:p>
        </p:txBody>
      </p:sp>
      <p:sp>
        <p:nvSpPr>
          <p:cNvPr id="12" name="CasellaDiTesto 11"/>
          <p:cNvSpPr txBox="1"/>
          <p:nvPr/>
        </p:nvSpPr>
        <p:spPr>
          <a:xfrm>
            <a:off x="1028127" y="2932537"/>
            <a:ext cx="1036456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it-IT" sz="2000" b="1" dirty="0" smtClean="0">
              <a:solidFill>
                <a:schemeClr val="accent1">
                  <a:lumMod val="75000"/>
                </a:schemeClr>
              </a:solidFill>
              <a:latin typeface=""/>
            </a:endParaRPr>
          </a:p>
          <a:p>
            <a:pPr algn="r"/>
            <a:endParaRPr lang="it-IT" sz="2000" b="1" dirty="0">
              <a:solidFill>
                <a:schemeClr val="accent1">
                  <a:lumMod val="75000"/>
                </a:schemeClr>
              </a:solidFill>
              <a:latin typeface=""/>
            </a:endParaRPr>
          </a:p>
          <a:p>
            <a:pPr algn="r"/>
            <a:endParaRPr lang="it-IT" sz="2000" b="1" dirty="0" smtClean="0">
              <a:solidFill>
                <a:schemeClr val="accent1">
                  <a:lumMod val="75000"/>
                </a:schemeClr>
              </a:solidFill>
              <a:latin typeface=""/>
            </a:endParaRPr>
          </a:p>
          <a:p>
            <a:pPr algn="r"/>
            <a:endParaRPr lang="it-IT" sz="2000" b="1" dirty="0">
              <a:solidFill>
                <a:schemeClr val="accent1">
                  <a:lumMod val="75000"/>
                </a:schemeClr>
              </a:solidFill>
              <a:latin typeface=""/>
            </a:endParaRPr>
          </a:p>
        </p:txBody>
      </p:sp>
      <p:sp>
        <p:nvSpPr>
          <p:cNvPr id="2" name="Rettangolo 1"/>
          <p:cNvSpPr/>
          <p:nvPr/>
        </p:nvSpPr>
        <p:spPr>
          <a:xfrm>
            <a:off x="831574" y="1056786"/>
            <a:ext cx="10247725" cy="5078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800" b="1" dirty="0"/>
              <a:t>R</a:t>
            </a:r>
            <a:r>
              <a:rPr lang="it-IT" sz="2800" b="1" dirty="0" smtClean="0"/>
              <a:t>iferimenti bibliografici </a:t>
            </a:r>
          </a:p>
          <a:p>
            <a:pPr algn="ctr"/>
            <a:endParaRPr lang="it-IT" sz="2800" b="1" dirty="0"/>
          </a:p>
          <a:p>
            <a:pPr algn="ctr"/>
            <a:endParaRPr lang="it-IT" sz="2800" b="1" dirty="0" smtClean="0"/>
          </a:p>
          <a:p>
            <a:r>
              <a:rPr lang="en-US" sz="2800" dirty="0" err="1"/>
              <a:t>Nell’elencare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riferimenti</a:t>
            </a:r>
            <a:r>
              <a:rPr lang="en-US" sz="2800" dirty="0"/>
              <a:t> </a:t>
            </a:r>
            <a:r>
              <a:rPr lang="en-US" sz="2800" dirty="0" err="1"/>
              <a:t>bibliografici</a:t>
            </a:r>
            <a:r>
              <a:rPr lang="en-US" sz="2800" dirty="0"/>
              <a:t> </a:t>
            </a:r>
            <a:r>
              <a:rPr lang="en-US" sz="2800" dirty="0" err="1"/>
              <a:t>utilizzati</a:t>
            </a:r>
            <a:r>
              <a:rPr lang="en-US" sz="2800" dirty="0"/>
              <a:t> per la </a:t>
            </a:r>
            <a:r>
              <a:rPr lang="en-US" sz="2800" dirty="0" err="1"/>
              <a:t>realizzazione</a:t>
            </a:r>
            <a:r>
              <a:rPr lang="en-US" sz="2800" dirty="0"/>
              <a:t> del </a:t>
            </a:r>
            <a:r>
              <a:rPr lang="en-US" sz="2800" dirty="0" err="1"/>
              <a:t>progetto</a:t>
            </a:r>
            <a:r>
              <a:rPr lang="en-US" sz="2800" dirty="0"/>
              <a:t> </a:t>
            </a:r>
            <a:r>
              <a:rPr lang="en-US" sz="2800" dirty="0" err="1"/>
              <a:t>occorre</a:t>
            </a:r>
            <a:r>
              <a:rPr lang="en-US" sz="2800" dirty="0"/>
              <a:t> </a:t>
            </a:r>
            <a:r>
              <a:rPr lang="en-US" sz="2800" dirty="0" err="1" smtClean="0"/>
              <a:t>rispettare</a:t>
            </a:r>
            <a:r>
              <a:rPr lang="en-US" sz="2800" dirty="0" smtClean="0"/>
              <a:t>: </a:t>
            </a:r>
            <a:endParaRPr lang="en-US" sz="2800" dirty="0" smtClean="0"/>
          </a:p>
          <a:p>
            <a:endParaRPr lang="en-US" sz="2800" dirty="0"/>
          </a:p>
          <a:p>
            <a:pPr marL="285750" indent="-285750">
              <a:buFont typeface="Arial"/>
              <a:buChar char="•"/>
            </a:pPr>
            <a:r>
              <a:rPr lang="en-US" sz="2800" dirty="0" err="1"/>
              <a:t>O</a:t>
            </a:r>
            <a:r>
              <a:rPr lang="en-US" sz="2800" dirty="0" err="1" smtClean="0"/>
              <a:t>rdine</a:t>
            </a:r>
            <a:r>
              <a:rPr lang="en-US" sz="2800" dirty="0" smtClean="0"/>
              <a:t> </a:t>
            </a:r>
            <a:r>
              <a:rPr lang="en-US" sz="2800" dirty="0" err="1" smtClean="0"/>
              <a:t>alfabetico</a:t>
            </a:r>
            <a:r>
              <a:rPr lang="en-US" sz="2800" dirty="0" smtClean="0"/>
              <a:t>.</a:t>
            </a:r>
            <a:endParaRPr lang="en-US" sz="2800" dirty="0"/>
          </a:p>
          <a:p>
            <a:pPr marL="285750" indent="-285750">
              <a:buFont typeface="Arial"/>
              <a:buChar char="•"/>
            </a:pPr>
            <a:r>
              <a:rPr lang="en-US" sz="2800" dirty="0" err="1" smtClean="0"/>
              <a:t>Ordine</a:t>
            </a:r>
            <a:r>
              <a:rPr lang="en-US" sz="2800" dirty="0" smtClean="0"/>
              <a:t> </a:t>
            </a:r>
            <a:r>
              <a:rPr lang="en-US" sz="2800" dirty="0" err="1" smtClean="0"/>
              <a:t>cronologico</a:t>
            </a:r>
            <a:r>
              <a:rPr lang="en-US" sz="2800" dirty="0" smtClean="0"/>
              <a:t> </a:t>
            </a:r>
            <a:r>
              <a:rPr lang="en-US" sz="2800" dirty="0"/>
              <a:t>(</a:t>
            </a:r>
            <a:r>
              <a:rPr lang="en-US" sz="2800" dirty="0" err="1"/>
              <a:t>nel</a:t>
            </a:r>
            <a:r>
              <a:rPr lang="en-US" sz="2800" dirty="0"/>
              <a:t> </a:t>
            </a:r>
            <a:r>
              <a:rPr lang="en-US" sz="2800" dirty="0" err="1"/>
              <a:t>caso</a:t>
            </a:r>
            <a:r>
              <a:rPr lang="en-US" sz="2800" dirty="0"/>
              <a:t> di </a:t>
            </a:r>
            <a:r>
              <a:rPr lang="en-US" sz="2800" dirty="0" err="1"/>
              <a:t>più</a:t>
            </a:r>
            <a:r>
              <a:rPr lang="en-US" sz="2800" dirty="0"/>
              <a:t> </a:t>
            </a:r>
            <a:r>
              <a:rPr lang="en-US" sz="2800" dirty="0" err="1"/>
              <a:t>volumi</a:t>
            </a:r>
            <a:r>
              <a:rPr lang="en-US" sz="2800" dirty="0"/>
              <a:t> </a:t>
            </a:r>
            <a:r>
              <a:rPr lang="en-US" sz="2800" dirty="0" err="1"/>
              <a:t>dello</a:t>
            </a:r>
            <a:r>
              <a:rPr lang="en-US" sz="2800" dirty="0"/>
              <a:t> </a:t>
            </a:r>
            <a:r>
              <a:rPr lang="en-US" sz="2800" dirty="0" err="1"/>
              <a:t>stesso</a:t>
            </a:r>
            <a:r>
              <a:rPr lang="en-US" sz="2800" dirty="0"/>
              <a:t> </a:t>
            </a:r>
            <a:r>
              <a:rPr lang="en-US" sz="2800" dirty="0" err="1"/>
              <a:t>autore</a:t>
            </a:r>
            <a:r>
              <a:rPr lang="en-US" sz="2800" dirty="0" smtClean="0"/>
              <a:t>).</a:t>
            </a:r>
          </a:p>
          <a:p>
            <a:pPr algn="ctr"/>
            <a:endParaRPr lang="en-US" sz="2800" dirty="0" smtClean="0"/>
          </a:p>
          <a:p>
            <a:endParaRPr lang="en-US" dirty="0" smtClean="0"/>
          </a:p>
          <a:p>
            <a:endParaRPr lang="en-US" dirty="0"/>
          </a:p>
          <a:p>
            <a:pPr lvl="0"/>
            <a:endParaRPr lang="it-IT" dirty="0"/>
          </a:p>
          <a:p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20553652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39"/>
            <a:ext cx="12192000" cy="684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Immagin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45300"/>
          </a:xfrm>
          <a:prstGeom prst="rect">
            <a:avLst/>
          </a:prstGeom>
        </p:spPr>
      </p:pic>
      <p:sp>
        <p:nvSpPr>
          <p:cNvPr id="14" name="CasellaDiTesto 13"/>
          <p:cNvSpPr txBox="1"/>
          <p:nvPr/>
        </p:nvSpPr>
        <p:spPr>
          <a:xfrm>
            <a:off x="2064776" y="4590468"/>
            <a:ext cx="93279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it-IT" sz="1600" b="1" dirty="0">
              <a:latin typeface=""/>
            </a:endParaRPr>
          </a:p>
        </p:txBody>
      </p:sp>
      <p:sp>
        <p:nvSpPr>
          <p:cNvPr id="10" name="CasellaDiTesto 9"/>
          <p:cNvSpPr txBox="1"/>
          <p:nvPr/>
        </p:nvSpPr>
        <p:spPr>
          <a:xfrm>
            <a:off x="2064776" y="2339173"/>
            <a:ext cx="93279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it-IT" sz="2000" b="1" dirty="0" smtClean="0">
              <a:solidFill>
                <a:schemeClr val="accent1">
                  <a:lumMod val="75000"/>
                </a:schemeClr>
              </a:solidFill>
              <a:latin typeface=""/>
            </a:endParaRPr>
          </a:p>
        </p:txBody>
      </p:sp>
      <p:sp>
        <p:nvSpPr>
          <p:cNvPr id="12" name="CasellaDiTesto 11"/>
          <p:cNvSpPr txBox="1"/>
          <p:nvPr/>
        </p:nvSpPr>
        <p:spPr>
          <a:xfrm>
            <a:off x="1028127" y="2932537"/>
            <a:ext cx="1036456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it-IT" sz="2000" b="1" dirty="0" smtClean="0">
              <a:solidFill>
                <a:schemeClr val="accent1">
                  <a:lumMod val="75000"/>
                </a:schemeClr>
              </a:solidFill>
              <a:latin typeface=""/>
            </a:endParaRPr>
          </a:p>
          <a:p>
            <a:pPr algn="r"/>
            <a:endParaRPr lang="it-IT" sz="2000" b="1" dirty="0">
              <a:solidFill>
                <a:schemeClr val="accent1">
                  <a:lumMod val="75000"/>
                </a:schemeClr>
              </a:solidFill>
              <a:latin typeface=""/>
            </a:endParaRPr>
          </a:p>
          <a:p>
            <a:pPr algn="r"/>
            <a:endParaRPr lang="it-IT" sz="2000" b="1" dirty="0" smtClean="0">
              <a:solidFill>
                <a:schemeClr val="accent1">
                  <a:lumMod val="75000"/>
                </a:schemeClr>
              </a:solidFill>
              <a:latin typeface=""/>
            </a:endParaRPr>
          </a:p>
          <a:p>
            <a:pPr algn="r"/>
            <a:endParaRPr lang="it-IT" sz="2000" b="1" dirty="0">
              <a:solidFill>
                <a:schemeClr val="accent1">
                  <a:lumMod val="75000"/>
                </a:schemeClr>
              </a:solidFill>
              <a:latin typeface=""/>
            </a:endParaRPr>
          </a:p>
        </p:txBody>
      </p:sp>
      <p:sp>
        <p:nvSpPr>
          <p:cNvPr id="2" name="Rettangolo 1"/>
          <p:cNvSpPr/>
          <p:nvPr/>
        </p:nvSpPr>
        <p:spPr>
          <a:xfrm>
            <a:off x="831574" y="1056785"/>
            <a:ext cx="10247725" cy="3816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800" b="1" dirty="0"/>
              <a:t>R</a:t>
            </a:r>
            <a:r>
              <a:rPr lang="it-IT" sz="2800" b="1" dirty="0" smtClean="0"/>
              <a:t>iferimenti </a:t>
            </a:r>
            <a:r>
              <a:rPr lang="it-IT" sz="2800" b="1" dirty="0" err="1" smtClean="0"/>
              <a:t>sitografici</a:t>
            </a:r>
            <a:endParaRPr lang="it-IT" sz="2800" b="1" dirty="0" smtClean="0"/>
          </a:p>
          <a:p>
            <a:pPr algn="ctr"/>
            <a:r>
              <a:rPr lang="it-IT" sz="1600" dirty="0" smtClean="0"/>
              <a:t>(Indicazioni valide sia per i riferimenti </a:t>
            </a:r>
            <a:r>
              <a:rPr lang="it-IT" sz="1600" dirty="0" err="1" smtClean="0"/>
              <a:t>sitografici</a:t>
            </a:r>
            <a:r>
              <a:rPr lang="it-IT" sz="1600" dirty="0" smtClean="0"/>
              <a:t> a piè di pagina che per la </a:t>
            </a:r>
            <a:r>
              <a:rPr lang="it-IT" sz="1600" dirty="0" err="1" smtClean="0"/>
              <a:t>sitografia</a:t>
            </a:r>
            <a:r>
              <a:rPr lang="it-IT" sz="1600" dirty="0" smtClean="0"/>
              <a:t>) </a:t>
            </a:r>
          </a:p>
          <a:p>
            <a:pPr lvl="0"/>
            <a:endParaRPr lang="en-US" dirty="0" smtClean="0"/>
          </a:p>
          <a:p>
            <a:pPr lvl="0"/>
            <a:r>
              <a:rPr lang="it-IT" dirty="0" smtClean="0"/>
              <a:t>Nel caso in cui la fonte sia un sito internet occorre indicarlo con </a:t>
            </a:r>
          </a:p>
          <a:p>
            <a:pPr marL="285750" lvl="0" indent="-285750">
              <a:buFont typeface="Arial"/>
              <a:buChar char="•"/>
            </a:pPr>
            <a:r>
              <a:rPr lang="it-IT" dirty="0" err="1"/>
              <a:t>U</a:t>
            </a:r>
            <a:r>
              <a:rPr lang="it-IT" dirty="0" err="1" smtClean="0"/>
              <a:t>rl</a:t>
            </a:r>
            <a:r>
              <a:rPr lang="it-IT" dirty="0" smtClean="0"/>
              <a:t> completa.</a:t>
            </a:r>
          </a:p>
          <a:p>
            <a:pPr marL="285750" lvl="0" indent="-285750">
              <a:buFont typeface="Arial"/>
              <a:buChar char="•"/>
            </a:pPr>
            <a:r>
              <a:rPr lang="it-IT" dirty="0" smtClean="0"/>
              <a:t>Data di consultazione del sito (mm/aa).</a:t>
            </a:r>
          </a:p>
          <a:p>
            <a:pPr marL="285750" lvl="0" indent="-285750">
              <a:buFont typeface="Arial"/>
              <a:buChar char="•"/>
            </a:pPr>
            <a:endParaRPr lang="it-IT" dirty="0"/>
          </a:p>
          <a:p>
            <a:pPr lvl="0"/>
            <a:r>
              <a:rPr lang="it-IT" dirty="0"/>
              <a:t>Es</a:t>
            </a:r>
            <a:r>
              <a:rPr lang="it-IT" dirty="0" smtClean="0"/>
              <a:t>:</a:t>
            </a:r>
          </a:p>
          <a:p>
            <a:pPr lvl="0"/>
            <a:r>
              <a:rPr lang="it-IT" dirty="0"/>
              <a:t> </a:t>
            </a:r>
            <a:r>
              <a:rPr lang="it-IT" dirty="0" err="1" smtClean="0"/>
              <a:t>Federighi</a:t>
            </a:r>
            <a:r>
              <a:rPr lang="it-IT" dirty="0" smtClean="0"/>
              <a:t> P., </a:t>
            </a:r>
            <a:r>
              <a:rPr lang="it-IT" i="1" dirty="0" err="1" smtClean="0"/>
              <a:t>Adult</a:t>
            </a:r>
            <a:r>
              <a:rPr lang="it-IT" i="1" dirty="0" smtClean="0"/>
              <a:t> and </a:t>
            </a:r>
            <a:r>
              <a:rPr lang="it-IT" i="1" dirty="0" err="1" smtClean="0"/>
              <a:t>continuing</a:t>
            </a:r>
            <a:r>
              <a:rPr lang="it-IT" i="1" dirty="0" smtClean="0"/>
              <a:t> </a:t>
            </a:r>
            <a:r>
              <a:rPr lang="it-IT" i="1" dirty="0" err="1" smtClean="0"/>
              <a:t>education</a:t>
            </a:r>
            <a:r>
              <a:rPr lang="it-IT" i="1" dirty="0"/>
              <a:t> </a:t>
            </a:r>
            <a:r>
              <a:rPr lang="it-IT" i="1" dirty="0" smtClean="0"/>
              <a:t>in Europe</a:t>
            </a:r>
            <a:r>
              <a:rPr lang="it-IT" dirty="0" smtClean="0"/>
              <a:t>, </a:t>
            </a:r>
            <a:r>
              <a:rPr lang="it-IT" dirty="0" err="1" smtClean="0"/>
              <a:t>European</a:t>
            </a:r>
            <a:r>
              <a:rPr lang="it-IT" dirty="0" smtClean="0"/>
              <a:t> </a:t>
            </a:r>
            <a:r>
              <a:rPr lang="it-IT" dirty="0" err="1" smtClean="0"/>
              <a:t>Commission</a:t>
            </a:r>
            <a:r>
              <a:rPr lang="it-IT" dirty="0" smtClean="0"/>
              <a:t>, Bruxelles, 2014 in </a:t>
            </a:r>
            <a:r>
              <a:rPr lang="it-IT" dirty="0" smtClean="0">
                <a:hlinkClick r:id="rId5"/>
              </a:rPr>
              <a:t>http</a:t>
            </a:r>
            <a:r>
              <a:rPr lang="it-IT" dirty="0">
                <a:hlinkClick r:id="rId5"/>
              </a:rPr>
              <a:t>://ec.europa.eu/research/social-sciences/pdf/policy_reviews/kina25943enc.pdf</a:t>
            </a:r>
            <a:r>
              <a:rPr lang="it-IT" dirty="0"/>
              <a:t>  </a:t>
            </a:r>
            <a:r>
              <a:rPr lang="it-IT" dirty="0" smtClean="0"/>
              <a:t>(03/15)</a:t>
            </a:r>
            <a:endParaRPr lang="en-US" dirty="0"/>
          </a:p>
          <a:p>
            <a:endParaRPr lang="en-US" dirty="0"/>
          </a:p>
          <a:p>
            <a:pPr lvl="0"/>
            <a:endParaRPr lang="it-IT" dirty="0"/>
          </a:p>
          <a:p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32504755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39"/>
            <a:ext cx="12192000" cy="684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Immagin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45300"/>
          </a:xfrm>
          <a:prstGeom prst="rect">
            <a:avLst/>
          </a:prstGeom>
        </p:spPr>
      </p:pic>
      <p:sp>
        <p:nvSpPr>
          <p:cNvPr id="14" name="CasellaDiTesto 13"/>
          <p:cNvSpPr txBox="1"/>
          <p:nvPr/>
        </p:nvSpPr>
        <p:spPr>
          <a:xfrm>
            <a:off x="2064776" y="4590468"/>
            <a:ext cx="93279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it-IT" sz="1600" b="1" dirty="0">
              <a:latin typeface=""/>
            </a:endParaRPr>
          </a:p>
        </p:txBody>
      </p:sp>
      <p:sp>
        <p:nvSpPr>
          <p:cNvPr id="10" name="CasellaDiTesto 9"/>
          <p:cNvSpPr txBox="1"/>
          <p:nvPr/>
        </p:nvSpPr>
        <p:spPr>
          <a:xfrm>
            <a:off x="2064776" y="2339173"/>
            <a:ext cx="93279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it-IT" sz="2000" b="1" dirty="0" smtClean="0">
              <a:solidFill>
                <a:schemeClr val="accent1">
                  <a:lumMod val="75000"/>
                </a:schemeClr>
              </a:solidFill>
              <a:latin typeface=""/>
            </a:endParaRPr>
          </a:p>
        </p:txBody>
      </p:sp>
      <p:sp>
        <p:nvSpPr>
          <p:cNvPr id="12" name="CasellaDiTesto 11"/>
          <p:cNvSpPr txBox="1"/>
          <p:nvPr/>
        </p:nvSpPr>
        <p:spPr>
          <a:xfrm>
            <a:off x="725736" y="1670728"/>
            <a:ext cx="11067485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Le note a pie di </a:t>
            </a:r>
            <a:r>
              <a:rPr lang="en-US" dirty="0" err="1"/>
              <a:t>pagina</a:t>
            </a:r>
            <a:r>
              <a:rPr lang="en-US" dirty="0"/>
              <a:t> </a:t>
            </a:r>
            <a:r>
              <a:rPr lang="en-US" dirty="0" err="1"/>
              <a:t>servono</a:t>
            </a:r>
            <a:r>
              <a:rPr lang="en-US" dirty="0"/>
              <a:t> per:</a:t>
            </a:r>
          </a:p>
          <a:p>
            <a:pPr marL="285750" indent="-285750">
              <a:buFont typeface="Arial"/>
              <a:buChar char="•"/>
            </a:pPr>
            <a:r>
              <a:rPr lang="en-US" dirty="0" err="1" smtClean="0"/>
              <a:t>Spiegare</a:t>
            </a:r>
            <a:r>
              <a:rPr lang="en-US" dirty="0"/>
              <a:t> </a:t>
            </a:r>
            <a:r>
              <a:rPr lang="en-US" dirty="0" smtClean="0"/>
              <a:t>(note </a:t>
            </a:r>
            <a:r>
              <a:rPr lang="en-US" dirty="0" err="1" smtClean="0"/>
              <a:t>esplicative</a:t>
            </a:r>
            <a:r>
              <a:rPr lang="en-US" dirty="0" smtClean="0"/>
              <a:t>). </a:t>
            </a: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dirty="0" err="1"/>
              <a:t>inserire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riferimenti</a:t>
            </a:r>
            <a:r>
              <a:rPr lang="en-US" dirty="0"/>
              <a:t> </a:t>
            </a:r>
            <a:r>
              <a:rPr lang="en-US" dirty="0" err="1" smtClean="0"/>
              <a:t>bibliografici</a:t>
            </a:r>
            <a:r>
              <a:rPr lang="en-US" dirty="0" smtClean="0"/>
              <a:t> (note </a:t>
            </a:r>
            <a:r>
              <a:rPr lang="en-US" dirty="0" err="1" smtClean="0"/>
              <a:t>bibliografiche</a:t>
            </a:r>
            <a:r>
              <a:rPr lang="en-US" dirty="0" smtClean="0"/>
              <a:t>). </a:t>
            </a:r>
            <a:endParaRPr lang="it-IT" dirty="0"/>
          </a:p>
          <a:p>
            <a:endParaRPr lang="en-US" dirty="0" smtClean="0"/>
          </a:p>
          <a:p>
            <a:r>
              <a:rPr lang="en-US" dirty="0" smtClean="0"/>
              <a:t>Le </a:t>
            </a:r>
            <a:r>
              <a:rPr lang="en-US" dirty="0"/>
              <a:t>note a </a:t>
            </a:r>
            <a:r>
              <a:rPr lang="en-US" dirty="0" err="1"/>
              <a:t>piè</a:t>
            </a:r>
            <a:r>
              <a:rPr lang="en-US" dirty="0"/>
              <a:t> di </a:t>
            </a:r>
            <a:r>
              <a:rPr lang="en-US" dirty="0" err="1"/>
              <a:t>pagina</a:t>
            </a:r>
            <a:r>
              <a:rPr lang="en-US" dirty="0"/>
              <a:t> </a:t>
            </a:r>
            <a:r>
              <a:rPr lang="en-US" dirty="0" err="1"/>
              <a:t>devono</a:t>
            </a:r>
            <a:r>
              <a:rPr lang="en-US" dirty="0"/>
              <a:t> </a:t>
            </a:r>
            <a:r>
              <a:rPr lang="en-US" dirty="0" err="1"/>
              <a:t>essere</a:t>
            </a:r>
            <a:r>
              <a:rPr lang="en-US" dirty="0"/>
              <a:t> </a:t>
            </a:r>
            <a:r>
              <a:rPr lang="en-US" dirty="0" err="1"/>
              <a:t>giustificate</a:t>
            </a:r>
            <a:r>
              <a:rPr lang="en-US" dirty="0"/>
              <a:t> dal </a:t>
            </a:r>
            <a:r>
              <a:rPr lang="en-US" dirty="0" err="1"/>
              <a:t>punto</a:t>
            </a:r>
            <a:r>
              <a:rPr lang="en-US" dirty="0"/>
              <a:t> di vista del </a:t>
            </a:r>
            <a:r>
              <a:rPr lang="en-US" dirty="0" err="1"/>
              <a:t>paragrafo</a:t>
            </a:r>
            <a:r>
              <a:rPr lang="en-US" dirty="0"/>
              <a:t>. </a:t>
            </a:r>
            <a:r>
              <a:rPr lang="en-US" dirty="0" err="1" smtClean="0"/>
              <a:t>Carattere</a:t>
            </a:r>
            <a:r>
              <a:rPr lang="en-US" dirty="0" smtClean="0"/>
              <a:t> Times </a:t>
            </a:r>
            <a:r>
              <a:rPr lang="en-US" dirty="0"/>
              <a:t>New Roman, </a:t>
            </a:r>
            <a:r>
              <a:rPr lang="en-US" dirty="0" smtClean="0"/>
              <a:t>font 10</a:t>
            </a:r>
            <a:endParaRPr lang="it-IT" dirty="0"/>
          </a:p>
          <a:p>
            <a:endParaRPr lang="it-IT" dirty="0" smtClean="0"/>
          </a:p>
          <a:p>
            <a:r>
              <a:rPr lang="it-IT" dirty="0" smtClean="0"/>
              <a:t>Struttura: </a:t>
            </a:r>
            <a:r>
              <a:rPr lang="en-US" dirty="0"/>
              <a:t>S</a:t>
            </a:r>
            <a:r>
              <a:rPr lang="en-US" dirty="0" smtClean="0"/>
              <a:t>i </a:t>
            </a:r>
            <a:r>
              <a:rPr lang="en-US" u="sng" dirty="0" err="1"/>
              <a:t>devono</a:t>
            </a:r>
            <a:r>
              <a:rPr lang="en-US" dirty="0"/>
              <a:t> </a:t>
            </a:r>
            <a:r>
              <a:rPr lang="en-US" dirty="0" err="1"/>
              <a:t>usare</a:t>
            </a:r>
            <a:r>
              <a:rPr lang="en-US" dirty="0"/>
              <a:t>:</a:t>
            </a:r>
            <a:endParaRPr lang="it-IT" dirty="0"/>
          </a:p>
          <a:p>
            <a:pPr lvl="0"/>
            <a:r>
              <a:rPr lang="en-US" dirty="0" err="1"/>
              <a:t>O</a:t>
            </a:r>
            <a:r>
              <a:rPr lang="en-US" dirty="0" err="1" smtClean="0"/>
              <a:t>p.cit</a:t>
            </a:r>
            <a:r>
              <a:rPr lang="en-US" dirty="0" smtClean="0"/>
              <a:t>.: </a:t>
            </a:r>
            <a:r>
              <a:rPr lang="en-US" dirty="0" err="1" smtClean="0"/>
              <a:t>nell’opera</a:t>
            </a:r>
            <a:r>
              <a:rPr lang="en-US" dirty="0" smtClean="0"/>
              <a:t> </a:t>
            </a:r>
            <a:r>
              <a:rPr lang="en-US" dirty="0" err="1" smtClean="0"/>
              <a:t>già</a:t>
            </a:r>
            <a:r>
              <a:rPr lang="en-US" dirty="0" smtClean="0"/>
              <a:t> </a:t>
            </a:r>
            <a:r>
              <a:rPr lang="en-US" dirty="0" err="1" smtClean="0"/>
              <a:t>citata</a:t>
            </a:r>
            <a:r>
              <a:rPr lang="en-US" dirty="0" smtClean="0"/>
              <a:t>. In </a:t>
            </a:r>
            <a:r>
              <a:rPr lang="en-US" dirty="0" err="1" smtClean="0"/>
              <a:t>caso</a:t>
            </a:r>
            <a:r>
              <a:rPr lang="en-US" dirty="0" smtClean="0"/>
              <a:t> di </a:t>
            </a:r>
            <a:r>
              <a:rPr lang="en-US" dirty="0" err="1" smtClean="0"/>
              <a:t>distanza</a:t>
            </a:r>
            <a:r>
              <a:rPr lang="en-US" dirty="0" smtClean="0"/>
              <a:t> </a:t>
            </a:r>
            <a:r>
              <a:rPr lang="en-US" dirty="0" err="1" smtClean="0"/>
              <a:t>dalla</a:t>
            </a:r>
            <a:r>
              <a:rPr lang="en-US" dirty="0"/>
              <a:t> </a:t>
            </a:r>
            <a:r>
              <a:rPr lang="en-US" dirty="0" smtClean="0"/>
              <a:t>nota a cui ci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riferisce</a:t>
            </a:r>
            <a:r>
              <a:rPr lang="en-US" dirty="0" smtClean="0"/>
              <a:t>. </a:t>
            </a:r>
            <a:endParaRPr lang="it-IT" dirty="0"/>
          </a:p>
          <a:p>
            <a:pPr lvl="0"/>
            <a:r>
              <a:rPr lang="en-US" i="1" dirty="0" err="1"/>
              <a:t>I</a:t>
            </a:r>
            <a:r>
              <a:rPr lang="en-US" i="1" dirty="0" err="1" smtClean="0"/>
              <a:t>vi</a:t>
            </a:r>
            <a:r>
              <a:rPr lang="en-US" dirty="0" smtClean="0"/>
              <a:t>: con </a:t>
            </a:r>
            <a:r>
              <a:rPr lang="en-US" dirty="0" err="1" smtClean="0"/>
              <a:t>numero</a:t>
            </a:r>
            <a:r>
              <a:rPr lang="en-US" dirty="0" smtClean="0"/>
              <a:t> di </a:t>
            </a:r>
            <a:r>
              <a:rPr lang="en-US" dirty="0" err="1" smtClean="0"/>
              <a:t>pagina</a:t>
            </a:r>
            <a:r>
              <a:rPr lang="en-US" dirty="0" smtClean="0"/>
              <a:t>. </a:t>
            </a:r>
            <a:r>
              <a:rPr lang="en-US" dirty="0" err="1" smtClean="0"/>
              <a:t>Fa</a:t>
            </a:r>
            <a:r>
              <a:rPr lang="en-US" dirty="0" smtClean="0"/>
              <a:t> </a:t>
            </a:r>
            <a:r>
              <a:rPr lang="en-US" dirty="0" err="1"/>
              <a:t>riferimento</a:t>
            </a:r>
            <a:r>
              <a:rPr lang="en-US" dirty="0"/>
              <a:t> ad </a:t>
            </a:r>
            <a:r>
              <a:rPr lang="en-US" dirty="0" err="1"/>
              <a:t>una</a:t>
            </a:r>
            <a:r>
              <a:rPr lang="en-US" dirty="0"/>
              <a:t> nota </a:t>
            </a:r>
            <a:r>
              <a:rPr lang="en-US" dirty="0" err="1"/>
              <a:t>precedente</a:t>
            </a:r>
            <a:r>
              <a:rPr lang="en-US" dirty="0"/>
              <a:t> in cui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cita</a:t>
            </a:r>
            <a:r>
              <a:rPr lang="en-US" dirty="0"/>
              <a:t> </a:t>
            </a:r>
            <a:r>
              <a:rPr lang="en-US" dirty="0" err="1"/>
              <a:t>stessa</a:t>
            </a:r>
            <a:r>
              <a:rPr lang="en-US" dirty="0"/>
              <a:t> opera </a:t>
            </a:r>
            <a:r>
              <a:rPr lang="en-US" dirty="0" smtClean="0"/>
              <a:t>ma </a:t>
            </a:r>
            <a:r>
              <a:rPr lang="en-US" dirty="0" err="1" smtClean="0"/>
              <a:t>numero</a:t>
            </a:r>
            <a:r>
              <a:rPr lang="en-US" dirty="0" smtClean="0"/>
              <a:t> </a:t>
            </a:r>
            <a:r>
              <a:rPr lang="en-US" dirty="0"/>
              <a:t>di </a:t>
            </a:r>
            <a:r>
              <a:rPr lang="en-US" dirty="0" err="1" smtClean="0"/>
              <a:t>pagina</a:t>
            </a:r>
            <a:r>
              <a:rPr lang="en-US" dirty="0" smtClean="0"/>
              <a:t> </a:t>
            </a:r>
            <a:r>
              <a:rPr lang="en-US" dirty="0" err="1" smtClean="0"/>
              <a:t>diverso</a:t>
            </a:r>
            <a:r>
              <a:rPr lang="en-US" dirty="0" smtClean="0"/>
              <a:t>.</a:t>
            </a:r>
            <a:endParaRPr lang="it-IT" dirty="0"/>
          </a:p>
          <a:p>
            <a:pPr lvl="0"/>
            <a:r>
              <a:rPr lang="it-IT" i="1" dirty="0" smtClean="0"/>
              <a:t>I</a:t>
            </a:r>
            <a:r>
              <a:rPr lang="en-US" i="1" dirty="0" err="1" smtClean="0"/>
              <a:t>bidem</a:t>
            </a:r>
            <a:r>
              <a:rPr lang="en-US" dirty="0" smtClean="0"/>
              <a:t>: </a:t>
            </a:r>
            <a:r>
              <a:rPr lang="en-US" dirty="0" err="1" smtClean="0"/>
              <a:t>senza</a:t>
            </a:r>
            <a:r>
              <a:rPr lang="en-US" dirty="0" smtClean="0"/>
              <a:t> </a:t>
            </a:r>
            <a:r>
              <a:rPr lang="en-US" dirty="0" err="1" smtClean="0"/>
              <a:t>numero</a:t>
            </a:r>
            <a:r>
              <a:rPr lang="en-US" dirty="0" smtClean="0"/>
              <a:t> di </a:t>
            </a:r>
            <a:r>
              <a:rPr lang="en-US" dirty="0" err="1" smtClean="0"/>
              <a:t>pagina</a:t>
            </a:r>
            <a:r>
              <a:rPr lang="en-US" dirty="0" smtClean="0"/>
              <a:t>. </a:t>
            </a:r>
            <a:r>
              <a:rPr lang="en-US" dirty="0" err="1" smtClean="0"/>
              <a:t>Fa</a:t>
            </a:r>
            <a:r>
              <a:rPr lang="en-US" dirty="0" smtClean="0"/>
              <a:t> </a:t>
            </a:r>
            <a:r>
              <a:rPr lang="en-US" dirty="0" err="1"/>
              <a:t>riferimento</a:t>
            </a:r>
            <a:r>
              <a:rPr lang="en-US" dirty="0"/>
              <a:t> ad </a:t>
            </a:r>
            <a:r>
              <a:rPr lang="en-US" dirty="0" err="1"/>
              <a:t>una</a:t>
            </a:r>
            <a:r>
              <a:rPr lang="en-US" dirty="0"/>
              <a:t> nota </a:t>
            </a:r>
            <a:r>
              <a:rPr lang="en-US" dirty="0" err="1" smtClean="0"/>
              <a:t>precedente</a:t>
            </a:r>
            <a:r>
              <a:rPr lang="en-US" dirty="0" smtClean="0"/>
              <a:t> in cui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cita</a:t>
            </a:r>
            <a:r>
              <a:rPr lang="en-US" dirty="0" smtClean="0"/>
              <a:t> </a:t>
            </a:r>
            <a:r>
              <a:rPr lang="en-US" dirty="0" err="1" smtClean="0"/>
              <a:t>stessa</a:t>
            </a:r>
            <a:r>
              <a:rPr lang="en-US" dirty="0" smtClean="0"/>
              <a:t> opera e </a:t>
            </a:r>
            <a:r>
              <a:rPr lang="en-US" dirty="0" err="1" smtClean="0"/>
              <a:t>numero</a:t>
            </a:r>
            <a:r>
              <a:rPr lang="en-US" dirty="0" smtClean="0"/>
              <a:t> di </a:t>
            </a:r>
            <a:r>
              <a:rPr lang="en-US" smtClean="0"/>
              <a:t>pagina.</a:t>
            </a:r>
            <a:endParaRPr lang="it-IT" dirty="0"/>
          </a:p>
          <a:p>
            <a:r>
              <a:rPr lang="en-US" dirty="0"/>
              <a:t> </a:t>
            </a:r>
            <a:endParaRPr lang="it-IT" dirty="0"/>
          </a:p>
          <a:p>
            <a:r>
              <a:rPr lang="it-IT" dirty="0"/>
              <a:t> </a:t>
            </a:r>
          </a:p>
        </p:txBody>
      </p:sp>
      <p:sp>
        <p:nvSpPr>
          <p:cNvPr id="2" name="Rettangolo 1"/>
          <p:cNvSpPr/>
          <p:nvPr/>
        </p:nvSpPr>
        <p:spPr>
          <a:xfrm>
            <a:off x="831574" y="1056785"/>
            <a:ext cx="102477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800" b="1" dirty="0"/>
              <a:t>Note a piè di </a:t>
            </a:r>
            <a:r>
              <a:rPr lang="it-IT" sz="2800" b="1" dirty="0" smtClean="0"/>
              <a:t>pagina</a:t>
            </a: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766579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39"/>
            <a:ext cx="12192000" cy="684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Immagin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45300"/>
          </a:xfrm>
          <a:prstGeom prst="rect">
            <a:avLst/>
          </a:prstGeom>
        </p:spPr>
      </p:pic>
      <p:sp>
        <p:nvSpPr>
          <p:cNvPr id="14" name="CasellaDiTesto 13"/>
          <p:cNvSpPr txBox="1"/>
          <p:nvPr/>
        </p:nvSpPr>
        <p:spPr>
          <a:xfrm>
            <a:off x="2064776" y="4590468"/>
            <a:ext cx="93279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it-IT" sz="1600" b="1" dirty="0">
              <a:latin typeface=""/>
            </a:endParaRPr>
          </a:p>
        </p:txBody>
      </p:sp>
      <p:sp>
        <p:nvSpPr>
          <p:cNvPr id="10" name="CasellaDiTesto 9"/>
          <p:cNvSpPr txBox="1"/>
          <p:nvPr/>
        </p:nvSpPr>
        <p:spPr>
          <a:xfrm>
            <a:off x="2064776" y="2339173"/>
            <a:ext cx="93279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it-IT" sz="2000" b="1" dirty="0" smtClean="0">
              <a:solidFill>
                <a:schemeClr val="accent1">
                  <a:lumMod val="75000"/>
                </a:schemeClr>
              </a:solidFill>
              <a:latin typeface=""/>
            </a:endParaRPr>
          </a:p>
        </p:txBody>
      </p:sp>
      <p:sp>
        <p:nvSpPr>
          <p:cNvPr id="12" name="CasellaDiTesto 11"/>
          <p:cNvSpPr txBox="1"/>
          <p:nvPr/>
        </p:nvSpPr>
        <p:spPr>
          <a:xfrm>
            <a:off x="695498" y="1766986"/>
            <a:ext cx="11067485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/>
              <a:buChar char="•"/>
            </a:pPr>
            <a:r>
              <a:rPr lang="it-IT" b="1" dirty="0"/>
              <a:t>G</a:t>
            </a:r>
            <a:r>
              <a:rPr lang="it-IT" b="1" dirty="0" smtClean="0"/>
              <a:t>rassetto</a:t>
            </a:r>
            <a:r>
              <a:rPr lang="it-IT" dirty="0"/>
              <a:t> per i titoli dei capitoli e dei paragrafi</a:t>
            </a:r>
          </a:p>
          <a:p>
            <a:pPr marL="285750" lvl="0" indent="-285750">
              <a:buFont typeface="Arial"/>
              <a:buChar char="•"/>
            </a:pPr>
            <a:r>
              <a:rPr lang="it-IT" i="1" dirty="0"/>
              <a:t>C</a:t>
            </a:r>
            <a:r>
              <a:rPr lang="it-IT" i="1" dirty="0" smtClean="0"/>
              <a:t>orsivo</a:t>
            </a:r>
            <a:r>
              <a:rPr lang="it-IT" dirty="0"/>
              <a:t> per parole straniere non entrate nell’uso comune della lingua italiana; per titoli di </a:t>
            </a:r>
            <a:r>
              <a:rPr lang="it-IT" dirty="0" err="1"/>
              <a:t>sottoparagrafi</a:t>
            </a:r>
            <a:endParaRPr lang="it-IT" dirty="0"/>
          </a:p>
          <a:p>
            <a:pPr marL="285750" lvl="0" indent="-285750">
              <a:buFont typeface="Arial"/>
              <a:buChar char="•"/>
            </a:pPr>
            <a:r>
              <a:rPr lang="it-IT" dirty="0" smtClean="0"/>
              <a:t>Accenti: utilizzare </a:t>
            </a:r>
            <a:r>
              <a:rPr lang="it-IT" dirty="0"/>
              <a:t>i caratteri accentanti, non gli apici di seguito alla lettera:</a:t>
            </a:r>
            <a:br>
              <a:rPr lang="it-IT" dirty="0"/>
            </a:br>
            <a:r>
              <a:rPr lang="it-IT" dirty="0"/>
              <a:t>à è </a:t>
            </a:r>
            <a:r>
              <a:rPr lang="it-IT" dirty="0" err="1"/>
              <a:t>ì</a:t>
            </a:r>
            <a:r>
              <a:rPr lang="it-IT" dirty="0"/>
              <a:t> </a:t>
            </a:r>
            <a:r>
              <a:rPr lang="it-IT" dirty="0" err="1"/>
              <a:t>ò</a:t>
            </a:r>
            <a:r>
              <a:rPr lang="it-IT" dirty="0"/>
              <a:t> </a:t>
            </a:r>
            <a:r>
              <a:rPr lang="it-IT" dirty="0" err="1"/>
              <a:t>ù</a:t>
            </a:r>
            <a:r>
              <a:rPr lang="it-IT" dirty="0"/>
              <a:t> non </a:t>
            </a:r>
            <a:r>
              <a:rPr lang="it-IT" dirty="0" err="1"/>
              <a:t>a’</a:t>
            </a:r>
            <a:r>
              <a:rPr lang="it-IT" dirty="0"/>
              <a:t> </a:t>
            </a:r>
            <a:r>
              <a:rPr lang="it-IT" dirty="0" err="1"/>
              <a:t>e’</a:t>
            </a:r>
            <a:r>
              <a:rPr lang="it-IT" dirty="0"/>
              <a:t> i’ o’ u’</a:t>
            </a:r>
          </a:p>
          <a:p>
            <a:pPr lvl="1"/>
            <a:r>
              <a:rPr lang="it-IT" dirty="0"/>
              <a:t>È non E’</a:t>
            </a:r>
          </a:p>
          <a:p>
            <a:pPr lvl="1"/>
            <a:r>
              <a:rPr lang="it-IT" dirty="0" smtClean="0"/>
              <a:t>perché </a:t>
            </a:r>
            <a:r>
              <a:rPr lang="it-IT" dirty="0"/>
              <a:t>non </a:t>
            </a:r>
            <a:r>
              <a:rPr lang="it-IT" dirty="0" err="1" smtClean="0"/>
              <a:t>perchè</a:t>
            </a:r>
            <a:endParaRPr lang="it-IT" dirty="0"/>
          </a:p>
          <a:p>
            <a:pPr lvl="1"/>
            <a:r>
              <a:rPr lang="it-IT" dirty="0"/>
              <a:t>nonché non </a:t>
            </a:r>
            <a:r>
              <a:rPr lang="it-IT" dirty="0" err="1" smtClean="0"/>
              <a:t>nonchè</a:t>
            </a:r>
            <a:endParaRPr lang="it-IT" dirty="0"/>
          </a:p>
          <a:p>
            <a:pPr lvl="1"/>
            <a:r>
              <a:rPr lang="it-IT" dirty="0"/>
              <a:t>finché non </a:t>
            </a:r>
            <a:r>
              <a:rPr lang="it-IT" dirty="0" err="1"/>
              <a:t>finchè</a:t>
            </a:r>
            <a:endParaRPr lang="it-IT" dirty="0"/>
          </a:p>
          <a:p>
            <a:pPr lvl="1"/>
            <a:r>
              <a:rPr lang="it-IT" dirty="0"/>
              <a:t>sicché non </a:t>
            </a:r>
            <a:r>
              <a:rPr lang="it-IT" dirty="0" err="1"/>
              <a:t>sicchè</a:t>
            </a:r>
            <a:endParaRPr lang="it-IT" dirty="0"/>
          </a:p>
          <a:p>
            <a:pPr lvl="1"/>
            <a:endParaRPr lang="it-IT" dirty="0"/>
          </a:p>
          <a:p>
            <a:r>
              <a:rPr lang="it-IT" b="1" dirty="0" smtClean="0"/>
              <a:t>Virgolette</a:t>
            </a:r>
          </a:p>
          <a:p>
            <a:pPr marL="285750" lvl="0" indent="-285750">
              <a:buFont typeface="Arial"/>
              <a:buChar char="•"/>
            </a:pPr>
            <a:r>
              <a:rPr lang="it-IT" dirty="0"/>
              <a:t>virgolette </a:t>
            </a:r>
            <a:r>
              <a:rPr lang="it-IT" dirty="0" smtClean="0"/>
              <a:t>basse o a sergentino </a:t>
            </a:r>
            <a:r>
              <a:rPr lang="it-IT" dirty="0"/>
              <a:t>(« ») per le citazioni testuali da altre fonti (altri autori, norme, sentenze)</a:t>
            </a:r>
          </a:p>
          <a:p>
            <a:pPr marL="285750" lvl="0" indent="-285750">
              <a:buFont typeface="Arial"/>
              <a:buChar char="•"/>
            </a:pPr>
            <a:r>
              <a:rPr lang="it-IT" dirty="0"/>
              <a:t>virgolette alte (“ ”) per isolare un concetto, un termine o un’espressione; per evidenziare l’utilizzo di un termine in un contesto differente rispetto a quello in cui è più comunemente usato; per il secondo grado di citazione testuale</a:t>
            </a:r>
          </a:p>
          <a:p>
            <a:endParaRPr lang="it-IT" dirty="0" smtClean="0"/>
          </a:p>
        </p:txBody>
      </p:sp>
      <p:sp>
        <p:nvSpPr>
          <p:cNvPr id="2" name="Rettangolo 1"/>
          <p:cNvSpPr/>
          <p:nvPr/>
        </p:nvSpPr>
        <p:spPr>
          <a:xfrm>
            <a:off x="831574" y="1056786"/>
            <a:ext cx="10247725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800" b="1" dirty="0" smtClean="0"/>
              <a:t>Formattazione</a:t>
            </a:r>
          </a:p>
          <a:p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40426568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1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46887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2700669"/>
            <a:ext cx="10515600" cy="3476293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it-IT" b="1" dirty="0" smtClean="0">
                <a:solidFill>
                  <a:srgbClr val="002060"/>
                </a:solidFill>
                <a:latin typeface="Calibri" charset="0"/>
                <a:ea typeface="Calibri" charset="0"/>
                <a:cs typeface="Calibri" charset="0"/>
              </a:rPr>
              <a:t>THANK YOU FOR YOUR ATTENTION!</a:t>
            </a:r>
          </a:p>
          <a:p>
            <a:pPr marL="0" indent="0" algn="ctr">
              <a:buNone/>
            </a:pPr>
            <a:endParaRPr lang="it-IT" sz="2400" b="1" dirty="0">
              <a:solidFill>
                <a:srgbClr val="002060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0" indent="0" algn="ctr">
              <a:buNone/>
            </a:pPr>
            <a:endParaRPr lang="it-IT" sz="2400" b="1" dirty="0" smtClean="0">
              <a:solidFill>
                <a:srgbClr val="002060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0" indent="0" algn="ctr">
              <a:buNone/>
            </a:pPr>
            <a:endParaRPr lang="it-IT" sz="2400" b="1" dirty="0">
              <a:solidFill>
                <a:srgbClr val="002060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0" indent="0" algn="ctr">
              <a:buNone/>
            </a:pPr>
            <a:endParaRPr lang="it-IT" sz="2400" b="1" dirty="0" smtClean="0">
              <a:solidFill>
                <a:srgbClr val="002060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0" indent="0" algn="ctr">
              <a:buNone/>
            </a:pPr>
            <a:endParaRPr lang="it-IT" sz="2400" b="1" dirty="0">
              <a:solidFill>
                <a:srgbClr val="002060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0" indent="0" algn="ctr">
              <a:buNone/>
            </a:pPr>
            <a:endParaRPr lang="it-IT" sz="2400" b="1" dirty="0">
              <a:solidFill>
                <a:srgbClr val="002060"/>
              </a:solidFill>
              <a:latin typeface="Calibri" charset="0"/>
              <a:ea typeface="Calibri" charset="0"/>
              <a:cs typeface="Calibri" charset="0"/>
            </a:endParaRPr>
          </a:p>
          <a:p>
            <a:pPr marL="0" indent="0" algn="ctr">
              <a:buNone/>
            </a:pPr>
            <a:r>
              <a:rPr lang="it-IT" sz="2400" b="1" dirty="0" smtClean="0">
                <a:solidFill>
                  <a:srgbClr val="002060"/>
                </a:solidFill>
                <a:latin typeface="Calibri" charset="0"/>
                <a:ea typeface="Calibri" charset="0"/>
                <a:cs typeface="Calibri" charset="0"/>
                <a:hlinkClick r:id="rId3"/>
              </a:rPr>
              <a:t>Vanna.boffo@unifi.it</a:t>
            </a:r>
            <a:endParaRPr lang="it-IT" sz="2400" b="1" dirty="0" smtClean="0">
              <a:solidFill>
                <a:srgbClr val="002060"/>
              </a:solidFill>
              <a:latin typeface="Calibri" charset="0"/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9319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1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7938"/>
            <a:ext cx="12192000" cy="6846887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84870" y="640238"/>
            <a:ext cx="10515600" cy="1325563"/>
          </a:xfrm>
        </p:spPr>
        <p:txBody>
          <a:bodyPr/>
          <a:lstStyle/>
          <a:p>
            <a:r>
              <a:rPr lang="it-IT" b="1" dirty="0" smtClean="0">
                <a:solidFill>
                  <a:srgbClr val="002060"/>
                </a:solidFill>
              </a:rPr>
              <a:t>Index</a:t>
            </a:r>
            <a:endParaRPr lang="it-IT" b="1" dirty="0">
              <a:solidFill>
                <a:srgbClr val="00206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ctr">
              <a:buNone/>
              <a:defRPr sz="1800" b="0">
                <a:solidFill>
                  <a:srgbClr val="000000"/>
                </a:solidFill>
              </a:defRPr>
            </a:pPr>
            <a:endParaRPr lang="it-IT" dirty="0">
              <a:solidFill>
                <a:srgbClr val="00487F"/>
              </a:solidFill>
              <a:latin typeface="Calibri" charset="0"/>
              <a:ea typeface="Calibri" charset="0"/>
              <a:cs typeface="Calibri" charset="0"/>
              <a:sym typeface="Arial Bold"/>
            </a:endParaRPr>
          </a:p>
          <a:p>
            <a:pPr marL="342900" lvl="0" indent="-342900" algn="just">
              <a:buFont typeface="+mj-lt"/>
              <a:buAutoNum type="arabicPeriod"/>
              <a:defRPr sz="1800" b="0">
                <a:solidFill>
                  <a:srgbClr val="000000"/>
                </a:solidFill>
              </a:defRPr>
            </a:pPr>
            <a:r>
              <a:rPr lang="it-IT" sz="2400" dirty="0" smtClean="0">
                <a:solidFill>
                  <a:srgbClr val="00487F"/>
                </a:solidFill>
                <a:latin typeface="Arial"/>
                <a:ea typeface="Calibri" charset="0"/>
                <a:cs typeface="Arial"/>
                <a:sym typeface="Arial Bold"/>
              </a:rPr>
              <a:t>Che cosa è una Recensione</a:t>
            </a:r>
          </a:p>
          <a:p>
            <a:pPr marL="342900" lvl="0" indent="-342900" algn="just">
              <a:buFont typeface="+mj-lt"/>
              <a:buAutoNum type="arabicPeriod"/>
              <a:defRPr sz="1800" b="0">
                <a:solidFill>
                  <a:srgbClr val="000000"/>
                </a:solidFill>
              </a:defRPr>
            </a:pPr>
            <a:r>
              <a:rPr lang="it-IT" sz="2400" dirty="0" smtClean="0">
                <a:solidFill>
                  <a:srgbClr val="00487F"/>
                </a:solidFill>
                <a:latin typeface="Arial"/>
                <a:ea typeface="Calibri" charset="0"/>
                <a:cs typeface="Arial"/>
                <a:sym typeface="Arial Bold"/>
              </a:rPr>
              <a:t>Struttura di una recensione</a:t>
            </a:r>
          </a:p>
          <a:p>
            <a:pPr marL="342900" lvl="0" indent="-342900" algn="just">
              <a:buFont typeface="+mj-lt"/>
              <a:buAutoNum type="arabicPeriod"/>
              <a:defRPr sz="1800" b="0">
                <a:solidFill>
                  <a:srgbClr val="000000"/>
                </a:solidFill>
              </a:defRPr>
            </a:pPr>
            <a:r>
              <a:rPr lang="it-IT" sz="2400" dirty="0" smtClean="0">
                <a:solidFill>
                  <a:srgbClr val="00487F"/>
                </a:solidFill>
                <a:latin typeface="Arial"/>
                <a:ea typeface="Calibri" charset="0"/>
                <a:cs typeface="Arial"/>
                <a:sym typeface="Arial Bold"/>
              </a:rPr>
              <a:t>Stile Editoriale di una recensione</a:t>
            </a:r>
          </a:p>
          <a:p>
            <a:pPr marL="342900" lvl="0" indent="-342900" algn="just">
              <a:buFont typeface="+mj-lt"/>
              <a:buAutoNum type="arabicPeriod"/>
              <a:defRPr sz="1800" b="0">
                <a:solidFill>
                  <a:srgbClr val="000000"/>
                </a:solidFill>
              </a:defRPr>
            </a:pPr>
            <a:r>
              <a:rPr lang="it-IT" sz="2400" dirty="0" smtClean="0">
                <a:solidFill>
                  <a:srgbClr val="00487F"/>
                </a:solidFill>
                <a:latin typeface="Arial"/>
                <a:ea typeface="Calibri" charset="0"/>
                <a:cs typeface="Arial"/>
                <a:sym typeface="Arial Bold"/>
              </a:rPr>
              <a:t>Cura della scrittura</a:t>
            </a:r>
          </a:p>
          <a:p>
            <a:pPr marL="342900" lvl="0" indent="-342900" algn="just">
              <a:buFont typeface="+mj-lt"/>
              <a:buAutoNum type="arabicPeriod"/>
              <a:defRPr sz="1800" b="0">
                <a:solidFill>
                  <a:srgbClr val="000000"/>
                </a:solidFill>
              </a:defRPr>
            </a:pPr>
            <a:r>
              <a:rPr lang="it-IT" sz="2400" dirty="0" smtClean="0">
                <a:solidFill>
                  <a:srgbClr val="00487F"/>
                </a:solidFill>
                <a:latin typeface="Arial"/>
                <a:ea typeface="Calibri" charset="0"/>
                <a:cs typeface="Arial"/>
                <a:sym typeface="Arial Bold"/>
              </a:rPr>
              <a:t>Lunghezza della recensione</a:t>
            </a:r>
          </a:p>
        </p:txBody>
      </p:sp>
    </p:spTree>
    <p:extLst>
      <p:ext uri="{BB962C8B-B14F-4D97-AF65-F5344CB8AC3E}">
        <p14:creationId xmlns:p14="http://schemas.microsoft.com/office/powerpoint/2010/main" val="4008893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1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7938"/>
            <a:ext cx="12192000" cy="6846887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5000" y="2666999"/>
            <a:ext cx="10718800" cy="1248833"/>
          </a:xfrm>
        </p:spPr>
        <p:txBody>
          <a:bodyPr>
            <a:noAutofit/>
          </a:bodyPr>
          <a:lstStyle/>
          <a:p>
            <a:pPr marL="571500" indent="-571500">
              <a:buFont typeface="Wingdings" charset="2"/>
              <a:buChar char="ü"/>
            </a:pPr>
            <a:r>
              <a:rPr lang="it-IT" b="1" dirty="0">
                <a:latin typeface="Arial"/>
                <a:cs typeface="Arial"/>
              </a:rPr>
              <a:t>Cosa è una recensione?</a:t>
            </a:r>
            <a:br>
              <a:rPr lang="it-IT" b="1" dirty="0">
                <a:latin typeface="Arial"/>
                <a:cs typeface="Arial"/>
              </a:rPr>
            </a:br>
            <a:r>
              <a:rPr lang="it-IT" b="1" dirty="0">
                <a:latin typeface="Arial"/>
                <a:cs typeface="Arial"/>
              </a:rPr>
              <a:t/>
            </a:r>
            <a:br>
              <a:rPr lang="it-IT" b="1" dirty="0">
                <a:latin typeface="Arial"/>
                <a:cs typeface="Arial"/>
              </a:rPr>
            </a:br>
            <a:endParaRPr lang="it-IT" b="1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828561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1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7938"/>
            <a:ext cx="12192000" cy="6846887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>
                <a:solidFill>
                  <a:srgbClr val="002060"/>
                </a:solidFill>
              </a:rPr>
              <a:t>Struttura</a:t>
            </a:r>
            <a:endParaRPr lang="it-IT" b="1" dirty="0">
              <a:solidFill>
                <a:srgbClr val="00206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>
                <a:solidFill>
                  <a:srgbClr val="002060"/>
                </a:solidFill>
              </a:rPr>
              <a:t>Parte introduttiva</a:t>
            </a:r>
          </a:p>
          <a:p>
            <a:r>
              <a:rPr lang="it-IT" dirty="0" smtClean="0">
                <a:solidFill>
                  <a:srgbClr val="002060"/>
                </a:solidFill>
              </a:rPr>
              <a:t>……………………………………</a:t>
            </a:r>
          </a:p>
          <a:p>
            <a:r>
              <a:rPr lang="it-IT" dirty="0" smtClean="0">
                <a:solidFill>
                  <a:srgbClr val="002060"/>
                </a:solidFill>
              </a:rPr>
              <a:t>Parte Centrale</a:t>
            </a:r>
          </a:p>
          <a:p>
            <a:r>
              <a:rPr lang="it-IT" dirty="0" smtClean="0">
                <a:solidFill>
                  <a:srgbClr val="002060"/>
                </a:solidFill>
              </a:rPr>
              <a:t>…………………………………….</a:t>
            </a:r>
          </a:p>
          <a:p>
            <a:r>
              <a:rPr lang="it-IT" dirty="0" smtClean="0">
                <a:solidFill>
                  <a:srgbClr val="002060"/>
                </a:solidFill>
              </a:rPr>
              <a:t>Parte Interpretativa</a:t>
            </a:r>
          </a:p>
          <a:p>
            <a:r>
              <a:rPr lang="it-IT" dirty="0" smtClean="0">
                <a:solidFill>
                  <a:srgbClr val="002060"/>
                </a:solidFill>
              </a:rPr>
              <a:t>…………………………………….</a:t>
            </a:r>
          </a:p>
          <a:p>
            <a:r>
              <a:rPr lang="it-IT" dirty="0" smtClean="0">
                <a:solidFill>
                  <a:srgbClr val="002060"/>
                </a:solidFill>
              </a:rPr>
              <a:t>Parte Conclusiva/Valutativa</a:t>
            </a:r>
            <a:endParaRPr lang="it-IT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78298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1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7938"/>
            <a:ext cx="12192000" cy="6846887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>
                <a:solidFill>
                  <a:srgbClr val="002060"/>
                </a:solidFill>
              </a:rPr>
              <a:t>Stile Editoriale</a:t>
            </a:r>
            <a:endParaRPr lang="it-IT" b="1" dirty="0">
              <a:solidFill>
                <a:srgbClr val="002060"/>
              </a:solidFill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1329224" y="1626893"/>
            <a:ext cx="9207795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3200" b="1" dirty="0" smtClean="0">
                <a:solidFill>
                  <a:srgbClr val="002060"/>
                </a:solidFill>
              </a:rPr>
              <a:t>Note</a:t>
            </a:r>
          </a:p>
          <a:p>
            <a:pPr algn="just"/>
            <a:endParaRPr lang="it-IT" sz="3200" b="1" dirty="0">
              <a:solidFill>
                <a:srgbClr val="002060"/>
              </a:solidFill>
            </a:endParaRPr>
          </a:p>
          <a:p>
            <a:pPr algn="just"/>
            <a:r>
              <a:rPr lang="it-IT" sz="3200" b="1" dirty="0" smtClean="0">
                <a:solidFill>
                  <a:srgbClr val="002060"/>
                </a:solidFill>
              </a:rPr>
              <a:t>………………….</a:t>
            </a:r>
          </a:p>
          <a:p>
            <a:pPr algn="just"/>
            <a:endParaRPr lang="it-IT" sz="3200" b="1" dirty="0">
              <a:solidFill>
                <a:srgbClr val="002060"/>
              </a:solidFill>
            </a:endParaRPr>
          </a:p>
          <a:p>
            <a:pPr algn="just"/>
            <a:r>
              <a:rPr lang="it-IT" sz="3200" b="1" dirty="0" smtClean="0">
                <a:solidFill>
                  <a:srgbClr val="002060"/>
                </a:solidFill>
              </a:rPr>
              <a:t>Bibliografia</a:t>
            </a:r>
          </a:p>
          <a:p>
            <a:pPr algn="just"/>
            <a:endParaRPr lang="it-IT" sz="3200" b="1" dirty="0">
              <a:solidFill>
                <a:srgbClr val="002060"/>
              </a:solidFill>
            </a:endParaRPr>
          </a:p>
          <a:p>
            <a:pPr algn="just"/>
            <a:r>
              <a:rPr lang="it-IT" sz="3200" b="1" dirty="0" smtClean="0">
                <a:solidFill>
                  <a:srgbClr val="002060"/>
                </a:solidFill>
              </a:rPr>
              <a:t>…………………….	</a:t>
            </a:r>
            <a:endParaRPr lang="it-IT" sz="32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25962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1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7938"/>
            <a:ext cx="12192000" cy="6846887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>
                <a:solidFill>
                  <a:srgbClr val="002060"/>
                </a:solidFill>
              </a:rPr>
              <a:t>Cura della scrittura</a:t>
            </a:r>
            <a:endParaRPr lang="it-IT" b="1" dirty="0">
              <a:solidFill>
                <a:srgbClr val="00206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496853"/>
            <a:ext cx="10515600" cy="2990087"/>
          </a:xfrm>
          <a:ln>
            <a:noFill/>
          </a:ln>
        </p:spPr>
        <p:txBody>
          <a:bodyPr>
            <a:normAutofit/>
          </a:bodyPr>
          <a:lstStyle/>
          <a:p>
            <a:pPr marL="342900" indent="-342900" algn="just" defTabSz="457200" latinLnBrk="1" hangingPunct="0">
              <a:lnSpc>
                <a:spcPct val="100000"/>
              </a:lnSpc>
              <a:spcBef>
                <a:spcPts val="0"/>
              </a:spcBef>
              <a:buFont typeface="Arial" charset="0"/>
              <a:buChar char="•"/>
            </a:pPr>
            <a:endParaRPr lang="it-IT" sz="2400" dirty="0" smtClean="0">
              <a:solidFill>
                <a:srgbClr val="002060"/>
              </a:solidFill>
            </a:endParaRPr>
          </a:p>
          <a:p>
            <a:pPr marL="342900" indent="-342900" algn="just" defTabSz="457200" latinLnBrk="1" hangingPunct="0">
              <a:lnSpc>
                <a:spcPct val="100000"/>
              </a:lnSpc>
              <a:spcBef>
                <a:spcPts val="0"/>
              </a:spcBef>
              <a:buFont typeface="Arial" charset="0"/>
              <a:buChar char="•"/>
            </a:pPr>
            <a:r>
              <a:rPr lang="it-IT" dirty="0" smtClean="0">
                <a:solidFill>
                  <a:srgbClr val="002060"/>
                </a:solidFill>
              </a:rPr>
              <a:t>Che cosa significa curare la scrittura:</a:t>
            </a:r>
          </a:p>
          <a:p>
            <a:pPr marL="342900" indent="-342900" algn="just" defTabSz="457200" latinLnBrk="1" hangingPunct="0">
              <a:lnSpc>
                <a:spcPct val="100000"/>
              </a:lnSpc>
              <a:spcBef>
                <a:spcPts val="0"/>
              </a:spcBef>
              <a:buFont typeface="Arial" charset="0"/>
              <a:buChar char="•"/>
            </a:pPr>
            <a:endParaRPr lang="it-IT" dirty="0">
              <a:solidFill>
                <a:srgbClr val="002060"/>
              </a:solidFill>
            </a:endParaRPr>
          </a:p>
          <a:p>
            <a:pPr marL="342900" indent="-342900" algn="just" defTabSz="457200" latinLnBrk="1" hangingPunct="0">
              <a:lnSpc>
                <a:spcPct val="100000"/>
              </a:lnSpc>
              <a:spcBef>
                <a:spcPts val="0"/>
              </a:spcBef>
              <a:buFont typeface="Arial" charset="0"/>
              <a:buChar char="•"/>
            </a:pPr>
            <a:r>
              <a:rPr lang="it-IT" dirty="0" smtClean="0">
                <a:solidFill>
                  <a:srgbClr val="002060"/>
                </a:solidFill>
              </a:rPr>
              <a:t>Ripetizioni, fraseggio, semplicità della frase, sinteticità del contenuto</a:t>
            </a:r>
            <a:endParaRPr lang="it-IT" dirty="0">
              <a:solidFill>
                <a:srgbClr val="002060"/>
              </a:solidFill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1312333" y="3661833"/>
            <a:ext cx="9249834" cy="3108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2800" b="1" dirty="0" smtClean="0">
                <a:solidFill>
                  <a:schemeClr val="tx2"/>
                </a:solidFill>
              </a:rPr>
              <a:t>“Quell’antico </a:t>
            </a:r>
            <a:r>
              <a:rPr lang="it-IT" sz="2800" b="1" dirty="0">
                <a:solidFill>
                  <a:schemeClr val="tx2"/>
                </a:solidFill>
              </a:rPr>
              <a:t>problema perde ogni </a:t>
            </a:r>
            <a:r>
              <a:rPr lang="it-IT" sz="2800" b="1" dirty="0" err="1">
                <a:solidFill>
                  <a:schemeClr val="tx2"/>
                </a:solidFill>
              </a:rPr>
              <a:t>linearita</a:t>
            </a:r>
            <a:r>
              <a:rPr lang="it-IT" sz="2800" b="1" dirty="0">
                <a:solidFill>
                  <a:schemeClr val="tx2"/>
                </a:solidFill>
              </a:rPr>
              <a:t>̀ e si fa un groviglio problematico da </a:t>
            </a:r>
            <a:r>
              <a:rPr lang="it-IT" sz="2800" b="1" dirty="0" smtClean="0">
                <a:solidFill>
                  <a:schemeClr val="tx2"/>
                </a:solidFill>
              </a:rPr>
              <a:t>rileggere </a:t>
            </a:r>
            <a:r>
              <a:rPr lang="it-IT" sz="2800" b="1" dirty="0">
                <a:solidFill>
                  <a:schemeClr val="tx2"/>
                </a:solidFill>
              </a:rPr>
              <a:t>secondo modelli integrati e guardando, appunto, alla </a:t>
            </a:r>
            <a:r>
              <a:rPr lang="it-IT" sz="2800" b="1" dirty="0" err="1">
                <a:solidFill>
                  <a:schemeClr val="tx2"/>
                </a:solidFill>
              </a:rPr>
              <a:t>complessita</a:t>
            </a:r>
            <a:r>
              <a:rPr lang="it-IT" sz="2800" b="1" dirty="0">
                <a:solidFill>
                  <a:schemeClr val="tx2"/>
                </a:solidFill>
              </a:rPr>
              <a:t>̀. È questa una prospettiva che ben emerge nel volume, anche se poi il discorso non si inoltra nei meandri tematici e polemici di quel dilemma. </a:t>
            </a:r>
            <a:r>
              <a:rPr lang="it-IT" sz="2800" b="1" dirty="0" smtClean="0">
                <a:solidFill>
                  <a:schemeClr val="tx2"/>
                </a:solidFill>
              </a:rPr>
              <a:t>Ma </a:t>
            </a:r>
            <a:r>
              <a:rPr lang="it-IT" sz="2800" b="1" dirty="0">
                <a:solidFill>
                  <a:schemeClr val="tx2"/>
                </a:solidFill>
              </a:rPr>
              <a:t>la prospettiva di soluzione c’è e circola ampiamente nel </a:t>
            </a:r>
            <a:r>
              <a:rPr lang="it-IT" sz="2800" b="1" dirty="0" smtClean="0">
                <a:solidFill>
                  <a:schemeClr val="tx2"/>
                </a:solidFill>
              </a:rPr>
              <a:t>testo”. </a:t>
            </a:r>
            <a:r>
              <a:rPr lang="it-IT" sz="2800" b="1" dirty="0" err="1" smtClean="0">
                <a:solidFill>
                  <a:schemeClr val="tx2"/>
                </a:solidFill>
              </a:rPr>
              <a:t>F</a:t>
            </a:r>
            <a:r>
              <a:rPr lang="it-IT" sz="2800" b="1" dirty="0" smtClean="0">
                <a:solidFill>
                  <a:schemeClr val="tx2"/>
                </a:solidFill>
              </a:rPr>
              <a:t>. Cambi</a:t>
            </a:r>
            <a:endParaRPr lang="it-IT" sz="28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33513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1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7938"/>
            <a:ext cx="12192000" cy="6846887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>
                <a:solidFill>
                  <a:srgbClr val="002060"/>
                </a:solidFill>
              </a:rPr>
              <a:t>Lunghezza e altro…</a:t>
            </a:r>
            <a:endParaRPr lang="it-IT" b="1" dirty="0">
              <a:solidFill>
                <a:srgbClr val="002060"/>
              </a:solidFill>
            </a:endParaRPr>
          </a:p>
        </p:txBody>
      </p:sp>
      <p:sp>
        <p:nvSpPr>
          <p:cNvPr id="8" name="Segnaposto contenuto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Quanto deve essere lunga una recensione?</a:t>
            </a:r>
          </a:p>
          <a:p>
            <a:endParaRPr lang="it-IT" dirty="0"/>
          </a:p>
          <a:p>
            <a:r>
              <a:rPr lang="it-IT" dirty="0" smtClean="0"/>
              <a:t>In prima o in terza persona?</a:t>
            </a:r>
          </a:p>
          <a:p>
            <a:endParaRPr lang="it-IT" dirty="0"/>
          </a:p>
          <a:p>
            <a:r>
              <a:rPr lang="it-IT" dirty="0" smtClean="0"/>
              <a:t>A  chi ci rivolgiamo?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842182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39"/>
            <a:ext cx="12192000" cy="684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Immagin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45300"/>
          </a:xfrm>
          <a:prstGeom prst="rect">
            <a:avLst/>
          </a:prstGeom>
        </p:spPr>
      </p:pic>
      <p:sp>
        <p:nvSpPr>
          <p:cNvPr id="14" name="CasellaDiTesto 13"/>
          <p:cNvSpPr txBox="1"/>
          <p:nvPr/>
        </p:nvSpPr>
        <p:spPr>
          <a:xfrm>
            <a:off x="2064776" y="4590468"/>
            <a:ext cx="93279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it-IT" sz="1600" b="1" dirty="0">
              <a:latin typeface=""/>
            </a:endParaRPr>
          </a:p>
        </p:txBody>
      </p:sp>
      <p:sp>
        <p:nvSpPr>
          <p:cNvPr id="10" name="CasellaDiTesto 9"/>
          <p:cNvSpPr txBox="1"/>
          <p:nvPr/>
        </p:nvSpPr>
        <p:spPr>
          <a:xfrm>
            <a:off x="2064776" y="2339173"/>
            <a:ext cx="93279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it-IT" sz="2000" b="1" dirty="0" smtClean="0">
              <a:solidFill>
                <a:schemeClr val="accent1">
                  <a:lumMod val="75000"/>
                </a:schemeClr>
              </a:solidFill>
              <a:latin typeface=""/>
            </a:endParaRPr>
          </a:p>
        </p:txBody>
      </p:sp>
      <p:sp>
        <p:nvSpPr>
          <p:cNvPr id="12" name="CasellaDiTesto 11"/>
          <p:cNvSpPr txBox="1"/>
          <p:nvPr/>
        </p:nvSpPr>
        <p:spPr>
          <a:xfrm>
            <a:off x="1028127" y="2932537"/>
            <a:ext cx="1036456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it-IT" sz="2000" b="1" dirty="0" smtClean="0">
              <a:solidFill>
                <a:schemeClr val="accent1">
                  <a:lumMod val="75000"/>
                </a:schemeClr>
              </a:solidFill>
              <a:latin typeface=""/>
            </a:endParaRPr>
          </a:p>
          <a:p>
            <a:pPr algn="r"/>
            <a:endParaRPr lang="it-IT" sz="2000" b="1" dirty="0">
              <a:solidFill>
                <a:schemeClr val="accent1">
                  <a:lumMod val="75000"/>
                </a:schemeClr>
              </a:solidFill>
              <a:latin typeface=""/>
            </a:endParaRPr>
          </a:p>
          <a:p>
            <a:pPr algn="r"/>
            <a:endParaRPr lang="it-IT" sz="2000" b="1" dirty="0" smtClean="0">
              <a:solidFill>
                <a:schemeClr val="accent1">
                  <a:lumMod val="75000"/>
                </a:schemeClr>
              </a:solidFill>
              <a:latin typeface=""/>
            </a:endParaRPr>
          </a:p>
          <a:p>
            <a:pPr algn="r"/>
            <a:endParaRPr lang="it-IT" sz="2000" b="1" dirty="0">
              <a:solidFill>
                <a:schemeClr val="accent1">
                  <a:lumMod val="75000"/>
                </a:schemeClr>
              </a:solidFill>
              <a:latin typeface=""/>
            </a:endParaRPr>
          </a:p>
        </p:txBody>
      </p:sp>
      <p:sp>
        <p:nvSpPr>
          <p:cNvPr id="2" name="Rettangolo 1"/>
          <p:cNvSpPr/>
          <p:nvPr/>
        </p:nvSpPr>
        <p:spPr>
          <a:xfrm>
            <a:off x="831574" y="1056786"/>
            <a:ext cx="10247725" cy="4924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800" b="1" dirty="0"/>
              <a:t>R</a:t>
            </a:r>
            <a:r>
              <a:rPr lang="it-IT" sz="2800" b="1" dirty="0" smtClean="0"/>
              <a:t>iferimenti bibliografici </a:t>
            </a:r>
          </a:p>
          <a:p>
            <a:pPr algn="ctr"/>
            <a:r>
              <a:rPr lang="it-IT" sz="1600" dirty="0" smtClean="0"/>
              <a:t>(Indicazioni valide sia per i riferimenti bibliografici a piè di pagina che per la bibliografia) </a:t>
            </a:r>
          </a:p>
          <a:p>
            <a:endParaRPr lang="it-IT" dirty="0" smtClean="0"/>
          </a:p>
          <a:p>
            <a:pPr lvl="0"/>
            <a:r>
              <a:rPr lang="it-IT" b="1" dirty="0" smtClean="0"/>
              <a:t>Autore</a:t>
            </a:r>
            <a:r>
              <a:rPr lang="it-IT" dirty="0" smtClean="0"/>
              <a:t>: </a:t>
            </a:r>
          </a:p>
          <a:p>
            <a:pPr marL="285750" lvl="0" indent="-285750">
              <a:buFont typeface="Arial"/>
              <a:buChar char="•"/>
            </a:pPr>
            <a:r>
              <a:rPr lang="it-IT" dirty="0" smtClean="0"/>
              <a:t>Indicare </a:t>
            </a:r>
            <a:r>
              <a:rPr lang="it-IT" dirty="0"/>
              <a:t>il cognome per esteso e l’iniziale del nome</a:t>
            </a:r>
          </a:p>
          <a:p>
            <a:pPr marL="285750" lvl="0" indent="-285750">
              <a:buFont typeface="Arial"/>
              <a:buChar char="•"/>
            </a:pPr>
            <a:r>
              <a:rPr lang="it-IT" dirty="0"/>
              <a:t>I</a:t>
            </a:r>
            <a:r>
              <a:rPr lang="it-IT" dirty="0" smtClean="0"/>
              <a:t>n </a:t>
            </a:r>
            <a:r>
              <a:rPr lang="it-IT" dirty="0"/>
              <a:t>caso di </a:t>
            </a:r>
            <a:r>
              <a:rPr lang="it-IT" dirty="0" smtClean="0"/>
              <a:t>curatela utilizzare </a:t>
            </a:r>
            <a:r>
              <a:rPr lang="it-IT" dirty="0"/>
              <a:t>la dicitura (a cura di</a:t>
            </a:r>
            <a:r>
              <a:rPr lang="it-IT" dirty="0" smtClean="0"/>
              <a:t>).</a:t>
            </a:r>
            <a:endParaRPr lang="it-IT" b="1" dirty="0"/>
          </a:p>
          <a:p>
            <a:r>
              <a:rPr lang="it-IT" b="1" dirty="0" smtClean="0"/>
              <a:t>Titolo</a:t>
            </a:r>
            <a:r>
              <a:rPr lang="it-IT" dirty="0" smtClean="0"/>
              <a:t> </a:t>
            </a:r>
            <a:r>
              <a:rPr lang="it-IT" dirty="0"/>
              <a:t>(in </a:t>
            </a:r>
            <a:r>
              <a:rPr lang="it-IT" i="1" dirty="0"/>
              <a:t>corsivo</a:t>
            </a:r>
            <a:r>
              <a:rPr lang="it-IT" dirty="0" smtClean="0"/>
              <a:t>)</a:t>
            </a:r>
          </a:p>
          <a:p>
            <a:endParaRPr lang="it-IT" dirty="0"/>
          </a:p>
          <a:p>
            <a:r>
              <a:rPr lang="it-IT" b="1" dirty="0" smtClean="0"/>
              <a:t>Editore e Luogo </a:t>
            </a:r>
            <a:r>
              <a:rPr lang="it-IT" b="1" dirty="0"/>
              <a:t>di </a:t>
            </a:r>
            <a:r>
              <a:rPr lang="it-IT" b="1" dirty="0" smtClean="0"/>
              <a:t>edizione</a:t>
            </a:r>
            <a:endParaRPr lang="it-IT" b="1" dirty="0"/>
          </a:p>
          <a:p>
            <a:endParaRPr lang="it-IT" b="1" dirty="0"/>
          </a:p>
          <a:p>
            <a:r>
              <a:rPr lang="it-IT" b="1" dirty="0" smtClean="0"/>
              <a:t>Anno </a:t>
            </a:r>
            <a:r>
              <a:rPr lang="it-IT" b="1" dirty="0"/>
              <a:t>di </a:t>
            </a:r>
            <a:r>
              <a:rPr lang="it-IT" b="1" dirty="0" smtClean="0"/>
              <a:t>edizione</a:t>
            </a:r>
            <a:endParaRPr lang="it-IT" b="1" dirty="0"/>
          </a:p>
          <a:p>
            <a:endParaRPr lang="it-IT" b="1" dirty="0"/>
          </a:p>
          <a:p>
            <a:r>
              <a:rPr lang="it-IT" b="1" dirty="0" smtClean="0"/>
              <a:t>Numero </a:t>
            </a:r>
            <a:r>
              <a:rPr lang="it-IT" b="1" dirty="0"/>
              <a:t>di </a:t>
            </a:r>
            <a:r>
              <a:rPr lang="it-IT" b="1" dirty="0" smtClean="0"/>
              <a:t>pagina</a:t>
            </a:r>
            <a:endParaRPr lang="it-IT" dirty="0"/>
          </a:p>
          <a:p>
            <a:pPr marL="285750" indent="-285750">
              <a:buFont typeface="Arial"/>
              <a:buChar char="•"/>
            </a:pPr>
            <a:r>
              <a:rPr lang="it-IT" dirty="0" smtClean="0"/>
              <a:t>p. 5: in caso di singola pagina, </a:t>
            </a:r>
            <a:endParaRPr lang="it-IT" dirty="0"/>
          </a:p>
          <a:p>
            <a:pPr marL="285750" indent="-285750">
              <a:buFont typeface="Arial"/>
              <a:buChar char="•"/>
            </a:pPr>
            <a:r>
              <a:rPr lang="it-IT" dirty="0" smtClean="0"/>
              <a:t>pp. </a:t>
            </a:r>
            <a:r>
              <a:rPr lang="it-IT" dirty="0"/>
              <a:t>5-</a:t>
            </a:r>
            <a:r>
              <a:rPr lang="it-IT" dirty="0" smtClean="0"/>
              <a:t>10: nel </a:t>
            </a:r>
            <a:r>
              <a:rPr lang="it-IT" dirty="0"/>
              <a:t>caso di più pagine. Ad es: p. 5 oppure pp</a:t>
            </a:r>
            <a:r>
              <a:rPr lang="it-IT" dirty="0" smtClean="0"/>
              <a:t>.. </a:t>
            </a:r>
            <a:endParaRPr lang="it-IT" dirty="0"/>
          </a:p>
          <a:p>
            <a:endParaRPr lang="it-IT" dirty="0"/>
          </a:p>
          <a:p>
            <a:r>
              <a:rPr lang="it-IT" dirty="0" smtClean="0"/>
              <a:t>I riferimenti bibliografici all’americana </a:t>
            </a:r>
            <a:r>
              <a:rPr lang="it-IT" u="sng" dirty="0" smtClean="0"/>
              <a:t>non sono ammessi</a:t>
            </a:r>
            <a:r>
              <a:rPr lang="it-IT" dirty="0" smtClean="0"/>
              <a:t>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091807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39"/>
            <a:ext cx="12192000" cy="684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Immagin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45300"/>
          </a:xfrm>
          <a:prstGeom prst="rect">
            <a:avLst/>
          </a:prstGeom>
        </p:spPr>
      </p:pic>
      <p:sp>
        <p:nvSpPr>
          <p:cNvPr id="14" name="CasellaDiTesto 13"/>
          <p:cNvSpPr txBox="1"/>
          <p:nvPr/>
        </p:nvSpPr>
        <p:spPr>
          <a:xfrm>
            <a:off x="2064776" y="4590468"/>
            <a:ext cx="93279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it-IT" sz="1600" b="1" dirty="0">
              <a:latin typeface=""/>
            </a:endParaRPr>
          </a:p>
        </p:txBody>
      </p:sp>
      <p:sp>
        <p:nvSpPr>
          <p:cNvPr id="10" name="CasellaDiTesto 9"/>
          <p:cNvSpPr txBox="1"/>
          <p:nvPr/>
        </p:nvSpPr>
        <p:spPr>
          <a:xfrm>
            <a:off x="2064776" y="2339173"/>
            <a:ext cx="93279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it-IT" sz="2000" b="1" dirty="0" smtClean="0">
              <a:solidFill>
                <a:schemeClr val="accent1">
                  <a:lumMod val="75000"/>
                </a:schemeClr>
              </a:solidFill>
              <a:latin typeface=""/>
            </a:endParaRPr>
          </a:p>
        </p:txBody>
      </p:sp>
      <p:sp>
        <p:nvSpPr>
          <p:cNvPr id="12" name="CasellaDiTesto 11"/>
          <p:cNvSpPr txBox="1"/>
          <p:nvPr/>
        </p:nvSpPr>
        <p:spPr>
          <a:xfrm>
            <a:off x="1028127" y="2932537"/>
            <a:ext cx="1036456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it-IT" sz="2000" b="1" dirty="0" smtClean="0">
              <a:solidFill>
                <a:schemeClr val="accent1">
                  <a:lumMod val="75000"/>
                </a:schemeClr>
              </a:solidFill>
              <a:latin typeface=""/>
            </a:endParaRPr>
          </a:p>
          <a:p>
            <a:pPr algn="r"/>
            <a:endParaRPr lang="it-IT" sz="2000" b="1" dirty="0">
              <a:solidFill>
                <a:schemeClr val="accent1">
                  <a:lumMod val="75000"/>
                </a:schemeClr>
              </a:solidFill>
              <a:latin typeface=""/>
            </a:endParaRPr>
          </a:p>
          <a:p>
            <a:pPr algn="r"/>
            <a:endParaRPr lang="it-IT" sz="2000" b="1" dirty="0" smtClean="0">
              <a:solidFill>
                <a:schemeClr val="accent1">
                  <a:lumMod val="75000"/>
                </a:schemeClr>
              </a:solidFill>
              <a:latin typeface=""/>
            </a:endParaRPr>
          </a:p>
          <a:p>
            <a:pPr algn="r"/>
            <a:endParaRPr lang="it-IT" sz="2000" b="1" dirty="0">
              <a:solidFill>
                <a:schemeClr val="accent1">
                  <a:lumMod val="75000"/>
                </a:schemeClr>
              </a:solidFill>
              <a:latin typeface=""/>
            </a:endParaRPr>
          </a:p>
        </p:txBody>
      </p:sp>
      <p:sp>
        <p:nvSpPr>
          <p:cNvPr id="2" name="Rettangolo 1"/>
          <p:cNvSpPr/>
          <p:nvPr/>
        </p:nvSpPr>
        <p:spPr>
          <a:xfrm>
            <a:off x="831574" y="1056786"/>
            <a:ext cx="10247725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800" b="1" dirty="0"/>
              <a:t>R</a:t>
            </a:r>
            <a:r>
              <a:rPr lang="it-IT" sz="2800" b="1" dirty="0" smtClean="0"/>
              <a:t>iferimenti bibliografici </a:t>
            </a:r>
          </a:p>
          <a:p>
            <a:pPr algn="ctr"/>
            <a:r>
              <a:rPr lang="it-IT" sz="1600" dirty="0" smtClean="0"/>
              <a:t>(Indicazioni valide sia per i riferimenti bibliografici a piè di pagina che per la bibliografia) 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In </a:t>
            </a:r>
            <a:r>
              <a:rPr lang="en-US" dirty="0" err="1" smtClean="0"/>
              <a:t>caso</a:t>
            </a:r>
            <a:r>
              <a:rPr lang="en-US" dirty="0" smtClean="0"/>
              <a:t> di </a:t>
            </a:r>
            <a:r>
              <a:rPr lang="en-US" dirty="0" err="1" smtClean="0"/>
              <a:t>Monografia</a:t>
            </a:r>
            <a:r>
              <a:rPr lang="en-US" dirty="0"/>
              <a:t>: </a:t>
            </a:r>
          </a:p>
          <a:p>
            <a:pPr lvl="0"/>
            <a:r>
              <a:rPr lang="en-US" dirty="0" err="1"/>
              <a:t>Cognome</a:t>
            </a:r>
            <a:r>
              <a:rPr lang="en-US" dirty="0"/>
              <a:t> N., </a:t>
            </a:r>
            <a:r>
              <a:rPr lang="en-US" i="1" dirty="0" err="1"/>
              <a:t>Titolo</a:t>
            </a:r>
            <a:r>
              <a:rPr lang="en-US" dirty="0"/>
              <a:t>, </a:t>
            </a:r>
            <a:r>
              <a:rPr lang="en-US" dirty="0" err="1"/>
              <a:t>Apogeo</a:t>
            </a:r>
            <a:r>
              <a:rPr lang="en-US" dirty="0"/>
              <a:t>, Milano, </a:t>
            </a:r>
            <a:r>
              <a:rPr lang="en-US" dirty="0" smtClean="0"/>
              <a:t>anno</a:t>
            </a:r>
            <a:r>
              <a:rPr lang="en-US" dirty="0"/>
              <a:t> </a:t>
            </a:r>
            <a:r>
              <a:rPr lang="en-US" dirty="0" err="1" smtClean="0"/>
              <a:t>edizione</a:t>
            </a:r>
            <a:r>
              <a:rPr lang="en-US" dirty="0" smtClean="0"/>
              <a:t>.</a:t>
            </a:r>
          </a:p>
          <a:p>
            <a:pPr lvl="0"/>
            <a:endParaRPr lang="it-IT" dirty="0"/>
          </a:p>
          <a:p>
            <a:pPr lvl="0"/>
            <a:r>
              <a:rPr lang="en-US" dirty="0" smtClean="0"/>
              <a:t>In </a:t>
            </a:r>
            <a:r>
              <a:rPr lang="en-US" dirty="0" err="1" smtClean="0"/>
              <a:t>caso</a:t>
            </a:r>
            <a:r>
              <a:rPr lang="en-US" dirty="0" smtClean="0"/>
              <a:t> di </a:t>
            </a:r>
            <a:r>
              <a:rPr lang="en-US" dirty="0" err="1" smtClean="0"/>
              <a:t>Contributo</a:t>
            </a:r>
            <a:r>
              <a:rPr lang="en-US" dirty="0" smtClean="0"/>
              <a:t> </a:t>
            </a:r>
            <a:r>
              <a:rPr lang="en-US" dirty="0"/>
              <a:t>in </a:t>
            </a:r>
            <a:r>
              <a:rPr lang="en-US" dirty="0" err="1" smtClean="0"/>
              <a:t>rivista</a:t>
            </a:r>
            <a:r>
              <a:rPr lang="en-US" dirty="0" smtClean="0"/>
              <a:t>:</a:t>
            </a:r>
            <a:endParaRPr lang="en-US" dirty="0"/>
          </a:p>
          <a:p>
            <a:r>
              <a:rPr lang="en-US" dirty="0" err="1"/>
              <a:t>Boffo</a:t>
            </a:r>
            <a:r>
              <a:rPr lang="en-US" dirty="0"/>
              <a:t> V., </a:t>
            </a:r>
            <a:r>
              <a:rPr lang="en-US" i="1" dirty="0" err="1"/>
              <a:t>Titolo</a:t>
            </a:r>
            <a:r>
              <a:rPr lang="en-US" dirty="0"/>
              <a:t>, in </a:t>
            </a:r>
            <a:r>
              <a:rPr lang="en-US" dirty="0" err="1" smtClean="0"/>
              <a:t>Titolo</a:t>
            </a:r>
            <a:r>
              <a:rPr lang="en-US" dirty="0" smtClean="0"/>
              <a:t> </a:t>
            </a:r>
            <a:r>
              <a:rPr lang="en-US" dirty="0" err="1"/>
              <a:t>rivista</a:t>
            </a:r>
            <a:r>
              <a:rPr lang="en-US" dirty="0"/>
              <a:t>, </a:t>
            </a:r>
            <a:r>
              <a:rPr lang="en-US" dirty="0" err="1"/>
              <a:t>Donzelli</a:t>
            </a:r>
            <a:r>
              <a:rPr lang="en-US" dirty="0"/>
              <a:t>, Torino, </a:t>
            </a:r>
            <a:r>
              <a:rPr lang="en-US" dirty="0" smtClean="0"/>
              <a:t>anno, pp. </a:t>
            </a:r>
            <a:r>
              <a:rPr lang="en-US" dirty="0"/>
              <a:t>16-18.</a:t>
            </a:r>
          </a:p>
          <a:p>
            <a:pPr lvl="0"/>
            <a:endParaRPr lang="it-IT" dirty="0" smtClean="0"/>
          </a:p>
          <a:p>
            <a:pPr lvl="0"/>
            <a:r>
              <a:rPr lang="it-IT" dirty="0" smtClean="0"/>
              <a:t>In caso di Saggio in volume:</a:t>
            </a:r>
          </a:p>
          <a:p>
            <a:r>
              <a:rPr lang="en-US" dirty="0" err="1"/>
              <a:t>Boffo</a:t>
            </a:r>
            <a:r>
              <a:rPr lang="en-US" dirty="0"/>
              <a:t> V., </a:t>
            </a:r>
            <a:r>
              <a:rPr lang="en-US" i="1" dirty="0" err="1"/>
              <a:t>Titolo</a:t>
            </a:r>
            <a:r>
              <a:rPr lang="en-US" dirty="0"/>
              <a:t>, in </a:t>
            </a:r>
            <a:r>
              <a:rPr lang="en-US" dirty="0" err="1" smtClean="0"/>
              <a:t>Cognome</a:t>
            </a:r>
            <a:r>
              <a:rPr lang="en-US" dirty="0" smtClean="0"/>
              <a:t> N. </a:t>
            </a:r>
            <a:r>
              <a:rPr lang="en-US" dirty="0" err="1" smtClean="0"/>
              <a:t>dell’autore</a:t>
            </a:r>
            <a:r>
              <a:rPr lang="en-US" dirty="0" smtClean="0"/>
              <a:t>, </a:t>
            </a:r>
            <a:r>
              <a:rPr lang="en-US" dirty="0" err="1" smtClean="0"/>
              <a:t>Titolo</a:t>
            </a:r>
            <a:r>
              <a:rPr lang="en-US" dirty="0" smtClean="0"/>
              <a:t> Volume, </a:t>
            </a:r>
            <a:r>
              <a:rPr lang="en-US" dirty="0" err="1"/>
              <a:t>Donzelli</a:t>
            </a:r>
            <a:r>
              <a:rPr lang="en-US" dirty="0"/>
              <a:t>, Torino, </a:t>
            </a:r>
            <a:r>
              <a:rPr lang="en-US" dirty="0" smtClean="0"/>
              <a:t>anno.</a:t>
            </a:r>
          </a:p>
          <a:p>
            <a:endParaRPr lang="en-US" dirty="0"/>
          </a:p>
          <a:p>
            <a:r>
              <a:rPr lang="en-US" dirty="0" smtClean="0"/>
              <a:t>In </a:t>
            </a:r>
            <a:r>
              <a:rPr lang="en-US" dirty="0" err="1" smtClean="0"/>
              <a:t>caso</a:t>
            </a:r>
            <a:r>
              <a:rPr lang="en-US" dirty="0" smtClean="0"/>
              <a:t> di </a:t>
            </a:r>
            <a:r>
              <a:rPr lang="en-US" dirty="0" err="1" smtClean="0"/>
              <a:t>Saggio</a:t>
            </a:r>
            <a:r>
              <a:rPr lang="en-US" dirty="0"/>
              <a:t> </a:t>
            </a:r>
            <a:r>
              <a:rPr lang="en-US" dirty="0" smtClean="0"/>
              <a:t>in </a:t>
            </a:r>
            <a:r>
              <a:rPr lang="en-US" dirty="0" err="1" smtClean="0"/>
              <a:t>curatela</a:t>
            </a:r>
            <a:r>
              <a:rPr lang="en-US" dirty="0" smtClean="0"/>
              <a:t>:</a:t>
            </a:r>
          </a:p>
          <a:p>
            <a:r>
              <a:rPr lang="en-US" dirty="0" err="1"/>
              <a:t>Boffo</a:t>
            </a:r>
            <a:r>
              <a:rPr lang="en-US" dirty="0"/>
              <a:t> V., </a:t>
            </a:r>
            <a:r>
              <a:rPr lang="en-US" i="1" dirty="0" err="1"/>
              <a:t>Titolo</a:t>
            </a:r>
            <a:r>
              <a:rPr lang="en-US" dirty="0"/>
              <a:t>, in </a:t>
            </a:r>
            <a:r>
              <a:rPr lang="en-US" dirty="0" err="1" smtClean="0"/>
              <a:t>Cognome</a:t>
            </a:r>
            <a:r>
              <a:rPr lang="en-US" dirty="0" smtClean="0"/>
              <a:t> N. di </a:t>
            </a:r>
            <a:r>
              <a:rPr lang="en-US" dirty="0" err="1" smtClean="0"/>
              <a:t>tutti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curatori</a:t>
            </a:r>
            <a:r>
              <a:rPr lang="en-US" dirty="0" smtClean="0"/>
              <a:t> (a </a:t>
            </a:r>
            <a:r>
              <a:rPr lang="en-US" dirty="0" err="1" smtClean="0"/>
              <a:t>cura</a:t>
            </a:r>
            <a:r>
              <a:rPr lang="en-US" dirty="0" smtClean="0"/>
              <a:t> di), </a:t>
            </a:r>
            <a:r>
              <a:rPr lang="en-US" dirty="0" err="1" smtClean="0"/>
              <a:t>Titolo</a:t>
            </a:r>
            <a:r>
              <a:rPr lang="en-US" dirty="0" smtClean="0"/>
              <a:t> </a:t>
            </a:r>
            <a:r>
              <a:rPr lang="en-US" dirty="0" err="1" smtClean="0"/>
              <a:t>Curatela</a:t>
            </a:r>
            <a:r>
              <a:rPr lang="en-US" dirty="0" smtClean="0"/>
              <a:t>, </a:t>
            </a:r>
            <a:r>
              <a:rPr lang="en-US" dirty="0" err="1"/>
              <a:t>Donzelli</a:t>
            </a:r>
            <a:r>
              <a:rPr lang="en-US" dirty="0"/>
              <a:t>, Torino, anno, pp. 16-18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endParaRPr lang="en-US" dirty="0"/>
          </a:p>
          <a:p>
            <a:pPr lvl="0"/>
            <a:endParaRPr lang="it-IT" dirty="0"/>
          </a:p>
          <a:p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40837488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475</TotalTime>
  <Words>670</Words>
  <Application>Microsoft Macintosh PowerPoint</Application>
  <PresentationFormat>Personalizzato</PresentationFormat>
  <Paragraphs>150</Paragraphs>
  <Slides>14</Slides>
  <Notes>6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15" baseType="lpstr">
      <vt:lpstr>Tema di Office</vt:lpstr>
      <vt:lpstr>Presentazione di PowerPoint</vt:lpstr>
      <vt:lpstr>Index</vt:lpstr>
      <vt:lpstr>Cosa è una recensione?  </vt:lpstr>
      <vt:lpstr>Struttura</vt:lpstr>
      <vt:lpstr>Stile Editoriale</vt:lpstr>
      <vt:lpstr>Cura della scrittura</vt:lpstr>
      <vt:lpstr>Lunghezza e altro…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gaia gioli</dc:creator>
  <cp:lastModifiedBy>Vanna Boffo</cp:lastModifiedBy>
  <cp:revision>34</cp:revision>
  <dcterms:created xsi:type="dcterms:W3CDTF">2015-09-16T19:54:45Z</dcterms:created>
  <dcterms:modified xsi:type="dcterms:W3CDTF">2019-05-13T22:27:18Z</dcterms:modified>
</cp:coreProperties>
</file>