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400" r:id="rId2"/>
    <p:sldId id="320" r:id="rId3"/>
    <p:sldId id="325" r:id="rId4"/>
    <p:sldId id="322" r:id="rId5"/>
    <p:sldId id="332" r:id="rId6"/>
    <p:sldId id="318" r:id="rId7"/>
    <p:sldId id="323" r:id="rId8"/>
    <p:sldId id="338" r:id="rId9"/>
    <p:sldId id="334" r:id="rId10"/>
    <p:sldId id="327" r:id="rId11"/>
    <p:sldId id="492" r:id="rId12"/>
    <p:sldId id="333" r:id="rId13"/>
    <p:sldId id="324" r:id="rId14"/>
    <p:sldId id="491" r:id="rId15"/>
    <p:sldId id="347" r:id="rId16"/>
    <p:sldId id="351" r:id="rId17"/>
    <p:sldId id="490" r:id="rId18"/>
    <p:sldId id="340" r:id="rId19"/>
    <p:sldId id="343" r:id="rId20"/>
    <p:sldId id="493" r:id="rId21"/>
    <p:sldId id="398" r:id="rId22"/>
    <p:sldId id="476" r:id="rId23"/>
    <p:sldId id="478" r:id="rId24"/>
    <p:sldId id="355" r:id="rId25"/>
    <p:sldId id="362" r:id="rId26"/>
    <p:sldId id="357" r:id="rId27"/>
    <p:sldId id="395" r:id="rId28"/>
    <p:sldId id="396" r:id="rId29"/>
    <p:sldId id="397" r:id="rId30"/>
    <p:sldId id="382" r:id="rId31"/>
    <p:sldId id="383" r:id="rId32"/>
    <p:sldId id="489" r:id="rId33"/>
    <p:sldId id="495" r:id="rId34"/>
    <p:sldId id="496" r:id="rId35"/>
    <p:sldId id="497" r:id="rId36"/>
    <p:sldId id="499" r:id="rId37"/>
    <p:sldId id="498" r:id="rId3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26"/>
    <p:restoredTop sz="93016"/>
  </p:normalViewPr>
  <p:slideViewPr>
    <p:cSldViewPr snapToGrid="0" snapToObjects="1">
      <p:cViewPr varScale="1">
        <p:scale>
          <a:sx n="103" d="100"/>
          <a:sy n="103" d="100"/>
        </p:scale>
        <p:origin x="20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FEB77B-8893-BE42-BF98-A515A77A2BC0}" type="datetimeFigureOut">
              <a:rPr lang="it-IT" smtClean="0"/>
              <a:t>14/10/19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DEF5B-34F5-164A-B2CA-4BD6707CF9EF}" type="slidenum">
              <a:rPr lang="it-IT" smtClean="0"/>
              <a:t>‹N›</a:t>
            </a:fld>
            <a:endParaRPr lang="it-IT"/>
          </a:p>
        </p:txBody>
      </p:sp>
    </p:spTree>
    <p:extLst>
      <p:ext uri="{BB962C8B-B14F-4D97-AF65-F5344CB8AC3E}">
        <p14:creationId xmlns:p14="http://schemas.microsoft.com/office/powerpoint/2010/main" val="2749448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22C373-2BC1-F04C-8D5D-5C65ED3160B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2D2FCBE-DA31-B84C-AA87-C2C4B2BC6E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DA3B150-0696-4742-879B-A2CA0F3BAC85}"/>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E0546F63-D894-CB44-8733-9B2891BC85A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F21EBB2-3C00-C743-829A-012DF090F647}"/>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17382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FC8148-F806-B74E-AEFF-911DE4FCCF2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3AB1AD-06CD-4D42-8BA9-C99972CBB7E6}"/>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6B909D56-5AC6-7941-BAFE-75FE936C490D}"/>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7D8C5EB1-A995-6B49-8117-89A7446E8A7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239BC8-B36C-A740-BEE5-F58EFF471628}"/>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2832819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150812C-F5CB-D243-B3CA-1BA834693E8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E4A9F91-8212-F44E-97FF-0AA56967A97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823DEACB-3898-D842-ADEF-B7593567DD01}"/>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AF5A78A3-43C9-C54A-899E-5B94EC1DF28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EB9E3DA-7E9A-5749-B509-F026832E1F0D}"/>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65062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30AC13-B9A2-8E4F-B64A-F3902B044CE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AD76F4B-6850-DD49-A0A8-29EDB554EE55}"/>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4BE8E803-D496-434F-9741-761F36ABFBF4}"/>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E2C77CEA-A083-D24B-935A-2FD292B6648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4B5A5FB-B1B2-D540-9CF1-8EE2580F858D}"/>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40881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E5432D-F8C2-3945-9F8B-3142F4A9568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F103B67-04C4-1D49-A7EC-A585D65225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15C338B1-4318-214E-9FB3-00F1BE13DDE5}"/>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AF595201-668F-8C42-B80D-1116704B5AF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43488FC-5839-DF44-B889-CC470E874A90}"/>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407793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0BB30D-B23C-D34A-848D-E767B1D66D4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A2E8FE6-E788-6B4B-8D25-33677B232DD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1B3F03CD-B76B-5846-9C19-95BEEF7A791A}"/>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BB4B513F-33CB-F145-9679-E8004F6A4AFD}"/>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6" name="Segnaposto piè di pagina 5">
            <a:extLst>
              <a:ext uri="{FF2B5EF4-FFF2-40B4-BE49-F238E27FC236}">
                <a16:creationId xmlns:a16="http://schemas.microsoft.com/office/drawing/2014/main" id="{A4E2423F-8C16-1A43-87A7-F2A964A92D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8545FCC-0EA8-3942-A27D-E2BC5834A13A}"/>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234849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158547-AC36-7043-9851-BB4F3494C57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A220CF6-4569-0F45-91D4-D42FDE945B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D870A550-8AF6-EE4B-A870-0FBDF03EEAA9}"/>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F2BEC5CD-F52C-CC4E-BCCB-E8B89EED93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4F838C82-A6BC-9242-B1C5-AC8F67639A89}"/>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F8D160FE-2ACA-304B-9F98-DCD7416F3733}"/>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8" name="Segnaposto piè di pagina 7">
            <a:extLst>
              <a:ext uri="{FF2B5EF4-FFF2-40B4-BE49-F238E27FC236}">
                <a16:creationId xmlns:a16="http://schemas.microsoft.com/office/drawing/2014/main" id="{A169A4B6-5CE8-D042-8B23-8685ED51E1A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2B1BBBF-BB08-5047-B045-0FEC7372B279}"/>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12248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5B0886-ED23-5745-90F6-B0B5B521079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80AD525-5BF3-324C-890A-DAF338887231}"/>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4" name="Segnaposto piè di pagina 3">
            <a:extLst>
              <a:ext uri="{FF2B5EF4-FFF2-40B4-BE49-F238E27FC236}">
                <a16:creationId xmlns:a16="http://schemas.microsoft.com/office/drawing/2014/main" id="{F43F2585-CD30-964E-B9E4-2F4919D6DE6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03343E8-B79C-2B4B-B3DB-F8E91324DEFB}"/>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148454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5B661FC-95DC-5A4F-9CB8-D371861A6E8C}"/>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3" name="Segnaposto piè di pagina 2">
            <a:extLst>
              <a:ext uri="{FF2B5EF4-FFF2-40B4-BE49-F238E27FC236}">
                <a16:creationId xmlns:a16="http://schemas.microsoft.com/office/drawing/2014/main" id="{AD73D24F-2DC4-524B-8A31-5C20549F75E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01209C0-E42B-5A4B-89F5-5DBEF66F5701}"/>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360323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D31A07-8838-FB45-B719-7DD425AE368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E64016-A947-3544-8355-1B401145F6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48056BF5-4260-D040-BD14-B68164998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BACD012-4065-1749-AC81-364432FE5711}"/>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6" name="Segnaposto piè di pagina 5">
            <a:extLst>
              <a:ext uri="{FF2B5EF4-FFF2-40B4-BE49-F238E27FC236}">
                <a16:creationId xmlns:a16="http://schemas.microsoft.com/office/drawing/2014/main" id="{154D6943-1BED-8849-BD8A-668EF8EB1AC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3BF8A76-5639-5D45-A5D4-521FDAAADAFA}"/>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629702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23C28B-42D8-A24D-BCB9-432132459D4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03CB74F-5565-0B4C-80ED-7AFE396ECD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405B8B6-70AF-6644-8AE2-2CFD2F7D3C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8E094BA-9F21-384E-9271-77D51001A089}"/>
              </a:ext>
            </a:extLst>
          </p:cNvPr>
          <p:cNvSpPr>
            <a:spLocks noGrp="1"/>
          </p:cNvSpPr>
          <p:nvPr>
            <p:ph type="dt" sz="half" idx="10"/>
          </p:nvPr>
        </p:nvSpPr>
        <p:spPr/>
        <p:txBody>
          <a:bodyPr/>
          <a:lstStyle/>
          <a:p>
            <a:fld id="{56C8A530-E2AA-F745-92D4-C76231BE58F6}" type="datetimeFigureOut">
              <a:rPr lang="it-IT" smtClean="0"/>
              <a:t>14/10/19</a:t>
            </a:fld>
            <a:endParaRPr lang="it-IT"/>
          </a:p>
        </p:txBody>
      </p:sp>
      <p:sp>
        <p:nvSpPr>
          <p:cNvPr id="6" name="Segnaposto piè di pagina 5">
            <a:extLst>
              <a:ext uri="{FF2B5EF4-FFF2-40B4-BE49-F238E27FC236}">
                <a16:creationId xmlns:a16="http://schemas.microsoft.com/office/drawing/2014/main" id="{7370BDAA-CE9D-664E-8249-6259CAA2F90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2EFAF5A-5BCA-7A41-A833-BBF2E4D9942B}"/>
              </a:ext>
            </a:extLst>
          </p:cNvPr>
          <p:cNvSpPr>
            <a:spLocks noGrp="1"/>
          </p:cNvSpPr>
          <p:nvPr>
            <p:ph type="sldNum" sz="quarter" idx="12"/>
          </p:nvPr>
        </p:nvSpPr>
        <p:spPr/>
        <p:txBody>
          <a:bodyPr/>
          <a:lstStyle/>
          <a:p>
            <a:fld id="{A4114613-18E1-BB49-85B9-14915554F558}" type="slidenum">
              <a:rPr lang="it-IT" smtClean="0"/>
              <a:t>‹N›</a:t>
            </a:fld>
            <a:endParaRPr lang="it-IT"/>
          </a:p>
        </p:txBody>
      </p:sp>
    </p:spTree>
    <p:extLst>
      <p:ext uri="{BB962C8B-B14F-4D97-AF65-F5344CB8AC3E}">
        <p14:creationId xmlns:p14="http://schemas.microsoft.com/office/powerpoint/2010/main" val="654858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DFF5BC9-F476-FD46-85B7-E97B0C3E79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0F431C5-8E7D-FB46-82D8-8514B48E27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0D0C2065-C546-A340-9B9A-0DF2974FFA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8A530-E2AA-F745-92D4-C76231BE58F6}" type="datetimeFigureOut">
              <a:rPr lang="it-IT" smtClean="0"/>
              <a:t>14/10/19</a:t>
            </a:fld>
            <a:endParaRPr lang="it-IT"/>
          </a:p>
        </p:txBody>
      </p:sp>
      <p:sp>
        <p:nvSpPr>
          <p:cNvPr id="5" name="Segnaposto piè di pagina 4">
            <a:extLst>
              <a:ext uri="{FF2B5EF4-FFF2-40B4-BE49-F238E27FC236}">
                <a16:creationId xmlns:a16="http://schemas.microsoft.com/office/drawing/2014/main" id="{F3460BCE-70D7-9249-A77C-607DDEBD1A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FA0D0C1-351F-164E-83AB-5EADA5558F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114613-18E1-BB49-85B9-14915554F558}" type="slidenum">
              <a:rPr lang="it-IT" smtClean="0"/>
              <a:t>‹N›</a:t>
            </a:fld>
            <a:endParaRPr lang="it-IT"/>
          </a:p>
        </p:txBody>
      </p:sp>
    </p:spTree>
    <p:extLst>
      <p:ext uri="{BB962C8B-B14F-4D97-AF65-F5344CB8AC3E}">
        <p14:creationId xmlns:p14="http://schemas.microsoft.com/office/powerpoint/2010/main" val="1530574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8CA3EA-FBBA-5E4B-B3E5-8DA3416FB949}"/>
              </a:ext>
            </a:extLst>
          </p:cNvPr>
          <p:cNvSpPr>
            <a:spLocks noGrp="1"/>
          </p:cNvSpPr>
          <p:nvPr>
            <p:ph type="title"/>
          </p:nvPr>
        </p:nvSpPr>
        <p:spPr>
          <a:xfrm>
            <a:off x="751702" y="-89891"/>
            <a:ext cx="10515600" cy="1325563"/>
          </a:xfrm>
        </p:spPr>
        <p:txBody>
          <a:bodyPr/>
          <a:lstStyle/>
          <a:p>
            <a:r>
              <a:rPr lang="it-IT" b="1" dirty="0">
                <a:solidFill>
                  <a:srgbClr val="C00000"/>
                </a:solidFill>
              </a:rPr>
              <a:t>Settecento – Caratteri generali</a:t>
            </a:r>
          </a:p>
        </p:txBody>
      </p:sp>
      <p:sp>
        <p:nvSpPr>
          <p:cNvPr id="3" name="Segnaposto contenuto 2">
            <a:extLst>
              <a:ext uri="{FF2B5EF4-FFF2-40B4-BE49-F238E27FC236}">
                <a16:creationId xmlns:a16="http://schemas.microsoft.com/office/drawing/2014/main" id="{6339755C-38DD-0E46-B0FE-D1F2E1B92A61}"/>
              </a:ext>
            </a:extLst>
          </p:cNvPr>
          <p:cNvSpPr>
            <a:spLocks noGrp="1"/>
          </p:cNvSpPr>
          <p:nvPr>
            <p:ph idx="1"/>
          </p:nvPr>
        </p:nvSpPr>
        <p:spPr>
          <a:xfrm>
            <a:off x="628135" y="1050321"/>
            <a:ext cx="10515600" cy="5622327"/>
          </a:xfrm>
        </p:spPr>
        <p:txBody>
          <a:bodyPr>
            <a:normAutofit fontScale="85000" lnSpcReduction="20000"/>
          </a:bodyPr>
          <a:lstStyle/>
          <a:p>
            <a:pPr marL="0" indent="0">
              <a:buNone/>
            </a:pPr>
            <a:r>
              <a:rPr lang="it-IT" dirty="0"/>
              <a:t>Emerge per la prima volta, in questo secolo, una vera e propria «estetica», da intendersi come analisi della percezione (</a:t>
            </a:r>
            <a:r>
              <a:rPr lang="it-IT" i="1" dirty="0" err="1"/>
              <a:t>aisthesis</a:t>
            </a:r>
            <a:r>
              <a:rPr lang="it-IT" dirty="0"/>
              <a:t>) e, in particolare</a:t>
            </a:r>
            <a:r>
              <a:rPr lang="it-IT" b="1" dirty="0"/>
              <a:t>, della sua qualità soggettiva</a:t>
            </a:r>
            <a:r>
              <a:rPr lang="it-IT" dirty="0"/>
              <a:t>. Il problema del bello viene esplorato in relazione al sentire: </a:t>
            </a:r>
            <a:r>
              <a:rPr lang="it-IT" b="1" i="1" dirty="0"/>
              <a:t>ai sentimenti che suscita</a:t>
            </a:r>
          </a:p>
          <a:p>
            <a:r>
              <a:rPr lang="it-IT" dirty="0"/>
              <a:t>Senso estetico: </a:t>
            </a:r>
            <a:r>
              <a:rPr lang="it-IT" dirty="0" err="1"/>
              <a:t>Shaftesbury</a:t>
            </a:r>
            <a:r>
              <a:rPr lang="it-IT" dirty="0"/>
              <a:t>, </a:t>
            </a:r>
            <a:r>
              <a:rPr lang="it-IT" dirty="0" err="1"/>
              <a:t>Hutcheson</a:t>
            </a:r>
            <a:r>
              <a:rPr lang="it-IT" dirty="0"/>
              <a:t>, </a:t>
            </a:r>
            <a:r>
              <a:rPr lang="it-IT" dirty="0" err="1"/>
              <a:t>Du</a:t>
            </a:r>
            <a:r>
              <a:rPr lang="it-IT" dirty="0"/>
              <a:t> </a:t>
            </a:r>
            <a:r>
              <a:rPr lang="it-IT" dirty="0" err="1"/>
              <a:t>Bos</a:t>
            </a:r>
            <a:r>
              <a:rPr lang="it-IT" dirty="0"/>
              <a:t>… </a:t>
            </a:r>
          </a:p>
          <a:p>
            <a:r>
              <a:rPr lang="it-IT" b="1" dirty="0"/>
              <a:t>Vs</a:t>
            </a:r>
            <a:r>
              <a:rPr lang="it-IT" dirty="0"/>
              <a:t> la </a:t>
            </a:r>
            <a:r>
              <a:rPr lang="it-IT" b="1" dirty="0"/>
              <a:t>dicotomia di ragione e sensibilità</a:t>
            </a:r>
            <a:r>
              <a:rPr lang="it-IT" dirty="0"/>
              <a:t>: Hume, Vico, </a:t>
            </a:r>
            <a:r>
              <a:rPr lang="it-IT" dirty="0" err="1"/>
              <a:t>Baumgarten</a:t>
            </a:r>
            <a:r>
              <a:rPr lang="it-IT" dirty="0"/>
              <a:t>; «la nascita dell’estetica moderna è il tentativo di trovare una legalità, una normatività, una ragionevolezza laddove ogni tentativo di formulare regole e criteri fallisce» (Velotti 2008)</a:t>
            </a:r>
          </a:p>
          <a:p>
            <a:r>
              <a:rPr lang="it-IT" dirty="0"/>
              <a:t>Soggettività del gusto e </a:t>
            </a:r>
            <a:r>
              <a:rPr lang="it-IT" b="1" dirty="0" err="1"/>
              <a:t>sensus</a:t>
            </a:r>
            <a:r>
              <a:rPr lang="it-IT" b="1" dirty="0"/>
              <a:t> </a:t>
            </a:r>
            <a:r>
              <a:rPr lang="it-IT" b="1" dirty="0" err="1"/>
              <a:t>communis</a:t>
            </a:r>
            <a:r>
              <a:rPr lang="it-IT" dirty="0"/>
              <a:t>: qual è il rapporto tra la soggettività dei giudizi estetici e l’universalità di quelli cognitivi e morali? </a:t>
            </a:r>
          </a:p>
          <a:p>
            <a:r>
              <a:rPr lang="it-IT" dirty="0"/>
              <a:t>Lo </a:t>
            </a:r>
            <a:r>
              <a:rPr lang="it-IT" i="1" dirty="0"/>
              <a:t>standard of taste </a:t>
            </a:r>
            <a:r>
              <a:rPr lang="it-IT" dirty="0"/>
              <a:t>come non più astrattamente separato dalle dinamiche </a:t>
            </a:r>
            <a:r>
              <a:rPr lang="it-IT" b="1" dirty="0"/>
              <a:t>storico-culturali della società</a:t>
            </a:r>
          </a:p>
          <a:p>
            <a:r>
              <a:rPr lang="it-IT" b="1" dirty="0"/>
              <a:t>Il genio</a:t>
            </a:r>
            <a:r>
              <a:rPr lang="it-IT" dirty="0"/>
              <a:t>, come talento che non si può insegnare</a:t>
            </a:r>
          </a:p>
          <a:p>
            <a:r>
              <a:rPr lang="it-IT" dirty="0"/>
              <a:t>Il </a:t>
            </a:r>
            <a:r>
              <a:rPr lang="it-IT" b="1" dirty="0"/>
              <a:t>sistema delle belle arti </a:t>
            </a:r>
            <a:r>
              <a:rPr lang="it-IT" dirty="0"/>
              <a:t>e le specificità espressive di ciascuna di esse (Lessing, </a:t>
            </a:r>
            <a:r>
              <a:rPr lang="it-IT" i="1" dirty="0"/>
              <a:t>Laocoonte</a:t>
            </a:r>
            <a:r>
              <a:rPr lang="it-IT" dirty="0"/>
              <a:t>; </a:t>
            </a:r>
            <a:r>
              <a:rPr lang="it-IT" dirty="0" err="1"/>
              <a:t>Herder</a:t>
            </a:r>
            <a:r>
              <a:rPr lang="it-IT" dirty="0"/>
              <a:t>, </a:t>
            </a:r>
            <a:r>
              <a:rPr lang="it-IT" i="1" dirty="0"/>
              <a:t>Plastica</a:t>
            </a:r>
            <a:r>
              <a:rPr lang="it-IT" dirty="0"/>
              <a:t>) </a:t>
            </a:r>
          </a:p>
          <a:p>
            <a:r>
              <a:rPr lang="it-IT" dirty="0"/>
              <a:t>L’estensione delle categorie estetiche: il </a:t>
            </a:r>
            <a:r>
              <a:rPr lang="it-IT" b="1" dirty="0"/>
              <a:t>sublime</a:t>
            </a:r>
          </a:p>
        </p:txBody>
      </p:sp>
    </p:spTree>
    <p:extLst>
      <p:ext uri="{BB962C8B-B14F-4D97-AF65-F5344CB8AC3E}">
        <p14:creationId xmlns:p14="http://schemas.microsoft.com/office/powerpoint/2010/main" val="392176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0AFB4-9244-4F73-834C-43B0808F1889}"/>
              </a:ext>
            </a:extLst>
          </p:cNvPr>
          <p:cNvSpPr>
            <a:spLocks noGrp="1"/>
          </p:cNvSpPr>
          <p:nvPr>
            <p:ph type="title"/>
          </p:nvPr>
        </p:nvSpPr>
        <p:spPr>
          <a:xfrm>
            <a:off x="588986" y="38055"/>
            <a:ext cx="10906328" cy="1398858"/>
          </a:xfrm>
        </p:spPr>
        <p:txBody>
          <a:bodyPr>
            <a:normAutofit/>
          </a:bodyPr>
          <a:lstStyle/>
          <a:p>
            <a:r>
              <a:rPr lang="it-IT" b="1" dirty="0">
                <a:solidFill>
                  <a:srgbClr val="C00000"/>
                </a:solidFill>
              </a:rPr>
              <a:t>Il bello (II) [unità nella varietà]</a:t>
            </a:r>
          </a:p>
        </p:txBody>
      </p:sp>
      <p:sp>
        <p:nvSpPr>
          <p:cNvPr id="3" name="Segnaposto contenuto 2">
            <a:extLst>
              <a:ext uri="{FF2B5EF4-FFF2-40B4-BE49-F238E27FC236}">
                <a16:creationId xmlns:a16="http://schemas.microsoft.com/office/drawing/2014/main" id="{68F8C144-E9E9-467F-B9D3-30ECD5A439AF}"/>
              </a:ext>
            </a:extLst>
          </p:cNvPr>
          <p:cNvSpPr>
            <a:spLocks noGrp="1"/>
          </p:cNvSpPr>
          <p:nvPr>
            <p:ph idx="1"/>
          </p:nvPr>
        </p:nvSpPr>
        <p:spPr>
          <a:xfrm>
            <a:off x="740229" y="1436913"/>
            <a:ext cx="10755085" cy="4934703"/>
          </a:xfrm>
        </p:spPr>
        <p:txBody>
          <a:bodyPr>
            <a:noAutofit/>
          </a:bodyPr>
          <a:lstStyle/>
          <a:p>
            <a:pPr marL="0" indent="0">
              <a:buNone/>
            </a:pPr>
            <a:r>
              <a:rPr lang="it-IT" dirty="0"/>
              <a:t>Una bella rappresentazione sarà una rappresentazione </a:t>
            </a:r>
            <a:r>
              <a:rPr lang="it-IT" b="1" dirty="0"/>
              <a:t>complessa</a:t>
            </a:r>
            <a:r>
              <a:rPr lang="it-IT" dirty="0"/>
              <a:t>, ma </a:t>
            </a:r>
            <a:r>
              <a:rPr lang="it-IT" b="1" dirty="0"/>
              <a:t>coerente</a:t>
            </a:r>
            <a:r>
              <a:rPr lang="it-IT" dirty="0"/>
              <a:t>: </a:t>
            </a:r>
          </a:p>
          <a:p>
            <a:pPr marL="0" indent="0">
              <a:buNone/>
            </a:pPr>
            <a:r>
              <a:rPr lang="it-IT" dirty="0"/>
              <a:t>rapporto tra </a:t>
            </a:r>
            <a:r>
              <a:rPr lang="it-IT" b="1" dirty="0"/>
              <a:t>varietà</a:t>
            </a:r>
            <a:r>
              <a:rPr lang="it-IT" dirty="0"/>
              <a:t>, </a:t>
            </a:r>
            <a:r>
              <a:rPr lang="it-IT" b="1" dirty="0"/>
              <a:t>unità</a:t>
            </a:r>
            <a:r>
              <a:rPr lang="it-IT" dirty="0"/>
              <a:t> e </a:t>
            </a:r>
            <a:r>
              <a:rPr lang="it-IT" b="1" dirty="0"/>
              <a:t>vivacità</a:t>
            </a:r>
            <a:r>
              <a:rPr lang="it-IT" dirty="0"/>
              <a:t> – rappresentazione il più possibile determinata (</a:t>
            </a:r>
            <a:r>
              <a:rPr lang="it-IT" i="1" dirty="0" err="1"/>
              <a:t>omnimodo</a:t>
            </a:r>
            <a:r>
              <a:rPr lang="it-IT" i="1" dirty="0"/>
              <a:t> determinata</a:t>
            </a:r>
            <a:r>
              <a:rPr lang="it-IT" dirty="0"/>
              <a:t>)</a:t>
            </a:r>
          </a:p>
          <a:p>
            <a:pPr marL="0" indent="0">
              <a:buNone/>
            </a:pPr>
            <a:r>
              <a:rPr lang="it-IT" dirty="0"/>
              <a:t>Varietà, coerenza e connessione: rispondenza ai criteri della ragione (non contraddizione)</a:t>
            </a:r>
          </a:p>
          <a:p>
            <a:pPr marL="0" indent="0">
              <a:buNone/>
            </a:pPr>
            <a:r>
              <a:rPr lang="it-IT" dirty="0"/>
              <a:t>La </a:t>
            </a:r>
            <a:r>
              <a:rPr lang="it-IT" b="1" dirty="0"/>
              <a:t>poetica e la retorica, in collegamento con la teoria della conoscenza, </a:t>
            </a:r>
            <a:r>
              <a:rPr lang="it-IT" dirty="0"/>
              <a:t>danno luogo a forme di connessione, elaborano criteri di «verità», creano strategie di rafforzamento e di bilanciamento reciproco tra gli elementi delle rappresentazioni (poetiche, cioè sensibili) che, seppure non riducibili alla logica «superiore» della ragione, sono comunque a essa analoghe. </a:t>
            </a:r>
          </a:p>
          <a:p>
            <a:pPr marL="0" indent="0">
              <a:buNone/>
            </a:pPr>
            <a:endParaRPr lang="it-IT" dirty="0"/>
          </a:p>
        </p:txBody>
      </p:sp>
    </p:spTree>
    <p:extLst>
      <p:ext uri="{BB962C8B-B14F-4D97-AF65-F5344CB8AC3E}">
        <p14:creationId xmlns:p14="http://schemas.microsoft.com/office/powerpoint/2010/main" val="1114807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63389D-4442-D744-BACA-5E754967CD72}"/>
              </a:ext>
            </a:extLst>
          </p:cNvPr>
          <p:cNvSpPr>
            <a:spLocks noGrp="1"/>
          </p:cNvSpPr>
          <p:nvPr>
            <p:ph type="title"/>
          </p:nvPr>
        </p:nvSpPr>
        <p:spPr/>
        <p:txBody>
          <a:bodyPr/>
          <a:lstStyle/>
          <a:p>
            <a:r>
              <a:rPr lang="it-IT" b="1" dirty="0" err="1">
                <a:solidFill>
                  <a:srgbClr val="C00000"/>
                </a:solidFill>
              </a:rPr>
              <a:t>Cognitio</a:t>
            </a:r>
            <a:r>
              <a:rPr lang="it-IT" b="1" dirty="0">
                <a:solidFill>
                  <a:srgbClr val="C00000"/>
                </a:solidFill>
              </a:rPr>
              <a:t> estensive </a:t>
            </a:r>
            <a:r>
              <a:rPr lang="it-IT" b="1" dirty="0" err="1">
                <a:solidFill>
                  <a:srgbClr val="C00000"/>
                </a:solidFill>
              </a:rPr>
              <a:t>clarior</a:t>
            </a:r>
            <a:endParaRPr lang="it-IT" b="1" dirty="0">
              <a:solidFill>
                <a:srgbClr val="C00000"/>
              </a:solidFill>
            </a:endParaRPr>
          </a:p>
        </p:txBody>
      </p:sp>
      <p:sp>
        <p:nvSpPr>
          <p:cNvPr id="3" name="Segnaposto contenuto 2">
            <a:extLst>
              <a:ext uri="{FF2B5EF4-FFF2-40B4-BE49-F238E27FC236}">
                <a16:creationId xmlns:a16="http://schemas.microsoft.com/office/drawing/2014/main" id="{81EDB503-B9B0-6448-81D4-0A3F098BD36E}"/>
              </a:ext>
            </a:extLst>
          </p:cNvPr>
          <p:cNvSpPr>
            <a:spLocks noGrp="1"/>
          </p:cNvSpPr>
          <p:nvPr>
            <p:ph idx="1"/>
          </p:nvPr>
        </p:nvSpPr>
        <p:spPr>
          <a:xfrm>
            <a:off x="838200" y="1470454"/>
            <a:ext cx="10515600" cy="5177481"/>
          </a:xfrm>
        </p:spPr>
        <p:txBody>
          <a:bodyPr>
            <a:normAutofit fontScale="92500" lnSpcReduction="10000"/>
          </a:bodyPr>
          <a:lstStyle/>
          <a:p>
            <a:pPr marL="0" indent="0" algn="just">
              <a:buNone/>
            </a:pPr>
            <a:r>
              <a:rPr lang="it-IT" dirty="0"/>
              <a:t>Il bello come </a:t>
            </a:r>
            <a:r>
              <a:rPr lang="it-IT" i="1" dirty="0" err="1"/>
              <a:t>cognitio</a:t>
            </a:r>
            <a:r>
              <a:rPr lang="it-IT" i="1" dirty="0"/>
              <a:t> estensive </a:t>
            </a:r>
            <a:r>
              <a:rPr lang="it-IT" i="1" dirty="0" err="1"/>
              <a:t>clarior</a:t>
            </a:r>
            <a:r>
              <a:rPr lang="it-IT" i="1" dirty="0"/>
              <a:t>, </a:t>
            </a:r>
            <a:r>
              <a:rPr lang="it-IT" dirty="0"/>
              <a:t>sempre rivolto al particolare e mai all’universale</a:t>
            </a:r>
            <a:endParaRPr lang="it-IT" b="1" dirty="0"/>
          </a:p>
          <a:p>
            <a:pPr marL="0" indent="0" algn="ctr">
              <a:buNone/>
            </a:pPr>
            <a:r>
              <a:rPr lang="it-IT" b="1" dirty="0"/>
              <a:t>Chiarezza intensiva </a:t>
            </a:r>
            <a:r>
              <a:rPr lang="it-IT" dirty="0"/>
              <a:t>= si ha quando tutti gli elementi, le note caratteristiche, di una rappresentazione, sono a loro volta particolarmente </a:t>
            </a:r>
            <a:r>
              <a:rPr lang="it-IT" b="1" dirty="0"/>
              <a:t>chiari [es. definizione scientifica]</a:t>
            </a:r>
          </a:p>
          <a:p>
            <a:pPr marL="0" indent="0" algn="ctr">
              <a:buNone/>
            </a:pPr>
            <a:r>
              <a:rPr lang="it-IT" b="1" dirty="0"/>
              <a:t>Chiarezza estensiva</a:t>
            </a:r>
            <a:r>
              <a:rPr lang="it-IT" dirty="0"/>
              <a:t>: quando gli elementi, o note caratteristiche, della rappresentazione sono </a:t>
            </a:r>
            <a:r>
              <a:rPr lang="it-IT" b="1" dirty="0"/>
              <a:t>particolarmente numerosi e coordinati tra loro</a:t>
            </a:r>
            <a:r>
              <a:rPr lang="it-IT" dirty="0"/>
              <a:t>, così da dar vita a una rappresentazione che </a:t>
            </a:r>
            <a:r>
              <a:rPr lang="it-IT" dirty="0" err="1"/>
              <a:t>Baumgarten</a:t>
            </a:r>
            <a:r>
              <a:rPr lang="it-IT" dirty="0"/>
              <a:t> definisce </a:t>
            </a:r>
            <a:r>
              <a:rPr lang="it-IT" b="1" dirty="0"/>
              <a:t>vivida</a:t>
            </a:r>
            <a:r>
              <a:rPr lang="it-IT" dirty="0"/>
              <a:t> – e che è l’oggetto vero e proprio del discorso estetico</a:t>
            </a:r>
          </a:p>
          <a:p>
            <a:pPr marL="0" indent="0" algn="just">
              <a:buNone/>
            </a:pPr>
            <a:r>
              <a:rPr lang="it-IT" dirty="0"/>
              <a:t>«Sono </a:t>
            </a:r>
            <a:r>
              <a:rPr lang="it-IT" b="1" dirty="0"/>
              <a:t>vividi</a:t>
            </a:r>
            <a:r>
              <a:rPr lang="it-IT" dirty="0"/>
              <a:t> quei pensieri in cui si scorge una certa peculiare varietà e, per così dire, una velocità di note caratteristiche che repentinamente si incalzano reciprocamente, dalla cui eccezionale diffusione sorga quello splendido nitore parziale del pensiero, la cui totalità deve comunque essere perspicua e assolutamente chiara» (619)</a:t>
            </a:r>
          </a:p>
          <a:p>
            <a:endParaRPr lang="it-IT" dirty="0"/>
          </a:p>
        </p:txBody>
      </p:sp>
    </p:spTree>
    <p:extLst>
      <p:ext uri="{BB962C8B-B14F-4D97-AF65-F5344CB8AC3E}">
        <p14:creationId xmlns:p14="http://schemas.microsoft.com/office/powerpoint/2010/main" val="135983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46860E-1E66-7249-86B4-0E36D0F9F95E}"/>
              </a:ext>
            </a:extLst>
          </p:cNvPr>
          <p:cNvSpPr>
            <a:spLocks noGrp="1"/>
          </p:cNvSpPr>
          <p:nvPr>
            <p:ph type="title"/>
          </p:nvPr>
        </p:nvSpPr>
        <p:spPr>
          <a:xfrm>
            <a:off x="640492" y="0"/>
            <a:ext cx="10515600" cy="1325563"/>
          </a:xfrm>
        </p:spPr>
        <p:txBody>
          <a:bodyPr/>
          <a:lstStyle/>
          <a:p>
            <a:r>
              <a:rPr lang="it-IT" b="1" dirty="0">
                <a:solidFill>
                  <a:srgbClr val="C00000"/>
                </a:solidFill>
              </a:rPr>
              <a:t>Arte</a:t>
            </a:r>
          </a:p>
        </p:txBody>
      </p:sp>
      <p:sp>
        <p:nvSpPr>
          <p:cNvPr id="3" name="Segnaposto contenuto 2">
            <a:extLst>
              <a:ext uri="{FF2B5EF4-FFF2-40B4-BE49-F238E27FC236}">
                <a16:creationId xmlns:a16="http://schemas.microsoft.com/office/drawing/2014/main" id="{7F311879-4317-574E-BF28-E7B9B943FED8}"/>
              </a:ext>
            </a:extLst>
          </p:cNvPr>
          <p:cNvSpPr>
            <a:spLocks noGrp="1"/>
          </p:cNvSpPr>
          <p:nvPr>
            <p:ph idx="1"/>
          </p:nvPr>
        </p:nvSpPr>
        <p:spPr>
          <a:xfrm>
            <a:off x="640492" y="1149178"/>
            <a:ext cx="10713308" cy="5708822"/>
          </a:xfrm>
        </p:spPr>
        <p:txBody>
          <a:bodyPr>
            <a:normAutofit fontScale="85000" lnSpcReduction="20000"/>
          </a:bodyPr>
          <a:lstStyle/>
          <a:p>
            <a:pPr marL="0" indent="0">
              <a:buNone/>
            </a:pPr>
            <a:r>
              <a:rPr lang="it-IT" dirty="0"/>
              <a:t>Conoscenza sensibile: non solo la capacità di percepire ma anche quella di </a:t>
            </a:r>
            <a:r>
              <a:rPr lang="it-IT" b="1" dirty="0"/>
              <a:t>creare</a:t>
            </a:r>
            <a:r>
              <a:rPr lang="it-IT" dirty="0"/>
              <a:t>, per mezzo dell’immaginazione</a:t>
            </a:r>
          </a:p>
          <a:p>
            <a:pPr marL="0" indent="0">
              <a:buNone/>
            </a:pPr>
            <a:endParaRPr lang="it-IT" dirty="0"/>
          </a:p>
          <a:p>
            <a:r>
              <a:rPr lang="it-IT" dirty="0"/>
              <a:t>Ordina il materiale tratto dall’esperienza </a:t>
            </a:r>
            <a:r>
              <a:rPr lang="it-IT" dirty="0" err="1"/>
              <a:t>ﬁngendo</a:t>
            </a:r>
            <a:r>
              <a:rPr lang="it-IT" dirty="0"/>
              <a:t> </a:t>
            </a:r>
          </a:p>
          <a:p>
            <a:pPr marL="0" indent="0">
              <a:buNone/>
            </a:pPr>
            <a:r>
              <a:rPr lang="it-IT" dirty="0"/>
              <a:t>o esperienze </a:t>
            </a:r>
            <a:r>
              <a:rPr lang="it-IT" b="1" dirty="0"/>
              <a:t>possibili</a:t>
            </a:r>
            <a:r>
              <a:rPr lang="it-IT" dirty="0"/>
              <a:t> nel nostro mondo reale, cioè verosimili,</a:t>
            </a:r>
          </a:p>
          <a:p>
            <a:pPr marL="0" indent="0">
              <a:buNone/>
            </a:pPr>
            <a:r>
              <a:rPr lang="it-IT" dirty="0"/>
              <a:t>oppure esperienze che, seppur impossibili nel nostro mondo</a:t>
            </a:r>
          </a:p>
          <a:p>
            <a:pPr marL="0" indent="0">
              <a:buNone/>
            </a:pPr>
            <a:r>
              <a:rPr lang="it-IT" dirty="0"/>
              <a:t>reale, sono possibili in un mondo diverso dal nostro, cioè </a:t>
            </a:r>
            <a:r>
              <a:rPr lang="it-IT" b="1" dirty="0"/>
              <a:t>probabili</a:t>
            </a:r>
            <a:r>
              <a:rPr lang="it-IT" dirty="0"/>
              <a:t>.</a:t>
            </a:r>
          </a:p>
          <a:p>
            <a:pPr marL="0" indent="0">
              <a:buNone/>
            </a:pPr>
            <a:r>
              <a:rPr lang="it-IT" dirty="0"/>
              <a:t>Il mondo della poesia e dell’arte è, dunque, non il vero, bensì il </a:t>
            </a:r>
            <a:r>
              <a:rPr lang="it-IT" b="1" dirty="0"/>
              <a:t>verosimile e il probabile</a:t>
            </a:r>
          </a:p>
          <a:p>
            <a:pPr marL="0" indent="0" algn="just">
              <a:buNone/>
            </a:pPr>
            <a:r>
              <a:rPr lang="it-IT" dirty="0"/>
              <a:t>«Crederei che risulti ormai con la massima chiarezza come, nel pensare in modo bello, sia necessario appercepire molte cose che non sono completamente certe e la cui verità si vede con una luce incompleta. Tuttavia non si può mai scoprire una qualche falsità sensibile senza che ciò risulti brutto. Le cose di cui non siamo completamente certi, ma in cui non appercepiamo alcuna falsità, sono verosimili. Dunque la </a:t>
            </a:r>
            <a:r>
              <a:rPr lang="it-IT" b="1" dirty="0"/>
              <a:t>verità estetica </a:t>
            </a:r>
            <a:r>
              <a:rPr lang="it-IT" dirty="0"/>
              <a:t>è detta a preferenza </a:t>
            </a:r>
            <a:r>
              <a:rPr lang="it-IT" b="1" dirty="0"/>
              <a:t>verosimiglianza</a:t>
            </a:r>
            <a:r>
              <a:rPr lang="it-IT" dirty="0"/>
              <a:t>, ovvero quel grado di verità che, pur non elevandosi alla completa certezza, non contiene tuttavia alcuna falsità manifesta» (483); «chi si propone di pensare in modo bello è sempre amico della verità», ma non di quella astrattissima degli universali(477)</a:t>
            </a:r>
          </a:p>
          <a:p>
            <a:pPr marL="0" indent="0">
              <a:buNone/>
            </a:pPr>
            <a:endParaRPr lang="it-IT" dirty="0"/>
          </a:p>
        </p:txBody>
      </p:sp>
    </p:spTree>
    <p:extLst>
      <p:ext uri="{BB962C8B-B14F-4D97-AF65-F5344CB8AC3E}">
        <p14:creationId xmlns:p14="http://schemas.microsoft.com/office/powerpoint/2010/main" val="2393398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0AFB4-9244-4F73-834C-43B0808F1889}"/>
              </a:ext>
            </a:extLst>
          </p:cNvPr>
          <p:cNvSpPr>
            <a:spLocks noGrp="1"/>
          </p:cNvSpPr>
          <p:nvPr>
            <p:ph type="title"/>
          </p:nvPr>
        </p:nvSpPr>
        <p:spPr>
          <a:xfrm>
            <a:off x="407235" y="77655"/>
            <a:ext cx="10515600" cy="1325563"/>
          </a:xfrm>
        </p:spPr>
        <p:txBody>
          <a:bodyPr/>
          <a:lstStyle/>
          <a:p>
            <a:r>
              <a:rPr lang="it-IT" sz="3797" b="1" dirty="0">
                <a:solidFill>
                  <a:srgbClr val="C00000"/>
                </a:solidFill>
              </a:rPr>
              <a:t>Estetica naturale</a:t>
            </a:r>
            <a:endParaRPr lang="it-IT" b="1" dirty="0">
              <a:solidFill>
                <a:srgbClr val="C00000"/>
              </a:solidFill>
            </a:endParaRPr>
          </a:p>
        </p:txBody>
      </p:sp>
      <p:sp>
        <p:nvSpPr>
          <p:cNvPr id="3" name="Segnaposto contenuto 2">
            <a:extLst>
              <a:ext uri="{FF2B5EF4-FFF2-40B4-BE49-F238E27FC236}">
                <a16:creationId xmlns:a16="http://schemas.microsoft.com/office/drawing/2014/main" id="{68F8C144-E9E9-467F-B9D3-30ECD5A439AF}"/>
              </a:ext>
            </a:extLst>
          </p:cNvPr>
          <p:cNvSpPr>
            <a:spLocks noGrp="1"/>
          </p:cNvSpPr>
          <p:nvPr>
            <p:ph idx="1"/>
          </p:nvPr>
        </p:nvSpPr>
        <p:spPr>
          <a:xfrm>
            <a:off x="494270" y="1272746"/>
            <a:ext cx="11069373" cy="5585254"/>
          </a:xfrm>
        </p:spPr>
        <p:txBody>
          <a:bodyPr>
            <a:normAutofit fontScale="92500" lnSpcReduction="10000"/>
          </a:bodyPr>
          <a:lstStyle/>
          <a:p>
            <a:pPr marL="0" indent="0">
              <a:buNone/>
            </a:pPr>
            <a:r>
              <a:rPr lang="it-IT" dirty="0"/>
              <a:t>Il </a:t>
            </a:r>
            <a:r>
              <a:rPr lang="it-IT" b="1" dirty="0"/>
              <a:t>carattere dell’estetico dotato</a:t>
            </a:r>
            <a:r>
              <a:rPr lang="it-IT" dirty="0"/>
              <a:t>: cioè </a:t>
            </a:r>
            <a:r>
              <a:rPr lang="it-IT" b="1" dirty="0"/>
              <a:t>l’enumerazione di quelle doti che in un’anima costituiscono le cause più prossime della conoscenza bella</a:t>
            </a:r>
            <a:r>
              <a:rPr lang="it-IT" dirty="0"/>
              <a:t>.</a:t>
            </a:r>
          </a:p>
          <a:p>
            <a:r>
              <a:rPr lang="it-IT" dirty="0"/>
              <a:t>L’estetica naturale: disposizione naturale di tutta l’anima a pensare in modo bello, con la quale si nasce, arguzia, perspicacia, delicatezza dei sensi, immaginazione, memoria</a:t>
            </a:r>
          </a:p>
          <a:p>
            <a:pPr marL="0" indent="0">
              <a:buNone/>
            </a:pPr>
            <a:r>
              <a:rPr lang="it-IT" b="1" dirty="0"/>
              <a:t>La dote naturale si può perfezionare:</a:t>
            </a:r>
          </a:p>
          <a:p>
            <a:r>
              <a:rPr lang="it-IT" dirty="0"/>
              <a:t>L’esercizio estetico (ripetizione assai frequente di azioni convergenti a far sì che si realizzi in relazione a un certo tema </a:t>
            </a:r>
            <a:r>
              <a:rPr lang="it-IT" b="1" dirty="0"/>
              <a:t>un accordo </a:t>
            </a:r>
            <a:r>
              <a:rPr lang="it-IT" dirty="0"/>
              <a:t>dell’ingegno e dell’indole tali da far pensare la cosa in modo bello)</a:t>
            </a:r>
          </a:p>
          <a:p>
            <a:r>
              <a:rPr lang="it-IT" dirty="0"/>
              <a:t>La disciplina estetica: teoria perfezionata degli elementi che influenzano più da vicino la materia e la forma della bella conoscenza (complesso delle regole poetiche, retoriche, musicali ecc. disposte in ordine)</a:t>
            </a:r>
          </a:p>
          <a:p>
            <a:r>
              <a:rPr lang="it-IT" dirty="0"/>
              <a:t>L’impeto estetico (il bello slancio e l’infiammarsi della mente, l’impeto, l’estasi, il furore, l’entusiasmo, il soffio divino»)</a:t>
            </a:r>
          </a:p>
        </p:txBody>
      </p:sp>
    </p:spTree>
    <p:extLst>
      <p:ext uri="{BB962C8B-B14F-4D97-AF65-F5344CB8AC3E}">
        <p14:creationId xmlns:p14="http://schemas.microsoft.com/office/powerpoint/2010/main" val="1543086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66F054-324A-C049-860E-FB064B769D68}"/>
              </a:ext>
            </a:extLst>
          </p:cNvPr>
          <p:cNvSpPr>
            <a:spLocks noGrp="1"/>
          </p:cNvSpPr>
          <p:nvPr>
            <p:ph type="title"/>
          </p:nvPr>
        </p:nvSpPr>
        <p:spPr>
          <a:xfrm>
            <a:off x="838200" y="180508"/>
            <a:ext cx="10515600" cy="1325563"/>
          </a:xfrm>
        </p:spPr>
        <p:txBody>
          <a:bodyPr/>
          <a:lstStyle/>
          <a:p>
            <a:r>
              <a:rPr lang="it-IT" b="1" dirty="0">
                <a:solidFill>
                  <a:srgbClr val="C00000"/>
                </a:solidFill>
              </a:rPr>
              <a:t>Obiettivi</a:t>
            </a:r>
          </a:p>
        </p:txBody>
      </p:sp>
      <p:sp>
        <p:nvSpPr>
          <p:cNvPr id="3" name="Segnaposto contenuto 2">
            <a:extLst>
              <a:ext uri="{FF2B5EF4-FFF2-40B4-BE49-F238E27FC236}">
                <a16:creationId xmlns:a16="http://schemas.microsoft.com/office/drawing/2014/main" id="{1C3FDA57-6B6E-8C44-AFF8-EAE4B135DC79}"/>
              </a:ext>
            </a:extLst>
          </p:cNvPr>
          <p:cNvSpPr>
            <a:spLocks noGrp="1"/>
          </p:cNvSpPr>
          <p:nvPr>
            <p:ph idx="1"/>
          </p:nvPr>
        </p:nvSpPr>
        <p:spPr>
          <a:xfrm>
            <a:off x="838200" y="1308846"/>
            <a:ext cx="10515600" cy="5549153"/>
          </a:xfrm>
        </p:spPr>
        <p:txBody>
          <a:bodyPr>
            <a:normAutofit lnSpcReduction="10000"/>
          </a:bodyPr>
          <a:lstStyle/>
          <a:p>
            <a:pPr marL="0" indent="0">
              <a:buNone/>
            </a:pPr>
            <a:r>
              <a:rPr lang="it-IT" dirty="0"/>
              <a:t>«L’estetica […] produce non una </a:t>
            </a:r>
            <a:r>
              <a:rPr lang="it-IT" b="1" dirty="0"/>
              <a:t>persuasione</a:t>
            </a:r>
            <a:r>
              <a:rPr lang="it-IT" dirty="0"/>
              <a:t> qualsiasi, ma una dignitosa, buona, realmente elegante, e non è arte di ingannare» (835); è arte della verisimiglianza</a:t>
            </a:r>
          </a:p>
          <a:p>
            <a:pPr marL="0" indent="0">
              <a:buNone/>
            </a:pPr>
            <a:r>
              <a:rPr lang="it-IT" dirty="0"/>
              <a:t>«Fra le applicazioni principali dell’estetica artificiale, che si aggiunge a quella naturale, ci sarà: </a:t>
            </a:r>
          </a:p>
          <a:p>
            <a:pPr marL="514350" indent="-514350">
              <a:buAutoNum type="alphaLcParenR"/>
            </a:pPr>
            <a:r>
              <a:rPr lang="it-IT" dirty="0"/>
              <a:t>Preparare la materia adatta per le scienze che devono essere conosciute in modo preminente con l’intelletto</a:t>
            </a:r>
          </a:p>
          <a:p>
            <a:pPr marL="514350" indent="-514350">
              <a:buAutoNum type="alphaLcParenR"/>
            </a:pPr>
            <a:r>
              <a:rPr lang="it-IT" dirty="0"/>
              <a:t>Adattare alla comprensione comune le conoscenze scientifiche</a:t>
            </a:r>
          </a:p>
          <a:p>
            <a:pPr marL="514350" indent="-514350">
              <a:buAutoNum type="alphaLcParenR"/>
            </a:pPr>
            <a:r>
              <a:rPr lang="it-IT" dirty="0"/>
              <a:t>Estendere l’affinamento della conoscenza anche al di là dei limiti di ciò che possiamo conoscere in modo distinto</a:t>
            </a:r>
          </a:p>
          <a:p>
            <a:pPr marL="514350" indent="-514350">
              <a:buAutoNum type="alphaLcParenR"/>
            </a:pPr>
            <a:r>
              <a:rPr lang="it-IT" dirty="0"/>
              <a:t>Fornire buoni principi a tutti gli studi più gentili e alle arti liberali</a:t>
            </a:r>
          </a:p>
          <a:p>
            <a:pPr marL="514350" indent="-514350">
              <a:buAutoNum type="alphaLcParenR"/>
            </a:pPr>
            <a:r>
              <a:rPr lang="it-IT" dirty="0"/>
              <a:t>Nella vita comune, a parità di condizioni, eccellere nella condotta» (3)</a:t>
            </a:r>
          </a:p>
        </p:txBody>
      </p:sp>
    </p:spTree>
    <p:extLst>
      <p:ext uri="{BB962C8B-B14F-4D97-AF65-F5344CB8AC3E}">
        <p14:creationId xmlns:p14="http://schemas.microsoft.com/office/powerpoint/2010/main" val="366209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4E07B9-2657-C14F-A67E-4E16CD8A2C9D}"/>
              </a:ext>
            </a:extLst>
          </p:cNvPr>
          <p:cNvSpPr>
            <a:spLocks noGrp="1"/>
          </p:cNvSpPr>
          <p:nvPr>
            <p:ph type="title"/>
          </p:nvPr>
        </p:nvSpPr>
        <p:spPr/>
        <p:txBody>
          <a:bodyPr/>
          <a:lstStyle/>
          <a:p>
            <a:r>
              <a:rPr lang="it-IT" b="1" dirty="0">
                <a:solidFill>
                  <a:srgbClr val="C00000"/>
                </a:solidFill>
              </a:rPr>
              <a:t>Critica di Kant al bello come perfezione</a:t>
            </a:r>
          </a:p>
        </p:txBody>
      </p:sp>
      <p:sp>
        <p:nvSpPr>
          <p:cNvPr id="3" name="Segnaposto contenuto 2">
            <a:extLst>
              <a:ext uri="{FF2B5EF4-FFF2-40B4-BE49-F238E27FC236}">
                <a16:creationId xmlns:a16="http://schemas.microsoft.com/office/drawing/2014/main" id="{C61303B4-82A3-C944-B979-C7F8CF919A53}"/>
              </a:ext>
            </a:extLst>
          </p:cNvPr>
          <p:cNvSpPr>
            <a:spLocks noGrp="1"/>
          </p:cNvSpPr>
          <p:nvPr>
            <p:ph idx="1"/>
          </p:nvPr>
        </p:nvSpPr>
        <p:spPr/>
        <p:txBody>
          <a:bodyPr/>
          <a:lstStyle/>
          <a:p>
            <a:pPr marL="0" indent="0">
              <a:buNone/>
            </a:pPr>
            <a:r>
              <a:rPr lang="it-IT" b="1" dirty="0"/>
              <a:t>Critica di Kant </a:t>
            </a:r>
            <a:r>
              <a:rPr lang="it-IT" dirty="0"/>
              <a:t>all’idea che la bellezza possa dirsi «perfezione»: </a:t>
            </a:r>
          </a:p>
          <a:p>
            <a:pPr marL="0" indent="0">
              <a:buNone/>
            </a:pPr>
            <a:r>
              <a:rPr lang="it-IT" dirty="0"/>
              <a:t>«Un giudizio estetico è unico nel suo genere e non dà assolutamente alcuna conoscenza (</a:t>
            </a:r>
            <a:r>
              <a:rPr lang="it-IT" b="1" dirty="0"/>
              <a:t>nemmeno confusa</a:t>
            </a:r>
            <a:r>
              <a:rPr lang="it-IT" dirty="0"/>
              <a:t>) dell’oggetto […]; riferisce esclusivamente al soggetto la rappresentazione con cui un oggetto viene dato e non mette in luce alcuna proprietà dell’oggetto»</a:t>
            </a:r>
          </a:p>
          <a:p>
            <a:pPr marL="0" indent="0">
              <a:buNone/>
            </a:pPr>
            <a:r>
              <a:rPr lang="it-IT" dirty="0"/>
              <a:t>Questa critica nega che l’estetica sia conoscenza; </a:t>
            </a:r>
          </a:p>
          <a:p>
            <a:pPr marL="0" indent="0">
              <a:buNone/>
            </a:pPr>
            <a:r>
              <a:rPr lang="it-IT" dirty="0"/>
              <a:t>quella di </a:t>
            </a:r>
            <a:r>
              <a:rPr lang="it-IT" dirty="0" err="1"/>
              <a:t>Baumgarten</a:t>
            </a:r>
            <a:r>
              <a:rPr lang="it-IT" dirty="0"/>
              <a:t> è una concezione </a:t>
            </a:r>
            <a:r>
              <a:rPr lang="it-IT" b="1" dirty="0"/>
              <a:t>cognitivista</a:t>
            </a:r>
            <a:r>
              <a:rPr lang="it-IT" dirty="0"/>
              <a:t> dell’estetica</a:t>
            </a:r>
          </a:p>
          <a:p>
            <a:endParaRPr lang="it-IT" dirty="0"/>
          </a:p>
        </p:txBody>
      </p:sp>
    </p:spTree>
    <p:extLst>
      <p:ext uri="{BB962C8B-B14F-4D97-AF65-F5344CB8AC3E}">
        <p14:creationId xmlns:p14="http://schemas.microsoft.com/office/powerpoint/2010/main" val="114619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282938-9C6D-CD47-B173-8BA25EB4F0F8}"/>
              </a:ext>
            </a:extLst>
          </p:cNvPr>
          <p:cNvSpPr>
            <a:spLocks noGrp="1"/>
          </p:cNvSpPr>
          <p:nvPr>
            <p:ph type="title"/>
          </p:nvPr>
        </p:nvSpPr>
        <p:spPr>
          <a:xfrm>
            <a:off x="838200" y="661688"/>
            <a:ext cx="10515600" cy="1325563"/>
          </a:xfrm>
        </p:spPr>
        <p:txBody>
          <a:bodyPr>
            <a:normAutofit/>
          </a:bodyPr>
          <a:lstStyle/>
          <a:p>
            <a:r>
              <a:rPr lang="it-IT" sz="4000" b="1" dirty="0">
                <a:solidFill>
                  <a:srgbClr val="C00000"/>
                </a:solidFill>
              </a:rPr>
              <a:t>Dalla Germania alla Scozia:</a:t>
            </a:r>
            <a:br>
              <a:rPr lang="it-IT" sz="4000" b="1" dirty="0">
                <a:solidFill>
                  <a:srgbClr val="C00000"/>
                </a:solidFill>
              </a:rPr>
            </a:br>
            <a:r>
              <a:rPr lang="it-IT" sz="4000" b="1" dirty="0">
                <a:solidFill>
                  <a:srgbClr val="C00000"/>
                </a:solidFill>
              </a:rPr>
              <a:t>Il «decennio» del gusto</a:t>
            </a:r>
          </a:p>
        </p:txBody>
      </p:sp>
      <p:sp>
        <p:nvSpPr>
          <p:cNvPr id="3" name="Segnaposto contenuto 2">
            <a:extLst>
              <a:ext uri="{FF2B5EF4-FFF2-40B4-BE49-F238E27FC236}">
                <a16:creationId xmlns:a16="http://schemas.microsoft.com/office/drawing/2014/main" id="{E09D20A9-B1DF-5B45-83F3-2DBD7A5B383D}"/>
              </a:ext>
            </a:extLst>
          </p:cNvPr>
          <p:cNvSpPr>
            <a:spLocks noGrp="1"/>
          </p:cNvSpPr>
          <p:nvPr>
            <p:ph idx="1"/>
          </p:nvPr>
        </p:nvSpPr>
        <p:spPr>
          <a:xfrm>
            <a:off x="6388444" y="1987251"/>
            <a:ext cx="4829432" cy="3853893"/>
          </a:xfrm>
        </p:spPr>
        <p:txBody>
          <a:bodyPr>
            <a:normAutofit fontScale="92500" lnSpcReduction="20000"/>
          </a:bodyPr>
          <a:lstStyle/>
          <a:p>
            <a:pPr marL="0" indent="0">
              <a:buNone/>
            </a:pPr>
            <a:r>
              <a:rPr lang="it-IT" sz="2300" dirty="0"/>
              <a:t>1755: la </a:t>
            </a:r>
            <a:r>
              <a:rPr lang="it-IT" sz="2300" dirty="0" err="1"/>
              <a:t>Edinburgh</a:t>
            </a:r>
            <a:r>
              <a:rPr lang="it-IT" sz="2300" dirty="0"/>
              <a:t> Society bandisce un concorso per il migliore saggio sull’argomento «taste» e il premio è assegnato ad Alexander Gerard con </a:t>
            </a:r>
            <a:r>
              <a:rPr lang="it-IT" sz="2300" i="1" dirty="0" err="1"/>
              <a:t>Essay</a:t>
            </a:r>
            <a:r>
              <a:rPr lang="it-IT" sz="2300" i="1" dirty="0"/>
              <a:t> on Taste</a:t>
            </a:r>
          </a:p>
          <a:p>
            <a:pPr marL="0" indent="0">
              <a:buNone/>
            </a:pPr>
            <a:r>
              <a:rPr lang="it-IT" sz="2300" dirty="0"/>
              <a:t>1755: escono le </a:t>
            </a:r>
            <a:r>
              <a:rPr lang="it-IT" sz="2300" i="1" dirty="0"/>
              <a:t>Letters </a:t>
            </a:r>
            <a:r>
              <a:rPr lang="it-IT" sz="2300" i="1" dirty="0" err="1"/>
              <a:t>Concerning</a:t>
            </a:r>
            <a:r>
              <a:rPr lang="it-IT" sz="2300" i="1" dirty="0"/>
              <a:t> Taste </a:t>
            </a:r>
            <a:r>
              <a:rPr lang="it-IT" sz="2300" dirty="0"/>
              <a:t>di John Gilbert Cooper</a:t>
            </a:r>
          </a:p>
          <a:p>
            <a:pPr marL="0" indent="0">
              <a:buNone/>
            </a:pPr>
            <a:r>
              <a:rPr lang="it-IT" sz="2300" dirty="0"/>
              <a:t>1757: esce </a:t>
            </a:r>
            <a:r>
              <a:rPr lang="it-IT" sz="2300" i="1" dirty="0"/>
              <a:t>Of the Standard of Taste </a:t>
            </a:r>
            <a:r>
              <a:rPr lang="it-IT" sz="2300" dirty="0"/>
              <a:t>di David Hume</a:t>
            </a:r>
          </a:p>
          <a:p>
            <a:pPr marL="0" indent="0">
              <a:buNone/>
            </a:pPr>
            <a:r>
              <a:rPr lang="it-IT" sz="2300" dirty="0"/>
              <a:t>1759: seconda edizione della </a:t>
            </a:r>
            <a:r>
              <a:rPr lang="it-IT" sz="2300" i="1" dirty="0" err="1"/>
              <a:t>Enquiry</a:t>
            </a:r>
            <a:r>
              <a:rPr lang="it-IT" sz="2300" dirty="0"/>
              <a:t> di Burke, introduzione intitolata </a:t>
            </a:r>
            <a:r>
              <a:rPr lang="it-IT" sz="2300" i="1" dirty="0"/>
              <a:t>On Taste</a:t>
            </a:r>
          </a:p>
          <a:p>
            <a:pPr marL="0" indent="0">
              <a:buNone/>
            </a:pPr>
            <a:r>
              <a:rPr lang="it-IT" sz="2300" dirty="0"/>
              <a:t>1762: escono gli </a:t>
            </a:r>
            <a:r>
              <a:rPr lang="it-IT" sz="2300" i="1" dirty="0" err="1"/>
              <a:t>Elements</a:t>
            </a:r>
            <a:r>
              <a:rPr lang="it-IT" sz="2300" i="1" dirty="0"/>
              <a:t> of </a:t>
            </a:r>
            <a:r>
              <a:rPr lang="it-IT" sz="2300" i="1" dirty="0" err="1"/>
              <a:t>Criticisms</a:t>
            </a:r>
            <a:r>
              <a:rPr lang="it-IT" sz="2300" i="1" dirty="0"/>
              <a:t> </a:t>
            </a:r>
            <a:r>
              <a:rPr lang="it-IT" sz="2300" dirty="0"/>
              <a:t>di Henry Home</a:t>
            </a:r>
          </a:p>
          <a:p>
            <a:pPr marL="0" indent="0">
              <a:buNone/>
            </a:pPr>
            <a:endParaRPr lang="it-IT" dirty="0"/>
          </a:p>
        </p:txBody>
      </p:sp>
      <p:sp>
        <p:nvSpPr>
          <p:cNvPr id="4" name="CasellaDiTesto 3">
            <a:extLst>
              <a:ext uri="{FF2B5EF4-FFF2-40B4-BE49-F238E27FC236}">
                <a16:creationId xmlns:a16="http://schemas.microsoft.com/office/drawing/2014/main" id="{5FF4A9C8-4FB1-4544-85A5-43EA701AEA3B}"/>
              </a:ext>
            </a:extLst>
          </p:cNvPr>
          <p:cNvSpPr txBox="1"/>
          <p:nvPr/>
        </p:nvSpPr>
        <p:spPr>
          <a:xfrm>
            <a:off x="838200" y="1987251"/>
            <a:ext cx="5204254" cy="3970318"/>
          </a:xfrm>
          <a:prstGeom prst="rect">
            <a:avLst/>
          </a:prstGeom>
          <a:noFill/>
        </p:spPr>
        <p:txBody>
          <a:bodyPr wrap="square" rtlCol="0">
            <a:spAutoFit/>
          </a:bodyPr>
          <a:lstStyle/>
          <a:p>
            <a:r>
              <a:rPr lang="it-IT" sz="2100" b="1" dirty="0"/>
              <a:t>Prima di </a:t>
            </a:r>
            <a:r>
              <a:rPr lang="it-IT" sz="2100" b="1" dirty="0" err="1"/>
              <a:t>Baumgarten</a:t>
            </a:r>
            <a:r>
              <a:rPr lang="it-IT" sz="2100" b="1" dirty="0"/>
              <a:t> </a:t>
            </a:r>
            <a:r>
              <a:rPr lang="it-IT" sz="2100" dirty="0"/>
              <a:t>e indipendentemente</a:t>
            </a:r>
          </a:p>
          <a:p>
            <a:r>
              <a:rPr lang="it-IT" sz="2100" dirty="0"/>
              <a:t>dal contesto del razionalismo </a:t>
            </a:r>
            <a:r>
              <a:rPr lang="it-IT" sz="2100" dirty="0" err="1"/>
              <a:t>metaﬁsico</a:t>
            </a:r>
            <a:r>
              <a:rPr lang="it-IT" sz="2100" dirty="0"/>
              <a:t> leibniziano-</a:t>
            </a:r>
            <a:r>
              <a:rPr lang="it-IT" sz="2100" dirty="0" err="1"/>
              <a:t>wolfﬁano</a:t>
            </a:r>
            <a:r>
              <a:rPr lang="it-IT" sz="2100" dirty="0"/>
              <a:t> cui appartiene la sua </a:t>
            </a:r>
            <a:r>
              <a:rPr lang="it-IT" sz="2100" dirty="0" err="1"/>
              <a:t>ﬁlosoﬁa</a:t>
            </a:r>
            <a:r>
              <a:rPr lang="it-IT" sz="2100" dirty="0"/>
              <a:t>, le principali correnti di pensiero</a:t>
            </a:r>
          </a:p>
          <a:p>
            <a:r>
              <a:rPr lang="it-IT" sz="2100" dirty="0"/>
              <a:t>settecentesche – dall’empirismo anglo-scozzese all’illuminismo degli enciclopedisti francesi, da pensatori svizzeri come </a:t>
            </a:r>
            <a:r>
              <a:rPr lang="it-IT" sz="2100" dirty="0" err="1"/>
              <a:t>Bodmer</a:t>
            </a:r>
            <a:r>
              <a:rPr lang="it-IT" sz="2100" dirty="0"/>
              <a:t> e</a:t>
            </a:r>
          </a:p>
          <a:p>
            <a:r>
              <a:rPr lang="it-IT" sz="2100" dirty="0" err="1"/>
              <a:t>Breitinger</a:t>
            </a:r>
            <a:r>
              <a:rPr lang="it-IT" sz="2100" dirty="0"/>
              <a:t> </a:t>
            </a:r>
            <a:r>
              <a:rPr lang="it-IT" sz="2100" dirty="0" err="1"/>
              <a:t>ﬁno</a:t>
            </a:r>
            <a:r>
              <a:rPr lang="it-IT" sz="2100" dirty="0"/>
              <a:t> agli esponenti dell’</a:t>
            </a:r>
            <a:r>
              <a:rPr lang="it-IT" sz="2100" i="1" dirty="0" err="1"/>
              <a:t>Aufklärung</a:t>
            </a:r>
            <a:r>
              <a:rPr lang="it-IT" sz="2100" dirty="0"/>
              <a:t> tedesca – convergono </a:t>
            </a:r>
            <a:r>
              <a:rPr lang="it-IT" sz="2100" b="1" dirty="0"/>
              <a:t>nell’affrontare le questioni tradizionali del bello e dell’arte muovendo da un’analisi della sensibilità e delle sue autonome dinamiche</a:t>
            </a:r>
          </a:p>
        </p:txBody>
      </p:sp>
    </p:spTree>
    <p:extLst>
      <p:ext uri="{BB962C8B-B14F-4D97-AF65-F5344CB8AC3E}">
        <p14:creationId xmlns:p14="http://schemas.microsoft.com/office/powerpoint/2010/main" val="769662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95B48-276A-4F8E-8269-AB334BFEC215}"/>
              </a:ext>
            </a:extLst>
          </p:cNvPr>
          <p:cNvSpPr>
            <a:spLocks noGrp="1"/>
          </p:cNvSpPr>
          <p:nvPr>
            <p:ph type="title"/>
          </p:nvPr>
        </p:nvSpPr>
        <p:spPr>
          <a:xfrm>
            <a:off x="457200" y="365125"/>
            <a:ext cx="10898188" cy="1325563"/>
          </a:xfrm>
        </p:spPr>
        <p:txBody>
          <a:bodyPr>
            <a:normAutofit fontScale="90000"/>
          </a:bodyPr>
          <a:lstStyle/>
          <a:p>
            <a:br>
              <a:rPr lang="it-IT" b="1" dirty="0">
                <a:solidFill>
                  <a:srgbClr val="C00000"/>
                </a:solidFill>
              </a:rPr>
            </a:br>
            <a:r>
              <a:rPr lang="it-IT" sz="4900" b="1" dirty="0">
                <a:solidFill>
                  <a:srgbClr val="C00000"/>
                </a:solidFill>
              </a:rPr>
              <a:t>David Hume (1711-1776)</a:t>
            </a:r>
            <a:br>
              <a:rPr lang="it-IT" b="1" dirty="0">
                <a:solidFill>
                  <a:srgbClr val="C00000"/>
                </a:solidFill>
              </a:rPr>
            </a:br>
            <a:endParaRPr lang="it-IT" b="1" dirty="0">
              <a:solidFill>
                <a:srgbClr val="C00000"/>
              </a:solidFill>
            </a:endParaRPr>
          </a:p>
        </p:txBody>
      </p:sp>
      <p:sp>
        <p:nvSpPr>
          <p:cNvPr id="4" name="Segnaposto contenuto 3">
            <a:extLst>
              <a:ext uri="{FF2B5EF4-FFF2-40B4-BE49-F238E27FC236}">
                <a16:creationId xmlns:a16="http://schemas.microsoft.com/office/drawing/2014/main" id="{8DDF3C12-802B-4C6F-9394-F76A6F662603}"/>
              </a:ext>
            </a:extLst>
          </p:cNvPr>
          <p:cNvSpPr>
            <a:spLocks noGrp="1"/>
          </p:cNvSpPr>
          <p:nvPr>
            <p:ph sz="half" idx="2"/>
          </p:nvPr>
        </p:nvSpPr>
        <p:spPr>
          <a:xfrm>
            <a:off x="839788" y="1690688"/>
            <a:ext cx="6139541" cy="4216607"/>
          </a:xfrm>
        </p:spPr>
        <p:txBody>
          <a:bodyPr>
            <a:noAutofit/>
          </a:bodyPr>
          <a:lstStyle/>
          <a:p>
            <a:r>
              <a:rPr lang="it-IT" dirty="0"/>
              <a:t>1739-1740: </a:t>
            </a:r>
            <a:r>
              <a:rPr lang="it-IT" i="1" dirty="0"/>
              <a:t>Trattato sulla natura umana</a:t>
            </a:r>
          </a:p>
          <a:p>
            <a:r>
              <a:rPr lang="it-IT" dirty="0"/>
              <a:t>1741-42: </a:t>
            </a:r>
            <a:r>
              <a:rPr lang="it-IT" i="1" dirty="0"/>
              <a:t>Saggi morali e politici</a:t>
            </a:r>
          </a:p>
          <a:p>
            <a:r>
              <a:rPr lang="it-IT" dirty="0"/>
              <a:t>1748: </a:t>
            </a:r>
            <a:r>
              <a:rPr lang="it-IT" i="1" dirty="0"/>
              <a:t>Ricerca sull’intelletto umano</a:t>
            </a:r>
          </a:p>
          <a:p>
            <a:r>
              <a:rPr lang="it-IT" dirty="0"/>
              <a:t>1751: </a:t>
            </a:r>
            <a:r>
              <a:rPr lang="it-IT" i="1" dirty="0"/>
              <a:t>Ricerca sui principi della morale</a:t>
            </a:r>
          </a:p>
          <a:p>
            <a:r>
              <a:rPr lang="it-IT" dirty="0"/>
              <a:t>1753: </a:t>
            </a:r>
            <a:r>
              <a:rPr lang="it-IT" i="1" dirty="0"/>
              <a:t>Saggi su diversi argomenti</a:t>
            </a:r>
          </a:p>
          <a:p>
            <a:r>
              <a:rPr lang="it-IT" dirty="0"/>
              <a:t>1757: Cinque dissertazioni, tra cui quella sulla tragedia e </a:t>
            </a:r>
            <a:r>
              <a:rPr lang="it-IT" i="1" dirty="0"/>
              <a:t>Sulla regola del gusto</a:t>
            </a:r>
          </a:p>
          <a:p>
            <a:r>
              <a:rPr lang="it-IT" dirty="0"/>
              <a:t>1779: </a:t>
            </a:r>
            <a:r>
              <a:rPr lang="it-IT" i="1" dirty="0"/>
              <a:t>Dialoghi sulla religione naturale</a:t>
            </a:r>
          </a:p>
        </p:txBody>
      </p:sp>
      <p:pic>
        <p:nvPicPr>
          <p:cNvPr id="8" name="Segnaposto contenuto 7">
            <a:extLst>
              <a:ext uri="{FF2B5EF4-FFF2-40B4-BE49-F238E27FC236}">
                <a16:creationId xmlns:a16="http://schemas.microsoft.com/office/drawing/2014/main" id="{D41B2ABC-9216-43BD-922B-5C1DBE6EA132}"/>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676556" y="1690688"/>
            <a:ext cx="3426874" cy="4216607"/>
          </a:xfrm>
        </p:spPr>
      </p:pic>
    </p:spTree>
    <p:extLst>
      <p:ext uri="{BB962C8B-B14F-4D97-AF65-F5344CB8AC3E}">
        <p14:creationId xmlns:p14="http://schemas.microsoft.com/office/powerpoint/2010/main" val="4135462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3FACBF-C124-BF40-A7A0-0BD3F7C27743}"/>
              </a:ext>
            </a:extLst>
          </p:cNvPr>
          <p:cNvSpPr>
            <a:spLocks noGrp="1"/>
          </p:cNvSpPr>
          <p:nvPr>
            <p:ph type="title"/>
          </p:nvPr>
        </p:nvSpPr>
        <p:spPr>
          <a:xfrm>
            <a:off x="348343" y="0"/>
            <a:ext cx="11005457" cy="1325563"/>
          </a:xfrm>
        </p:spPr>
        <p:txBody>
          <a:bodyPr/>
          <a:lstStyle/>
          <a:p>
            <a:r>
              <a:rPr lang="it-IT" b="1" dirty="0">
                <a:solidFill>
                  <a:srgbClr val="C00000"/>
                </a:solidFill>
              </a:rPr>
              <a:t>La scienza della natura umana</a:t>
            </a:r>
          </a:p>
        </p:txBody>
      </p:sp>
      <p:sp>
        <p:nvSpPr>
          <p:cNvPr id="3" name="Segnaposto contenuto 2">
            <a:extLst>
              <a:ext uri="{FF2B5EF4-FFF2-40B4-BE49-F238E27FC236}">
                <a16:creationId xmlns:a16="http://schemas.microsoft.com/office/drawing/2014/main" id="{1AE7F913-DFDE-3749-99F7-1DE83C84C5EE}"/>
              </a:ext>
            </a:extLst>
          </p:cNvPr>
          <p:cNvSpPr>
            <a:spLocks noGrp="1"/>
          </p:cNvSpPr>
          <p:nvPr>
            <p:ph idx="1"/>
          </p:nvPr>
        </p:nvSpPr>
        <p:spPr>
          <a:xfrm>
            <a:off x="544286" y="1148898"/>
            <a:ext cx="11005457" cy="4935310"/>
          </a:xfrm>
        </p:spPr>
        <p:txBody>
          <a:bodyPr>
            <a:noAutofit/>
          </a:bodyPr>
          <a:lstStyle/>
          <a:p>
            <a:pPr marL="0" indent="0">
              <a:buNone/>
            </a:pPr>
            <a:r>
              <a:rPr lang="it-IT" sz="2900" dirty="0"/>
              <a:t>«È impossibile prevedere quali mutamenti e progressi noi potremmo fare [nelle scienze] </a:t>
            </a:r>
            <a:r>
              <a:rPr lang="it-IT" sz="2900" b="1" dirty="0"/>
              <a:t>se conoscessimo a fondo la portata e la forza dell’intelletto umano</a:t>
            </a:r>
            <a:r>
              <a:rPr lang="it-IT" sz="2900" dirty="0"/>
              <a:t>, e se potessimo spiegare la natura delle idee di cui ci serviamo e delle operazioni che compiamo nei nostri ragionamenti […] </a:t>
            </a:r>
          </a:p>
          <a:p>
            <a:pPr marL="0" indent="0">
              <a:buNone/>
            </a:pPr>
            <a:r>
              <a:rPr lang="it-IT" sz="2900" dirty="0"/>
              <a:t>Il solo mezzo per ottenere dalle nostre ricerche filosofiche l’esito sperato è di abbandonare il tedioso, estenuante metodo tenuto sino a oggi: e invece d’impadronirci, di tanto in tanto, d’un castello o d’un villaggio alla frontiera, muovere direttamente alla capitale, al centro di queste scienze, </a:t>
            </a:r>
            <a:r>
              <a:rPr lang="it-IT" sz="2900" b="1" dirty="0"/>
              <a:t>ossia alla stessa natura umana </a:t>
            </a:r>
            <a:r>
              <a:rPr lang="it-IT" sz="2900" dirty="0"/>
              <a:t>[…] </a:t>
            </a:r>
          </a:p>
          <a:p>
            <a:pPr marL="0" indent="0">
              <a:buNone/>
            </a:pPr>
            <a:r>
              <a:rPr lang="it-IT" sz="2900" dirty="0"/>
              <a:t>E come la scienza dell’uomo è la sola base solida per le altre scienze, così la sola base solida per la scienza dell’uomo deve essere l’esperienza» (Trattato, </a:t>
            </a:r>
            <a:r>
              <a:rPr lang="it-IT" sz="2900" i="1" dirty="0"/>
              <a:t>Introduzione</a:t>
            </a:r>
            <a:r>
              <a:rPr lang="it-IT" sz="2900" dirty="0"/>
              <a:t>)</a:t>
            </a:r>
          </a:p>
        </p:txBody>
      </p:sp>
    </p:spTree>
    <p:extLst>
      <p:ext uri="{BB962C8B-B14F-4D97-AF65-F5344CB8AC3E}">
        <p14:creationId xmlns:p14="http://schemas.microsoft.com/office/powerpoint/2010/main" val="2199023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8F14CB-DBE6-4E4D-AAEE-0F7A17B9AA7E}"/>
              </a:ext>
            </a:extLst>
          </p:cNvPr>
          <p:cNvSpPr>
            <a:spLocks noGrp="1"/>
          </p:cNvSpPr>
          <p:nvPr>
            <p:ph type="title"/>
          </p:nvPr>
        </p:nvSpPr>
        <p:spPr>
          <a:xfrm>
            <a:off x="533400" y="195943"/>
            <a:ext cx="10515600" cy="1146402"/>
          </a:xfrm>
        </p:spPr>
        <p:txBody>
          <a:bodyPr/>
          <a:lstStyle/>
          <a:p>
            <a:r>
              <a:rPr lang="it-IT" b="1" dirty="0">
                <a:solidFill>
                  <a:srgbClr val="C00000"/>
                </a:solidFill>
              </a:rPr>
              <a:t>Percezioni impressioni idee</a:t>
            </a:r>
          </a:p>
        </p:txBody>
      </p:sp>
      <p:sp>
        <p:nvSpPr>
          <p:cNvPr id="3" name="Segnaposto contenuto 2">
            <a:extLst>
              <a:ext uri="{FF2B5EF4-FFF2-40B4-BE49-F238E27FC236}">
                <a16:creationId xmlns:a16="http://schemas.microsoft.com/office/drawing/2014/main" id="{5995B25A-78F5-3445-87EE-1191688CF201}"/>
              </a:ext>
            </a:extLst>
          </p:cNvPr>
          <p:cNvSpPr>
            <a:spLocks noGrp="1"/>
          </p:cNvSpPr>
          <p:nvPr>
            <p:ph idx="1"/>
          </p:nvPr>
        </p:nvSpPr>
        <p:spPr>
          <a:xfrm>
            <a:off x="533400" y="1342345"/>
            <a:ext cx="11397343" cy="5319712"/>
          </a:xfrm>
        </p:spPr>
        <p:txBody>
          <a:bodyPr>
            <a:normAutofit fontScale="92500" lnSpcReduction="10000"/>
          </a:bodyPr>
          <a:lstStyle/>
          <a:p>
            <a:pPr marL="0" indent="0">
              <a:buNone/>
            </a:pPr>
            <a:r>
              <a:rPr lang="it-IT" dirty="0"/>
              <a:t>«Tutte le percezioni della mente umana si possono dividere </a:t>
            </a:r>
            <a:r>
              <a:rPr lang="it-IT" b="1" dirty="0"/>
              <a:t>in due classi</a:t>
            </a:r>
            <a:r>
              <a:rPr lang="it-IT" dirty="0"/>
              <a:t>, che chiamerò </a:t>
            </a:r>
            <a:r>
              <a:rPr lang="it-IT" b="1" dirty="0"/>
              <a:t>impressioni e idee</a:t>
            </a:r>
            <a:r>
              <a:rPr lang="it-IT" dirty="0"/>
              <a:t>. La differenza tra esse consiste nel grado diverso di forza e vivacità con cui colpiscono la nostra mente e penetrano nel pensiero o nella coscienza» (Trattato, I, I)</a:t>
            </a:r>
          </a:p>
          <a:p>
            <a:pPr marL="0" indent="0">
              <a:buNone/>
            </a:pPr>
            <a:r>
              <a:rPr lang="it-IT" dirty="0"/>
              <a:t>Impressioni: si presentano «con maggior forza e violenza»; sensazioni, passioni ed emozioni; </a:t>
            </a:r>
          </a:p>
          <a:p>
            <a:pPr marL="0" indent="0">
              <a:buNone/>
            </a:pPr>
            <a:r>
              <a:rPr lang="it-IT" dirty="0"/>
              <a:t>Idee: «immagini illanguidite delle impressioni, sia nel pensare sia nel ragionare: ad esempio le percezioni suscitate dal presente discorso»</a:t>
            </a:r>
          </a:p>
          <a:p>
            <a:pPr marL="0" indent="0">
              <a:buNone/>
            </a:pPr>
            <a:r>
              <a:rPr lang="it-IT" dirty="0"/>
              <a:t>Idee semplici e complesse: associazione (per somiglianza, contiguità, causalità) e abitudine</a:t>
            </a:r>
          </a:p>
          <a:p>
            <a:pPr marL="0" indent="0">
              <a:buNone/>
            </a:pPr>
            <a:r>
              <a:rPr lang="it-IT" dirty="0"/>
              <a:t>«Decostruzione» del principio di causalità</a:t>
            </a:r>
          </a:p>
          <a:p>
            <a:pPr marL="0" indent="0">
              <a:buNone/>
            </a:pPr>
            <a:r>
              <a:rPr lang="it-IT" dirty="0"/>
              <a:t>La sola realtà di cui siamo certi è quella delle percezioni: né realtà esterne, né interne</a:t>
            </a:r>
          </a:p>
        </p:txBody>
      </p:sp>
    </p:spTree>
    <p:extLst>
      <p:ext uri="{BB962C8B-B14F-4D97-AF65-F5344CB8AC3E}">
        <p14:creationId xmlns:p14="http://schemas.microsoft.com/office/powerpoint/2010/main" val="2411551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Segnaposto contenuto 4">
            <a:extLst>
              <a:ext uri="{FF2B5EF4-FFF2-40B4-BE49-F238E27FC236}">
                <a16:creationId xmlns:a16="http://schemas.microsoft.com/office/drawing/2014/main" id="{932BCE76-D667-2E45-BD46-985554A199C2}"/>
              </a:ext>
            </a:extLst>
          </p:cNvPr>
          <p:cNvPicPr>
            <a:picLocks noChangeAspect="1"/>
          </p:cNvPicPr>
          <p:nvPr/>
        </p:nvPicPr>
        <p:blipFill>
          <a:blip r:embed="rId2"/>
          <a:stretch>
            <a:fillRect/>
          </a:stretch>
        </p:blipFill>
        <p:spPr>
          <a:xfrm>
            <a:off x="8394050" y="361538"/>
            <a:ext cx="3456963" cy="4211359"/>
          </a:xfrm>
          <a:prstGeom prst="rect">
            <a:avLst/>
          </a:prstGeom>
        </p:spPr>
      </p:pic>
      <p:sp>
        <p:nvSpPr>
          <p:cNvPr id="4" name="Segnaposto contenuto 3">
            <a:extLst>
              <a:ext uri="{FF2B5EF4-FFF2-40B4-BE49-F238E27FC236}">
                <a16:creationId xmlns:a16="http://schemas.microsoft.com/office/drawing/2014/main" id="{AA3E7C1F-5CED-8B42-92B2-89C1B5C7C7DF}"/>
              </a:ext>
            </a:extLst>
          </p:cNvPr>
          <p:cNvSpPr>
            <a:spLocks noGrp="1"/>
          </p:cNvSpPr>
          <p:nvPr>
            <p:ph sz="half" idx="1"/>
          </p:nvPr>
        </p:nvSpPr>
        <p:spPr>
          <a:xfrm>
            <a:off x="571923" y="798175"/>
            <a:ext cx="7645319" cy="6344030"/>
          </a:xfrm>
        </p:spPr>
        <p:txBody>
          <a:bodyPr>
            <a:normAutofit fontScale="85000" lnSpcReduction="20000"/>
          </a:bodyPr>
          <a:lstStyle/>
          <a:p>
            <a:pPr marL="0" indent="0">
              <a:buNone/>
            </a:pPr>
            <a:r>
              <a:rPr lang="it-IT" sz="2900" dirty="0"/>
              <a:t>A introdurre il termine “estetica” nel lessico culturale europeo è, in un’opera del 1735 (</a:t>
            </a:r>
            <a:r>
              <a:rPr lang="it-IT" sz="2900" i="1" dirty="0"/>
              <a:t>Riflessioni sulla Poesia</a:t>
            </a:r>
            <a:r>
              <a:rPr lang="it-IT" sz="2900" dirty="0"/>
              <a:t>) Alexander </a:t>
            </a:r>
            <a:r>
              <a:rPr lang="it-IT" sz="2900" dirty="0" err="1"/>
              <a:t>Gottlieb</a:t>
            </a:r>
            <a:r>
              <a:rPr lang="it-IT" sz="2900" dirty="0"/>
              <a:t> </a:t>
            </a:r>
            <a:r>
              <a:rPr lang="it-IT" sz="2900" dirty="0" err="1"/>
              <a:t>Baumgarten</a:t>
            </a:r>
            <a:r>
              <a:rPr lang="it-IT" sz="2900" dirty="0"/>
              <a:t> (1714-1762)</a:t>
            </a:r>
          </a:p>
          <a:p>
            <a:pPr marL="0" indent="0">
              <a:buNone/>
            </a:pPr>
            <a:endParaRPr lang="it-IT" sz="2900" dirty="0"/>
          </a:p>
          <a:p>
            <a:pPr marL="0" indent="0">
              <a:buNone/>
            </a:pPr>
            <a:r>
              <a:rPr lang="it-IT" sz="2900" dirty="0"/>
              <a:t>Immediata notorietà del termine:</a:t>
            </a:r>
          </a:p>
          <a:p>
            <a:pPr marL="0" indent="0">
              <a:buNone/>
            </a:pPr>
            <a:r>
              <a:rPr lang="it-IT" sz="2900" dirty="0"/>
              <a:t>Johann Georg </a:t>
            </a:r>
            <a:r>
              <a:rPr lang="it-IT" sz="2900" dirty="0" err="1"/>
              <a:t>Sulzer</a:t>
            </a:r>
            <a:r>
              <a:rPr lang="it-IT" sz="2900" dirty="0"/>
              <a:t>, </a:t>
            </a:r>
            <a:r>
              <a:rPr lang="it-IT" sz="2900" i="1" dirty="0"/>
              <a:t>Teoria generale delle belle arti</a:t>
            </a:r>
            <a:r>
              <a:rPr lang="it-IT" sz="2900" dirty="0"/>
              <a:t>, 1771-1774</a:t>
            </a:r>
          </a:p>
          <a:p>
            <a:pPr marL="0" indent="0">
              <a:buNone/>
            </a:pPr>
            <a:r>
              <a:rPr lang="it-IT" sz="2900" b="1" dirty="0"/>
              <a:t>Estetica (Belle Arti) </a:t>
            </a:r>
            <a:r>
              <a:rPr lang="it-IT" sz="2900" dirty="0"/>
              <a:t>Termine nuovo, inventato per designare una scienza che ha preso forma solo da pochi anni: la </a:t>
            </a:r>
            <a:r>
              <a:rPr lang="it-IT" sz="2900" dirty="0" err="1"/>
              <a:t>ﬁlosoﬁa</a:t>
            </a:r>
            <a:r>
              <a:rPr lang="it-IT" sz="2900" dirty="0"/>
              <a:t> delle belle arti, o la scienza di dedurre dalla natura del gusto la teoria generale e le regole fondamentali delle belle arti. Il termine deriva dalla parola greca </a:t>
            </a:r>
            <a:r>
              <a:rPr lang="it-IT" sz="2900" dirty="0" err="1"/>
              <a:t>aisthesis</a:t>
            </a:r>
            <a:r>
              <a:rPr lang="it-IT" sz="2900" dirty="0"/>
              <a:t>, che </a:t>
            </a:r>
            <a:r>
              <a:rPr lang="it-IT" sz="2900" dirty="0" err="1"/>
              <a:t>signiﬁca</a:t>
            </a:r>
            <a:r>
              <a:rPr lang="it-IT" sz="2900" dirty="0"/>
              <a:t> «sentimento». Pertanto l’estetica è propriamente la scienza dei sentimenti. Il </a:t>
            </a:r>
            <a:r>
              <a:rPr lang="it-IT" sz="2900" dirty="0" err="1"/>
              <a:t>ﬁne</a:t>
            </a:r>
            <a:r>
              <a:rPr lang="it-IT" sz="2900" dirty="0"/>
              <a:t> più importante delle belle arti è di suscitare un sentimento vivo del vero e del buono. [...] è dunque necessario che la loro teoria si fondi su quella dei sentimenti e delle nozioni confuse che si acquisiscono per mezzo dei sensi»</a:t>
            </a:r>
          </a:p>
          <a:p>
            <a:endParaRPr lang="it-IT" dirty="0"/>
          </a:p>
        </p:txBody>
      </p:sp>
    </p:spTree>
    <p:extLst>
      <p:ext uri="{BB962C8B-B14F-4D97-AF65-F5344CB8AC3E}">
        <p14:creationId xmlns:p14="http://schemas.microsoft.com/office/powerpoint/2010/main" val="786330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5813E7-C28F-0E4C-87D0-ABB2EE62B1E7}"/>
              </a:ext>
            </a:extLst>
          </p:cNvPr>
          <p:cNvSpPr>
            <a:spLocks noGrp="1"/>
          </p:cNvSpPr>
          <p:nvPr>
            <p:ph type="title"/>
          </p:nvPr>
        </p:nvSpPr>
        <p:spPr/>
        <p:txBody>
          <a:bodyPr/>
          <a:lstStyle/>
          <a:p>
            <a:r>
              <a:rPr lang="it-IT" b="1" dirty="0">
                <a:solidFill>
                  <a:srgbClr val="C00000"/>
                </a:solidFill>
              </a:rPr>
              <a:t>Ragione e passione</a:t>
            </a:r>
          </a:p>
        </p:txBody>
      </p:sp>
      <p:sp>
        <p:nvSpPr>
          <p:cNvPr id="3" name="Segnaposto contenuto 2">
            <a:extLst>
              <a:ext uri="{FF2B5EF4-FFF2-40B4-BE49-F238E27FC236}">
                <a16:creationId xmlns:a16="http://schemas.microsoft.com/office/drawing/2014/main" id="{DFF05D33-4338-C14E-86A0-4A6CF05CBFAF}"/>
              </a:ext>
            </a:extLst>
          </p:cNvPr>
          <p:cNvSpPr>
            <a:spLocks noGrp="1"/>
          </p:cNvSpPr>
          <p:nvPr>
            <p:ph idx="1"/>
          </p:nvPr>
        </p:nvSpPr>
        <p:spPr/>
        <p:txBody>
          <a:bodyPr>
            <a:normAutofit fontScale="92500" lnSpcReduction="10000"/>
          </a:bodyPr>
          <a:lstStyle/>
          <a:p>
            <a:pPr marL="0" indent="0">
              <a:buNone/>
            </a:pPr>
            <a:r>
              <a:rPr lang="it-IT" dirty="0"/>
              <a:t>La ragione, da sola, non è mai il motore dell’azione: lo sono, piuttosto, le componenti passionali di piacere o dolore </a:t>
            </a:r>
          </a:p>
          <a:p>
            <a:pPr marL="0" indent="0">
              <a:buNone/>
            </a:pPr>
            <a:r>
              <a:rPr lang="it-IT" dirty="0"/>
              <a:t>«È ovvio che quando prevediamo che un certo oggetto ci darà dolore o piacere, noi avvertiamo una conseguente emozione di avversione o propensione e siamo portati a evitare o a ricercare </a:t>
            </a:r>
            <a:r>
              <a:rPr lang="it-IT" dirty="0" err="1"/>
              <a:t>cio</a:t>
            </a:r>
            <a:r>
              <a:rPr lang="it-IT" dirty="0"/>
              <a:t>̀ che ci dà questo dolore o questa soddisfazione. È anche ovvio che questa emozione non si ferma qui, ma facendo volgere il nostro sguardo in tutte le direzioni, si estende </a:t>
            </a:r>
            <a:r>
              <a:rPr lang="it-IT" b="1" dirty="0"/>
              <a:t>a tutti quegli oggetti che sono collegati con quello mediante la relazione di causa ed effetto</a:t>
            </a:r>
            <a:r>
              <a:rPr lang="it-IT" dirty="0"/>
              <a:t>. Proprio qui interviene il ragionamento per scoprire tale relazione, e, a seconda del variare del nostro ragionamento, varieranno anche le nostre azioni. In questo caso, però, risulta evidente che </a:t>
            </a:r>
            <a:r>
              <a:rPr lang="it-IT" b="1" dirty="0"/>
              <a:t>l’impulso non nasce dalla ragione </a:t>
            </a:r>
            <a:r>
              <a:rPr lang="it-IT" dirty="0"/>
              <a:t>ma è solo guidato da essa»</a:t>
            </a:r>
          </a:p>
          <a:p>
            <a:endParaRPr lang="it-IT" dirty="0"/>
          </a:p>
        </p:txBody>
      </p:sp>
    </p:spTree>
    <p:extLst>
      <p:ext uri="{BB962C8B-B14F-4D97-AF65-F5344CB8AC3E}">
        <p14:creationId xmlns:p14="http://schemas.microsoft.com/office/powerpoint/2010/main" val="4078380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94FDBD-F72D-47AB-ADA0-0B19B7E953D3}"/>
              </a:ext>
            </a:extLst>
          </p:cNvPr>
          <p:cNvSpPr>
            <a:spLocks noGrp="1"/>
          </p:cNvSpPr>
          <p:nvPr>
            <p:ph type="title"/>
          </p:nvPr>
        </p:nvSpPr>
        <p:spPr>
          <a:xfrm>
            <a:off x="533400" y="365125"/>
            <a:ext cx="10961913" cy="1325563"/>
          </a:xfrm>
        </p:spPr>
        <p:txBody>
          <a:bodyPr>
            <a:normAutofit/>
          </a:bodyPr>
          <a:lstStyle/>
          <a:p>
            <a:r>
              <a:rPr lang="it-IT" b="1" dirty="0">
                <a:solidFill>
                  <a:srgbClr val="C00000"/>
                </a:solidFill>
              </a:rPr>
              <a:t>Sentimento e giudizio</a:t>
            </a:r>
          </a:p>
        </p:txBody>
      </p:sp>
      <p:sp>
        <p:nvSpPr>
          <p:cNvPr id="3" name="Segnaposto contenuto 2">
            <a:extLst>
              <a:ext uri="{FF2B5EF4-FFF2-40B4-BE49-F238E27FC236}">
                <a16:creationId xmlns:a16="http://schemas.microsoft.com/office/drawing/2014/main" id="{99150AB7-8D7C-4E43-98B5-D16A6C4FE4F4}"/>
              </a:ext>
            </a:extLst>
          </p:cNvPr>
          <p:cNvSpPr>
            <a:spLocks noGrp="1"/>
          </p:cNvSpPr>
          <p:nvPr>
            <p:ph idx="1"/>
          </p:nvPr>
        </p:nvSpPr>
        <p:spPr>
          <a:xfrm>
            <a:off x="533400" y="1690688"/>
            <a:ext cx="10820400" cy="4906055"/>
          </a:xfrm>
        </p:spPr>
        <p:txBody>
          <a:bodyPr>
            <a:normAutofit/>
          </a:bodyPr>
          <a:lstStyle/>
          <a:p>
            <a:pPr marL="0" indent="0" defTabSz="772474">
              <a:spcBef>
                <a:spcPts val="1125"/>
              </a:spcBef>
              <a:buClr>
                <a:schemeClr val="accent4">
                  <a:lumOff val="20000"/>
                </a:schemeClr>
              </a:buClr>
              <a:buSzPct val="100000"/>
              <a:buNone/>
              <a:defRPr sz="2560">
                <a:effectLst>
                  <a:outerShdw blurRad="30480" dist="30480" dir="2700000" rotWithShape="0">
                    <a:srgbClr val="C0C0C0"/>
                  </a:outerShdw>
                </a:effectLst>
              </a:defRPr>
            </a:pPr>
            <a:r>
              <a:rPr lang="it-IT" sz="3200" dirty="0">
                <a:latin typeface="+mn-lt"/>
              </a:rPr>
              <a:t>«Non inferiamo che una qualità sia virtuosa perché ci piace: ma nel sentire che ci piace in un certo modo particolare, [</a:t>
            </a:r>
            <a:r>
              <a:rPr lang="it-IT" sz="3200" b="1" dirty="0">
                <a:latin typeface="+mn-lt"/>
              </a:rPr>
              <a:t>giudichiamo</a:t>
            </a:r>
            <a:r>
              <a:rPr lang="it-IT" sz="3200" dirty="0">
                <a:latin typeface="+mn-lt"/>
              </a:rPr>
              <a:t>] che in effetti è virtuosa. Ciò accade anche nei nostri </a:t>
            </a:r>
            <a:r>
              <a:rPr lang="it-IT" sz="3200" b="1" dirty="0">
                <a:latin typeface="+mn-lt"/>
              </a:rPr>
              <a:t>giudizi</a:t>
            </a:r>
            <a:r>
              <a:rPr lang="it-IT" sz="3200" dirty="0">
                <a:latin typeface="+mn-lt"/>
              </a:rPr>
              <a:t> su ogni genere di bellezza, gusti e sensazioni. La nostra approvazione è implicita nel piacere immediato che tutte queste cose ci danno»</a:t>
            </a:r>
          </a:p>
          <a:p>
            <a:pPr marL="0" indent="0" defTabSz="772474">
              <a:spcBef>
                <a:spcPts val="1125"/>
              </a:spcBef>
              <a:buClr>
                <a:schemeClr val="accent4">
                  <a:lumOff val="20000"/>
                </a:schemeClr>
              </a:buClr>
              <a:buSzPct val="100000"/>
              <a:buNone/>
              <a:defRPr sz="2560">
                <a:effectLst>
                  <a:outerShdw blurRad="30480" dist="30480" dir="2700000" rotWithShape="0">
                    <a:srgbClr val="C0C0C0"/>
                  </a:outerShdw>
                </a:effectLst>
              </a:defRPr>
            </a:pPr>
            <a:r>
              <a:rPr lang="en-US" sz="3200" i="1" dirty="0" err="1"/>
              <a:t>Trattato</a:t>
            </a:r>
            <a:r>
              <a:rPr lang="en-US" sz="3200" i="1" dirty="0"/>
              <a:t> </a:t>
            </a:r>
            <a:r>
              <a:rPr lang="en-US" sz="3200" i="1" dirty="0" err="1"/>
              <a:t>sulla</a:t>
            </a:r>
            <a:r>
              <a:rPr lang="en-US" sz="3200" i="1" dirty="0"/>
              <a:t> </a:t>
            </a:r>
            <a:r>
              <a:rPr lang="en-US" sz="3200" i="1" dirty="0" err="1"/>
              <a:t>natura</a:t>
            </a:r>
            <a:r>
              <a:rPr lang="en-US" sz="3200" i="1" dirty="0"/>
              <a:t> </a:t>
            </a:r>
            <a:r>
              <a:rPr lang="en-US" sz="3200" i="1" dirty="0" err="1"/>
              <a:t>umana</a:t>
            </a:r>
            <a:r>
              <a:rPr lang="en-US" sz="3200" dirty="0"/>
              <a:t> (</a:t>
            </a:r>
            <a:r>
              <a:rPr lang="en-US" sz="3200" i="1" dirty="0"/>
              <a:t>A Treatise of Human Nature: Being an Attempt to introduce the experimental Method of Reasoning into Moral Subjects) </a:t>
            </a:r>
            <a:r>
              <a:rPr lang="en-US" sz="3200" dirty="0"/>
              <a:t>1739-1740</a:t>
            </a:r>
            <a:r>
              <a:rPr lang="it-IT" sz="3200" dirty="0"/>
              <a:t> </a:t>
            </a:r>
            <a:r>
              <a:rPr lang="it-IT" sz="3200" dirty="0">
                <a:latin typeface="+mn-lt"/>
              </a:rPr>
              <a:t>(Laterza, Roma-Bari 1982, II, p. 498 (</a:t>
            </a:r>
            <a:r>
              <a:rPr lang="it-IT" sz="3200" dirty="0" err="1">
                <a:latin typeface="+mn-lt"/>
              </a:rPr>
              <a:t>Lib</a:t>
            </a:r>
            <a:r>
              <a:rPr lang="it-IT" sz="3200" dirty="0">
                <a:latin typeface="+mn-lt"/>
              </a:rPr>
              <a:t>. III, Parte I, Sez. II)</a:t>
            </a:r>
          </a:p>
          <a:p>
            <a:endParaRPr lang="it-IT" dirty="0"/>
          </a:p>
        </p:txBody>
      </p:sp>
    </p:spTree>
    <p:extLst>
      <p:ext uri="{BB962C8B-B14F-4D97-AF65-F5344CB8AC3E}">
        <p14:creationId xmlns:p14="http://schemas.microsoft.com/office/powerpoint/2010/main" val="3194037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546060" y="1877438"/>
            <a:ext cx="8472518" cy="4078520"/>
          </a:xfrm>
        </p:spPr>
        <p:txBody>
          <a:bodyPr>
            <a:noAutofit/>
          </a:bodyPr>
          <a:lstStyle/>
          <a:p>
            <a:pPr marL="0" indent="0">
              <a:buNone/>
            </a:pPr>
            <a:r>
              <a:rPr lang="it-IT" sz="2900" dirty="0">
                <a:latin typeface="Tw Cen MT" pitchFamily="34" charset="0"/>
              </a:rPr>
              <a:t>Secondo Hume </a:t>
            </a:r>
            <a:r>
              <a:rPr lang="it-IT" sz="2900" b="1" dirty="0">
                <a:latin typeface="Tw Cen MT" pitchFamily="34" charset="0"/>
              </a:rPr>
              <a:t>una cosa è bella perché ci piace</a:t>
            </a:r>
            <a:r>
              <a:rPr lang="it-IT" sz="2900" dirty="0">
                <a:latin typeface="Tw Cen MT" pitchFamily="34" charset="0"/>
              </a:rPr>
              <a:t>, trovando il suo principio discriminativo unicamente nel </a:t>
            </a:r>
            <a:r>
              <a:rPr lang="it-IT" sz="2900" b="1" dirty="0">
                <a:latin typeface="Tw Cen MT" pitchFamily="34" charset="0"/>
              </a:rPr>
              <a:t>sentire</a:t>
            </a:r>
            <a:r>
              <a:rPr lang="it-IT" sz="2900" dirty="0">
                <a:latin typeface="Tw Cen MT" pitchFamily="34" charset="0"/>
              </a:rPr>
              <a:t>, cioè nel modo, assolutamente soggettivo, in cui siamo impressionati dagli oggetti </a:t>
            </a:r>
          </a:p>
          <a:p>
            <a:pPr marL="514350" indent="-514350"/>
            <a:endParaRPr lang="it-IT" sz="2900" b="1" dirty="0">
              <a:latin typeface="Tw Cen MT" pitchFamily="34" charset="0"/>
            </a:endParaRPr>
          </a:p>
          <a:p>
            <a:pPr marL="514350" indent="-514350">
              <a:buNone/>
            </a:pPr>
            <a:r>
              <a:rPr lang="it-IT" sz="2900" b="1" dirty="0">
                <a:latin typeface="Tw Cen MT" pitchFamily="34" charset="0"/>
              </a:rPr>
              <a:t>	SOGGETTIVITÀ DEL GIUDIZIO DI GUSTO: </a:t>
            </a:r>
            <a:r>
              <a:rPr lang="it-IT" sz="2900" dirty="0">
                <a:latin typeface="Tw Cen MT" pitchFamily="34" charset="0"/>
              </a:rPr>
              <a:t>Il bello  non è una qualità intrinseca delle cose </a:t>
            </a:r>
          </a:p>
          <a:p>
            <a:pPr marL="514350" indent="-514350">
              <a:buNone/>
            </a:pPr>
            <a:r>
              <a:rPr lang="it-IT" sz="2900" dirty="0">
                <a:latin typeface="Tw Cen MT" pitchFamily="34" charset="0"/>
              </a:rPr>
              <a:t>	</a:t>
            </a:r>
          </a:p>
          <a:p>
            <a:pPr marL="514350" indent="-514350">
              <a:buNone/>
            </a:pPr>
            <a:r>
              <a:rPr lang="it-IT" dirty="0">
                <a:latin typeface="Tw Cen MT" pitchFamily="34" charset="0"/>
              </a:rPr>
              <a:t>	 </a:t>
            </a:r>
            <a:r>
              <a:rPr lang="it-IT" sz="2400" dirty="0">
                <a:latin typeface="Tw Cen MT" pitchFamily="34" charset="0"/>
              </a:rPr>
              <a:t>	</a:t>
            </a:r>
          </a:p>
        </p:txBody>
      </p:sp>
      <p:sp>
        <p:nvSpPr>
          <p:cNvPr id="2" name="Titolo 1"/>
          <p:cNvSpPr>
            <a:spLocks noGrp="1"/>
          </p:cNvSpPr>
          <p:nvPr>
            <p:ph type="title"/>
          </p:nvPr>
        </p:nvSpPr>
        <p:spPr>
          <a:xfrm>
            <a:off x="1546060" y="247455"/>
            <a:ext cx="8472518" cy="540000"/>
          </a:xfrm>
        </p:spPr>
        <p:txBody>
          <a:bodyPr>
            <a:noAutofit/>
          </a:bodyPr>
          <a:lstStyle/>
          <a:p>
            <a:pPr algn="l"/>
            <a:r>
              <a:rPr lang="it-IT" sz="3600" b="1" dirty="0">
                <a:ln w="1905"/>
                <a:solidFill>
                  <a:srgbClr val="C00000"/>
                </a:solidFill>
                <a:effectLst>
                  <a:innerShdw blurRad="69850" dist="43180" dir="5400000">
                    <a:srgbClr val="000000">
                      <a:alpha val="65000"/>
                    </a:srgbClr>
                  </a:innerShdw>
                </a:effectLst>
                <a:latin typeface="Tw Cen MT" pitchFamily="34" charset="0"/>
              </a:rPr>
              <a:t>Hume: il giudizio è implicito nel piacere</a:t>
            </a:r>
          </a:p>
        </p:txBody>
      </p:sp>
      <p:grpSp>
        <p:nvGrpSpPr>
          <p:cNvPr id="4" name="Gruppo 6"/>
          <p:cNvGrpSpPr/>
          <p:nvPr/>
        </p:nvGrpSpPr>
        <p:grpSpPr>
          <a:xfrm>
            <a:off x="1210319" y="1150253"/>
            <a:ext cx="9144000" cy="1588"/>
            <a:chOff x="0" y="642918"/>
            <a:chExt cx="9144000" cy="1588"/>
          </a:xfrm>
        </p:grpSpPr>
        <p:cxnSp>
          <p:nvCxnSpPr>
            <p:cNvPr id="6" name="Connettore 1 5"/>
            <p:cNvCxnSpPr/>
            <p:nvPr/>
          </p:nvCxnSpPr>
          <p:spPr>
            <a:xfrm>
              <a:off x="0" y="642918"/>
              <a:ext cx="357158" cy="1588"/>
            </a:xfrm>
            <a:prstGeom prst="line">
              <a:avLst/>
            </a:prstGeom>
            <a:ln w="1524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428596" y="642918"/>
              <a:ext cx="8715404" cy="1588"/>
            </a:xfrm>
            <a:prstGeom prst="line">
              <a:avLst/>
            </a:prstGeom>
            <a:ln w="1524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grpSp>
      <p:cxnSp>
        <p:nvCxnSpPr>
          <p:cNvPr id="9" name="Connettore 4 8"/>
          <p:cNvCxnSpPr/>
          <p:nvPr/>
        </p:nvCxnSpPr>
        <p:spPr>
          <a:xfrm>
            <a:off x="1376996" y="3412004"/>
            <a:ext cx="360000" cy="756000"/>
          </a:xfrm>
          <a:prstGeom prst="bentConnector3">
            <a:avLst>
              <a:gd name="adj1" fmla="val -9202"/>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1503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40259" y="1062000"/>
            <a:ext cx="10739368" cy="5796000"/>
          </a:xfrm>
        </p:spPr>
        <p:txBody>
          <a:bodyPr anchor="t">
            <a:normAutofit fontScale="92500" lnSpcReduction="20000"/>
          </a:bodyPr>
          <a:lstStyle/>
          <a:p>
            <a:pPr marL="457200" lvl="3" indent="-457200">
              <a:buFont typeface="Arial"/>
              <a:buChar char="•"/>
            </a:pPr>
            <a:r>
              <a:rPr lang="it-IT" sz="3000" dirty="0">
                <a:latin typeface="Tw Cen MT" pitchFamily="34" charset="0"/>
              </a:rPr>
              <a:t>Il giudizio di gusto non può aspirare a un valore di </a:t>
            </a:r>
            <a:r>
              <a:rPr lang="it-IT" sz="3000" b="1" dirty="0">
                <a:latin typeface="Tw Cen MT" pitchFamily="34" charset="0"/>
              </a:rPr>
              <a:t>universalità</a:t>
            </a:r>
            <a:r>
              <a:rPr lang="it-IT" sz="3000" dirty="0">
                <a:latin typeface="Tw Cen MT" pitchFamily="34" charset="0"/>
              </a:rPr>
              <a:t> in grado di trascendere i singoli soggetti che lo esprimono </a:t>
            </a:r>
            <a:r>
              <a:rPr lang="it-IT" sz="3000" dirty="0">
                <a:latin typeface="Tw Cen MT" pitchFamily="34" charset="0"/>
                <a:cs typeface="Arial"/>
              </a:rPr>
              <a:t>→ </a:t>
            </a:r>
            <a:r>
              <a:rPr lang="it-IT" sz="3000" dirty="0">
                <a:latin typeface="Tw Cen MT" pitchFamily="34" charset="0"/>
              </a:rPr>
              <a:t>la diversità dei gusti è evidente anche all’osservatore più superficiale; </a:t>
            </a:r>
          </a:p>
          <a:p>
            <a:pPr marL="0" lvl="3" indent="0">
              <a:buNone/>
            </a:pPr>
            <a:r>
              <a:rPr lang="it-IT" sz="2800" dirty="0"/>
              <a:t>«La grande varietà dei gusti e delle opinioni che si ritrova nel mondo è troppo evidente»</a:t>
            </a:r>
          </a:p>
          <a:p>
            <a:pPr marL="457200" lvl="3" indent="-457200">
              <a:buFont typeface="Arial"/>
              <a:buChar char="•"/>
            </a:pPr>
            <a:endParaRPr lang="it-IT" sz="3000" dirty="0">
              <a:latin typeface="Tw Cen MT" pitchFamily="34" charset="0"/>
            </a:endParaRPr>
          </a:p>
          <a:p>
            <a:pPr marL="457200" lvl="3" indent="-457200">
              <a:spcBef>
                <a:spcPts val="2424"/>
              </a:spcBef>
              <a:buFont typeface="Arial"/>
              <a:buChar char="•"/>
            </a:pPr>
            <a:r>
              <a:rPr lang="it-IT" sz="3000" dirty="0">
                <a:latin typeface="Tw Cen MT" pitchFamily="34" charset="0"/>
              </a:rPr>
              <a:t>Da ciò derivano due conclusioni: </a:t>
            </a:r>
            <a:r>
              <a:rPr lang="it-IT" sz="2900" dirty="0">
                <a:latin typeface="Tw Cen MT" pitchFamily="34" charset="0"/>
              </a:rPr>
              <a:t> </a:t>
            </a:r>
            <a:endParaRPr lang="it-IT" dirty="0">
              <a:latin typeface="Tw Cen MT" pitchFamily="34" charset="0"/>
            </a:endParaRPr>
          </a:p>
          <a:p>
            <a:pPr marL="1160463" lvl="4" indent="-439738">
              <a:lnSpc>
                <a:spcPct val="80000"/>
              </a:lnSpc>
              <a:buFont typeface="+mj-lt"/>
              <a:buAutoNum type="arabicParenR"/>
            </a:pPr>
            <a:r>
              <a:rPr lang="it-IT" sz="2800" dirty="0">
                <a:latin typeface="Tw Cen MT" pitchFamily="34" charset="0"/>
              </a:rPr>
              <a:t>la natura autoreferenziale del sentimento sembra implicare un </a:t>
            </a:r>
            <a:r>
              <a:rPr lang="it-IT" sz="2800" b="1" dirty="0">
                <a:latin typeface="Tw Cen MT" pitchFamily="34" charset="0"/>
              </a:rPr>
              <a:t>relativismo assoluto</a:t>
            </a:r>
            <a:r>
              <a:rPr lang="it-IT" sz="2800" dirty="0">
                <a:latin typeface="Tw Cen MT" pitchFamily="34" charset="0"/>
              </a:rPr>
              <a:t>, cioè il riconoscimento della pluralità e dell’equivalenza di tutti i giudizi di gusto; </a:t>
            </a:r>
          </a:p>
          <a:p>
            <a:pPr marL="1160463" lvl="4" indent="-439738">
              <a:lnSpc>
                <a:spcPct val="80000"/>
              </a:lnSpc>
              <a:buFont typeface="+mj-lt"/>
              <a:buAutoNum type="arabicParenR"/>
            </a:pPr>
            <a:r>
              <a:rPr lang="it-IT" sz="2800" dirty="0">
                <a:latin typeface="Tw Cen MT" pitchFamily="34" charset="0"/>
              </a:rPr>
              <a:t>nell'estrema variabilità delle sue risposte, il giudizio di gusto sembra trovarsi nell’impossibilità di determinare una sua qualsiasi regola: </a:t>
            </a:r>
            <a:r>
              <a:rPr lang="it-IT" sz="2800" i="1" dirty="0">
                <a:latin typeface="Tw Cen MT" pitchFamily="34" charset="0"/>
              </a:rPr>
              <a:t>de </a:t>
            </a:r>
            <a:r>
              <a:rPr lang="it-IT" sz="2800" i="1" dirty="0" err="1">
                <a:latin typeface="Tw Cen MT" pitchFamily="34" charset="0"/>
              </a:rPr>
              <a:t>gustibus</a:t>
            </a:r>
            <a:r>
              <a:rPr lang="it-IT" sz="2800" i="1" dirty="0">
                <a:latin typeface="Tw Cen MT" pitchFamily="34" charset="0"/>
              </a:rPr>
              <a:t> non est </a:t>
            </a:r>
            <a:r>
              <a:rPr lang="it-IT" sz="2800" i="1" dirty="0" err="1">
                <a:latin typeface="Tw Cen MT" pitchFamily="34" charset="0"/>
              </a:rPr>
              <a:t>disputandum</a:t>
            </a:r>
            <a:r>
              <a:rPr lang="it-IT" sz="2800" dirty="0">
                <a:latin typeface="Tw Cen MT" pitchFamily="34" charset="0"/>
              </a:rPr>
              <a:t>. </a:t>
            </a:r>
          </a:p>
          <a:p>
            <a:pPr marL="0" indent="0" defTabSz="772474">
              <a:spcBef>
                <a:spcPts val="1125"/>
              </a:spcBef>
              <a:buClr>
                <a:schemeClr val="accent4">
                  <a:lumOff val="20000"/>
                </a:schemeClr>
              </a:buClr>
              <a:buSzPct val="100000"/>
              <a:buNone/>
              <a:defRPr sz="2560">
                <a:effectLst>
                  <a:outerShdw blurRad="30480" dist="30480" dir="2700000" rotWithShape="0">
                    <a:srgbClr val="C0C0C0"/>
                  </a:outerShdw>
                </a:effectLst>
              </a:defRPr>
            </a:pPr>
            <a:endParaRPr lang="it-IT" sz="3200" dirty="0"/>
          </a:p>
          <a:p>
            <a:pPr marL="0" indent="0" defTabSz="772474">
              <a:spcBef>
                <a:spcPts val="1125"/>
              </a:spcBef>
              <a:buClr>
                <a:schemeClr val="accent4">
                  <a:lumOff val="20000"/>
                </a:schemeClr>
              </a:buClr>
              <a:buSzPct val="100000"/>
              <a:buNone/>
              <a:defRPr sz="2560">
                <a:effectLst>
                  <a:outerShdw blurRad="30480" dist="30480" dir="2700000" rotWithShape="0">
                    <a:srgbClr val="C0C0C0"/>
                  </a:outerShdw>
                </a:effectLst>
              </a:defRPr>
            </a:pPr>
            <a:r>
              <a:rPr lang="it-IT" sz="3200" dirty="0"/>
              <a:t>«La bellezza non è una qualità delle cose: essa esiste solo nella mente che le contempla, e ogni mente percepisce una diversa bellezza»</a:t>
            </a:r>
          </a:p>
          <a:p>
            <a:pPr marL="1160463" lvl="4" indent="-439738">
              <a:lnSpc>
                <a:spcPct val="80000"/>
              </a:lnSpc>
              <a:buFont typeface="+mj-lt"/>
              <a:buAutoNum type="arabicParenR"/>
            </a:pPr>
            <a:endParaRPr lang="it-IT" sz="2800" dirty="0">
              <a:latin typeface="Tw Cen MT" pitchFamily="34" charset="0"/>
            </a:endParaRPr>
          </a:p>
        </p:txBody>
      </p:sp>
      <p:sp>
        <p:nvSpPr>
          <p:cNvPr id="2" name="Titolo 1"/>
          <p:cNvSpPr>
            <a:spLocks noGrp="1"/>
          </p:cNvSpPr>
          <p:nvPr>
            <p:ph type="title"/>
          </p:nvPr>
        </p:nvSpPr>
        <p:spPr>
          <a:xfrm>
            <a:off x="1952596" y="214290"/>
            <a:ext cx="8472518" cy="540000"/>
          </a:xfrm>
        </p:spPr>
        <p:txBody>
          <a:bodyPr>
            <a:noAutofit/>
          </a:bodyPr>
          <a:lstStyle/>
          <a:p>
            <a:pPr algn="l">
              <a:lnSpc>
                <a:spcPct val="70000"/>
              </a:lnSpc>
            </a:pPr>
            <a:r>
              <a:rPr lang="it-IT" sz="3600" b="1" dirty="0">
                <a:ln w="1905"/>
                <a:solidFill>
                  <a:srgbClr val="C00000"/>
                </a:solidFill>
                <a:effectLst>
                  <a:innerShdw blurRad="69850" dist="43180" dir="5400000">
                    <a:srgbClr val="000000">
                      <a:alpha val="65000"/>
                    </a:srgbClr>
                  </a:innerShdw>
                </a:effectLst>
                <a:latin typeface="Tw Cen MT" pitchFamily="34" charset="0"/>
              </a:rPr>
              <a:t>Hume: </a:t>
            </a:r>
            <a:r>
              <a:rPr lang="it-IT" sz="3600" b="1" i="1" dirty="0">
                <a:ln w="1905"/>
                <a:solidFill>
                  <a:srgbClr val="C00000"/>
                </a:solidFill>
                <a:effectLst>
                  <a:innerShdw blurRad="69850" dist="43180" dir="5400000">
                    <a:srgbClr val="000000">
                      <a:alpha val="65000"/>
                    </a:srgbClr>
                  </a:innerShdw>
                </a:effectLst>
                <a:latin typeface="Tw Cen MT" pitchFamily="34" charset="0"/>
              </a:rPr>
              <a:t>De </a:t>
            </a:r>
            <a:r>
              <a:rPr lang="it-IT" sz="3600" b="1" i="1" dirty="0" err="1">
                <a:ln w="1905"/>
                <a:solidFill>
                  <a:srgbClr val="C00000"/>
                </a:solidFill>
                <a:effectLst>
                  <a:innerShdw blurRad="69850" dist="43180" dir="5400000">
                    <a:srgbClr val="000000">
                      <a:alpha val="65000"/>
                    </a:srgbClr>
                  </a:innerShdw>
                </a:effectLst>
                <a:latin typeface="Tw Cen MT" pitchFamily="34" charset="0"/>
              </a:rPr>
              <a:t>gustibus</a:t>
            </a:r>
            <a:r>
              <a:rPr lang="it-IT" sz="3600" b="1" i="1" dirty="0">
                <a:ln w="1905"/>
                <a:solidFill>
                  <a:srgbClr val="C00000"/>
                </a:solidFill>
                <a:effectLst>
                  <a:innerShdw blurRad="69850" dist="43180" dir="5400000">
                    <a:srgbClr val="000000">
                      <a:alpha val="65000"/>
                    </a:srgbClr>
                  </a:innerShdw>
                </a:effectLst>
                <a:latin typeface="Tw Cen MT" pitchFamily="34" charset="0"/>
              </a:rPr>
              <a:t> non est </a:t>
            </a:r>
            <a:r>
              <a:rPr lang="it-IT" sz="3600" b="1" i="1" dirty="0" err="1">
                <a:ln w="1905"/>
                <a:solidFill>
                  <a:srgbClr val="C00000"/>
                </a:solidFill>
                <a:effectLst>
                  <a:innerShdw blurRad="69850" dist="43180" dir="5400000">
                    <a:srgbClr val="000000">
                      <a:alpha val="65000"/>
                    </a:srgbClr>
                  </a:innerShdw>
                </a:effectLst>
                <a:latin typeface="Tw Cen MT" pitchFamily="34" charset="0"/>
              </a:rPr>
              <a:t>dispuntandum</a:t>
            </a:r>
            <a:endParaRPr lang="it-IT" sz="3600" b="1" i="1" dirty="0">
              <a:ln w="1905"/>
              <a:solidFill>
                <a:srgbClr val="C00000"/>
              </a:solidFill>
              <a:effectLst>
                <a:innerShdw blurRad="69850" dist="43180" dir="5400000">
                  <a:srgbClr val="000000">
                    <a:alpha val="65000"/>
                  </a:srgbClr>
                </a:innerShdw>
              </a:effectLst>
              <a:latin typeface="Tw Cen MT" pitchFamily="34" charset="0"/>
            </a:endParaRPr>
          </a:p>
        </p:txBody>
      </p:sp>
      <p:grpSp>
        <p:nvGrpSpPr>
          <p:cNvPr id="4" name="Gruppo 6"/>
          <p:cNvGrpSpPr/>
          <p:nvPr/>
        </p:nvGrpSpPr>
        <p:grpSpPr>
          <a:xfrm>
            <a:off x="1524000" y="785794"/>
            <a:ext cx="9144000" cy="1588"/>
            <a:chOff x="0" y="642918"/>
            <a:chExt cx="9144000" cy="1588"/>
          </a:xfrm>
        </p:grpSpPr>
        <p:cxnSp>
          <p:nvCxnSpPr>
            <p:cNvPr id="6" name="Connettore 1 5"/>
            <p:cNvCxnSpPr/>
            <p:nvPr/>
          </p:nvCxnSpPr>
          <p:spPr>
            <a:xfrm>
              <a:off x="0" y="642918"/>
              <a:ext cx="357158" cy="1588"/>
            </a:xfrm>
            <a:prstGeom prst="line">
              <a:avLst/>
            </a:prstGeom>
            <a:ln w="1524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428596" y="642918"/>
              <a:ext cx="8715404" cy="1588"/>
            </a:xfrm>
            <a:prstGeom prst="line">
              <a:avLst/>
            </a:prstGeom>
            <a:ln w="1524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67643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39A4A2-182D-DB44-AD02-3AB07834B99E}"/>
              </a:ext>
            </a:extLst>
          </p:cNvPr>
          <p:cNvSpPr>
            <a:spLocks noGrp="1"/>
          </p:cNvSpPr>
          <p:nvPr>
            <p:ph type="title"/>
          </p:nvPr>
        </p:nvSpPr>
        <p:spPr>
          <a:xfrm>
            <a:off x="689317" y="0"/>
            <a:ext cx="10515600" cy="1325563"/>
          </a:xfrm>
        </p:spPr>
        <p:txBody>
          <a:bodyPr/>
          <a:lstStyle/>
          <a:p>
            <a:r>
              <a:rPr lang="it-IT" b="1" dirty="0">
                <a:solidFill>
                  <a:srgbClr val="C00000"/>
                </a:solidFill>
              </a:rPr>
              <a:t>Il problema di una «regola del gusto»</a:t>
            </a:r>
            <a:endParaRPr lang="it-IT" dirty="0"/>
          </a:p>
        </p:txBody>
      </p:sp>
      <p:sp>
        <p:nvSpPr>
          <p:cNvPr id="3" name="Segnaposto contenuto 2">
            <a:extLst>
              <a:ext uri="{FF2B5EF4-FFF2-40B4-BE49-F238E27FC236}">
                <a16:creationId xmlns:a16="http://schemas.microsoft.com/office/drawing/2014/main" id="{2E0269EC-DCA6-7C45-ACB1-AC306DBAB6E6}"/>
              </a:ext>
            </a:extLst>
          </p:cNvPr>
          <p:cNvSpPr>
            <a:spLocks noGrp="1"/>
          </p:cNvSpPr>
          <p:nvPr>
            <p:ph idx="1"/>
          </p:nvPr>
        </p:nvSpPr>
        <p:spPr>
          <a:xfrm>
            <a:off x="576775" y="1131816"/>
            <a:ext cx="11282290" cy="5563772"/>
          </a:xfrm>
        </p:spPr>
        <p:txBody>
          <a:bodyPr>
            <a:normAutofit/>
          </a:bodyPr>
          <a:lstStyle/>
          <a:p>
            <a:pPr marL="0" indent="0">
              <a:buNone/>
            </a:pPr>
            <a:r>
              <a:rPr lang="it-IT" dirty="0"/>
              <a:t>«È </a:t>
            </a:r>
            <a:r>
              <a:rPr lang="it-IT" b="1" dirty="0"/>
              <a:t>naturale</a:t>
            </a:r>
            <a:r>
              <a:rPr lang="it-IT" dirty="0"/>
              <a:t> che noi si cerchi una regola del gusto, una regola mediante la quale possano venire armonizzati i vari sentimenti umani, o almeno una decisione che, una volta espressa, confermi un sentimento e ne condanni un altro» (RG, 14)</a:t>
            </a:r>
          </a:p>
          <a:p>
            <a:pPr marL="0" indent="0">
              <a:buNone/>
            </a:pPr>
            <a:r>
              <a:rPr lang="it-IT" b="1" dirty="0"/>
              <a:t>	Ma: Tutti i gusti sono legittimi; distinguerli (secondo una «regola», cioè con l’opera dell’intelletto) equivale a errare </a:t>
            </a:r>
          </a:p>
          <a:p>
            <a:pPr marL="0" indent="0">
              <a:buNone/>
            </a:pPr>
            <a:r>
              <a:rPr lang="it-IT" dirty="0"/>
              <a:t>	</a:t>
            </a:r>
            <a:r>
              <a:rPr lang="it-IT" b="1" dirty="0"/>
              <a:t>Ma: una regola del gusto – cioè alcuni gusti ritenuti legittimi, altri meno – è già in atto (da lungo tempo)! </a:t>
            </a:r>
            <a:r>
              <a:rPr lang="it-IT" dirty="0"/>
              <a:t>Lo testimonia la </a:t>
            </a:r>
            <a:r>
              <a:rPr lang="it-IT" b="1" dirty="0"/>
              <a:t>fama</a:t>
            </a:r>
            <a:r>
              <a:rPr lang="it-IT" dirty="0"/>
              <a:t> </a:t>
            </a:r>
            <a:r>
              <a:rPr lang="it-IT" b="1" dirty="0"/>
              <a:t>duratura</a:t>
            </a:r>
            <a:r>
              <a:rPr lang="it-IT" dirty="0"/>
              <a:t> di certe opere</a:t>
            </a:r>
          </a:p>
          <a:p>
            <a:pPr marL="0" indent="0">
              <a:buNone/>
            </a:pPr>
            <a:r>
              <a:rPr lang="it-IT" dirty="0"/>
              <a:t>Dunque: ricerca legittima («naturale») di una regola del gusto</a:t>
            </a:r>
          </a:p>
          <a:p>
            <a:pPr marL="0" indent="0">
              <a:buNone/>
            </a:pPr>
            <a:r>
              <a:rPr lang="it-IT" dirty="0"/>
              <a:t>Tale regola del gusto è: «la sentenza concorde dei critici ideali»</a:t>
            </a:r>
          </a:p>
        </p:txBody>
      </p:sp>
    </p:spTree>
    <p:extLst>
      <p:ext uri="{BB962C8B-B14F-4D97-AF65-F5344CB8AC3E}">
        <p14:creationId xmlns:p14="http://schemas.microsoft.com/office/powerpoint/2010/main" val="1850366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F946B7-C8D2-3F42-8A68-C336830C585E}"/>
              </a:ext>
            </a:extLst>
          </p:cNvPr>
          <p:cNvSpPr>
            <a:spLocks noGrp="1"/>
          </p:cNvSpPr>
          <p:nvPr>
            <p:ph type="title"/>
          </p:nvPr>
        </p:nvSpPr>
        <p:spPr>
          <a:xfrm>
            <a:off x="511629" y="125974"/>
            <a:ext cx="10515600" cy="1325563"/>
          </a:xfrm>
        </p:spPr>
        <p:txBody>
          <a:bodyPr/>
          <a:lstStyle/>
          <a:p>
            <a:r>
              <a:rPr lang="it-IT" b="1" dirty="0">
                <a:solidFill>
                  <a:srgbClr val="C00000"/>
                </a:solidFill>
              </a:rPr>
              <a:t>L’infallibilità del pubblico</a:t>
            </a:r>
          </a:p>
        </p:txBody>
      </p:sp>
      <p:sp>
        <p:nvSpPr>
          <p:cNvPr id="3" name="Segnaposto contenuto 2">
            <a:extLst>
              <a:ext uri="{FF2B5EF4-FFF2-40B4-BE49-F238E27FC236}">
                <a16:creationId xmlns:a16="http://schemas.microsoft.com/office/drawing/2014/main" id="{E5292614-E40D-7444-BAF5-FDC221F02D23}"/>
              </a:ext>
            </a:extLst>
          </p:cNvPr>
          <p:cNvSpPr>
            <a:spLocks noGrp="1"/>
          </p:cNvSpPr>
          <p:nvPr>
            <p:ph idx="1"/>
          </p:nvPr>
        </p:nvSpPr>
        <p:spPr>
          <a:xfrm>
            <a:off x="511629" y="1268658"/>
            <a:ext cx="11266714" cy="4818969"/>
          </a:xfrm>
        </p:spPr>
        <p:txBody>
          <a:bodyPr>
            <a:noAutofit/>
          </a:bodyPr>
          <a:lstStyle/>
          <a:p>
            <a:pPr marL="0" indent="0">
              <a:buNone/>
            </a:pPr>
            <a:r>
              <a:rPr lang="it-IT" u="sng" dirty="0" err="1"/>
              <a:t>Du</a:t>
            </a:r>
            <a:r>
              <a:rPr lang="it-IT" u="sng" dirty="0"/>
              <a:t> </a:t>
            </a:r>
            <a:r>
              <a:rPr lang="it-IT" u="sng" dirty="0" err="1"/>
              <a:t>Bos</a:t>
            </a:r>
            <a:r>
              <a:rPr lang="it-IT" dirty="0"/>
              <a:t>: «tutti coloro che giudicano con il sentimento [...] </a:t>
            </a:r>
            <a:r>
              <a:rPr lang="it-IT" b="1" dirty="0"/>
              <a:t>si trovano d’accordo prima o poi sull’effetto e sul merito </a:t>
            </a:r>
            <a:r>
              <a:rPr lang="it-IT" dirty="0"/>
              <a:t>di un’opera». Se l’accordo non è immediato, è solo perché  «quando gli uomini discutono di un poema o di un quadro, non si limitano sempre a dire </a:t>
            </a:r>
            <a:r>
              <a:rPr lang="it-IT" b="1" dirty="0"/>
              <a:t>quello che sentono e a riferire l’impressione che ne hanno</a:t>
            </a:r>
            <a:r>
              <a:rPr lang="it-IT" dirty="0"/>
              <a:t>. Invece di parlare semplicemente e secondo quanto hanno appreso [...] vogliono decidere per principio»</a:t>
            </a:r>
          </a:p>
          <a:p>
            <a:pPr marL="0" indent="0">
              <a:buNone/>
            </a:pPr>
            <a:r>
              <a:rPr lang="it-IT" b="1" u="sng" dirty="0"/>
              <a:t>Hume</a:t>
            </a:r>
            <a:r>
              <a:rPr lang="it-IT" dirty="0"/>
              <a:t>: «Le giuste espressioni della passione e della natura sono sicure, </a:t>
            </a:r>
            <a:r>
              <a:rPr lang="it-IT" b="1" dirty="0"/>
              <a:t>dopo un certo tempo</a:t>
            </a:r>
            <a:r>
              <a:rPr lang="it-IT" dirty="0"/>
              <a:t>, di conquistare la pubblica approvazione, che conserveranno per sempre. Aristotele e Platone e Epicuro e Descartes possono successivamente cedere il campo l’un l’altro: ma Terenzio e Virgilio mantengono un dominio indiscusso e universale sugli spiriti degli uomini. La filosofia astratta di Cicerone ha perduto il suo credito: la veemenza della sua oratoria è ancora oggetto della nostra ammirazione» (RG, 27)</a:t>
            </a:r>
          </a:p>
        </p:txBody>
      </p:sp>
    </p:spTree>
    <p:extLst>
      <p:ext uri="{BB962C8B-B14F-4D97-AF65-F5344CB8AC3E}">
        <p14:creationId xmlns:p14="http://schemas.microsoft.com/office/powerpoint/2010/main" val="3764702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985105-A6F7-F94F-ACE1-0A5961AF9EFA}"/>
              </a:ext>
            </a:extLst>
          </p:cNvPr>
          <p:cNvSpPr>
            <a:spLocks noGrp="1"/>
          </p:cNvSpPr>
          <p:nvPr>
            <p:ph type="title"/>
          </p:nvPr>
        </p:nvSpPr>
        <p:spPr>
          <a:xfrm>
            <a:off x="542862" y="202676"/>
            <a:ext cx="10853057" cy="1325563"/>
          </a:xfrm>
        </p:spPr>
        <p:txBody>
          <a:bodyPr/>
          <a:lstStyle/>
          <a:p>
            <a:r>
              <a:rPr lang="it-IT" b="1" dirty="0">
                <a:solidFill>
                  <a:srgbClr val="C00000"/>
                </a:solidFill>
              </a:rPr>
              <a:t>Le regole I</a:t>
            </a:r>
          </a:p>
        </p:txBody>
      </p:sp>
      <p:sp>
        <p:nvSpPr>
          <p:cNvPr id="3" name="Segnaposto contenuto 2">
            <a:extLst>
              <a:ext uri="{FF2B5EF4-FFF2-40B4-BE49-F238E27FC236}">
                <a16:creationId xmlns:a16="http://schemas.microsoft.com/office/drawing/2014/main" id="{B600BC4E-870D-AA46-A173-DE58EED072F9}"/>
              </a:ext>
            </a:extLst>
          </p:cNvPr>
          <p:cNvSpPr>
            <a:spLocks noGrp="1"/>
          </p:cNvSpPr>
          <p:nvPr>
            <p:ph idx="1"/>
          </p:nvPr>
        </p:nvSpPr>
        <p:spPr>
          <a:xfrm>
            <a:off x="542862" y="1528239"/>
            <a:ext cx="10979666" cy="4985103"/>
          </a:xfrm>
        </p:spPr>
        <p:txBody>
          <a:bodyPr>
            <a:normAutofit/>
          </a:bodyPr>
          <a:lstStyle/>
          <a:p>
            <a:pPr marL="0" indent="0">
              <a:buNone/>
            </a:pPr>
            <a:r>
              <a:rPr lang="it-IT" dirty="0"/>
              <a:t>«Si vede dunque che, nonostante tutta la varietà e i capricci del gusto, vi sono certi </a:t>
            </a:r>
            <a:r>
              <a:rPr lang="it-IT" b="1" dirty="0"/>
              <a:t>principi generali di approvazione o di biasimo </a:t>
            </a:r>
            <a:r>
              <a:rPr lang="it-IT" dirty="0"/>
              <a:t>la cui influenza può esser notato da uno sguardo attento in tutte le operazioni dello spirito.</a:t>
            </a:r>
          </a:p>
          <a:p>
            <a:pPr marL="0" indent="0">
              <a:buNone/>
            </a:pPr>
            <a:r>
              <a:rPr lang="it-IT" dirty="0"/>
              <a:t>Partendo dalla </a:t>
            </a:r>
            <a:r>
              <a:rPr lang="it-IT" b="1" dirty="0"/>
              <a:t>struttura originale della fabbrica interiore</a:t>
            </a:r>
            <a:r>
              <a:rPr lang="it-IT" dirty="0"/>
              <a:t>, si può calcolare che certe forme o qualità piaceranno e che altre dispiaceranno… »</a:t>
            </a:r>
          </a:p>
          <a:p>
            <a:pPr marL="0" indent="0">
              <a:buNone/>
            </a:pPr>
            <a:endParaRPr lang="it-IT" dirty="0"/>
          </a:p>
          <a:p>
            <a:pPr marL="514350" indent="-514350">
              <a:buAutoNum type="arabicPeriod"/>
            </a:pPr>
            <a:r>
              <a:rPr lang="it-IT" sz="3200" b="1" u="sng" dirty="0"/>
              <a:t>Sanità dei sensi </a:t>
            </a:r>
            <a:r>
              <a:rPr lang="it-IT" dirty="0"/>
              <a:t>(a un uomo con la febbre non si consentirebbe di giudicar di bellezza)</a:t>
            </a:r>
          </a:p>
          <a:p>
            <a:pPr marL="514350" indent="-514350">
              <a:buAutoNum type="arabicPeriod"/>
            </a:pPr>
            <a:r>
              <a:rPr lang="it-IT" sz="3200" b="1" u="sng" dirty="0"/>
              <a:t>Delicatezza dei sensi</a:t>
            </a:r>
            <a:r>
              <a:rPr lang="it-IT" dirty="0"/>
              <a:t>: «delicatezza dell’immaginazione necessaria per poter essere sensibili [alle] emozioni più sottili»</a:t>
            </a:r>
          </a:p>
        </p:txBody>
      </p:sp>
    </p:spTree>
    <p:extLst>
      <p:ext uri="{BB962C8B-B14F-4D97-AF65-F5344CB8AC3E}">
        <p14:creationId xmlns:p14="http://schemas.microsoft.com/office/powerpoint/2010/main" val="16415724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BAD5F9-6A1F-4D44-A83D-B4F66F801524}"/>
              </a:ext>
            </a:extLst>
          </p:cNvPr>
          <p:cNvSpPr>
            <a:spLocks noGrp="1"/>
          </p:cNvSpPr>
          <p:nvPr>
            <p:ph type="title"/>
          </p:nvPr>
        </p:nvSpPr>
        <p:spPr>
          <a:xfrm>
            <a:off x="718457" y="500062"/>
            <a:ext cx="10515600" cy="1325563"/>
          </a:xfrm>
        </p:spPr>
        <p:txBody>
          <a:bodyPr/>
          <a:lstStyle/>
          <a:p>
            <a:r>
              <a:rPr lang="it-IT" b="1" dirty="0">
                <a:solidFill>
                  <a:srgbClr val="C00000"/>
                </a:solidFill>
              </a:rPr>
              <a:t>Le regole II</a:t>
            </a:r>
          </a:p>
        </p:txBody>
      </p:sp>
      <p:sp>
        <p:nvSpPr>
          <p:cNvPr id="3" name="Segnaposto contenuto 2">
            <a:extLst>
              <a:ext uri="{FF2B5EF4-FFF2-40B4-BE49-F238E27FC236}">
                <a16:creationId xmlns:a16="http://schemas.microsoft.com/office/drawing/2014/main" id="{37B9931A-8FCE-4E42-9BAF-C915F454B054}"/>
              </a:ext>
            </a:extLst>
          </p:cNvPr>
          <p:cNvSpPr>
            <a:spLocks noGrp="1"/>
          </p:cNvSpPr>
          <p:nvPr>
            <p:ph idx="1"/>
          </p:nvPr>
        </p:nvSpPr>
        <p:spPr/>
        <p:txBody>
          <a:bodyPr/>
          <a:lstStyle/>
          <a:p>
            <a:pPr marL="0" indent="0">
              <a:buNone/>
            </a:pPr>
            <a:r>
              <a:rPr lang="it-IT" dirty="0"/>
              <a:t>«Quando gli organi sono così fini da far sì che nulla sfugga loro, e al tempo stesso sono così esatti da percepire tutti gli elementi del composto, chiamiamo ciò </a:t>
            </a:r>
            <a:r>
              <a:rPr lang="it-IT" b="1" dirty="0"/>
              <a:t>delicatezza del gusto</a:t>
            </a:r>
            <a:r>
              <a:rPr lang="it-IT" dirty="0"/>
              <a:t>, sia in senso letterale sia in senso metaforico» (RG, 21)</a:t>
            </a:r>
          </a:p>
          <a:p>
            <a:pPr marL="0" indent="0">
              <a:buNone/>
            </a:pPr>
            <a:endParaRPr lang="it-IT" dirty="0"/>
          </a:p>
          <a:p>
            <a:pPr marL="0" indent="0">
              <a:buNone/>
            </a:pPr>
            <a:r>
              <a:rPr lang="it-IT" sz="3200" b="1" dirty="0"/>
              <a:t>3. </a:t>
            </a:r>
            <a:r>
              <a:rPr lang="it-IT" sz="3200" b="1" u="sng" dirty="0"/>
              <a:t>Pratica</a:t>
            </a:r>
            <a:r>
              <a:rPr lang="it-IT" dirty="0"/>
              <a:t> «Ma, benché vi sia per natura una grande differenza fra una persona e l’altra riguardo alla delicatezza, nulla può accrescere e perfezionare questo talento più della </a:t>
            </a:r>
            <a:r>
              <a:rPr lang="it-IT" b="1" dirty="0"/>
              <a:t>pratica</a:t>
            </a:r>
            <a:r>
              <a:rPr lang="it-IT" dirty="0"/>
              <a:t> in un’arte particolare e la frequente osservazione e contemplazione di una specie particolare di bellezza» [dall’oscuro e confuso al chiaro e distinto]</a:t>
            </a:r>
          </a:p>
        </p:txBody>
      </p:sp>
    </p:spTree>
    <p:extLst>
      <p:ext uri="{BB962C8B-B14F-4D97-AF65-F5344CB8AC3E}">
        <p14:creationId xmlns:p14="http://schemas.microsoft.com/office/powerpoint/2010/main" val="370961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8ABD50-B115-9446-BE14-94DE2126BA54}"/>
              </a:ext>
            </a:extLst>
          </p:cNvPr>
          <p:cNvSpPr>
            <a:spLocks noGrp="1"/>
          </p:cNvSpPr>
          <p:nvPr>
            <p:ph type="title"/>
          </p:nvPr>
        </p:nvSpPr>
        <p:spPr/>
        <p:txBody>
          <a:bodyPr/>
          <a:lstStyle/>
          <a:p>
            <a:r>
              <a:rPr lang="it-IT" b="1" dirty="0">
                <a:solidFill>
                  <a:srgbClr val="C00000"/>
                </a:solidFill>
              </a:rPr>
              <a:t>Le regole III</a:t>
            </a:r>
          </a:p>
        </p:txBody>
      </p:sp>
      <p:sp>
        <p:nvSpPr>
          <p:cNvPr id="3" name="Segnaposto contenuto 2">
            <a:extLst>
              <a:ext uri="{FF2B5EF4-FFF2-40B4-BE49-F238E27FC236}">
                <a16:creationId xmlns:a16="http://schemas.microsoft.com/office/drawing/2014/main" id="{D4087066-8970-AE4F-84EB-53DD30E7FDEA}"/>
              </a:ext>
            </a:extLst>
          </p:cNvPr>
          <p:cNvSpPr>
            <a:spLocks noGrp="1"/>
          </p:cNvSpPr>
          <p:nvPr>
            <p:ph idx="1"/>
          </p:nvPr>
        </p:nvSpPr>
        <p:spPr/>
        <p:txBody>
          <a:bodyPr/>
          <a:lstStyle/>
          <a:p>
            <a:pPr marL="0" indent="0">
              <a:buNone/>
            </a:pPr>
            <a:r>
              <a:rPr lang="it-IT" b="1" dirty="0"/>
              <a:t>PRATICA COMPARATIVA</a:t>
            </a:r>
            <a:r>
              <a:rPr lang="it-IT" dirty="0"/>
              <a:t>: «è impossibile avere un’assidua dimestichezza con la contemplazione di qualche tipo di bellezza senza esser spesso costretti a fare </a:t>
            </a:r>
            <a:r>
              <a:rPr lang="it-IT" b="1" i="1" dirty="0"/>
              <a:t>confronti</a:t>
            </a:r>
            <a:r>
              <a:rPr lang="it-IT" dirty="0"/>
              <a:t> tra le diverse specie e i diversi gradi di bellezza e stimarne la relativa proporzione. Per questo un uomo che non abbia avuto l’opportunità di confrontare i diversi generi di bellezza è del tutto </a:t>
            </a:r>
            <a:r>
              <a:rPr lang="it-IT" b="1" dirty="0"/>
              <a:t>inadatto a esprimere un giudizio rispetto a qualsiasi oggetto gli si presenti</a:t>
            </a:r>
            <a:r>
              <a:rPr lang="it-IT" dirty="0"/>
              <a:t>.</a:t>
            </a:r>
          </a:p>
          <a:p>
            <a:pPr marL="0" indent="0">
              <a:buNone/>
            </a:pPr>
            <a:r>
              <a:rPr lang="it-IT" dirty="0"/>
              <a:t>Soltanto con il confronto noi fissiamo gli attributi della stima e del biasimo e impariamo come assegnarli nella misura dovuta» (RG, 22)</a:t>
            </a:r>
          </a:p>
        </p:txBody>
      </p:sp>
    </p:spTree>
    <p:extLst>
      <p:ext uri="{BB962C8B-B14F-4D97-AF65-F5344CB8AC3E}">
        <p14:creationId xmlns:p14="http://schemas.microsoft.com/office/powerpoint/2010/main" val="38331130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393381-F3DB-A040-8BE7-69839665FB29}"/>
              </a:ext>
            </a:extLst>
          </p:cNvPr>
          <p:cNvSpPr>
            <a:spLocks noGrp="1"/>
          </p:cNvSpPr>
          <p:nvPr>
            <p:ph type="title"/>
          </p:nvPr>
        </p:nvSpPr>
        <p:spPr>
          <a:xfrm>
            <a:off x="446314" y="198437"/>
            <a:ext cx="10515600" cy="1325563"/>
          </a:xfrm>
        </p:spPr>
        <p:txBody>
          <a:bodyPr/>
          <a:lstStyle/>
          <a:p>
            <a:r>
              <a:rPr lang="it-IT" b="1" dirty="0">
                <a:solidFill>
                  <a:srgbClr val="C00000"/>
                </a:solidFill>
              </a:rPr>
              <a:t>Le regole  IV</a:t>
            </a:r>
          </a:p>
        </p:txBody>
      </p:sp>
      <p:sp>
        <p:nvSpPr>
          <p:cNvPr id="3" name="Segnaposto contenuto 2">
            <a:extLst>
              <a:ext uri="{FF2B5EF4-FFF2-40B4-BE49-F238E27FC236}">
                <a16:creationId xmlns:a16="http://schemas.microsoft.com/office/drawing/2014/main" id="{28C87986-E2CD-F046-803C-42EF9F168EB7}"/>
              </a:ext>
            </a:extLst>
          </p:cNvPr>
          <p:cNvSpPr>
            <a:spLocks noGrp="1"/>
          </p:cNvSpPr>
          <p:nvPr>
            <p:ph idx="1"/>
          </p:nvPr>
        </p:nvSpPr>
        <p:spPr>
          <a:xfrm>
            <a:off x="446314" y="1523999"/>
            <a:ext cx="11462657" cy="5007429"/>
          </a:xfrm>
        </p:spPr>
        <p:txBody>
          <a:bodyPr>
            <a:normAutofit/>
          </a:bodyPr>
          <a:lstStyle/>
          <a:p>
            <a:pPr marL="0" indent="0">
              <a:buNone/>
            </a:pPr>
            <a:r>
              <a:rPr lang="it-IT" sz="3200" b="1" dirty="0"/>
              <a:t>4</a:t>
            </a:r>
            <a:r>
              <a:rPr lang="it-IT" sz="3200" b="1" u="sng" dirty="0"/>
              <a:t>. Assenza di pregiudizio</a:t>
            </a:r>
          </a:p>
          <a:p>
            <a:pPr marL="0" indent="0">
              <a:buNone/>
            </a:pPr>
            <a:r>
              <a:rPr lang="it-IT" sz="3000" dirty="0"/>
              <a:t>«Ma affinché un critico possa adempiere a questo compito nel modo più pieno, è necessario che tenga la sua mente </a:t>
            </a:r>
            <a:r>
              <a:rPr lang="it-IT" sz="3000" b="1" dirty="0"/>
              <a:t>libera da ogni pregiudizio</a:t>
            </a:r>
            <a:r>
              <a:rPr lang="it-IT" sz="3000" dirty="0"/>
              <a:t>, e che eviti di prendere in considerazione qualcosa di estraneo all’oggetto stesso che è sottoposto al suo esame»</a:t>
            </a:r>
          </a:p>
          <a:p>
            <a:pPr marL="514350" indent="-514350">
              <a:buAutoNum type="alphaLcPeriod"/>
            </a:pPr>
            <a:r>
              <a:rPr lang="it-IT" sz="3000" dirty="0"/>
              <a:t>Porsi dal </a:t>
            </a:r>
            <a:r>
              <a:rPr lang="it-IT" sz="3000" dirty="0" err="1"/>
              <a:t>pdv</a:t>
            </a:r>
            <a:r>
              <a:rPr lang="it-IT" sz="3000" dirty="0"/>
              <a:t> in cui l’autore ha operato e che l’opera richiede (pubblico)</a:t>
            </a:r>
          </a:p>
          <a:p>
            <a:pPr marL="514350" indent="-514350">
              <a:buAutoNum type="alphaLcPeriod"/>
            </a:pPr>
            <a:r>
              <a:rPr lang="it-IT" sz="3000" dirty="0"/>
              <a:t>Fine o scopo per il quale l’opera è stata creata </a:t>
            </a:r>
            <a:r>
              <a:rPr lang="it-IT" sz="3000" b="1" u="sng" dirty="0"/>
              <a:t> </a:t>
            </a:r>
          </a:p>
          <a:p>
            <a:pPr marL="514350" indent="-514350">
              <a:buAutoNum type="alphaLcPeriod"/>
            </a:pPr>
            <a:r>
              <a:rPr lang="it-IT" sz="3000" dirty="0" err="1"/>
              <a:t>Identiﬁcarsi</a:t>
            </a:r>
            <a:r>
              <a:rPr lang="it-IT" sz="3000" dirty="0"/>
              <a:t> con quel pubblico prescindendo da ogni nostro condizionamento ideologico o di costume</a:t>
            </a:r>
          </a:p>
          <a:p>
            <a:pPr marL="514350" indent="-514350">
              <a:buAutoNum type="alphaLcPeriod"/>
            </a:pPr>
            <a:endParaRPr lang="it-IT" sz="3200" dirty="0"/>
          </a:p>
        </p:txBody>
      </p:sp>
    </p:spTree>
    <p:extLst>
      <p:ext uri="{BB962C8B-B14F-4D97-AF65-F5344CB8AC3E}">
        <p14:creationId xmlns:p14="http://schemas.microsoft.com/office/powerpoint/2010/main" val="397073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29EAE6-9BF2-4B6F-ADCA-639F8EFA4080}"/>
              </a:ext>
            </a:extLst>
          </p:cNvPr>
          <p:cNvSpPr>
            <a:spLocks noGrp="1"/>
          </p:cNvSpPr>
          <p:nvPr>
            <p:ph type="title"/>
          </p:nvPr>
        </p:nvSpPr>
        <p:spPr>
          <a:xfrm>
            <a:off x="603114" y="350196"/>
            <a:ext cx="11342451" cy="1282126"/>
          </a:xfrm>
        </p:spPr>
        <p:txBody>
          <a:bodyPr>
            <a:normAutofit/>
          </a:bodyPr>
          <a:lstStyle/>
          <a:p>
            <a:r>
              <a:rPr lang="it-IT" sz="3000" b="1" dirty="0">
                <a:solidFill>
                  <a:srgbClr val="C00000"/>
                </a:solidFill>
              </a:rPr>
              <a:t>Dalle «Riflessioni sul testo poetico» alla fondazione di una nuova disciplina filosofica</a:t>
            </a:r>
          </a:p>
        </p:txBody>
      </p:sp>
      <p:sp>
        <p:nvSpPr>
          <p:cNvPr id="3" name="Segnaposto contenuto 2">
            <a:extLst>
              <a:ext uri="{FF2B5EF4-FFF2-40B4-BE49-F238E27FC236}">
                <a16:creationId xmlns:a16="http://schemas.microsoft.com/office/drawing/2014/main" id="{560613C0-AAE1-4AE7-925E-AB3604731357}"/>
              </a:ext>
            </a:extLst>
          </p:cNvPr>
          <p:cNvSpPr>
            <a:spLocks noGrp="1"/>
          </p:cNvSpPr>
          <p:nvPr>
            <p:ph idx="1"/>
          </p:nvPr>
        </p:nvSpPr>
        <p:spPr>
          <a:xfrm>
            <a:off x="603115" y="1848255"/>
            <a:ext cx="11342451" cy="4649822"/>
          </a:xfrm>
        </p:spPr>
        <p:txBody>
          <a:bodyPr>
            <a:normAutofit lnSpcReduction="10000"/>
          </a:bodyPr>
          <a:lstStyle/>
          <a:p>
            <a:pPr marL="0" indent="0">
              <a:buNone/>
            </a:pPr>
            <a:r>
              <a:rPr lang="it-IT" sz="2700" dirty="0"/>
              <a:t>Alcune date:</a:t>
            </a:r>
          </a:p>
          <a:p>
            <a:pPr marL="0" indent="0">
              <a:buNone/>
            </a:pPr>
            <a:r>
              <a:rPr lang="it-IT" sz="2700" dirty="0"/>
              <a:t>1735: </a:t>
            </a:r>
            <a:r>
              <a:rPr lang="it-IT" sz="2700" i="1" dirty="0"/>
              <a:t>Riflessioni sulla Poesia – </a:t>
            </a:r>
            <a:r>
              <a:rPr lang="it-IT" sz="2700" dirty="0"/>
              <a:t>testo presentato per la libera docenza</a:t>
            </a:r>
          </a:p>
          <a:p>
            <a:pPr marL="0" indent="0">
              <a:buNone/>
            </a:pPr>
            <a:r>
              <a:rPr lang="it-IT" sz="2700" dirty="0"/>
              <a:t>B. docente prima a Halle e poi a Francoforte sull’Oder: in alcuni corsi approfondisce il tema della </a:t>
            </a:r>
            <a:r>
              <a:rPr lang="it-IT" sz="2700" b="1" dirty="0"/>
              <a:t>specificità conoscitiva della poesia come rappresentazione più compiuta, </a:t>
            </a:r>
            <a:r>
              <a:rPr lang="it-IT" sz="2700" dirty="0"/>
              <a:t>nella forma del discorso, della conoscenza sensibile / B. fonda una rivista per diffondere la sua nuova prospettiva (</a:t>
            </a:r>
            <a:r>
              <a:rPr lang="it-IT" sz="2700" i="1" dirty="0"/>
              <a:t>Lettere filosofiche di </a:t>
            </a:r>
            <a:r>
              <a:rPr lang="it-IT" sz="2700" i="1" dirty="0" err="1"/>
              <a:t>Aletheophilus</a:t>
            </a:r>
            <a:r>
              <a:rPr lang="it-IT" sz="2700" dirty="0"/>
              <a:t>)</a:t>
            </a:r>
          </a:p>
          <a:p>
            <a:pPr marL="0" indent="0">
              <a:buNone/>
            </a:pPr>
            <a:r>
              <a:rPr lang="it-IT" sz="2700" dirty="0"/>
              <a:t>1742: primo Corso di Estetica su richiesta degli studenti</a:t>
            </a:r>
          </a:p>
          <a:p>
            <a:pPr marL="0" indent="0">
              <a:buNone/>
            </a:pPr>
            <a:r>
              <a:rPr lang="it-IT" sz="2700" dirty="0"/>
              <a:t>1750: pubblicazione del I volume dell’Estetica</a:t>
            </a:r>
          </a:p>
          <a:p>
            <a:pPr marL="0" indent="0">
              <a:buNone/>
            </a:pPr>
            <a:r>
              <a:rPr lang="it-IT" sz="2700" dirty="0"/>
              <a:t>1758: pubblicazione del II volume.</a:t>
            </a:r>
          </a:p>
          <a:p>
            <a:pPr marL="0" indent="0">
              <a:buNone/>
            </a:pPr>
            <a:r>
              <a:rPr lang="it-IT" sz="2700" dirty="0"/>
              <a:t>1762: B. muore – l’Estetica resta incompiuta.</a:t>
            </a:r>
          </a:p>
          <a:p>
            <a:endParaRPr lang="it-IT" sz="1828" dirty="0"/>
          </a:p>
          <a:p>
            <a:endParaRPr lang="it-IT" dirty="0"/>
          </a:p>
        </p:txBody>
      </p:sp>
    </p:spTree>
    <p:extLst>
      <p:ext uri="{BB962C8B-B14F-4D97-AF65-F5344CB8AC3E}">
        <p14:creationId xmlns:p14="http://schemas.microsoft.com/office/powerpoint/2010/main" val="24301828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5CE1ED-B422-FF48-98D0-70136CDF3E25}"/>
              </a:ext>
            </a:extLst>
          </p:cNvPr>
          <p:cNvSpPr>
            <a:spLocks noGrp="1"/>
          </p:cNvSpPr>
          <p:nvPr>
            <p:ph type="title"/>
          </p:nvPr>
        </p:nvSpPr>
        <p:spPr>
          <a:xfrm>
            <a:off x="283029" y="0"/>
            <a:ext cx="10515600" cy="1325563"/>
          </a:xfrm>
        </p:spPr>
        <p:txBody>
          <a:bodyPr/>
          <a:lstStyle/>
          <a:p>
            <a:r>
              <a:rPr lang="it-IT" b="1" dirty="0">
                <a:solidFill>
                  <a:srgbClr val="C00000"/>
                </a:solidFill>
              </a:rPr>
              <a:t>Il vero giudice del gusto è assai raro</a:t>
            </a:r>
          </a:p>
        </p:txBody>
      </p:sp>
      <p:sp>
        <p:nvSpPr>
          <p:cNvPr id="3" name="Segnaposto contenuto 2">
            <a:extLst>
              <a:ext uri="{FF2B5EF4-FFF2-40B4-BE49-F238E27FC236}">
                <a16:creationId xmlns:a16="http://schemas.microsoft.com/office/drawing/2014/main" id="{3024CD25-2EF7-874C-A8A7-7D73970FBC63}"/>
              </a:ext>
            </a:extLst>
          </p:cNvPr>
          <p:cNvSpPr>
            <a:spLocks noGrp="1"/>
          </p:cNvSpPr>
          <p:nvPr>
            <p:ph idx="1"/>
          </p:nvPr>
        </p:nvSpPr>
        <p:spPr>
          <a:xfrm>
            <a:off x="766119" y="1325563"/>
            <a:ext cx="10503243" cy="4877529"/>
          </a:xfrm>
        </p:spPr>
        <p:txBody>
          <a:bodyPr>
            <a:normAutofit fontScale="85000" lnSpcReduction="20000"/>
          </a:bodyPr>
          <a:lstStyle/>
          <a:p>
            <a:pPr marL="0" indent="0">
              <a:buNone/>
            </a:pPr>
            <a:r>
              <a:rPr lang="it-IT" sz="3300" dirty="0"/>
              <a:t>«Sebbene i principi del gusto siano universali e all’incirca, anche se non del tutto, gli stessi in tutti gli uomini, </a:t>
            </a:r>
            <a:r>
              <a:rPr lang="it-IT" sz="3300" b="1" dirty="0"/>
              <a:t>pochi</a:t>
            </a:r>
            <a:r>
              <a:rPr lang="it-IT" sz="3300" dirty="0"/>
              <a:t> sono qualificati a pronunciare un giudizio su qualsiasi opera d’arte o a far valere il loro sentimento personale come regola della bellezza» (RG, 25)</a:t>
            </a:r>
          </a:p>
          <a:p>
            <a:pPr marL="0" indent="0">
              <a:buNone/>
            </a:pPr>
            <a:r>
              <a:rPr lang="it-IT" sz="3600" dirty="0"/>
              <a:t>[U]</a:t>
            </a:r>
            <a:r>
              <a:rPr lang="it-IT" sz="3600" dirty="0" err="1"/>
              <a:t>n</a:t>
            </a:r>
            <a:r>
              <a:rPr lang="it-IT" sz="3600" dirty="0"/>
              <a:t> vero giudice delle arti più belle è figura </a:t>
            </a:r>
            <a:r>
              <a:rPr lang="it-IT" sz="3600" b="1" dirty="0"/>
              <a:t>molto rara</a:t>
            </a:r>
            <a:r>
              <a:rPr lang="it-IT" sz="3600" dirty="0"/>
              <a:t>, anche nelle epoche di maggiore civiltà. Soltanto un forte buon senso, unito a un sentimento squisito, accresciuto dalla pratica, perfezionato dall’abitudine ai confronti e liberato da tutti i pregiudizi, può conferire ai critici questa preziosa qualità; e la sentenza concorde di questi, ovunque si trovino, è la vera regola del gusto e della bellezza» (RG,  26) </a:t>
            </a:r>
          </a:p>
          <a:p>
            <a:pPr marL="0" indent="0">
              <a:buNone/>
            </a:pPr>
            <a:r>
              <a:rPr lang="it-IT" sz="3300" dirty="0"/>
              <a:t>Ma come riconoscere questi pochi? Per quali segni? Come riconoscerli da coloro che pretendono di essere veri critici e non lo sono? «Solidità del loro intelletto», «superiorità delle loro facoltà», «ascendente»</a:t>
            </a:r>
          </a:p>
          <a:p>
            <a:pPr marL="0" indent="0">
              <a:buNone/>
            </a:pPr>
            <a:endParaRPr lang="it-IT" sz="3600" b="1" dirty="0"/>
          </a:p>
          <a:p>
            <a:pPr marL="0" indent="0">
              <a:buNone/>
            </a:pPr>
            <a:endParaRPr lang="it-IT" sz="3300" dirty="0"/>
          </a:p>
        </p:txBody>
      </p:sp>
    </p:spTree>
    <p:extLst>
      <p:ext uri="{BB962C8B-B14F-4D97-AF65-F5344CB8AC3E}">
        <p14:creationId xmlns:p14="http://schemas.microsoft.com/office/powerpoint/2010/main" val="2348139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BD4165-DB13-5449-AEA3-51CE9E1EE255}"/>
              </a:ext>
            </a:extLst>
          </p:cNvPr>
          <p:cNvSpPr>
            <a:spLocks noGrp="1"/>
          </p:cNvSpPr>
          <p:nvPr>
            <p:ph type="title"/>
          </p:nvPr>
        </p:nvSpPr>
        <p:spPr/>
        <p:txBody>
          <a:bodyPr/>
          <a:lstStyle/>
          <a:p>
            <a:r>
              <a:rPr lang="it-IT" b="1" dirty="0">
                <a:solidFill>
                  <a:srgbClr val="C00000"/>
                </a:solidFill>
              </a:rPr>
              <a:t>Le regole V</a:t>
            </a:r>
          </a:p>
        </p:txBody>
      </p:sp>
      <p:sp>
        <p:nvSpPr>
          <p:cNvPr id="3" name="Segnaposto contenuto 2">
            <a:extLst>
              <a:ext uri="{FF2B5EF4-FFF2-40B4-BE49-F238E27FC236}">
                <a16:creationId xmlns:a16="http://schemas.microsoft.com/office/drawing/2014/main" id="{B59DA8AB-90B8-FE49-879D-7752260BE6C0}"/>
              </a:ext>
            </a:extLst>
          </p:cNvPr>
          <p:cNvSpPr>
            <a:spLocks noGrp="1"/>
          </p:cNvSpPr>
          <p:nvPr>
            <p:ph idx="1"/>
          </p:nvPr>
        </p:nvSpPr>
        <p:spPr/>
        <p:txBody>
          <a:bodyPr>
            <a:normAutofit/>
          </a:bodyPr>
          <a:lstStyle/>
          <a:p>
            <a:pPr marL="0" indent="0">
              <a:buNone/>
            </a:pPr>
            <a:r>
              <a:rPr lang="it-IT" sz="3200" dirty="0"/>
              <a:t>«Una persona colta e riflessiva può tenere nel debito conto queste particolarità dei costumi, </a:t>
            </a:r>
            <a:r>
              <a:rPr lang="it-IT" sz="3200" b="1" dirty="0"/>
              <a:t>ma un pubblico comune </a:t>
            </a:r>
            <a:r>
              <a:rPr lang="it-IT" sz="3200" dirty="0"/>
              <a:t>non può mai spogliarsi delle sue idee e dei suoi sentimenti abituali sino al punto di apprezzare descrizioni che non riflettono in nulla il suo ambiente»  (RG, 30)</a:t>
            </a:r>
            <a:endParaRPr lang="it-IT" b="1" u="sng" dirty="0"/>
          </a:p>
          <a:p>
            <a:pPr marL="0" indent="0">
              <a:buNone/>
            </a:pPr>
            <a:endParaRPr lang="it-IT" b="1" u="sng" dirty="0"/>
          </a:p>
          <a:p>
            <a:pPr marL="0" indent="0">
              <a:buNone/>
            </a:pPr>
            <a:r>
              <a:rPr lang="it-IT" sz="3200" b="1" u="sng" dirty="0"/>
              <a:t>5. Guardare al giudizio di una élite di esperti </a:t>
            </a:r>
            <a:br>
              <a:rPr lang="it-IT" b="1" u="sng" dirty="0"/>
            </a:br>
            <a:endParaRPr lang="it-IT" dirty="0"/>
          </a:p>
        </p:txBody>
      </p:sp>
    </p:spTree>
    <p:extLst>
      <p:ext uri="{BB962C8B-B14F-4D97-AF65-F5344CB8AC3E}">
        <p14:creationId xmlns:p14="http://schemas.microsoft.com/office/powerpoint/2010/main" val="565912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91101B-D425-5844-B257-9C48AEA03C96}"/>
              </a:ext>
            </a:extLst>
          </p:cNvPr>
          <p:cNvSpPr>
            <a:spLocks noGrp="1"/>
          </p:cNvSpPr>
          <p:nvPr>
            <p:ph type="title"/>
          </p:nvPr>
        </p:nvSpPr>
        <p:spPr/>
        <p:txBody>
          <a:bodyPr/>
          <a:lstStyle/>
          <a:p>
            <a:r>
              <a:rPr lang="it-IT" b="1" dirty="0">
                <a:solidFill>
                  <a:srgbClr val="C00000"/>
                </a:solidFill>
              </a:rPr>
              <a:t>Vico. La fantasia e il sentimento</a:t>
            </a:r>
          </a:p>
        </p:txBody>
      </p:sp>
      <p:sp>
        <p:nvSpPr>
          <p:cNvPr id="3" name="Segnaposto contenuto 2">
            <a:extLst>
              <a:ext uri="{FF2B5EF4-FFF2-40B4-BE49-F238E27FC236}">
                <a16:creationId xmlns:a16="http://schemas.microsoft.com/office/drawing/2014/main" id="{1E9E342C-F2EC-4C4B-B357-5627018C9A2D}"/>
              </a:ext>
            </a:extLst>
          </p:cNvPr>
          <p:cNvSpPr>
            <a:spLocks noGrp="1"/>
          </p:cNvSpPr>
          <p:nvPr>
            <p:ph idx="1"/>
          </p:nvPr>
        </p:nvSpPr>
        <p:spPr/>
        <p:txBody>
          <a:bodyPr>
            <a:normAutofit lnSpcReduction="10000"/>
          </a:bodyPr>
          <a:lstStyle/>
          <a:p>
            <a:pPr marL="0" indent="0">
              <a:buNone/>
            </a:pPr>
            <a:r>
              <a:rPr lang="it-IT" dirty="0"/>
              <a:t>Giambattista Vico (Napoli 1668 </a:t>
            </a:r>
          </a:p>
          <a:p>
            <a:pPr marL="0" indent="0">
              <a:buNone/>
            </a:pPr>
            <a:r>
              <a:rPr lang="it-IT" i="1" dirty="0"/>
              <a:t>De </a:t>
            </a:r>
            <a:r>
              <a:rPr lang="it-IT" i="1" dirty="0" err="1"/>
              <a:t>antiquissima</a:t>
            </a:r>
            <a:r>
              <a:rPr lang="it-IT" i="1" dirty="0"/>
              <a:t> </a:t>
            </a:r>
            <a:r>
              <a:rPr lang="it-IT" i="1" dirty="0" err="1"/>
              <a:t>italorum</a:t>
            </a:r>
            <a:r>
              <a:rPr lang="it-IT" i="1" dirty="0"/>
              <a:t> </a:t>
            </a:r>
            <a:r>
              <a:rPr lang="it-IT" i="1" dirty="0" err="1"/>
              <a:t>sapientia</a:t>
            </a:r>
            <a:r>
              <a:rPr lang="it-IT" i="1" dirty="0"/>
              <a:t> </a:t>
            </a:r>
            <a:r>
              <a:rPr lang="it-IT" dirty="0"/>
              <a:t>(1710)</a:t>
            </a:r>
          </a:p>
          <a:p>
            <a:pPr marL="0" indent="0">
              <a:buNone/>
            </a:pPr>
            <a:r>
              <a:rPr lang="it-IT" i="1" dirty="0"/>
              <a:t>Scienza nuova </a:t>
            </a:r>
            <a:r>
              <a:rPr lang="it-IT" dirty="0"/>
              <a:t>(1725-1744)</a:t>
            </a:r>
          </a:p>
          <a:p>
            <a:pPr marL="0" indent="0">
              <a:buNone/>
            </a:pPr>
            <a:endParaRPr lang="it-IT" dirty="0"/>
          </a:p>
          <a:p>
            <a:pPr marL="0" indent="0">
              <a:buNone/>
            </a:pPr>
            <a:r>
              <a:rPr lang="it-IT" dirty="0"/>
              <a:t>«[l]’Estetica è da considerare veramente una scoperta del Vico: sia pure con le riserve onde s’intendono sempre circondate tutte le determinazioni di scoperte e di scopritori, e quantunque egli non la trattasse in un libro speciale, né le desse il nome fortunato col quale doveva battezzarla, qualche decennio più tardi il </a:t>
            </a:r>
            <a:r>
              <a:rPr lang="it-IT" dirty="0" err="1"/>
              <a:t>Baumgarten</a:t>
            </a:r>
            <a:r>
              <a:rPr lang="it-IT" dirty="0"/>
              <a:t>» (Benedetto Croce, </a:t>
            </a:r>
            <a:r>
              <a:rPr lang="it-IT" i="1" dirty="0"/>
              <a:t>La filosofia di Giambattista Vico</a:t>
            </a:r>
            <a:r>
              <a:rPr lang="it-IT" dirty="0"/>
              <a:t>, 1911, 1922)</a:t>
            </a:r>
          </a:p>
          <a:p>
            <a:endParaRPr lang="it-IT" dirty="0"/>
          </a:p>
        </p:txBody>
      </p:sp>
    </p:spTree>
    <p:extLst>
      <p:ext uri="{BB962C8B-B14F-4D97-AF65-F5344CB8AC3E}">
        <p14:creationId xmlns:p14="http://schemas.microsoft.com/office/powerpoint/2010/main" val="42586799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05C6D1-21D7-7D4B-94AB-0A36B8671ED9}"/>
              </a:ext>
            </a:extLst>
          </p:cNvPr>
          <p:cNvSpPr>
            <a:spLocks noGrp="1"/>
          </p:cNvSpPr>
          <p:nvPr>
            <p:ph type="title"/>
          </p:nvPr>
        </p:nvSpPr>
        <p:spPr/>
        <p:txBody>
          <a:bodyPr/>
          <a:lstStyle/>
          <a:p>
            <a:r>
              <a:rPr lang="it-IT" b="1" dirty="0">
                <a:solidFill>
                  <a:srgbClr val="C00000"/>
                </a:solidFill>
              </a:rPr>
              <a:t>Il corpo</a:t>
            </a:r>
          </a:p>
        </p:txBody>
      </p:sp>
      <p:sp>
        <p:nvSpPr>
          <p:cNvPr id="3" name="Segnaposto contenuto 2">
            <a:extLst>
              <a:ext uri="{FF2B5EF4-FFF2-40B4-BE49-F238E27FC236}">
                <a16:creationId xmlns:a16="http://schemas.microsoft.com/office/drawing/2014/main" id="{EDE6758A-FDC4-4949-8640-8937A7D4BBFA}"/>
              </a:ext>
            </a:extLst>
          </p:cNvPr>
          <p:cNvSpPr>
            <a:spLocks noGrp="1"/>
          </p:cNvSpPr>
          <p:nvPr>
            <p:ph idx="1"/>
          </p:nvPr>
        </p:nvSpPr>
        <p:spPr>
          <a:xfrm>
            <a:off x="838200" y="1825624"/>
            <a:ext cx="10515600" cy="4933522"/>
          </a:xfrm>
        </p:spPr>
        <p:txBody>
          <a:bodyPr>
            <a:normAutofit lnSpcReduction="10000"/>
          </a:bodyPr>
          <a:lstStyle/>
          <a:p>
            <a:pPr marL="0" indent="0">
              <a:buNone/>
            </a:pPr>
            <a:r>
              <a:rPr lang="it-IT" dirty="0"/>
              <a:t>«Poi, esaminando attentamente che cosa ero, vedevo che potevo fingere di non avere un corpo, e che non esistesse il mondo, né luogo alcuno in cui mi trovassi; ma non per questo potevo fingere che io non fossi; […] conobbi così di essere una sostanza la cui essenza o natura era esclusivamente di pensare, e che per esistere non ha bisogno di alcun luogo e non dipende da alcuna causa materiale» (Cartesio, </a:t>
            </a:r>
            <a:r>
              <a:rPr lang="it-IT" i="1" dirty="0"/>
              <a:t>Discorso sul metodo</a:t>
            </a:r>
            <a:r>
              <a:rPr lang="it-IT" dirty="0"/>
              <a:t>)</a:t>
            </a:r>
          </a:p>
          <a:p>
            <a:pPr marL="0" indent="0">
              <a:buNone/>
            </a:pPr>
            <a:r>
              <a:rPr lang="it-IT" dirty="0"/>
              <a:t>	</a:t>
            </a:r>
          </a:p>
          <a:p>
            <a:pPr marL="0" indent="0">
              <a:buNone/>
            </a:pPr>
            <a:r>
              <a:rPr lang="it-IT" dirty="0"/>
              <a:t>	</a:t>
            </a:r>
            <a:r>
              <a:rPr lang="it-IT" sz="3200" dirty="0"/>
              <a:t>→ 	</a:t>
            </a:r>
            <a:r>
              <a:rPr lang="it-IT" sz="3000" dirty="0"/>
              <a:t>riconsiderazione del corporeo e critica radicale del dualismo cartesiano; affermazione delle capacità </a:t>
            </a:r>
            <a:r>
              <a:rPr lang="it-IT" sz="3000" b="1" dirty="0"/>
              <a:t>conoscitive</a:t>
            </a:r>
            <a:r>
              <a:rPr lang="it-IT" sz="3000" dirty="0"/>
              <a:t> della </a:t>
            </a:r>
            <a:r>
              <a:rPr lang="it-IT" sz="3000" b="1" dirty="0"/>
              <a:t>fantasia</a:t>
            </a:r>
            <a:r>
              <a:rPr lang="it-IT" sz="3000" dirty="0"/>
              <a:t> (come facoltà mitopoietica, cioè creatrice di miti) e assegnazione alle facoltà «corporee» di una legittimità pari a quella dell’intelletto e della ragione</a:t>
            </a:r>
          </a:p>
          <a:p>
            <a:pPr marL="0" indent="0">
              <a:buNone/>
            </a:pPr>
            <a:endParaRPr lang="it-IT" dirty="0"/>
          </a:p>
          <a:p>
            <a:pPr marL="0" indent="0">
              <a:buNone/>
            </a:pPr>
            <a:endParaRPr lang="it-IT" dirty="0"/>
          </a:p>
          <a:p>
            <a:endParaRPr lang="it-IT" dirty="0"/>
          </a:p>
        </p:txBody>
      </p:sp>
    </p:spTree>
    <p:extLst>
      <p:ext uri="{BB962C8B-B14F-4D97-AF65-F5344CB8AC3E}">
        <p14:creationId xmlns:p14="http://schemas.microsoft.com/office/powerpoint/2010/main" val="3655130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485BE8-806D-0B42-A259-0E8107853736}"/>
              </a:ext>
            </a:extLst>
          </p:cNvPr>
          <p:cNvSpPr>
            <a:spLocks noGrp="1"/>
          </p:cNvSpPr>
          <p:nvPr>
            <p:ph type="title"/>
          </p:nvPr>
        </p:nvSpPr>
        <p:spPr/>
        <p:txBody>
          <a:bodyPr/>
          <a:lstStyle/>
          <a:p>
            <a:r>
              <a:rPr lang="it-IT" b="1" dirty="0">
                <a:solidFill>
                  <a:srgbClr val="C00000"/>
                </a:solidFill>
              </a:rPr>
              <a:t>Il corpo e l’estetico</a:t>
            </a:r>
          </a:p>
        </p:txBody>
      </p:sp>
      <p:sp>
        <p:nvSpPr>
          <p:cNvPr id="3" name="Segnaposto contenuto 2">
            <a:extLst>
              <a:ext uri="{FF2B5EF4-FFF2-40B4-BE49-F238E27FC236}">
                <a16:creationId xmlns:a16="http://schemas.microsoft.com/office/drawing/2014/main" id="{D5738D53-529A-C044-B59A-A5717DE5817F}"/>
              </a:ext>
            </a:extLst>
          </p:cNvPr>
          <p:cNvSpPr>
            <a:spLocks noGrp="1"/>
          </p:cNvSpPr>
          <p:nvPr>
            <p:ph idx="1"/>
          </p:nvPr>
        </p:nvSpPr>
        <p:spPr>
          <a:xfrm>
            <a:off x="838200" y="1825625"/>
            <a:ext cx="10515600" cy="4723456"/>
          </a:xfrm>
        </p:spPr>
        <p:txBody>
          <a:bodyPr>
            <a:normAutofit fontScale="92500"/>
          </a:bodyPr>
          <a:lstStyle/>
          <a:p>
            <a:pPr marL="0" indent="0">
              <a:buNone/>
            </a:pPr>
            <a:r>
              <a:rPr lang="it-IT" dirty="0"/>
              <a:t>«attraverso l’esaltazione delle facoltà corporee, sensibili e percettive, la valorizzazione delle componenti fantastiche, memorative e ingegnose, [viene] nettamente in chiaro </a:t>
            </a:r>
            <a:r>
              <a:rPr lang="it-IT" b="1" dirty="0"/>
              <a:t>per la prima volta nella modernità questo nesso tra corpo e teoria estetica</a:t>
            </a:r>
            <a:r>
              <a:rPr lang="it-IT" dirty="0"/>
              <a:t>, </a:t>
            </a:r>
            <a:r>
              <a:rPr lang="it-IT" b="1" dirty="0"/>
              <a:t>[viene] cioè rivendicata l’indipendenza e la piena legittimità speculativa della dimensione del sentire e dell’universo fantastico e poetico </a:t>
            </a:r>
            <a:r>
              <a:rPr lang="it-IT" dirty="0"/>
              <a:t>che in essa affonda le proprie radici, costituendo così un contributo fondamentale per la nascita dell’estetica come disciplina filosofica moderna» (G. Patella)</a:t>
            </a:r>
          </a:p>
          <a:p>
            <a:pPr marL="0" indent="0">
              <a:buNone/>
            </a:pPr>
            <a:r>
              <a:rPr lang="it-IT" dirty="0"/>
              <a:t>Estetica come teoria del sentire (</a:t>
            </a:r>
            <a:r>
              <a:rPr lang="it-IT" i="1" dirty="0"/>
              <a:t>non</a:t>
            </a:r>
            <a:r>
              <a:rPr lang="it-IT" dirty="0"/>
              <a:t> come filosofia dell’arte)</a:t>
            </a:r>
          </a:p>
          <a:p>
            <a:pPr marL="0" indent="0">
              <a:buNone/>
            </a:pPr>
            <a:r>
              <a:rPr lang="it-IT" dirty="0"/>
              <a:t>La prospettiva vichiana è </a:t>
            </a:r>
            <a:r>
              <a:rPr lang="it-IT" b="1" dirty="0"/>
              <a:t>genetica</a:t>
            </a:r>
            <a:r>
              <a:rPr lang="it-IT" dirty="0"/>
              <a:t>, interessata alle origini (né contestate o delegittimate – es. razionalismo – né vagheggiate); lo studio del corpo e della sua potenza si inscrive nella prospettiva genetica</a:t>
            </a:r>
          </a:p>
          <a:p>
            <a:endParaRPr lang="it-IT" dirty="0"/>
          </a:p>
        </p:txBody>
      </p:sp>
    </p:spTree>
    <p:extLst>
      <p:ext uri="{BB962C8B-B14F-4D97-AF65-F5344CB8AC3E}">
        <p14:creationId xmlns:p14="http://schemas.microsoft.com/office/powerpoint/2010/main" val="22636141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DBD15-2329-2147-A2B3-137A76C36BB8}"/>
              </a:ext>
            </a:extLst>
          </p:cNvPr>
          <p:cNvSpPr>
            <a:spLocks noGrp="1"/>
          </p:cNvSpPr>
          <p:nvPr>
            <p:ph type="title"/>
          </p:nvPr>
        </p:nvSpPr>
        <p:spPr>
          <a:xfrm>
            <a:off x="689919" y="206674"/>
            <a:ext cx="10515600" cy="1325563"/>
          </a:xfrm>
        </p:spPr>
        <p:txBody>
          <a:bodyPr/>
          <a:lstStyle/>
          <a:p>
            <a:r>
              <a:rPr lang="it-IT" b="1" dirty="0">
                <a:solidFill>
                  <a:srgbClr val="C00000"/>
                </a:solidFill>
              </a:rPr>
              <a:t>Le origini dell’umanità</a:t>
            </a:r>
          </a:p>
        </p:txBody>
      </p:sp>
      <p:sp>
        <p:nvSpPr>
          <p:cNvPr id="3" name="Segnaposto contenuto 2">
            <a:extLst>
              <a:ext uri="{FF2B5EF4-FFF2-40B4-BE49-F238E27FC236}">
                <a16:creationId xmlns:a16="http://schemas.microsoft.com/office/drawing/2014/main" id="{04EE6076-BFDA-FB48-84B7-88E97BADDA8D}"/>
              </a:ext>
            </a:extLst>
          </p:cNvPr>
          <p:cNvSpPr>
            <a:spLocks noGrp="1"/>
          </p:cNvSpPr>
          <p:nvPr>
            <p:ph idx="1"/>
          </p:nvPr>
        </p:nvSpPr>
        <p:spPr>
          <a:xfrm>
            <a:off x="689919" y="1359244"/>
            <a:ext cx="10515600" cy="5214551"/>
          </a:xfrm>
        </p:spPr>
        <p:txBody>
          <a:bodyPr>
            <a:normAutofit lnSpcReduction="10000"/>
          </a:bodyPr>
          <a:lstStyle/>
          <a:p>
            <a:pPr marL="0" indent="0">
              <a:buNone/>
            </a:pPr>
            <a:r>
              <a:rPr lang="it-IT" dirty="0"/>
              <a:t>«…</a:t>
            </a:r>
            <a:r>
              <a:rPr lang="it-IT" dirty="0" err="1"/>
              <a:t>Dugento</a:t>
            </a:r>
            <a:r>
              <a:rPr lang="it-IT" dirty="0"/>
              <a:t> anni dopo il diluvio – il cielo finalmente folgorò, tuonò con folgori e tuoni spaventosissimi […] Quivi pochi giganti, che dovettero esser gli più robusti […] alzarono gli occhi ed avvertirono il cielo…» (Vico, </a:t>
            </a:r>
            <a:r>
              <a:rPr lang="it-IT" i="1" dirty="0"/>
              <a:t>Scienza nuova</a:t>
            </a:r>
            <a:r>
              <a:rPr lang="it-IT" dirty="0"/>
              <a:t>)</a:t>
            </a:r>
          </a:p>
          <a:p>
            <a:pPr marL="0" indent="0">
              <a:buNone/>
            </a:pPr>
            <a:r>
              <a:rPr lang="it-IT" dirty="0"/>
              <a:t>L’origine del pensiero è di natura </a:t>
            </a:r>
            <a:r>
              <a:rPr lang="it-IT" b="1" dirty="0"/>
              <a:t>corporea</a:t>
            </a:r>
            <a:r>
              <a:rPr lang="it-IT" dirty="0"/>
              <a:t>: la prima e più forte sensazione dell’individuo è quella del proprio corpo, che determina- per proiezione – anche e fondamentalmente il processo di figurazione fantastico-passionale della natura intorno all’uomo</a:t>
            </a:r>
          </a:p>
          <a:p>
            <a:pPr marL="0" indent="0">
              <a:buNone/>
            </a:pPr>
            <a:r>
              <a:rPr lang="it-IT" dirty="0"/>
              <a:t>«</a:t>
            </a:r>
            <a:r>
              <a:rPr lang="it-IT" b="1" dirty="0"/>
              <a:t>tutte le lingue la maggior parte dell’espressioni d’intorno a cose inanimate sono fatte con trasporti del corpo umano, e delle sue parti, e degli umani sensi, e dell’umane passioni</a:t>
            </a:r>
            <a:r>
              <a:rPr lang="it-IT" dirty="0"/>
              <a:t>» (SNS 405). Ancora oggi: «ai piedi del monte», «le gambe del tavolo», «il collo della bottiglia», «la gola della montagna»</a:t>
            </a:r>
          </a:p>
          <a:p>
            <a:pPr marL="0" indent="0">
              <a:buNone/>
            </a:pPr>
            <a:endParaRPr lang="it-IT" dirty="0"/>
          </a:p>
        </p:txBody>
      </p:sp>
    </p:spTree>
    <p:extLst>
      <p:ext uri="{BB962C8B-B14F-4D97-AF65-F5344CB8AC3E}">
        <p14:creationId xmlns:p14="http://schemas.microsoft.com/office/powerpoint/2010/main" val="6783455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2AF9D9-C474-564F-B658-2E9966B12001}"/>
              </a:ext>
            </a:extLst>
          </p:cNvPr>
          <p:cNvSpPr>
            <a:spLocks noGrp="1"/>
          </p:cNvSpPr>
          <p:nvPr>
            <p:ph type="title"/>
          </p:nvPr>
        </p:nvSpPr>
        <p:spPr/>
        <p:txBody>
          <a:bodyPr/>
          <a:lstStyle/>
          <a:p>
            <a:r>
              <a:rPr lang="it-IT" b="1" dirty="0">
                <a:solidFill>
                  <a:srgbClr val="C00000"/>
                </a:solidFill>
              </a:rPr>
              <a:t>Universale fantastico</a:t>
            </a:r>
          </a:p>
        </p:txBody>
      </p:sp>
      <p:sp>
        <p:nvSpPr>
          <p:cNvPr id="3" name="Segnaposto contenuto 2">
            <a:extLst>
              <a:ext uri="{FF2B5EF4-FFF2-40B4-BE49-F238E27FC236}">
                <a16:creationId xmlns:a16="http://schemas.microsoft.com/office/drawing/2014/main" id="{F3F66C3B-71EC-6B4D-AA14-4812A949C8FC}"/>
              </a:ext>
            </a:extLst>
          </p:cNvPr>
          <p:cNvSpPr>
            <a:spLocks noGrp="1"/>
          </p:cNvSpPr>
          <p:nvPr>
            <p:ph idx="1"/>
          </p:nvPr>
        </p:nvSpPr>
        <p:spPr/>
        <p:txBody>
          <a:bodyPr>
            <a:normAutofit lnSpcReduction="10000"/>
          </a:bodyPr>
          <a:lstStyle/>
          <a:p>
            <a:pPr marL="0" indent="0">
              <a:buNone/>
            </a:pPr>
            <a:r>
              <a:rPr lang="it-IT" dirty="0"/>
              <a:t>Unità ancipite d’immagine, intesa come un agglomerato delle attese, dei bisogni e dei timori degli uomini primitivi</a:t>
            </a:r>
          </a:p>
          <a:p>
            <a:pPr marL="0" indent="0">
              <a:buNone/>
            </a:pPr>
            <a:r>
              <a:rPr lang="it-IT" dirty="0"/>
              <a:t>Tensione fra due istanze opposte: la concretezza della percezione sensibile individuale, corporea, sempre rivolta al </a:t>
            </a:r>
            <a:r>
              <a:rPr lang="it-IT" b="1" dirty="0"/>
              <a:t>particolare</a:t>
            </a:r>
            <a:r>
              <a:rPr lang="it-IT" dirty="0"/>
              <a:t>, e una prima estensione </a:t>
            </a:r>
            <a:r>
              <a:rPr lang="it-IT" b="1" dirty="0"/>
              <a:t>universalizzante</a:t>
            </a:r>
            <a:r>
              <a:rPr lang="it-IT" dirty="0"/>
              <a:t>, che non è ancora il vero e proprio momento astrattivo ma espressione di una mente collettiva</a:t>
            </a:r>
          </a:p>
          <a:p>
            <a:pPr marL="0" indent="0">
              <a:buNone/>
            </a:pPr>
            <a:r>
              <a:rPr lang="it-IT" dirty="0"/>
              <a:t>«Giove non nomina nessun evento particolare, ma si riferisce a una realtà che solo l’immaginazione ha individuato e posto come esistente, una realtà che dà vita organicamente a una molteplicità di dati sensibili (tutti gli eventi del cielo) che, così interpretati, diventano significativi perché trovano appunto in Giove il principio del loro senso»</a:t>
            </a:r>
          </a:p>
          <a:p>
            <a:pPr marL="0" indent="0">
              <a:buNone/>
            </a:pPr>
            <a:endParaRPr lang="it-IT" dirty="0"/>
          </a:p>
        </p:txBody>
      </p:sp>
    </p:spTree>
    <p:extLst>
      <p:ext uri="{BB962C8B-B14F-4D97-AF65-F5344CB8AC3E}">
        <p14:creationId xmlns:p14="http://schemas.microsoft.com/office/powerpoint/2010/main" val="23728349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DF51C2-9087-6147-A5F9-288209C8FF41}"/>
              </a:ext>
            </a:extLst>
          </p:cNvPr>
          <p:cNvSpPr>
            <a:spLocks noGrp="1"/>
          </p:cNvSpPr>
          <p:nvPr>
            <p:ph type="title"/>
          </p:nvPr>
        </p:nvSpPr>
        <p:spPr/>
        <p:txBody>
          <a:bodyPr/>
          <a:lstStyle/>
          <a:p>
            <a:r>
              <a:rPr lang="it-IT" b="1" dirty="0">
                <a:solidFill>
                  <a:srgbClr val="C00000"/>
                </a:solidFill>
              </a:rPr>
              <a:t>Immaginare ed intendere</a:t>
            </a:r>
          </a:p>
        </p:txBody>
      </p:sp>
      <p:sp>
        <p:nvSpPr>
          <p:cNvPr id="3" name="Segnaposto contenuto 2">
            <a:extLst>
              <a:ext uri="{FF2B5EF4-FFF2-40B4-BE49-F238E27FC236}">
                <a16:creationId xmlns:a16="http://schemas.microsoft.com/office/drawing/2014/main" id="{D5F2CABD-51FA-FB49-BCBC-D3B48F7E505F}"/>
              </a:ext>
            </a:extLst>
          </p:cNvPr>
          <p:cNvSpPr>
            <a:spLocks noGrp="1"/>
          </p:cNvSpPr>
          <p:nvPr>
            <p:ph idx="1"/>
          </p:nvPr>
        </p:nvSpPr>
        <p:spPr>
          <a:xfrm>
            <a:off x="739346" y="1516704"/>
            <a:ext cx="10515600" cy="5242441"/>
          </a:xfrm>
        </p:spPr>
        <p:txBody>
          <a:bodyPr>
            <a:normAutofit fontScale="92500" lnSpcReduction="10000"/>
          </a:bodyPr>
          <a:lstStyle/>
          <a:p>
            <a:pPr marL="0" indent="0">
              <a:buNone/>
            </a:pPr>
            <a:r>
              <a:rPr lang="it-IT" dirty="0"/>
              <a:t>«La fantasia tanto è più robusta quanto è più debole il raziocinio» (§ 185).</a:t>
            </a:r>
          </a:p>
          <a:p>
            <a:pPr marL="0" indent="0">
              <a:buNone/>
            </a:pPr>
            <a:r>
              <a:rPr lang="it-IT" dirty="0"/>
              <a:t>«è affatto impossibile immaginare e a gran pena ci è permesso d’intendere» – la mente umana, nel corso dell’evoluzione, si allontana progressivamente dall’immaginazione e dai sensi, risulta «quasi </a:t>
            </a:r>
            <a:r>
              <a:rPr lang="it-IT" dirty="0" err="1"/>
              <a:t>spiritualezzata</a:t>
            </a:r>
            <a:r>
              <a:rPr lang="it-IT" dirty="0"/>
              <a:t>»</a:t>
            </a:r>
          </a:p>
          <a:p>
            <a:pPr marL="0" indent="0">
              <a:buNone/>
            </a:pPr>
            <a:r>
              <a:rPr lang="it-IT" dirty="0"/>
              <a:t>«L’apparente dicotomia tra “immaginare” e “intendere” – sottintesa da tutto il pensiero moderno – è giustificata dalla descrizione di un processo evolutivo di tipo naturale all’interno delle facoltà conoscitive: grazie al raggiungimento di una logica astrattiva – frutto di lunghi anni di sviluppo dell’umanità – si possono intendere cose che non ci è consentito immaginare, perché proprio il processo di astrazione ha privato l’uomo della possibilità di pensare con il corpo» (M. Sanna 2016)</a:t>
            </a:r>
          </a:p>
          <a:p>
            <a:pPr marL="0" indent="0">
              <a:buNone/>
            </a:pPr>
            <a:r>
              <a:rPr lang="it-IT" dirty="0"/>
              <a:t>Ma non c’è comunque nostalgia («romantica»)! E una qualche forma di intendimento è comunque possibile (altrimenti non esisterebbe la </a:t>
            </a:r>
            <a:r>
              <a:rPr lang="it-IT" i="1" dirty="0"/>
              <a:t>Scienza Nuova</a:t>
            </a:r>
            <a:r>
              <a:rPr lang="it-IT" dirty="0"/>
              <a:t>! Si tratta di «disseppellire» da sé i valori poetici che tutti serbiamo ancora in noi</a:t>
            </a:r>
          </a:p>
          <a:p>
            <a:pPr marL="0" indent="0">
              <a:buNone/>
            </a:pPr>
            <a:endParaRPr lang="it-IT" dirty="0"/>
          </a:p>
          <a:p>
            <a:pPr marL="0" indent="0">
              <a:buNone/>
            </a:pPr>
            <a:endParaRPr lang="it-IT" dirty="0"/>
          </a:p>
          <a:p>
            <a:endParaRPr lang="it-IT" dirty="0"/>
          </a:p>
        </p:txBody>
      </p:sp>
    </p:spTree>
    <p:extLst>
      <p:ext uri="{BB962C8B-B14F-4D97-AF65-F5344CB8AC3E}">
        <p14:creationId xmlns:p14="http://schemas.microsoft.com/office/powerpoint/2010/main" val="936952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84E930-C5DC-4BFB-BCAC-E6776540B38C}"/>
              </a:ext>
            </a:extLst>
          </p:cNvPr>
          <p:cNvSpPr>
            <a:spLocks noGrp="1"/>
          </p:cNvSpPr>
          <p:nvPr>
            <p:ph type="title"/>
          </p:nvPr>
        </p:nvSpPr>
        <p:spPr>
          <a:xfrm>
            <a:off x="500744" y="365125"/>
            <a:ext cx="10515600" cy="1325563"/>
          </a:xfrm>
        </p:spPr>
        <p:txBody>
          <a:bodyPr/>
          <a:lstStyle/>
          <a:p>
            <a:r>
              <a:rPr lang="it-IT" b="1" dirty="0">
                <a:solidFill>
                  <a:srgbClr val="C00000"/>
                </a:solidFill>
              </a:rPr>
              <a:t>L’</a:t>
            </a:r>
            <a:r>
              <a:rPr lang="it-IT" b="1" i="1" dirty="0">
                <a:solidFill>
                  <a:srgbClr val="C00000"/>
                </a:solidFill>
              </a:rPr>
              <a:t>Aesthetica</a:t>
            </a:r>
            <a:r>
              <a:rPr lang="it-IT" b="1" dirty="0">
                <a:solidFill>
                  <a:srgbClr val="C00000"/>
                </a:solidFill>
              </a:rPr>
              <a:t> di Baumgarten I</a:t>
            </a:r>
          </a:p>
        </p:txBody>
      </p:sp>
      <p:sp>
        <p:nvSpPr>
          <p:cNvPr id="4" name="Segnaposto contenuto 3">
            <a:extLst>
              <a:ext uri="{FF2B5EF4-FFF2-40B4-BE49-F238E27FC236}">
                <a16:creationId xmlns:a16="http://schemas.microsoft.com/office/drawing/2014/main" id="{6E0DE5C8-B68E-47BC-9509-30523053E781}"/>
              </a:ext>
            </a:extLst>
          </p:cNvPr>
          <p:cNvSpPr>
            <a:spLocks noGrp="1"/>
          </p:cNvSpPr>
          <p:nvPr>
            <p:ph sz="half" idx="2"/>
          </p:nvPr>
        </p:nvSpPr>
        <p:spPr>
          <a:xfrm>
            <a:off x="500743" y="1850572"/>
            <a:ext cx="5647137" cy="4550228"/>
          </a:xfrm>
        </p:spPr>
        <p:txBody>
          <a:bodyPr>
            <a:normAutofit/>
          </a:bodyPr>
          <a:lstStyle/>
          <a:p>
            <a:r>
              <a:rPr lang="it-IT" sz="2600" dirty="0">
                <a:effectLst>
                  <a:outerShdw blurRad="27432" dist="27432" dir="2700000" rotWithShape="0">
                    <a:srgbClr val="C0C0C0"/>
                  </a:outerShdw>
                </a:effectLst>
                <a:uFill>
                  <a:solidFill>
                    <a:schemeClr val="accent4">
                      <a:lumOff val="20000"/>
                    </a:schemeClr>
                  </a:solidFill>
                </a:uFill>
                <a:sym typeface="Helvetica-Bold"/>
              </a:rPr>
              <a:t>Nel </a:t>
            </a:r>
            <a:r>
              <a:rPr lang="it-IT" sz="2600" b="1" dirty="0">
                <a:effectLst>
                  <a:outerShdw blurRad="27432" dist="27432" dir="2700000" rotWithShape="0">
                    <a:srgbClr val="C0C0C0"/>
                  </a:outerShdw>
                </a:effectLst>
                <a:uFill>
                  <a:solidFill>
                    <a:schemeClr val="accent4">
                      <a:lumOff val="20000"/>
                    </a:schemeClr>
                  </a:solidFill>
                </a:uFill>
                <a:sym typeface="Helvetica-Bold"/>
              </a:rPr>
              <a:t>1750</a:t>
            </a:r>
            <a:r>
              <a:rPr lang="it-IT" sz="2600" dirty="0">
                <a:effectLst>
                  <a:outerShdw blurRad="27432" dist="27432" dir="2700000" rotWithShape="0">
                    <a:srgbClr val="C0C0C0"/>
                  </a:outerShdw>
                </a:effectLst>
                <a:uFill>
                  <a:solidFill>
                    <a:schemeClr val="accent4">
                      <a:lumOff val="20000"/>
                    </a:schemeClr>
                  </a:solidFill>
                </a:uFill>
                <a:sym typeface="Helvetica-Bold"/>
              </a:rPr>
              <a:t> Baumgarten pubblica il primo volume dell’AESTHETICA, definendola – tra l’altro – come una «scienza della conoscenza sensibile (gnoseologia </a:t>
            </a:r>
            <a:r>
              <a:rPr lang="it-IT" sz="2600" dirty="0" err="1">
                <a:effectLst>
                  <a:outerShdw blurRad="27432" dist="27432" dir="2700000" rotWithShape="0">
                    <a:srgbClr val="C0C0C0"/>
                  </a:outerShdw>
                </a:effectLst>
                <a:uFill>
                  <a:solidFill>
                    <a:schemeClr val="accent4">
                      <a:lumOff val="20000"/>
                    </a:schemeClr>
                  </a:solidFill>
                </a:uFill>
                <a:sym typeface="Helvetica-Bold"/>
              </a:rPr>
              <a:t>inferior</a:t>
            </a:r>
            <a:r>
              <a:rPr lang="it-IT" sz="2600" dirty="0">
                <a:effectLst>
                  <a:outerShdw blurRad="27432" dist="27432" dir="2700000" rotWithShape="0">
                    <a:srgbClr val="C0C0C0"/>
                  </a:outerShdw>
                </a:effectLst>
                <a:uFill>
                  <a:solidFill>
                    <a:schemeClr val="accent4">
                      <a:lumOff val="20000"/>
                    </a:schemeClr>
                  </a:solidFill>
                </a:uFill>
                <a:sym typeface="Helvetica-Bold"/>
              </a:rPr>
              <a:t>)» e una «teoria delle arti liberali.</a:t>
            </a:r>
          </a:p>
          <a:p>
            <a:r>
              <a:rPr lang="it-IT" sz="2600" dirty="0">
                <a:effectLst>
                  <a:outerShdw blurRad="27432" dist="27432" dir="2700000" rotWithShape="0">
                    <a:srgbClr val="C0C0C0"/>
                  </a:outerShdw>
                </a:effectLst>
                <a:uFill>
                  <a:solidFill>
                    <a:schemeClr val="accent4">
                      <a:lumOff val="20000"/>
                    </a:schemeClr>
                  </a:solidFill>
                </a:uFill>
                <a:sym typeface="Helvetica-Bold"/>
              </a:rPr>
              <a:t>«Aesthetica» è la traduzione del greco «</a:t>
            </a:r>
            <a:r>
              <a:rPr lang="it-IT" sz="2600" dirty="0" err="1">
                <a:effectLst>
                  <a:outerShdw blurRad="27432" dist="27432" dir="2700000" rotWithShape="0">
                    <a:srgbClr val="C0C0C0"/>
                  </a:outerShdw>
                </a:effectLst>
                <a:uFill>
                  <a:solidFill>
                    <a:schemeClr val="accent4">
                      <a:lumOff val="20000"/>
                    </a:schemeClr>
                  </a:solidFill>
                </a:uFill>
                <a:sym typeface="Helvetica-Bold"/>
              </a:rPr>
              <a:t>aisthetiké</a:t>
            </a:r>
            <a:r>
              <a:rPr lang="it-IT" sz="2600" dirty="0">
                <a:effectLst>
                  <a:outerShdw blurRad="27432" dist="27432" dir="2700000" rotWithShape="0">
                    <a:srgbClr val="C0C0C0"/>
                  </a:outerShdw>
                </a:effectLst>
                <a:uFill>
                  <a:solidFill>
                    <a:schemeClr val="accent4">
                      <a:lumOff val="20000"/>
                    </a:schemeClr>
                  </a:solidFill>
                </a:uFill>
                <a:sym typeface="Helvetica-Bold"/>
              </a:rPr>
              <a:t>» e sottintende «episteme» vale a dire: «</a:t>
            </a:r>
            <a:r>
              <a:rPr lang="it-IT" sz="2600" dirty="0" err="1">
                <a:effectLst>
                  <a:outerShdw blurRad="27432" dist="27432" dir="2700000" rotWithShape="0">
                    <a:srgbClr val="C0C0C0"/>
                  </a:outerShdw>
                </a:effectLst>
                <a:uFill>
                  <a:solidFill>
                    <a:schemeClr val="accent4">
                      <a:lumOff val="20000"/>
                    </a:schemeClr>
                  </a:solidFill>
                </a:uFill>
                <a:sym typeface="Helvetica-Bold"/>
              </a:rPr>
              <a:t>scientia</a:t>
            </a:r>
            <a:r>
              <a:rPr lang="it-IT" sz="2600" dirty="0">
                <a:effectLst>
                  <a:outerShdw blurRad="27432" dist="27432" dir="2700000" rotWithShape="0">
                    <a:srgbClr val="C0C0C0"/>
                  </a:outerShdw>
                </a:effectLst>
                <a:uFill>
                  <a:solidFill>
                    <a:schemeClr val="accent4">
                      <a:lumOff val="20000"/>
                    </a:schemeClr>
                  </a:solidFill>
                </a:uFill>
                <a:sym typeface="Helvetica-Bold"/>
              </a:rPr>
              <a:t>». </a:t>
            </a:r>
            <a:endParaRPr lang="it-IT" sz="2400" b="1" dirty="0">
              <a:effectLst>
                <a:outerShdw blurRad="27432" dist="27432" dir="2700000" rotWithShape="0">
                  <a:srgbClr val="C0C0C0"/>
                </a:outerShdw>
              </a:effectLst>
              <a:uFill>
                <a:solidFill>
                  <a:schemeClr val="accent4">
                    <a:lumOff val="20000"/>
                  </a:schemeClr>
                </a:solidFill>
              </a:uFill>
              <a:sym typeface="Helvetica-Bold"/>
            </a:endParaRPr>
          </a:p>
          <a:p>
            <a:endParaRPr lang="it-IT" dirty="0"/>
          </a:p>
        </p:txBody>
      </p:sp>
      <p:pic>
        <p:nvPicPr>
          <p:cNvPr id="8" name="Segnaposto contenuto 7">
            <a:extLst>
              <a:ext uri="{FF2B5EF4-FFF2-40B4-BE49-F238E27FC236}">
                <a16:creationId xmlns:a16="http://schemas.microsoft.com/office/drawing/2014/main" id="{3B733EAF-21E8-4937-9944-55A35AB3A836}"/>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360003" y="365125"/>
            <a:ext cx="4391010" cy="6258286"/>
          </a:xfrm>
        </p:spPr>
      </p:pic>
    </p:spTree>
    <p:extLst>
      <p:ext uri="{BB962C8B-B14F-4D97-AF65-F5344CB8AC3E}">
        <p14:creationId xmlns:p14="http://schemas.microsoft.com/office/powerpoint/2010/main" val="1355436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F9D5779-EFC0-6A4F-A3D5-FB8B79729A95}"/>
              </a:ext>
            </a:extLst>
          </p:cNvPr>
          <p:cNvSpPr>
            <a:spLocks noGrp="1"/>
          </p:cNvSpPr>
          <p:nvPr>
            <p:ph idx="1"/>
          </p:nvPr>
        </p:nvSpPr>
        <p:spPr>
          <a:xfrm>
            <a:off x="797668" y="836579"/>
            <a:ext cx="10556132" cy="5873710"/>
          </a:xfrm>
        </p:spPr>
        <p:txBody>
          <a:bodyPr>
            <a:normAutofit fontScale="85000" lnSpcReduction="10000"/>
          </a:bodyPr>
          <a:lstStyle/>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dirty="0">
                <a:solidFill>
                  <a:prstClr val="black"/>
                </a:solidFill>
                <a:sym typeface="Helvetica"/>
              </a:rPr>
              <a:t>Definizione completa della nuova scienza: </a:t>
            </a: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b="1" dirty="0">
              <a:solidFill>
                <a:schemeClr val="tx2"/>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3500" b="1" dirty="0">
                <a:solidFill>
                  <a:schemeClr val="tx1">
                    <a:lumMod val="95000"/>
                    <a:lumOff val="5000"/>
                  </a:schemeClr>
                </a:solidFill>
                <a:sym typeface="Helvetica"/>
              </a:rPr>
              <a:t>«L’estetica (teoria delle arti liberali, gnoseologia inferiore, arte del pensare in modo bello, arte dell’analogo della ragione) è la </a:t>
            </a:r>
            <a:r>
              <a:rPr lang="it-IT" sz="3500" b="1" u="sng" dirty="0">
                <a:solidFill>
                  <a:schemeClr val="tx1">
                    <a:lumMod val="95000"/>
                    <a:lumOff val="5000"/>
                  </a:schemeClr>
                </a:solidFill>
                <a:sym typeface="Helvetica"/>
              </a:rPr>
              <a:t>scienza</a:t>
            </a:r>
            <a:r>
              <a:rPr lang="it-IT" sz="3500" b="1" dirty="0">
                <a:solidFill>
                  <a:schemeClr val="tx1">
                    <a:lumMod val="95000"/>
                    <a:lumOff val="5000"/>
                  </a:schemeClr>
                </a:solidFill>
                <a:sym typeface="Helvetica"/>
              </a:rPr>
              <a:t> della conoscenza sensibile»</a:t>
            </a:r>
            <a:endParaRPr lang="it-IT" dirty="0">
              <a:solidFill>
                <a:schemeClr val="tx1">
                  <a:lumMod val="95000"/>
                  <a:lumOff val="5000"/>
                </a:schemeClr>
              </a:solidFill>
              <a:sym typeface="Helvetica"/>
            </a:endParaRPr>
          </a:p>
          <a:p>
            <a:pPr marL="0" indent="0">
              <a:buNone/>
            </a:pPr>
            <a:endParaRPr lang="it-IT" dirty="0">
              <a:sym typeface="Helvetica"/>
            </a:endParaRPr>
          </a:p>
          <a:p>
            <a:pPr marL="0" indent="0">
              <a:buNone/>
            </a:pPr>
            <a:r>
              <a:rPr lang="it-IT" dirty="0">
                <a:sym typeface="Helvetica"/>
              </a:rPr>
              <a:t>Importanza della nozione di </a:t>
            </a:r>
            <a:r>
              <a:rPr lang="it-IT" b="1" i="1" dirty="0" err="1">
                <a:sym typeface="Helvetica"/>
              </a:rPr>
              <a:t>analogon</a:t>
            </a:r>
            <a:r>
              <a:rPr lang="it-IT" b="1" i="1" dirty="0">
                <a:sym typeface="Helvetica"/>
              </a:rPr>
              <a:t> </a:t>
            </a:r>
            <a:r>
              <a:rPr lang="it-IT" b="1" i="1" dirty="0" err="1">
                <a:sym typeface="Helvetica"/>
              </a:rPr>
              <a:t>rationis</a:t>
            </a:r>
            <a:r>
              <a:rPr lang="it-IT" dirty="0">
                <a:sym typeface="Helvetica"/>
              </a:rPr>
              <a:t>: forma di ragionamento sensibile e di connessione a partire da dinamiche </a:t>
            </a:r>
            <a:r>
              <a:rPr lang="it-IT" b="1" dirty="0">
                <a:sym typeface="Helvetica"/>
              </a:rPr>
              <a:t>percettive [logica della percezione sensibile]</a:t>
            </a:r>
            <a:r>
              <a:rPr lang="it-IT" dirty="0"/>
              <a:t>  </a:t>
            </a:r>
          </a:p>
          <a:p>
            <a:pPr marL="0" indent="0">
              <a:buNone/>
            </a:pPr>
            <a:r>
              <a:rPr lang="it-IT" dirty="0">
                <a:sym typeface="Helvetica"/>
              </a:rPr>
              <a:t>Oltre alla </a:t>
            </a:r>
            <a:r>
              <a:rPr lang="it-IT" b="1" dirty="0">
                <a:sym typeface="Helvetica"/>
              </a:rPr>
              <a:t>verità razionale vi è una verità estetica («la verità nella misura in cui sia da conoscere in modo sensibile») [il bello non è ingannevole, vs Cartesio!]</a:t>
            </a: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sz="2600" b="1" i="1"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2600" b="1" i="1" dirty="0">
                <a:solidFill>
                  <a:prstClr val="black"/>
                </a:solidFill>
                <a:sym typeface="Helvetica"/>
              </a:rPr>
              <a:t>Gnoseologia </a:t>
            </a:r>
            <a:r>
              <a:rPr lang="it-IT" sz="2600" b="1" i="1" dirty="0" err="1">
                <a:solidFill>
                  <a:prstClr val="black"/>
                </a:solidFill>
                <a:sym typeface="Helvetica"/>
              </a:rPr>
              <a:t>inferior</a:t>
            </a:r>
            <a:r>
              <a:rPr lang="it-IT" sz="2600" b="1" i="1" dirty="0">
                <a:solidFill>
                  <a:prstClr val="black"/>
                </a:solidFill>
                <a:sym typeface="Helvetica"/>
              </a:rPr>
              <a:t>: </a:t>
            </a:r>
            <a:r>
              <a:rPr lang="it-IT" sz="2600" dirty="0">
                <a:solidFill>
                  <a:prstClr val="black"/>
                </a:solidFill>
                <a:sym typeface="Helvetica"/>
              </a:rPr>
              <a:t>conoscenza delle facoltà sensibili – può raggiungere un grado di </a:t>
            </a:r>
            <a:r>
              <a:rPr lang="it-IT" sz="2600" b="1" dirty="0">
                <a:solidFill>
                  <a:prstClr val="black"/>
                </a:solidFill>
                <a:sym typeface="Helvetica"/>
              </a:rPr>
              <a:t>chiarezza</a:t>
            </a:r>
            <a:r>
              <a:rPr lang="it-IT" sz="2600" dirty="0">
                <a:solidFill>
                  <a:prstClr val="black"/>
                </a:solidFill>
                <a:sym typeface="Helvetica"/>
              </a:rPr>
              <a:t> (ma non la distinzione concettuale) a partire dalla percezione e dalla intensità con cui coglie determinati nessi.</a:t>
            </a:r>
          </a:p>
          <a:p>
            <a:pPr marL="165381" indent="-165381" defTabSz="218590">
              <a:lnSpc>
                <a:spcPct val="100000"/>
              </a:lnSpc>
              <a:spcBef>
                <a:spcPts val="0"/>
              </a:spcBef>
              <a:buSzPct val="100000"/>
              <a:defRPr sz="2176">
                <a:solidFill>
                  <a:srgbClr val="5AA6C0"/>
                </a:solidFill>
                <a:effectLst/>
                <a:uFillTx/>
                <a:latin typeface="+mj-lt"/>
                <a:ea typeface="+mj-ea"/>
                <a:cs typeface="+mj-cs"/>
                <a:sym typeface="Helvetica"/>
              </a:defRPr>
            </a:pPr>
            <a:endParaRPr lang="it-IT" dirty="0">
              <a:solidFill>
                <a:prstClr val="black"/>
              </a:solidFill>
              <a:sym typeface="Helvetica"/>
            </a:endParaRPr>
          </a:p>
          <a:p>
            <a:pPr marL="0" indent="0">
              <a:buNone/>
            </a:pPr>
            <a:endParaRPr lang="it-IT" b="1" dirty="0">
              <a:sym typeface="Helvetica"/>
            </a:endParaRPr>
          </a:p>
          <a:p>
            <a:pPr marL="0" indent="0">
              <a:buNone/>
            </a:pPr>
            <a:endParaRPr lang="it-IT" dirty="0"/>
          </a:p>
          <a:p>
            <a:endParaRPr lang="it-IT" dirty="0"/>
          </a:p>
        </p:txBody>
      </p:sp>
      <p:sp>
        <p:nvSpPr>
          <p:cNvPr id="4" name="Titolo 1">
            <a:extLst>
              <a:ext uri="{FF2B5EF4-FFF2-40B4-BE49-F238E27FC236}">
                <a16:creationId xmlns:a16="http://schemas.microsoft.com/office/drawing/2014/main" id="{D7F7C351-F032-E947-AF39-D58D5DCECA8D}"/>
              </a:ext>
            </a:extLst>
          </p:cNvPr>
          <p:cNvSpPr>
            <a:spLocks noGrp="1"/>
          </p:cNvSpPr>
          <p:nvPr>
            <p:ph type="title"/>
          </p:nvPr>
        </p:nvSpPr>
        <p:spPr>
          <a:xfrm>
            <a:off x="797668" y="408562"/>
            <a:ext cx="10515600" cy="1325563"/>
          </a:xfrm>
        </p:spPr>
        <p:txBody>
          <a:bodyPr>
            <a:normAutofit/>
          </a:bodyPr>
          <a:lstStyle/>
          <a:p>
            <a:r>
              <a:rPr lang="it-IT" b="1" dirty="0">
                <a:solidFill>
                  <a:srgbClr val="C00000"/>
                </a:solidFill>
              </a:rPr>
              <a:t>L’</a:t>
            </a:r>
            <a:r>
              <a:rPr lang="it-IT" b="1" i="1" dirty="0" err="1">
                <a:solidFill>
                  <a:srgbClr val="C00000"/>
                </a:solidFill>
              </a:rPr>
              <a:t>Aesthetica</a:t>
            </a:r>
            <a:r>
              <a:rPr lang="it-IT" b="1" dirty="0">
                <a:solidFill>
                  <a:srgbClr val="C00000"/>
                </a:solidFill>
              </a:rPr>
              <a:t> di </a:t>
            </a:r>
            <a:r>
              <a:rPr lang="it-IT" b="1" dirty="0" err="1">
                <a:solidFill>
                  <a:srgbClr val="C00000"/>
                </a:solidFill>
              </a:rPr>
              <a:t>Baumgarten</a:t>
            </a:r>
            <a:r>
              <a:rPr lang="it-IT" b="1" dirty="0">
                <a:solidFill>
                  <a:srgbClr val="C00000"/>
                </a:solidFill>
              </a:rPr>
              <a:t> II</a:t>
            </a:r>
          </a:p>
        </p:txBody>
      </p:sp>
    </p:spTree>
    <p:extLst>
      <p:ext uri="{BB962C8B-B14F-4D97-AF65-F5344CB8AC3E}">
        <p14:creationId xmlns:p14="http://schemas.microsoft.com/office/powerpoint/2010/main" val="3188766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0AFB4-9244-4F73-834C-43B0808F1889}"/>
              </a:ext>
            </a:extLst>
          </p:cNvPr>
          <p:cNvSpPr>
            <a:spLocks noGrp="1"/>
          </p:cNvSpPr>
          <p:nvPr>
            <p:ph type="title"/>
          </p:nvPr>
        </p:nvSpPr>
        <p:spPr>
          <a:xfrm>
            <a:off x="683456" y="56229"/>
            <a:ext cx="10515600" cy="1325563"/>
          </a:xfrm>
        </p:spPr>
        <p:txBody>
          <a:bodyPr>
            <a:normAutofit/>
          </a:bodyPr>
          <a:lstStyle/>
          <a:p>
            <a:r>
              <a:rPr lang="it-IT" b="1" dirty="0">
                <a:solidFill>
                  <a:srgbClr val="C00000"/>
                </a:solidFill>
              </a:rPr>
              <a:t>L’</a:t>
            </a:r>
            <a:r>
              <a:rPr lang="it-IT" b="1" i="1" dirty="0">
                <a:solidFill>
                  <a:srgbClr val="C00000"/>
                </a:solidFill>
              </a:rPr>
              <a:t>Aesthetica</a:t>
            </a:r>
            <a:r>
              <a:rPr lang="it-IT" b="1" dirty="0">
                <a:solidFill>
                  <a:srgbClr val="C00000"/>
                </a:solidFill>
              </a:rPr>
              <a:t> di </a:t>
            </a:r>
            <a:r>
              <a:rPr lang="it-IT" b="1" dirty="0" err="1">
                <a:solidFill>
                  <a:srgbClr val="C00000"/>
                </a:solidFill>
              </a:rPr>
              <a:t>Baumgarten</a:t>
            </a:r>
            <a:r>
              <a:rPr lang="it-IT" b="1" dirty="0">
                <a:solidFill>
                  <a:srgbClr val="C00000"/>
                </a:solidFill>
              </a:rPr>
              <a:t> III</a:t>
            </a:r>
          </a:p>
        </p:txBody>
      </p:sp>
      <p:sp>
        <p:nvSpPr>
          <p:cNvPr id="5" name="CasellaDiTesto 4">
            <a:extLst>
              <a:ext uri="{FF2B5EF4-FFF2-40B4-BE49-F238E27FC236}">
                <a16:creationId xmlns:a16="http://schemas.microsoft.com/office/drawing/2014/main" id="{A14F5402-21BB-8A45-94C8-C660C2C67AA6}"/>
              </a:ext>
            </a:extLst>
          </p:cNvPr>
          <p:cNvSpPr txBox="1"/>
          <p:nvPr/>
        </p:nvSpPr>
        <p:spPr>
          <a:xfrm>
            <a:off x="683456" y="1381792"/>
            <a:ext cx="10247141" cy="5355312"/>
          </a:xfrm>
          <a:prstGeom prst="rect">
            <a:avLst/>
          </a:prstGeom>
          <a:noFill/>
        </p:spPr>
        <p:txBody>
          <a:bodyPr wrap="square" rtlCol="0">
            <a:spAutoFit/>
          </a:bodyPr>
          <a:lstStyle/>
          <a:p>
            <a:pPr algn="just"/>
            <a:r>
              <a:rPr lang="it-IT" sz="2400" dirty="0"/>
              <a:t>L’esigenza di una nuova disciplina filosofica nasce da meditazioni intorno alla specificità conoscitiva della </a:t>
            </a:r>
            <a:r>
              <a:rPr lang="it-IT" sz="2400" b="1" dirty="0"/>
              <a:t>poesia</a:t>
            </a:r>
            <a:r>
              <a:rPr lang="it-IT" sz="2400" dirty="0"/>
              <a:t> e alla peculiare </a:t>
            </a:r>
            <a:r>
              <a:rPr lang="it-IT" sz="2400" b="1" dirty="0"/>
              <a:t>perfezione delle sue </a:t>
            </a:r>
          </a:p>
          <a:p>
            <a:pPr algn="just"/>
            <a:r>
              <a:rPr lang="it-IT" sz="2400" b="1" dirty="0"/>
              <a:t>rappresentazioni sensibili</a:t>
            </a:r>
          </a:p>
          <a:p>
            <a:endParaRPr lang="it-IT" sz="2400" dirty="0"/>
          </a:p>
          <a:p>
            <a:pPr marL="342900" indent="-342900">
              <a:buFontTx/>
              <a:buChar char="-"/>
            </a:pPr>
            <a:r>
              <a:rPr lang="it-IT" sz="2400" dirty="0"/>
              <a:t>L’Estetica in quanto nuova «scienza» è definita come </a:t>
            </a:r>
            <a:r>
              <a:rPr lang="it-IT" sz="2400" b="1" dirty="0"/>
              <a:t>logica della facoltà conoscitiva inferiore </a:t>
            </a:r>
            <a:r>
              <a:rPr lang="it-IT" sz="2400" dirty="0"/>
              <a:t>(«scienza della conoscenza sensibile»)</a:t>
            </a:r>
          </a:p>
          <a:p>
            <a:pPr marL="342900" indent="-342900">
              <a:buFontTx/>
              <a:buChar char="-"/>
            </a:pPr>
            <a:r>
              <a:rPr lang="it-IT" sz="2400" dirty="0"/>
              <a:t>Il </a:t>
            </a:r>
            <a:r>
              <a:rPr lang="it-IT" sz="2400" b="1" dirty="0"/>
              <a:t>bello</a:t>
            </a:r>
            <a:r>
              <a:rPr lang="it-IT" sz="2400" dirty="0"/>
              <a:t> è perfezione della conoscenza sensibile; le rappresentazioni sensibili (estetiche) sono </a:t>
            </a:r>
            <a:r>
              <a:rPr lang="it-IT" sz="2400" b="1" dirty="0"/>
              <a:t>chiare e confuse</a:t>
            </a:r>
          </a:p>
          <a:p>
            <a:pPr marL="342900" indent="-342900">
              <a:buFontTx/>
              <a:buChar char="-"/>
            </a:pPr>
            <a:r>
              <a:rPr lang="it-IT" sz="2400" dirty="0"/>
              <a:t>Emancipazione del sentimento da regole e imposizioni </a:t>
            </a:r>
            <a:r>
              <a:rPr lang="it-IT" sz="2400" b="1" dirty="0"/>
              <a:t>estranee</a:t>
            </a:r>
            <a:r>
              <a:rPr lang="it-IT" sz="2400" dirty="0"/>
              <a:t> alla sua spontaneità.</a:t>
            </a:r>
          </a:p>
          <a:p>
            <a:pPr marL="342900" indent="-342900">
              <a:buFontTx/>
              <a:buChar char="-"/>
            </a:pPr>
            <a:endParaRPr lang="it-IT" sz="2400" dirty="0"/>
          </a:p>
          <a:p>
            <a:r>
              <a:rPr lang="it-IT" sz="2400" dirty="0"/>
              <a:t>La </a:t>
            </a:r>
            <a:r>
              <a:rPr lang="it-IT" sz="2400" dirty="0" err="1"/>
              <a:t>ﬁlosoﬁa</a:t>
            </a:r>
            <a:r>
              <a:rPr lang="it-IT" sz="2400" dirty="0"/>
              <a:t> del Settecento non si rassegna affatto a sancire il dualismo tra la luce della ragione e l’oscurità del sentire.</a:t>
            </a:r>
          </a:p>
          <a:p>
            <a:endParaRPr lang="it-IT" sz="3000" dirty="0"/>
          </a:p>
        </p:txBody>
      </p:sp>
    </p:spTree>
    <p:extLst>
      <p:ext uri="{BB962C8B-B14F-4D97-AF65-F5344CB8AC3E}">
        <p14:creationId xmlns:p14="http://schemas.microsoft.com/office/powerpoint/2010/main" val="3480096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0AFB4-9244-4F73-834C-43B0808F1889}"/>
              </a:ext>
            </a:extLst>
          </p:cNvPr>
          <p:cNvSpPr>
            <a:spLocks noGrp="1"/>
          </p:cNvSpPr>
          <p:nvPr>
            <p:ph type="title"/>
          </p:nvPr>
        </p:nvSpPr>
        <p:spPr>
          <a:xfrm>
            <a:off x="643647" y="267848"/>
            <a:ext cx="10515600" cy="1325563"/>
          </a:xfrm>
        </p:spPr>
        <p:txBody>
          <a:bodyPr>
            <a:normAutofit/>
          </a:bodyPr>
          <a:lstStyle/>
          <a:p>
            <a:r>
              <a:rPr lang="it-IT" b="1" dirty="0">
                <a:solidFill>
                  <a:srgbClr val="C00000"/>
                </a:solidFill>
              </a:rPr>
              <a:t>Sensibilità e ragione</a:t>
            </a:r>
          </a:p>
        </p:txBody>
      </p:sp>
      <p:sp>
        <p:nvSpPr>
          <p:cNvPr id="3" name="Segnaposto contenuto 2">
            <a:extLst>
              <a:ext uri="{FF2B5EF4-FFF2-40B4-BE49-F238E27FC236}">
                <a16:creationId xmlns:a16="http://schemas.microsoft.com/office/drawing/2014/main" id="{68F8C144-E9E9-467F-B9D3-30ECD5A439AF}"/>
              </a:ext>
            </a:extLst>
          </p:cNvPr>
          <p:cNvSpPr>
            <a:spLocks noGrp="1"/>
          </p:cNvSpPr>
          <p:nvPr>
            <p:ph idx="1"/>
          </p:nvPr>
        </p:nvSpPr>
        <p:spPr>
          <a:xfrm>
            <a:off x="817123" y="1750979"/>
            <a:ext cx="10536677" cy="4902740"/>
          </a:xfrm>
        </p:spPr>
        <p:txBody>
          <a:bodyPr>
            <a:normAutofit/>
          </a:bodyPr>
          <a:lstStyle/>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2900" dirty="0">
                <a:solidFill>
                  <a:prstClr val="black"/>
                </a:solidFill>
                <a:sym typeface="Helvetica"/>
              </a:rPr>
              <a:t>Fondamentale per la nascita della nuova scienza l’affermazione di un principio di una </a:t>
            </a:r>
            <a:r>
              <a:rPr lang="it-IT" sz="2900" b="1" dirty="0">
                <a:solidFill>
                  <a:prstClr val="black"/>
                </a:solidFill>
                <a:sym typeface="Helvetica"/>
              </a:rPr>
              <a:t>continuità tra sensibilità e ragione</a:t>
            </a:r>
            <a:r>
              <a:rPr lang="it-IT" sz="2900" dirty="0">
                <a:solidFill>
                  <a:prstClr val="black"/>
                </a:solidFill>
                <a:sym typeface="Helvetica"/>
              </a:rPr>
              <a:t>.</a:t>
            </a:r>
          </a:p>
          <a:p>
            <a:pPr marL="165381" indent="-165381" defTabSz="218590">
              <a:lnSpc>
                <a:spcPct val="100000"/>
              </a:lnSpc>
              <a:spcBef>
                <a:spcPts val="0"/>
              </a:spcBef>
              <a:buSzPct val="100000"/>
              <a:defRPr sz="2176">
                <a:solidFill>
                  <a:srgbClr val="5AA6C0"/>
                </a:solidFill>
                <a:effectLst/>
                <a:uFillTx/>
                <a:latin typeface="+mj-lt"/>
                <a:ea typeface="+mj-ea"/>
                <a:cs typeface="+mj-cs"/>
                <a:sym typeface="Helvetica"/>
              </a:defRPr>
            </a:pPr>
            <a:endParaRPr lang="it-IT" sz="2900"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2900" dirty="0">
                <a:solidFill>
                  <a:prstClr val="black"/>
                </a:solidFill>
                <a:sym typeface="Helvetica"/>
              </a:rPr>
              <a:t>B. riprende questo principio da </a:t>
            </a:r>
            <a:r>
              <a:rPr lang="it-IT" sz="2900" b="1" dirty="0">
                <a:solidFill>
                  <a:prstClr val="black"/>
                </a:solidFill>
                <a:sym typeface="Helvetica"/>
              </a:rPr>
              <a:t>Leibniz</a:t>
            </a:r>
            <a:r>
              <a:rPr lang="it-IT" sz="2900" dirty="0">
                <a:solidFill>
                  <a:prstClr val="black"/>
                </a:solidFill>
                <a:sym typeface="Helvetica"/>
              </a:rPr>
              <a:t> – </a:t>
            </a: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2900" dirty="0">
                <a:solidFill>
                  <a:prstClr val="black"/>
                </a:solidFill>
                <a:sym typeface="Helvetica"/>
              </a:rPr>
              <a:t>in opposizione alla teoria della conoscenza cartesiana della </a:t>
            </a:r>
            <a:r>
              <a:rPr lang="it-IT" sz="2900" b="1" dirty="0">
                <a:solidFill>
                  <a:prstClr val="black"/>
                </a:solidFill>
                <a:sym typeface="Helvetica"/>
              </a:rPr>
              <a:t>verità</a:t>
            </a:r>
            <a:r>
              <a:rPr lang="it-IT" sz="2900" dirty="0">
                <a:solidFill>
                  <a:prstClr val="black"/>
                </a:solidFill>
                <a:sym typeface="Helvetica"/>
              </a:rPr>
              <a:t> ( e della vera </a:t>
            </a:r>
            <a:r>
              <a:rPr lang="it-IT" sz="2900" b="1" dirty="0">
                <a:solidFill>
                  <a:prstClr val="black"/>
                </a:solidFill>
                <a:sym typeface="Helvetica"/>
              </a:rPr>
              <a:t>scienza</a:t>
            </a:r>
            <a:r>
              <a:rPr lang="it-IT" sz="2900" dirty="0">
                <a:solidFill>
                  <a:prstClr val="black"/>
                </a:solidFill>
                <a:sym typeface="Helvetica"/>
              </a:rPr>
              <a:t>) in quanto caratterizzata da chiarezza e distinzione; prima regola del </a:t>
            </a:r>
            <a:r>
              <a:rPr lang="it-IT" sz="2900" i="1" dirty="0">
                <a:solidFill>
                  <a:prstClr val="black"/>
                </a:solidFill>
                <a:sym typeface="Helvetica"/>
              </a:rPr>
              <a:t>Discorso sul metodo </a:t>
            </a:r>
            <a:r>
              <a:rPr lang="it-IT" sz="2900" dirty="0">
                <a:solidFill>
                  <a:prstClr val="black"/>
                </a:solidFill>
                <a:sym typeface="Helvetica"/>
              </a:rPr>
              <a:t>di </a:t>
            </a:r>
            <a:r>
              <a:rPr lang="it-IT" sz="2900" b="1" dirty="0">
                <a:solidFill>
                  <a:prstClr val="black"/>
                </a:solidFill>
                <a:sym typeface="Helvetica"/>
              </a:rPr>
              <a:t>Cartesio</a:t>
            </a:r>
          </a:p>
          <a:p>
            <a:pPr marL="165381" indent="-165381" defTabSz="218590">
              <a:lnSpc>
                <a:spcPct val="100000"/>
              </a:lnSpc>
              <a:spcBef>
                <a:spcPts val="0"/>
              </a:spcBef>
              <a:buSzPct val="100000"/>
              <a:defRPr sz="2176">
                <a:solidFill>
                  <a:srgbClr val="5AA6C0"/>
                </a:solidFill>
                <a:effectLst/>
                <a:uFillTx/>
                <a:latin typeface="+mj-lt"/>
                <a:ea typeface="+mj-ea"/>
                <a:cs typeface="+mj-cs"/>
                <a:sym typeface="Helvetica"/>
              </a:defRPr>
            </a:pPr>
            <a:endParaRPr lang="it-IT" sz="2900" dirty="0">
              <a:solidFill>
                <a:prstClr val="black"/>
              </a:solidFill>
              <a:sym typeface="Helvetica"/>
            </a:endParaRP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r>
              <a:rPr lang="it-IT" sz="2900" dirty="0">
                <a:solidFill>
                  <a:prstClr val="black"/>
                </a:solidFill>
                <a:sym typeface="Helvetica"/>
              </a:rPr>
              <a:t>B. va oltre anche la distinzione del suo maestro Wolff che separava la conoscenza storico-empirica da </a:t>
            </a:r>
            <a:r>
              <a:rPr lang="it-IT" sz="2900" b="1" dirty="0">
                <a:solidFill>
                  <a:prstClr val="black"/>
                </a:solidFill>
                <a:sym typeface="Helvetica"/>
              </a:rPr>
              <a:t>quella scientifico-filosofica.</a:t>
            </a:r>
          </a:p>
          <a:p>
            <a:pPr marL="0" indent="0" defTabSz="218590">
              <a:lnSpc>
                <a:spcPct val="100000"/>
              </a:lnSpc>
              <a:spcBef>
                <a:spcPts val="0"/>
              </a:spcBef>
              <a:buSzPct val="100000"/>
              <a:buNone/>
              <a:defRPr sz="2176">
                <a:solidFill>
                  <a:srgbClr val="5AA6C0"/>
                </a:solidFill>
                <a:effectLst/>
                <a:uFillTx/>
                <a:latin typeface="+mj-lt"/>
                <a:ea typeface="+mj-ea"/>
                <a:cs typeface="+mj-cs"/>
                <a:sym typeface="Helvetica"/>
              </a:defRPr>
            </a:pPr>
            <a:endParaRPr lang="it-IT" sz="2900" b="1" dirty="0">
              <a:solidFill>
                <a:prstClr val="black"/>
              </a:solidFill>
              <a:sym typeface="Helvetica"/>
            </a:endParaRPr>
          </a:p>
          <a:p>
            <a:pPr marL="0" indent="0">
              <a:buNone/>
            </a:pPr>
            <a:endParaRPr lang="it-IT" dirty="0"/>
          </a:p>
        </p:txBody>
      </p:sp>
    </p:spTree>
    <p:extLst>
      <p:ext uri="{BB962C8B-B14F-4D97-AF65-F5344CB8AC3E}">
        <p14:creationId xmlns:p14="http://schemas.microsoft.com/office/powerpoint/2010/main" val="1271345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D121B7-7741-A84A-A4F8-C2C92A539384}"/>
              </a:ext>
            </a:extLst>
          </p:cNvPr>
          <p:cNvSpPr>
            <a:spLocks noGrp="1"/>
          </p:cNvSpPr>
          <p:nvPr>
            <p:ph idx="1"/>
          </p:nvPr>
        </p:nvSpPr>
        <p:spPr>
          <a:xfrm>
            <a:off x="643647" y="1482812"/>
            <a:ext cx="10710153" cy="4694152"/>
          </a:xfrm>
        </p:spPr>
        <p:txBody>
          <a:bodyPr>
            <a:normAutofit fontScale="92500" lnSpcReduction="20000"/>
          </a:bodyPr>
          <a:lstStyle/>
          <a:p>
            <a:pPr marL="0" indent="0">
              <a:buNone/>
            </a:pPr>
            <a:r>
              <a:rPr lang="it-IT" dirty="0"/>
              <a:t>Possibili obiezioni all’impostazione </a:t>
            </a:r>
            <a:r>
              <a:rPr lang="it-IT" dirty="0" err="1"/>
              <a:t>baumgarteniana</a:t>
            </a:r>
            <a:r>
              <a:rPr lang="it-IT" dirty="0"/>
              <a:t>:</a:t>
            </a:r>
          </a:p>
          <a:p>
            <a:pPr>
              <a:buFontTx/>
              <a:buChar char="-"/>
            </a:pPr>
            <a:r>
              <a:rPr lang="it-IT" dirty="0"/>
              <a:t>Le cose sensibili sono indegne dei filosofi</a:t>
            </a:r>
          </a:p>
          <a:p>
            <a:pPr>
              <a:buFontTx/>
              <a:buChar char="-"/>
            </a:pPr>
            <a:r>
              <a:rPr lang="it-IT" dirty="0"/>
              <a:t>La confusione è madre dell’errore: No. Tutto ciò che si presenta nella sfera della sensibilità non solo non si oppone alla ragione, ma deve essere considerato come la </a:t>
            </a:r>
            <a:r>
              <a:rPr lang="it-IT" b="1" dirty="0"/>
              <a:t>fonte stessa </a:t>
            </a:r>
            <a:r>
              <a:rPr lang="it-IT" dirty="0"/>
              <a:t>di ogni conoscenza: «La natura non fa un salto dall’oscurità alla distinzione»;  «è dalla notte che, attraverso l’aurora, si arriva al pieno mezzogiorno» </a:t>
            </a:r>
          </a:p>
          <a:p>
            <a:pPr>
              <a:buFontTx/>
              <a:buChar char="-"/>
            </a:pPr>
            <a:r>
              <a:rPr lang="it-IT" dirty="0"/>
              <a:t>La conoscenza distinta è superiore</a:t>
            </a:r>
          </a:p>
          <a:p>
            <a:pPr>
              <a:buFontTx/>
              <a:buChar char="-"/>
            </a:pPr>
            <a:r>
              <a:rPr lang="it-IT" dirty="0"/>
              <a:t>Coltivando l’analogo della ragione, il terreno della solidità razionale riceverà qualche danno</a:t>
            </a:r>
          </a:p>
          <a:p>
            <a:pPr>
              <a:buFontTx/>
              <a:buChar char="-"/>
            </a:pPr>
            <a:r>
              <a:rPr lang="it-IT" dirty="0"/>
              <a:t>L’estetica è arte, non è scienza</a:t>
            </a:r>
          </a:p>
          <a:p>
            <a:pPr>
              <a:buFontTx/>
              <a:buChar char="-"/>
            </a:pPr>
            <a:r>
              <a:rPr lang="it-IT" dirty="0"/>
              <a:t>Estetici, così come poeti, si nasce</a:t>
            </a:r>
          </a:p>
          <a:p>
            <a:pPr>
              <a:buFontTx/>
              <a:buChar char="-"/>
            </a:pPr>
            <a:r>
              <a:rPr lang="it-IT" dirty="0"/>
              <a:t>Le facoltà inferiori vanno debellate, non studiate</a:t>
            </a:r>
          </a:p>
          <a:p>
            <a:endParaRPr lang="it-IT" dirty="0"/>
          </a:p>
        </p:txBody>
      </p:sp>
      <p:sp>
        <p:nvSpPr>
          <p:cNvPr id="4" name="Titolo 1">
            <a:extLst>
              <a:ext uri="{FF2B5EF4-FFF2-40B4-BE49-F238E27FC236}">
                <a16:creationId xmlns:a16="http://schemas.microsoft.com/office/drawing/2014/main" id="{BC0CF294-E3C0-604E-8202-8A340938E69A}"/>
              </a:ext>
            </a:extLst>
          </p:cNvPr>
          <p:cNvSpPr txBox="1">
            <a:spLocks/>
          </p:cNvSpPr>
          <p:nvPr/>
        </p:nvSpPr>
        <p:spPr>
          <a:xfrm>
            <a:off x="643647" y="26784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it-IT" b="1" dirty="0">
              <a:solidFill>
                <a:srgbClr val="C00000"/>
              </a:solidFill>
            </a:endParaRPr>
          </a:p>
        </p:txBody>
      </p:sp>
      <p:sp>
        <p:nvSpPr>
          <p:cNvPr id="5" name="Titolo 1">
            <a:extLst>
              <a:ext uri="{FF2B5EF4-FFF2-40B4-BE49-F238E27FC236}">
                <a16:creationId xmlns:a16="http://schemas.microsoft.com/office/drawing/2014/main" id="{CD02AA05-07B9-E84E-9CF3-A7EE765EB609}"/>
              </a:ext>
            </a:extLst>
          </p:cNvPr>
          <p:cNvSpPr>
            <a:spLocks noGrp="1"/>
          </p:cNvSpPr>
          <p:nvPr>
            <p:ph type="title"/>
          </p:nvPr>
        </p:nvSpPr>
        <p:spPr>
          <a:xfrm>
            <a:off x="643647" y="267848"/>
            <a:ext cx="10515600" cy="1325563"/>
          </a:xfrm>
        </p:spPr>
        <p:txBody>
          <a:bodyPr>
            <a:normAutofit/>
          </a:bodyPr>
          <a:lstStyle/>
          <a:p>
            <a:r>
              <a:rPr lang="it-IT" b="1" dirty="0">
                <a:solidFill>
                  <a:srgbClr val="C00000"/>
                </a:solidFill>
              </a:rPr>
              <a:t>Obiezioni</a:t>
            </a:r>
          </a:p>
        </p:txBody>
      </p:sp>
    </p:spTree>
    <p:extLst>
      <p:ext uri="{BB962C8B-B14F-4D97-AF65-F5344CB8AC3E}">
        <p14:creationId xmlns:p14="http://schemas.microsoft.com/office/powerpoint/2010/main" val="4262118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CEE3BE0-CB56-ED45-B5C6-F23C83F19392}"/>
              </a:ext>
            </a:extLst>
          </p:cNvPr>
          <p:cNvSpPr>
            <a:spLocks noGrp="1"/>
          </p:cNvSpPr>
          <p:nvPr>
            <p:ph idx="1"/>
          </p:nvPr>
        </p:nvSpPr>
        <p:spPr>
          <a:xfrm>
            <a:off x="643647" y="1593411"/>
            <a:ext cx="10307383" cy="5316936"/>
          </a:xfrm>
        </p:spPr>
        <p:txBody>
          <a:bodyPr>
            <a:normAutofit/>
          </a:bodyPr>
          <a:lstStyle/>
          <a:p>
            <a:pPr marL="0" indent="0" algn="just">
              <a:buNone/>
            </a:pPr>
            <a:r>
              <a:rPr lang="it-IT" dirty="0"/>
              <a:t>Fine dell’estetica è la </a:t>
            </a:r>
            <a:r>
              <a:rPr lang="it-IT" b="1" dirty="0"/>
              <a:t>perfezione della conoscenza sensibile </a:t>
            </a:r>
            <a:r>
              <a:rPr lang="it-IT" dirty="0"/>
              <a:t>[= il complesso delle rappresentazioni che restano al di sotto della distinzione, 17]. E questa è la </a:t>
            </a:r>
            <a:r>
              <a:rPr lang="it-IT" b="1" dirty="0"/>
              <a:t>bellezza</a:t>
            </a:r>
            <a:r>
              <a:rPr lang="it-IT" dirty="0"/>
              <a:t> (14)</a:t>
            </a:r>
          </a:p>
          <a:p>
            <a:pPr marL="0" indent="0" algn="just">
              <a:buNone/>
            </a:pPr>
            <a:endParaRPr lang="it-IT" dirty="0"/>
          </a:p>
          <a:p>
            <a:pPr marL="0" indent="0" algn="just">
              <a:buNone/>
            </a:pPr>
            <a:r>
              <a:rPr lang="it-IT" dirty="0"/>
              <a:t>«La bellezza della conoscenza sensibile sarà universale in quanto accordo tra di loro dei pensieri verso uno solo, l’oggetto fenomenico […]; è questa la bellezza delle cose e dei pensieri, che deve essere distinta dalla […] bellezza degli oggetti e della materia, con cui spesso ma a torto, per il senso vulgato del termine cosa, viene confusa. Oggetti brutti, in quanto tali, possono esser pensati in modo bello, e oggetti belli in modo brutto» (18)</a:t>
            </a:r>
          </a:p>
        </p:txBody>
      </p:sp>
      <p:sp>
        <p:nvSpPr>
          <p:cNvPr id="4" name="Titolo 1">
            <a:extLst>
              <a:ext uri="{FF2B5EF4-FFF2-40B4-BE49-F238E27FC236}">
                <a16:creationId xmlns:a16="http://schemas.microsoft.com/office/drawing/2014/main" id="{E6248998-9069-5D43-8851-C486DF67BB85}"/>
              </a:ext>
            </a:extLst>
          </p:cNvPr>
          <p:cNvSpPr>
            <a:spLocks noGrp="1"/>
          </p:cNvSpPr>
          <p:nvPr>
            <p:ph type="title"/>
          </p:nvPr>
        </p:nvSpPr>
        <p:spPr>
          <a:xfrm>
            <a:off x="643647" y="267848"/>
            <a:ext cx="10515600" cy="1325563"/>
          </a:xfrm>
        </p:spPr>
        <p:txBody>
          <a:bodyPr>
            <a:normAutofit/>
          </a:bodyPr>
          <a:lstStyle/>
          <a:p>
            <a:r>
              <a:rPr lang="it-IT" b="1" dirty="0">
                <a:solidFill>
                  <a:srgbClr val="C00000"/>
                </a:solidFill>
              </a:rPr>
              <a:t>Il bello</a:t>
            </a:r>
          </a:p>
        </p:txBody>
      </p:sp>
    </p:spTree>
    <p:extLst>
      <p:ext uri="{BB962C8B-B14F-4D97-AF65-F5344CB8AC3E}">
        <p14:creationId xmlns:p14="http://schemas.microsoft.com/office/powerpoint/2010/main" val="154710969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13492</TotalTime>
  <Words>4405</Words>
  <Application>Microsoft Macintosh PowerPoint</Application>
  <PresentationFormat>Widescreen</PresentationFormat>
  <Paragraphs>222</Paragraphs>
  <Slides>37</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37</vt:i4>
      </vt:variant>
    </vt:vector>
  </HeadingPairs>
  <TitlesOfParts>
    <vt:vector size="44" baseType="lpstr">
      <vt:lpstr>Arial</vt:lpstr>
      <vt:lpstr>Calibri</vt:lpstr>
      <vt:lpstr>Calibri Light</vt:lpstr>
      <vt:lpstr>Helvetica</vt:lpstr>
      <vt:lpstr>Helvetica-Bold</vt:lpstr>
      <vt:lpstr>Tw Cen MT</vt:lpstr>
      <vt:lpstr>Tema di Office</vt:lpstr>
      <vt:lpstr>Settecento – Caratteri generali</vt:lpstr>
      <vt:lpstr>Presentazione standard di PowerPoint</vt:lpstr>
      <vt:lpstr>Dalle «Riflessioni sul testo poetico» alla fondazione di una nuova disciplina filosofica</vt:lpstr>
      <vt:lpstr>L’Aesthetica di Baumgarten I</vt:lpstr>
      <vt:lpstr>L’Aesthetica di Baumgarten II</vt:lpstr>
      <vt:lpstr>L’Aesthetica di Baumgarten III</vt:lpstr>
      <vt:lpstr>Sensibilità e ragione</vt:lpstr>
      <vt:lpstr>Obiezioni</vt:lpstr>
      <vt:lpstr>Il bello</vt:lpstr>
      <vt:lpstr>Il bello (II) [unità nella varietà]</vt:lpstr>
      <vt:lpstr>Cognitio estensive clarior</vt:lpstr>
      <vt:lpstr>Arte</vt:lpstr>
      <vt:lpstr>Estetica naturale</vt:lpstr>
      <vt:lpstr>Obiettivi</vt:lpstr>
      <vt:lpstr>Critica di Kant al bello come perfezione</vt:lpstr>
      <vt:lpstr>Dalla Germania alla Scozia: Il «decennio» del gusto</vt:lpstr>
      <vt:lpstr> David Hume (1711-1776) </vt:lpstr>
      <vt:lpstr>La scienza della natura umana</vt:lpstr>
      <vt:lpstr>Percezioni impressioni idee</vt:lpstr>
      <vt:lpstr>Ragione e passione</vt:lpstr>
      <vt:lpstr>Sentimento e giudizio</vt:lpstr>
      <vt:lpstr>Hume: il giudizio è implicito nel piacere</vt:lpstr>
      <vt:lpstr>Hume: De gustibus non est dispuntandum</vt:lpstr>
      <vt:lpstr>Il problema di una «regola del gusto»</vt:lpstr>
      <vt:lpstr>L’infallibilità del pubblico</vt:lpstr>
      <vt:lpstr>Le regole I</vt:lpstr>
      <vt:lpstr>Le regole II</vt:lpstr>
      <vt:lpstr>Le regole III</vt:lpstr>
      <vt:lpstr>Le regole  IV</vt:lpstr>
      <vt:lpstr>Il vero giudice del gusto è assai raro</vt:lpstr>
      <vt:lpstr>Le regole V</vt:lpstr>
      <vt:lpstr>Vico. La fantasia e il sentimento</vt:lpstr>
      <vt:lpstr>Il corpo</vt:lpstr>
      <vt:lpstr>Il corpo e l’estetico</vt:lpstr>
      <vt:lpstr>Le origini dell’umanità</vt:lpstr>
      <vt:lpstr>Universale fantastico</vt:lpstr>
      <vt:lpstr>Immaginare ed intendere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Mariagrazia Portera</dc:creator>
  <cp:lastModifiedBy>Mariagrazia Portera</cp:lastModifiedBy>
  <cp:revision>213</cp:revision>
  <dcterms:created xsi:type="dcterms:W3CDTF">2019-05-04T16:10:04Z</dcterms:created>
  <dcterms:modified xsi:type="dcterms:W3CDTF">2019-10-14T08:44:59Z</dcterms:modified>
</cp:coreProperties>
</file>