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310" r:id="rId2"/>
    <p:sldId id="271" r:id="rId3"/>
    <p:sldId id="272" r:id="rId4"/>
    <p:sldId id="273" r:id="rId5"/>
    <p:sldId id="274" r:id="rId6"/>
    <p:sldId id="275" r:id="rId7"/>
    <p:sldId id="276" r:id="rId8"/>
    <p:sldId id="277" r:id="rId9"/>
    <p:sldId id="278" r:id="rId10"/>
    <p:sldId id="279" r:id="rId11"/>
    <p:sldId id="280" r:id="rId12"/>
    <p:sldId id="281" r:id="rId13"/>
    <p:sldId id="282" r:id="rId14"/>
    <p:sldId id="308" r:id="rId15"/>
    <p:sldId id="309" r:id="rId16"/>
    <p:sldId id="283" r:id="rId17"/>
    <p:sldId id="288" r:id="rId18"/>
    <p:sldId id="284" r:id="rId19"/>
    <p:sldId id="285" r:id="rId20"/>
    <p:sldId id="286" r:id="rId21"/>
    <p:sldId id="287" r:id="rId22"/>
    <p:sldId id="290" r:id="rId23"/>
    <p:sldId id="291" r:id="rId24"/>
    <p:sldId id="293" r:id="rId25"/>
    <p:sldId id="295" r:id="rId26"/>
    <p:sldId id="296" r:id="rId27"/>
    <p:sldId id="297" r:id="rId28"/>
    <p:sldId id="305" r:id="rId29"/>
    <p:sldId id="306" r:id="rId30"/>
    <p:sldId id="307" r:id="rId3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87" autoAdjust="0"/>
  </p:normalViewPr>
  <p:slideViewPr>
    <p:cSldViewPr snapToGrid="0" snapToObjects="1">
      <p:cViewPr varScale="1">
        <p:scale>
          <a:sx n="92" d="100"/>
          <a:sy n="92" d="100"/>
        </p:scale>
        <p:origin x="2154"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35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30B608-63D0-5141-AA29-3F8B8F5666AF}" type="datetimeFigureOut">
              <a:rPr lang="it-IT" smtClean="0"/>
              <a:t>13/02/2019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CDE3A1-FECC-F04B-97EA-6500B1ECFF66}" type="slidenum">
              <a:rPr lang="it-IT" smtClean="0"/>
              <a:t>‹N›</a:t>
            </a:fld>
            <a:endParaRPr lang="it-IT"/>
          </a:p>
        </p:txBody>
      </p:sp>
    </p:spTree>
    <p:extLst>
      <p:ext uri="{BB962C8B-B14F-4D97-AF65-F5344CB8AC3E}">
        <p14:creationId xmlns:p14="http://schemas.microsoft.com/office/powerpoint/2010/main" val="712311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07F4B6-9675-364A-8D49-0B10A836CE15}" type="datetimeFigureOut">
              <a:rPr lang="it-IT" smtClean="0"/>
              <a:t>13/02/2019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C1B81-E6C6-A64D-86D8-FCCFD1C40AF7}" type="slidenum">
              <a:rPr lang="it-IT" smtClean="0"/>
              <a:t>‹N›</a:t>
            </a:fld>
            <a:endParaRPr lang="it-IT"/>
          </a:p>
        </p:txBody>
      </p:sp>
    </p:spTree>
    <p:extLst>
      <p:ext uri="{BB962C8B-B14F-4D97-AF65-F5344CB8AC3E}">
        <p14:creationId xmlns:p14="http://schemas.microsoft.com/office/powerpoint/2010/main" val="1557190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828DEF-F62A-7C44-ACF0-6DA2B9C341FA}" type="slidenum">
              <a:rPr lang="it-IT">
                <a:solidFill>
                  <a:prstClr val="black"/>
                </a:solidFill>
                <a:latin typeface="Calibri"/>
              </a:rPr>
              <a:pPr>
                <a:defRPr/>
              </a:pPr>
              <a:t>2</a:t>
            </a:fld>
            <a:endParaRPr lang="it-IT">
              <a:solidFill>
                <a:prstClr val="black"/>
              </a:solidFill>
              <a:latin typeface="Calibri"/>
            </a:endParaRPr>
          </a:p>
        </p:txBody>
      </p:sp>
      <p:sp>
        <p:nvSpPr>
          <p:cNvPr id="182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2275" name="Rectangle 3"/>
          <p:cNvSpPr>
            <a:spLocks noGrp="1" noChangeArrowheads="1"/>
          </p:cNvSpPr>
          <p:nvPr>
            <p:ph type="body" idx="1"/>
          </p:nvPr>
        </p:nvSpPr>
        <p:spPr/>
        <p:txBody>
          <a:bodyPr/>
          <a:lstStyle/>
          <a:p>
            <a:pPr eaLnBrk="1" hangingPunct="1">
              <a:defRPr/>
            </a:pPr>
            <a:r>
              <a:rPr lang="it-IT" sz="1000" dirty="0" smtClean="0">
                <a:cs typeface="+mn-cs"/>
              </a:rPr>
              <a:t>In generale, i finanziamenti rappresentano le forme di approvvigionamento del capitale oppure, anche, le fonti di provenienza dei mezzi finanziari necessari per gli investimenti.</a:t>
            </a:r>
          </a:p>
        </p:txBody>
      </p:sp>
    </p:spTree>
    <p:extLst>
      <p:ext uri="{BB962C8B-B14F-4D97-AF65-F5344CB8AC3E}">
        <p14:creationId xmlns:p14="http://schemas.microsoft.com/office/powerpoint/2010/main" val="198107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C45978-2119-784C-BE1F-E28F0D5EF084}" type="slidenum">
              <a:rPr lang="it-IT">
                <a:solidFill>
                  <a:prstClr val="black"/>
                </a:solidFill>
                <a:latin typeface="Calibri"/>
              </a:rPr>
              <a:pPr>
                <a:defRPr/>
              </a:pPr>
              <a:t>11</a:t>
            </a:fld>
            <a:endParaRPr lang="it-IT">
              <a:solidFill>
                <a:prstClr val="black"/>
              </a:solidFill>
              <a:latin typeface="Calibri"/>
            </a:endParaRPr>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1491" name="Rectangle 3"/>
          <p:cNvSpPr>
            <a:spLocks noGrp="1" noChangeArrowheads="1"/>
          </p:cNvSpPr>
          <p:nvPr>
            <p:ph type="body" idx="1"/>
          </p:nvPr>
        </p:nvSpPr>
        <p:spPr/>
        <p:txBody>
          <a:bodyPr/>
          <a:lstStyle/>
          <a:p>
            <a:pPr>
              <a:defRPr/>
            </a:pPr>
            <a:r>
              <a:rPr lang="it-IT" sz="1000" b="1" i="1" dirty="0" smtClean="0"/>
              <a:t>Se l’acquisizione è diretta, </a:t>
            </a:r>
            <a:r>
              <a:rPr lang="it-IT" sz="1000" b="0" i="0" dirty="0" smtClean="0"/>
              <a:t>significa</a:t>
            </a:r>
            <a:r>
              <a:rPr lang="it-IT" sz="1000" b="0" i="0" baseline="0" dirty="0" smtClean="0"/>
              <a:t> che </a:t>
            </a:r>
            <a:r>
              <a:rPr lang="it-IT" sz="1000" dirty="0" smtClean="0"/>
              <a:t>l’impresa negozia direttamente la quantità di denaro che le necessità con il terzo soggetto, impegnandosi a pagare un prezzo (interesse) e a rimborsare il finanziamento ad una certa scadenza (banche, risparmiatori, società di leasing,...). Si parla allora di </a:t>
            </a:r>
            <a:r>
              <a:rPr lang="it-IT" sz="1000" b="1" dirty="0" smtClean="0"/>
              <a:t>DEBITI DI FINANZIAMENTO</a:t>
            </a:r>
            <a:r>
              <a:rPr lang="it-IT" sz="1000" dirty="0" smtClean="0"/>
              <a:t>.</a:t>
            </a:r>
          </a:p>
          <a:p>
            <a:pPr>
              <a:defRPr/>
            </a:pPr>
            <a:r>
              <a:rPr lang="it-IT" sz="1000" b="1" dirty="0" smtClean="0"/>
              <a:t>Se l’acquisizione è indiretta, l’impresa chiede una semplice dilazione di pagamento dal</a:t>
            </a:r>
            <a:r>
              <a:rPr lang="it-IT" sz="1000" dirty="0" smtClean="0"/>
              <a:t> </a:t>
            </a:r>
            <a:r>
              <a:rPr lang="it-IT" sz="1000" b="1" dirty="0" smtClean="0"/>
              <a:t>fornitore.</a:t>
            </a:r>
            <a:r>
              <a:rPr lang="it-IT" sz="1000" dirty="0" smtClean="0"/>
              <a:t> La dilazione concessa è un finanziamento del fornitore in quanto questi ci evita di sborsare subito il denaro, che possiamo trattenere fino ad una certa scadenza. Si parla allora di </a:t>
            </a:r>
            <a:r>
              <a:rPr lang="it-IT" sz="1000" b="1" dirty="0" smtClean="0"/>
              <a:t>DEBITI DI FUNZIONAMENTO</a:t>
            </a:r>
            <a:r>
              <a:rPr lang="it-IT" sz="1000" b="0" baseline="0" dirty="0" smtClean="0"/>
              <a:t> e in questo caso l’</a:t>
            </a:r>
            <a:r>
              <a:rPr lang="it-IT" sz="1000" b="1" dirty="0" smtClean="0"/>
              <a:t>oggetto del rapporto è un acquisto e solo indirettamente si realizza il finanziamento.</a:t>
            </a:r>
            <a:endParaRPr lang="it-IT" sz="1000" dirty="0" smtClean="0"/>
          </a:p>
        </p:txBody>
      </p:sp>
    </p:spTree>
    <p:extLst>
      <p:ext uri="{BB962C8B-B14F-4D97-AF65-F5344CB8AC3E}">
        <p14:creationId xmlns:p14="http://schemas.microsoft.com/office/powerpoint/2010/main" val="2256467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A48827-6006-9045-9764-6FB9CF53D1A5}" type="slidenum">
              <a:rPr lang="it-IT">
                <a:solidFill>
                  <a:prstClr val="black"/>
                </a:solidFill>
                <a:latin typeface="Calibri"/>
              </a:rPr>
              <a:pPr>
                <a:defRPr/>
              </a:pPr>
              <a:t>12</a:t>
            </a:fld>
            <a:endParaRPr lang="it-IT">
              <a:solidFill>
                <a:prstClr val="black"/>
              </a:solidFill>
              <a:latin typeface="Calibri"/>
            </a:endParaRPr>
          </a:p>
        </p:txBody>
      </p:sp>
      <p:sp>
        <p:nvSpPr>
          <p:cNvPr id="192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2515" name="Rectangle 3"/>
          <p:cNvSpPr>
            <a:spLocks noGrp="1" noChangeArrowheads="1"/>
          </p:cNvSpPr>
          <p:nvPr>
            <p:ph type="body" idx="1"/>
          </p:nvPr>
        </p:nvSpPr>
        <p:spPr/>
        <p:txBody>
          <a:bodyPr/>
          <a:lstStyle/>
          <a:p>
            <a:pPr defTabSz="844083" eaLnBrk="0" fontAlgn="base" hangingPunct="0">
              <a:spcBef>
                <a:spcPct val="30000"/>
              </a:spcBef>
              <a:spcAft>
                <a:spcPct val="0"/>
              </a:spcAft>
              <a:defRPr/>
            </a:pPr>
            <a:r>
              <a:rPr lang="it-IT" sz="1000" dirty="0" smtClean="0"/>
              <a:t>Abbiamo già visto che i finanziamenti terzi provengono direttamente o indirettamente da terze economie,</a:t>
            </a:r>
            <a:r>
              <a:rPr lang="it-IT" sz="1000" baseline="0" dirty="0" smtClean="0"/>
              <a:t> ma </a:t>
            </a:r>
            <a:r>
              <a:rPr lang="it-IT" sz="1000" dirty="0" smtClean="0"/>
              <a:t>quali sono le altre caratteristiche?</a:t>
            </a:r>
          </a:p>
          <a:p>
            <a:pPr>
              <a:defRPr/>
            </a:pPr>
            <a:r>
              <a:rPr lang="it-IT" sz="1000" b="1" dirty="0" smtClean="0"/>
              <a:t>Devono essere rimborsati.</a:t>
            </a:r>
            <a:r>
              <a:rPr lang="it-IT" sz="1000" dirty="0" smtClean="0"/>
              <a:t> Quando l’impresa negozia il finanziamento concorda anche una scadenza.</a:t>
            </a:r>
          </a:p>
          <a:p>
            <a:pPr>
              <a:defRPr/>
            </a:pPr>
            <a:r>
              <a:rPr lang="it-IT" sz="1000" b="1" dirty="0" smtClean="0"/>
              <a:t>Sono sempre remunerati</a:t>
            </a:r>
            <a:r>
              <a:rPr lang="it-IT" sz="1000" dirty="0" smtClean="0"/>
              <a:t>. In altri termini, il terzo che finanzia l’impresa esige il pagamento di un prezzo, il quale può essere esplicito o implicito.</a:t>
            </a:r>
          </a:p>
          <a:p>
            <a:pPr>
              <a:defRPr/>
            </a:pPr>
            <a:r>
              <a:rPr lang="it-IT" sz="1000" dirty="0" smtClean="0"/>
              <a:t>Nei finanziamenti di terzi diretti (debiti di finanziamento), il prezzo da pagare al terzo è di solito esplicito ed è rappresentato da un interesse che varia in ragione della durata del finanziamento.</a:t>
            </a:r>
          </a:p>
          <a:p>
            <a:pPr>
              <a:defRPr/>
            </a:pPr>
            <a:r>
              <a:rPr lang="it-IT" sz="1000" dirty="0" smtClean="0"/>
              <a:t>Nei finanziamenti di terzi indiretti (debiti di funzionamento) il prezzo è implicito,</a:t>
            </a:r>
            <a:r>
              <a:rPr lang="it-IT" sz="1000" baseline="0" dirty="0" smtClean="0"/>
              <a:t> vale a dire</a:t>
            </a:r>
            <a:r>
              <a:rPr lang="it-IT" sz="1000" dirty="0" smtClean="0"/>
              <a:t> è già compreso nel prezzo dei beni acquistati. In altri termini, il fornitore sa che il pagamento della fornitura sarà dilazionato nel tempo, cosicché nello stabilire il prezzo dei beni considera anche un prezzo per la dilazione di pagamento. La riprova è che se si paga in contanti il fornitore ci concede uno sconto.</a:t>
            </a:r>
          </a:p>
          <a:p>
            <a:pPr>
              <a:defRPr/>
            </a:pPr>
            <a:r>
              <a:rPr lang="it-IT" sz="1000" b="1" dirty="0" smtClean="0"/>
              <a:t>Non sono sottoposti a tutti i rischi - Finanziamenti con vincolo del rischio limitato.</a:t>
            </a:r>
            <a:endParaRPr lang="it-IT" sz="1000" dirty="0" smtClean="0"/>
          </a:p>
          <a:p>
            <a:pPr>
              <a:defRPr/>
            </a:pPr>
            <a:r>
              <a:rPr lang="it-IT" sz="1000" dirty="0" smtClean="0"/>
              <a:t>Il pagamento dei debiti deve avvenire sempre prima del rimborso del capitale proprio al SE, essendo quest’ultimo proprio a garanzia dei terzi che finanziano l’impresa.</a:t>
            </a:r>
          </a:p>
          <a:p>
            <a:pPr>
              <a:defRPr/>
            </a:pPr>
            <a:r>
              <a:rPr lang="it-IT" sz="1000" dirty="0" smtClean="0"/>
              <a:t>In relazione al rischio che si assume il terzo finanziatore si distinguono: </a:t>
            </a:r>
            <a:r>
              <a:rPr lang="it-IT" sz="1000" b="1" dirty="0" smtClean="0"/>
              <a:t>debiti chirografari (</a:t>
            </a:r>
            <a:r>
              <a:rPr lang="it-IT" sz="1000" dirty="0" smtClean="0"/>
              <a:t>cioè non assistiti da particolari garanzie) e </a:t>
            </a:r>
            <a:r>
              <a:rPr lang="it-IT" sz="1000" b="1" dirty="0" smtClean="0"/>
              <a:t>debiti privilegiati</a:t>
            </a:r>
            <a:r>
              <a:rPr lang="it-IT" sz="1000" dirty="0" smtClean="0"/>
              <a:t> (cioè assistiti da garanzia: personale (fideiussione, avallo..) o reale (pegno, ipoteca, ecc.).</a:t>
            </a:r>
          </a:p>
        </p:txBody>
      </p:sp>
    </p:spTree>
    <p:extLst>
      <p:ext uri="{BB962C8B-B14F-4D97-AF65-F5344CB8AC3E}">
        <p14:creationId xmlns:p14="http://schemas.microsoft.com/office/powerpoint/2010/main" val="103561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88F226-45E0-E640-A753-30A1E986FEF8}" type="slidenum">
              <a:rPr lang="it-IT">
                <a:solidFill>
                  <a:prstClr val="black"/>
                </a:solidFill>
                <a:latin typeface="Calibri"/>
              </a:rPr>
              <a:pPr>
                <a:defRPr/>
              </a:pPr>
              <a:t>13</a:t>
            </a:fld>
            <a:endParaRPr lang="it-IT">
              <a:solidFill>
                <a:prstClr val="black"/>
              </a:solidFill>
              <a:latin typeface="Calibri"/>
            </a:endParaRPr>
          </a:p>
        </p:txBody>
      </p:sp>
      <p:sp>
        <p:nvSpPr>
          <p:cNvPr id="193538" name="Rectangle 1026"/>
          <p:cNvSpPr>
            <a:spLocks noGrp="1" noRot="1" noChangeAspect="1" noChangeArrowheads="1" noTextEdit="1"/>
          </p:cNvSpPr>
          <p:nvPr>
            <p:ph type="sldImg"/>
          </p:nvPr>
        </p:nvSpPr>
        <p:spPr>
          <a:xfrm>
            <a:off x="2401888" y="196850"/>
            <a:ext cx="2124075" cy="1593850"/>
          </a:xfrm>
          <a:ln/>
          <a:extLst>
            <a:ext uri="{FAA26D3D-D897-4be2-8F04-BA451C77F1D7}">
              <ma14:placeholderFlag xmlns:ma14="http://schemas.microsoft.com/office/mac/drawingml/2011/main" xmlns="" val="1"/>
            </a:ext>
          </a:extLst>
        </p:spPr>
      </p:sp>
      <p:sp>
        <p:nvSpPr>
          <p:cNvPr id="193539" name="Rectangle 1027"/>
          <p:cNvSpPr>
            <a:spLocks noGrp="1" noChangeArrowheads="1"/>
          </p:cNvSpPr>
          <p:nvPr>
            <p:ph type="body" idx="1"/>
          </p:nvPr>
        </p:nvSpPr>
        <p:spPr>
          <a:xfrm>
            <a:off x="0" y="1805540"/>
            <a:ext cx="6858000" cy="7338460"/>
          </a:xfrm>
        </p:spPr>
        <p:txBody>
          <a:bodyPr/>
          <a:lstStyle/>
          <a:p>
            <a:pPr>
              <a:defRPr/>
            </a:pPr>
            <a:r>
              <a:rPr lang="it-IT" sz="1000" dirty="0" smtClean="0"/>
              <a:t>Il </a:t>
            </a:r>
            <a:r>
              <a:rPr lang="it-IT" sz="1000" b="1" dirty="0" smtClean="0"/>
              <a:t>TFR</a:t>
            </a:r>
            <a:r>
              <a:rPr lang="it-IT" sz="1000" dirty="0" smtClean="0"/>
              <a:t>, disciplinato dall’art. 2120 C.C., è un finanziamento concesso dai dipendenti all’azienda poiché essi hanno diritto per legge alla liquidazione. La liquidazione è posticipata nella sua manifestazione finanziaria al momento in cui il dipendente se ne andrà dall’azienda, perciò si tratta di debito di funzionamento concesso da un fornitore molto particolare, appunto i dipendenti. Il TFR, per il periodo in cui non è corrisposto al lavoratore, resta a disposizione dell'impresa e rappresenta una fonte di finanziamento di primaria importanza perché richiede un tasso di rivalutazione inferiore al costo del debito e del capitale proprio. Il TFR maturato in un anno è pari alla retribuzione annuale, comprensiva di tredicesima e quattordicesima, divisa per 13,5. In base</a:t>
            </a:r>
            <a:r>
              <a:rPr lang="it-IT" sz="1000" baseline="0" dirty="0" smtClean="0"/>
              <a:t> alla normativa civilistica</a:t>
            </a:r>
            <a:r>
              <a:rPr lang="it-IT" sz="1000" dirty="0" smtClean="0"/>
              <a:t>, esso subisce ogni anno una rivalutazione basata sull'aumento dell'indice dei prezzi al consumo per le famiglie di operai e impiegati accertato dall'ISTAT. Dal 1/1/2007 è entrato in vigore un meccanismo per il quale:</a:t>
            </a:r>
          </a:p>
          <a:p>
            <a:pPr marL="158265" indent="-158265">
              <a:buFontTx/>
              <a:buChar char="-"/>
              <a:defRPr/>
            </a:pPr>
            <a:r>
              <a:rPr lang="it-IT" sz="1000" dirty="0" smtClean="0"/>
              <a:t>il dipendente di aziende private ha 6 mesi di tempo per scegliere se lasciare il TFR maturando (non il maturato) in azienda oppure destinarlo a fondi pensione privati gestiti da intermediari professionali.</a:t>
            </a:r>
          </a:p>
          <a:p>
            <a:pPr marL="158265" indent="-158265">
              <a:buFontTx/>
              <a:buChar char="-"/>
              <a:defRPr/>
            </a:pPr>
            <a:r>
              <a:rPr lang="it-IT" sz="1000" dirty="0" smtClean="0"/>
              <a:t>qualora il dipendente non scelga, il TFR maturando va automaticamente ai fondi pensione privati;</a:t>
            </a:r>
          </a:p>
          <a:p>
            <a:pPr marL="158265" indent="-158265">
              <a:buFontTx/>
              <a:buChar char="-"/>
              <a:defRPr/>
            </a:pPr>
            <a:r>
              <a:rPr lang="it-IT" sz="1000" dirty="0" smtClean="0"/>
              <a:t>per le imprese oltre i 50 dipendenti, la quota di TFR maturanda rimasta in azienda su scelta esplicita dei dipendenti deve essere devoluta all’INPS la quale utilizzerà queste somme per investimenti strutturali.</a:t>
            </a:r>
          </a:p>
          <a:p>
            <a:pPr>
              <a:defRPr/>
            </a:pPr>
            <a:r>
              <a:rPr lang="it-IT" sz="1000" dirty="0" smtClean="0"/>
              <a:t>L’</a:t>
            </a:r>
            <a:r>
              <a:rPr lang="it-IT" sz="1000" b="1" dirty="0" smtClean="0"/>
              <a:t>obbligazione</a:t>
            </a:r>
            <a:r>
              <a:rPr lang="it-IT" sz="1000" dirty="0" smtClean="0"/>
              <a:t> è una forma di finanziamento particolare alla quale possono accedere solo SPA e SAPA. L’art. 2412 C.C. impone che non possa superare </a:t>
            </a:r>
            <a:r>
              <a:rPr lang="it-IT" sz="1000" b="1" dirty="0" smtClean="0"/>
              <a:t>il doppio del capitale sociale + riserva legale + riserve disponibili (secondo l’ultimo bilancio approvato). </a:t>
            </a:r>
            <a:r>
              <a:rPr lang="it-IT" sz="1000" dirty="0" smtClean="0"/>
              <a:t>Inoltre, in quanto titolo di credito, può facilmente circolare, cosicché l’obbligazionista può facilmente liquidare il titolo, prima della scadenza, mediante semplice cessione a terzi.</a:t>
            </a:r>
          </a:p>
          <a:p>
            <a:pPr>
              <a:defRPr/>
            </a:pPr>
            <a:r>
              <a:rPr lang="it-IT" sz="1000" dirty="0" smtClean="0"/>
              <a:t>Con l’</a:t>
            </a:r>
            <a:r>
              <a:rPr lang="it-IT" sz="1000" b="1" dirty="0" smtClean="0"/>
              <a:t>apertura di credito</a:t>
            </a:r>
            <a:r>
              <a:rPr lang="it-IT" sz="1000" dirty="0" smtClean="0"/>
              <a:t>, la banca rende disponibile una somma di denaro sul c/c dell’impresa, che può utilizzarla con le forme tecniche di prelevamento previste per il c/c. Tale finanziamento è di solito concesso per un breve periodo (</a:t>
            </a:r>
            <a:r>
              <a:rPr lang="it-IT" sz="1000" dirty="0" err="1" smtClean="0"/>
              <a:t>max</a:t>
            </a:r>
            <a:r>
              <a:rPr lang="it-IT" sz="1000" dirty="0" smtClean="0"/>
              <a:t> 1 anno) ma è rinnovabile tacitamente alla scadenza; la banca si riserva tuttavia il diritto di revocarlo in ogni momento. La principale caratteristica di questo finanziamento è l’elasticità di utilizzazione</a:t>
            </a:r>
            <a:r>
              <a:rPr lang="it-IT" sz="1000" dirty="0"/>
              <a:t>:</a:t>
            </a:r>
            <a:r>
              <a:rPr lang="it-IT" sz="1000" dirty="0" smtClean="0"/>
              <a:t> l’impresa lo utilizza solo nei limiti della effettiva necessità, pagando alla banca gli interessi solo sulla parte effettivamente utilizzata.</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Lo </a:t>
            </a:r>
            <a:r>
              <a:rPr lang="it-IT" sz="1000" b="1" dirty="0" smtClean="0"/>
              <a:t>sconto effetti</a:t>
            </a:r>
            <a:r>
              <a:rPr lang="it-IT" sz="1000" dirty="0" smtClean="0"/>
              <a:t> oggi è poco utilizzato essendo caduto in disuso l’uso della cambiale come strumento di pagamento. L’impresa, avendo in portafoglio cambiali, le cede alla banca che eroga come finanziamento il valore attuale, ovvero il valore nominale meno gli interessi dalla data dell’operazione a quella di scadenza del titolo, delle cambiali medesime. L’operazione è di solito compiuta </a:t>
            </a:r>
            <a:r>
              <a:rPr lang="it-IT" sz="1000" i="1" dirty="0" smtClean="0"/>
              <a:t>pro-solvendo</a:t>
            </a:r>
            <a:r>
              <a:rPr lang="it-IT" sz="1000" dirty="0" smtClean="0"/>
              <a:t> (non </a:t>
            </a:r>
            <a:r>
              <a:rPr lang="it-IT" sz="1000" i="1" dirty="0" smtClean="0"/>
              <a:t>pro-soluto)</a:t>
            </a:r>
            <a:r>
              <a:rPr lang="it-IT" sz="1000" dirty="0" smtClean="0"/>
              <a:t>: se alla scadenza la banca non incassa le cambiali per inadempienza del debitore si rivale sull’impresa. </a:t>
            </a:r>
          </a:p>
          <a:p>
            <a:pPr>
              <a:defRPr/>
            </a:pPr>
            <a:r>
              <a:rPr lang="it-IT" sz="1000" dirty="0" smtClean="0"/>
              <a:t>Il </a:t>
            </a:r>
            <a:r>
              <a:rPr lang="it-IT" sz="1000" b="1" dirty="0" smtClean="0"/>
              <a:t>mutuo</a:t>
            </a:r>
            <a:r>
              <a:rPr lang="it-IT" sz="1000" dirty="0" smtClean="0"/>
              <a:t> riguarda di solito finanziamenti di importo rilevante, necessari per la realizzazione di investimenti in immobilizzazioni. Il finanziamento è di solito assistito da garanzie reali (tipicamente l’ipoteca) o personali (tipicamente la fideiussione) e si sviluppa in due momenti fondamentali: </a:t>
            </a:r>
            <a:r>
              <a:rPr lang="it-IT" sz="1000" i="1" dirty="0" smtClean="0"/>
              <a:t>erogazione della somma</a:t>
            </a:r>
            <a:r>
              <a:rPr lang="it-IT" sz="1000" dirty="0" smtClean="0"/>
              <a:t> e </a:t>
            </a:r>
            <a:r>
              <a:rPr lang="it-IT" sz="1000" i="1" dirty="0" smtClean="0"/>
              <a:t>rimborso del finanziamento.</a:t>
            </a:r>
            <a:r>
              <a:rPr lang="it-IT" sz="1000" dirty="0"/>
              <a:t> </a:t>
            </a:r>
            <a:r>
              <a:rPr lang="it-IT" sz="1000" dirty="0" smtClean="0"/>
              <a:t>L’erogazione della somma ha luogo dopo che la banca ha esperito l’istruttoria apposita e rende disponibile la somma per l’impresa mediante accredito sul c/c. Sull’importo del mutuo gravano interessi (a tasso fisso o variabile). Il rimborso si caratterizza per avvenire gradualmente secondo un piano detto di ammortamento, solitamente, con cadenza semestrale. La rata semestrale è costituita da una quota capitale e da una quota interessi.</a:t>
            </a:r>
          </a:p>
          <a:p>
            <a:pPr>
              <a:defRPr/>
            </a:pPr>
            <a:r>
              <a:rPr lang="it-IT" sz="1000" dirty="0" smtClean="0"/>
              <a:t>Il </a:t>
            </a:r>
            <a:r>
              <a:rPr lang="it-IT" sz="1000" b="1" dirty="0" smtClean="0"/>
              <a:t>leasing </a:t>
            </a:r>
            <a:r>
              <a:rPr lang="it-IT" sz="1000" dirty="0" smtClean="0"/>
              <a:t>consente all’impresa di acquisire la disponibilità di un bene, senza di fatto, acquistarlo e si può realizzare in due forme tecniche: </a:t>
            </a:r>
            <a:r>
              <a:rPr lang="it-IT" sz="1000" b="1" i="1" dirty="0" smtClean="0"/>
              <a:t>leasing operativo</a:t>
            </a:r>
            <a:r>
              <a:rPr lang="it-IT" sz="1000" b="1" i="1" baseline="0" dirty="0" smtClean="0"/>
              <a:t> e </a:t>
            </a:r>
            <a:r>
              <a:rPr lang="it-IT" sz="1000" b="1" i="1" dirty="0" smtClean="0"/>
              <a:t>leasing finanziario.</a:t>
            </a:r>
            <a:r>
              <a:rPr lang="it-IT" sz="1000" dirty="0" smtClean="0"/>
              <a:t> </a:t>
            </a:r>
          </a:p>
        </p:txBody>
      </p:sp>
    </p:spTree>
    <p:extLst>
      <p:ext uri="{BB962C8B-B14F-4D97-AF65-F5344CB8AC3E}">
        <p14:creationId xmlns:p14="http://schemas.microsoft.com/office/powerpoint/2010/main" val="234195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0C1452AC-8C6C-854C-9141-E148384D9D48}" type="slidenum">
              <a:rPr lang="it-IT">
                <a:solidFill>
                  <a:prstClr val="black"/>
                </a:solidFill>
                <a:latin typeface="Calibri"/>
              </a:rPr>
              <a:pPr>
                <a:defRPr/>
              </a:pPr>
              <a:t>14</a:t>
            </a:fld>
            <a:endParaRPr lang="it-IT">
              <a:solidFill>
                <a:prstClr val="black"/>
              </a:solidFill>
              <a:latin typeface="Calibri"/>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pPr>
              <a:defRPr/>
            </a:pPr>
            <a:r>
              <a:rPr lang="it-IT" sz="1000" dirty="0" smtClean="0"/>
              <a:t>Il rapporto si sviluppa fra due soggetti: l’impresa che costruisce il bene (locatrice) cede la disponibilità del bene all’impresa che intende utilizzarlo dietro il pagamento di un canone. Quest’ultimo comprende di solito alcuni servizi accessori a vantaggio della locataria, come manutenzione, assistenza tecnica, ecc. Alla scadenza del rapporto, l’impresa locatrice rientra in possesso della disponibilità del bene. L’aspetto finanziario qui passa in subordine.</a:t>
            </a:r>
          </a:p>
        </p:txBody>
      </p:sp>
    </p:spTree>
    <p:extLst>
      <p:ext uri="{BB962C8B-B14F-4D97-AF65-F5344CB8AC3E}">
        <p14:creationId xmlns:p14="http://schemas.microsoft.com/office/powerpoint/2010/main" val="118339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50A0C0C0-8EBC-AF4F-A55F-2FDEB12F3AE6}" type="slidenum">
              <a:rPr lang="it-IT">
                <a:solidFill>
                  <a:prstClr val="black"/>
                </a:solidFill>
                <a:latin typeface="Calibri"/>
              </a:rPr>
              <a:pPr>
                <a:defRPr/>
              </a:pPr>
              <a:t>15</a:t>
            </a:fld>
            <a:endParaRPr lang="it-IT">
              <a:solidFill>
                <a:prstClr val="black"/>
              </a:solidFill>
              <a:latin typeface="Calibri"/>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Prevede la presenza di tre soggetti: un’impresa ha necessità di un bene ma non ha la disponibilità monetaria per acquistarlo, perciò si rivolge a una società di leasing che acquista il bene dall’impresa costruttrice e lo concede in affitto all’impresa locataria. L’impresa locataria paga periodicamente alla società di leasing un canone che tiene conto del valore del bene ma anche dell’interesse sulle somme che la società di leasing ha dovuto anticipare per l’acquisto. Alla scadenza del rapporto è prevista la possibilità di riscatto: l’impresa locataria può, pagando un prezzo ridotto, acquistare definitivamente il bene; in caso di mancato acquisto il bene sarà restituito alla società di leasing.</a:t>
            </a:r>
            <a:endParaRPr lang="it-IT" sz="1000" dirty="0" smtClean="0">
              <a:latin typeface="Times New Roman"/>
              <a:cs typeface="Times New Roman"/>
            </a:endParaRPr>
          </a:p>
          <a:p>
            <a:pPr>
              <a:defRPr/>
            </a:pPr>
            <a:r>
              <a:rPr lang="it-IT" sz="1000" dirty="0" smtClean="0">
                <a:latin typeface="Times New Roman"/>
                <a:cs typeface="Times New Roman"/>
              </a:rPr>
              <a:t>La </a:t>
            </a:r>
            <a:r>
              <a:rPr lang="it-IT" sz="1000" dirty="0">
                <a:latin typeface="Times New Roman"/>
                <a:cs typeface="Times New Roman"/>
              </a:rPr>
              <a:t>società di leasing svolge il ruolo di società finanziaria. Acquista il bene e lo paga direttamente al produttore; riceve canone e interessi </a:t>
            </a:r>
            <a:r>
              <a:rPr lang="it-IT" sz="1000" dirty="0" err="1">
                <a:latin typeface="Times New Roman"/>
                <a:cs typeface="Times New Roman"/>
              </a:rPr>
              <a:t>dall</a:t>
            </a:r>
            <a:r>
              <a:rPr lang="ja-JP" altLang="it-IT" sz="1000" dirty="0">
                <a:latin typeface="Times New Roman"/>
                <a:cs typeface="Times New Roman"/>
              </a:rPr>
              <a:t>’</a:t>
            </a:r>
            <a:r>
              <a:rPr lang="it-IT" sz="1000" dirty="0">
                <a:latin typeface="Times New Roman"/>
                <a:cs typeface="Times New Roman"/>
              </a:rPr>
              <a:t>utilizzatore. La società di leasing non ha alcun interesse a restare proprietaria del bene. Al termine del contratto l</a:t>
            </a:r>
            <a:r>
              <a:rPr lang="ja-JP" altLang="it-IT" sz="1000" dirty="0">
                <a:latin typeface="Times New Roman"/>
                <a:cs typeface="Times New Roman"/>
              </a:rPr>
              <a:t>’</a:t>
            </a:r>
            <a:r>
              <a:rPr lang="it-IT" sz="1000" dirty="0">
                <a:latin typeface="Times New Roman"/>
                <a:cs typeface="Times New Roman"/>
              </a:rPr>
              <a:t>utilizzatore ha già pagato il bene attraverso la quota capitale della rata e quindi ha interesse a riscattarlo ad un prezzo fissato che, normalmente, è molto </a:t>
            </a:r>
            <a:r>
              <a:rPr lang="it-IT" sz="1000" dirty="0" smtClean="0">
                <a:latin typeface="Times New Roman"/>
                <a:cs typeface="Times New Roman"/>
              </a:rPr>
              <a:t>basso.</a:t>
            </a:r>
            <a:endParaRPr lang="it-IT" sz="1000" dirty="0">
              <a:latin typeface="Times New Roman"/>
              <a:cs typeface="Times New Roman"/>
            </a:endParaRPr>
          </a:p>
          <a:p>
            <a:pPr>
              <a:defRPr/>
            </a:pPr>
            <a:r>
              <a:rPr lang="it-IT" sz="1000" dirty="0">
                <a:latin typeface="Times New Roman"/>
                <a:cs typeface="Times New Roman"/>
              </a:rPr>
              <a:t>Il leasing finanziario, a differenza di quello operativo, è </a:t>
            </a:r>
            <a:r>
              <a:rPr lang="it-IT" sz="1000" dirty="0" smtClean="0">
                <a:latin typeface="Times New Roman"/>
                <a:cs typeface="Times New Roman"/>
              </a:rPr>
              <a:t>un’operazione </a:t>
            </a:r>
            <a:r>
              <a:rPr lang="it-IT" sz="1000" dirty="0">
                <a:latin typeface="Times New Roman"/>
                <a:cs typeface="Times New Roman"/>
              </a:rPr>
              <a:t>di finanziamento finalizzata al trasferimento della proprietà del bene oggetto del contratto.</a:t>
            </a:r>
          </a:p>
        </p:txBody>
      </p:sp>
    </p:spTree>
    <p:extLst>
      <p:ext uri="{BB962C8B-B14F-4D97-AF65-F5344CB8AC3E}">
        <p14:creationId xmlns:p14="http://schemas.microsoft.com/office/powerpoint/2010/main" val="10257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8B8B18-CD79-9541-875C-EC55279FC126}" type="slidenum">
              <a:rPr lang="it-IT">
                <a:solidFill>
                  <a:prstClr val="black"/>
                </a:solidFill>
                <a:latin typeface="Calibri"/>
              </a:rPr>
              <a:pPr>
                <a:defRPr/>
              </a:pPr>
              <a:t>16</a:t>
            </a:fld>
            <a:endParaRPr lang="it-IT">
              <a:solidFill>
                <a:prstClr val="black"/>
              </a:solidFill>
              <a:latin typeface="Calibri"/>
            </a:endParaRPr>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p:txBody>
          <a:bodyPr/>
          <a:lstStyle/>
          <a:p>
            <a:pPr>
              <a:defRPr/>
            </a:pPr>
            <a:r>
              <a:rPr lang="it-IT" sz="1000" dirty="0" smtClean="0"/>
              <a:t>Quale è lo scopo della classificazione tra finanziamenti propri e finanziamenti di terzi?</a:t>
            </a:r>
            <a:r>
              <a:rPr lang="it-IT" sz="1000" baseline="0" dirty="0" smtClean="0"/>
              <a:t> </a:t>
            </a:r>
            <a:r>
              <a:rPr lang="it-IT" sz="1000" dirty="0" smtClean="0"/>
              <a:t>Anzitutto,</a:t>
            </a:r>
            <a:r>
              <a:rPr lang="it-IT" sz="1000" baseline="0" dirty="0" smtClean="0"/>
              <a:t> t</a:t>
            </a:r>
            <a:r>
              <a:rPr lang="it-IT" sz="1000" dirty="0" smtClean="0"/>
              <a:t>ra le due tipologie di finanziamenti sussistono notevoli differenze:</a:t>
            </a:r>
          </a:p>
          <a:p>
            <a:pPr marL="158265" indent="-158265">
              <a:buFontTx/>
              <a:buChar char="-"/>
              <a:defRPr/>
            </a:pPr>
            <a:r>
              <a:rPr lang="it-IT" sz="1000" b="1" dirty="0" smtClean="0"/>
              <a:t>remunerazione</a:t>
            </a:r>
            <a:r>
              <a:rPr lang="it-IT" sz="1000" dirty="0" smtClean="0"/>
              <a:t>, che è sempre presente per i debiti mentre non è certa per il capitale proprio;</a:t>
            </a:r>
          </a:p>
          <a:p>
            <a:pPr marL="158265" indent="-158265">
              <a:buFontTx/>
              <a:buChar char="-"/>
              <a:defRPr/>
            </a:pPr>
            <a:r>
              <a:rPr lang="it-IT" sz="1000" b="1" dirty="0" smtClean="0"/>
              <a:t>rimborso</a:t>
            </a:r>
            <a:r>
              <a:rPr lang="it-IT" sz="1000" dirty="0" smtClean="0"/>
              <a:t>, che deve sempre essere assicurato per i debiti ma non è certo per il capitale proprio. Anzi, il linea di principio i finanziamenti di terzi presentano tutti scadenza determinata (al massimo determinabile).</a:t>
            </a:r>
          </a:p>
          <a:p>
            <a:pPr>
              <a:defRPr/>
            </a:pPr>
            <a:r>
              <a:rPr lang="it-IT" sz="1000" dirty="0" smtClean="0"/>
              <a:t>Alla luce delle suddette considerazioni, la classificazione consente di capire il grado di </a:t>
            </a:r>
            <a:r>
              <a:rPr lang="it-IT" sz="1000" b="1" dirty="0" smtClean="0"/>
              <a:t>solidità</a:t>
            </a:r>
            <a:r>
              <a:rPr lang="it-IT" sz="1000" dirty="0" smtClean="0"/>
              <a:t> finanziaria dell’impresa. La </a:t>
            </a:r>
            <a:r>
              <a:rPr lang="it-IT" sz="1000" b="1" dirty="0" smtClean="0"/>
              <a:t>solvibilità</a:t>
            </a:r>
            <a:r>
              <a:rPr lang="it-IT" sz="1000" dirty="0" smtClean="0"/>
              <a:t> invece misura la capacità di un’azienda di assolvere ai propri debiti nel breve termine, la solidità (essendo il rapporto fra capitale proprio e totale dei finanziamenti) ha un orizzonte temporale molto più lungo.</a:t>
            </a:r>
          </a:p>
          <a:p>
            <a:pPr>
              <a:defRPr/>
            </a:pPr>
            <a:r>
              <a:rPr lang="it-IT" sz="1000" dirty="0" smtClean="0"/>
              <a:t>Abbiamo detto che i finanziamenti di terzi devono essere remunerati (interesse) e rimborsati alla scadenza, questo pone il problema per l’impresa di disporre del denaro sufficiente allo scopo.</a:t>
            </a:r>
          </a:p>
          <a:p>
            <a:pPr>
              <a:defRPr/>
            </a:pPr>
            <a:r>
              <a:rPr lang="it-IT" sz="1000" dirty="0" smtClean="0"/>
              <a:t>In mancanza di rimborso, il terzo può chiedere all’autorità giudiziaria il fallimento dell’impresa per insolvenza, ossia perché incapace di far fronte agli impegni assunti.</a:t>
            </a:r>
          </a:p>
          <a:p>
            <a:pPr>
              <a:defRPr/>
            </a:pPr>
            <a:r>
              <a:rPr lang="it-IT" sz="1000" dirty="0" smtClean="0"/>
              <a:t>I finanziamenti propri non hanno scadenza e quindi non pongono problemi di rimborso né di remunerazione.</a:t>
            </a:r>
          </a:p>
          <a:p>
            <a:pPr>
              <a:defRPr/>
            </a:pPr>
            <a:r>
              <a:rPr lang="it-IT" sz="1000" dirty="0" smtClean="0"/>
              <a:t>Da ciò si desume che </a:t>
            </a:r>
            <a:r>
              <a:rPr lang="it-IT" sz="1000" b="1" i="1" dirty="0" smtClean="0"/>
              <a:t>la solidità finanziaria dell’impresa dipende dalla proporzione esistente tra finanziamenti propri e finanziamenti di terzi, nel senso che la solidità cresce al crescere dei primi rispetto ai secondi. </a:t>
            </a:r>
            <a:endParaRPr lang="it-IT" sz="1000" dirty="0" smtClean="0"/>
          </a:p>
        </p:txBody>
      </p:sp>
    </p:spTree>
    <p:extLst>
      <p:ext uri="{BB962C8B-B14F-4D97-AF65-F5344CB8AC3E}">
        <p14:creationId xmlns:p14="http://schemas.microsoft.com/office/powerpoint/2010/main" val="389372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immagine diapositiva 1"/>
          <p:cNvSpPr>
            <a:spLocks noGrp="1" noRot="1" noChangeAspect="1"/>
          </p:cNvSpPr>
          <p:nvPr>
            <p:ph type="sldImg"/>
          </p:nvPr>
        </p:nvSpPr>
        <p:spPr>
          <a:xfrm>
            <a:off x="1546225" y="433388"/>
            <a:ext cx="4019550" cy="3014662"/>
          </a:xfrm>
          <a:ln/>
        </p:spPr>
      </p:sp>
      <p:sp>
        <p:nvSpPr>
          <p:cNvPr id="48130" name="Segnaposto note 2"/>
          <p:cNvSpPr>
            <a:spLocks noGrp="1"/>
          </p:cNvSpPr>
          <p:nvPr>
            <p:ph type="body" idx="1"/>
          </p:nvPr>
        </p:nvSpPr>
        <p:spPr>
          <a:xfrm>
            <a:off x="149846" y="4008108"/>
            <a:ext cx="6551613" cy="461806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a:endParaRPr lang="it-IT" dirty="0"/>
          </a:p>
        </p:txBody>
      </p:sp>
      <p:sp>
        <p:nvSpPr>
          <p:cNvPr id="48131" name="Segnaposto numero diapositiva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333" eaLnBrk="0" hangingPunct="0">
              <a:defRPr sz="2200" i="1">
                <a:solidFill>
                  <a:schemeClr val="tx1"/>
                </a:solidFill>
                <a:latin typeface="Arial Narrow" charset="0"/>
                <a:ea typeface="ＭＳ Ｐゴシック" charset="0"/>
                <a:cs typeface="ＭＳ Ｐゴシック" charset="0"/>
              </a:defRPr>
            </a:lvl1pPr>
            <a:lvl2pPr marL="685750" indent="-263750" defTabSz="914333" eaLnBrk="0" hangingPunct="0">
              <a:defRPr sz="2200" i="1">
                <a:solidFill>
                  <a:schemeClr val="tx1"/>
                </a:solidFill>
                <a:latin typeface="Arial Narrow" charset="0"/>
                <a:ea typeface="ＭＳ Ｐゴシック" charset="0"/>
              </a:defRPr>
            </a:lvl2pPr>
            <a:lvl3pPr marL="1055000" indent="-211000" defTabSz="914333" eaLnBrk="0" hangingPunct="0">
              <a:defRPr sz="2200" i="1">
                <a:solidFill>
                  <a:schemeClr val="tx1"/>
                </a:solidFill>
                <a:latin typeface="Arial Narrow" charset="0"/>
                <a:ea typeface="ＭＳ Ｐゴシック" charset="0"/>
              </a:defRPr>
            </a:lvl3pPr>
            <a:lvl4pPr marL="1477000" indent="-211000" defTabSz="914333" eaLnBrk="0" hangingPunct="0">
              <a:defRPr sz="2200" i="1">
                <a:solidFill>
                  <a:schemeClr val="tx1"/>
                </a:solidFill>
                <a:latin typeface="Arial Narrow" charset="0"/>
                <a:ea typeface="ＭＳ Ｐゴシック" charset="0"/>
              </a:defRPr>
            </a:lvl4pPr>
            <a:lvl5pPr marL="1898999" indent="-211000" defTabSz="914333" eaLnBrk="0" hangingPunct="0">
              <a:defRPr sz="2200" i="1">
                <a:solidFill>
                  <a:schemeClr val="tx1"/>
                </a:solidFill>
                <a:latin typeface="Arial Narrow" charset="0"/>
                <a:ea typeface="ＭＳ Ｐゴシック" charset="0"/>
              </a:defRPr>
            </a:lvl5pPr>
            <a:lvl6pPr marL="2320999" indent="-211000" defTabSz="914333" eaLnBrk="0" fontAlgn="base" hangingPunct="0">
              <a:spcBef>
                <a:spcPct val="0"/>
              </a:spcBef>
              <a:spcAft>
                <a:spcPct val="0"/>
              </a:spcAft>
              <a:defRPr sz="2200" i="1">
                <a:solidFill>
                  <a:schemeClr val="tx1"/>
                </a:solidFill>
                <a:latin typeface="Arial Narrow" charset="0"/>
                <a:ea typeface="ＭＳ Ｐゴシック" charset="0"/>
              </a:defRPr>
            </a:lvl6pPr>
            <a:lvl7pPr marL="2743000" indent="-211000" defTabSz="914333" eaLnBrk="0" fontAlgn="base" hangingPunct="0">
              <a:spcBef>
                <a:spcPct val="0"/>
              </a:spcBef>
              <a:spcAft>
                <a:spcPct val="0"/>
              </a:spcAft>
              <a:defRPr sz="2200" i="1">
                <a:solidFill>
                  <a:schemeClr val="tx1"/>
                </a:solidFill>
                <a:latin typeface="Arial Narrow" charset="0"/>
                <a:ea typeface="ＭＳ Ｐゴシック" charset="0"/>
              </a:defRPr>
            </a:lvl7pPr>
            <a:lvl8pPr marL="3165000" indent="-211000" defTabSz="914333" eaLnBrk="0" fontAlgn="base" hangingPunct="0">
              <a:spcBef>
                <a:spcPct val="0"/>
              </a:spcBef>
              <a:spcAft>
                <a:spcPct val="0"/>
              </a:spcAft>
              <a:defRPr sz="2200" i="1">
                <a:solidFill>
                  <a:schemeClr val="tx1"/>
                </a:solidFill>
                <a:latin typeface="Arial Narrow" charset="0"/>
                <a:ea typeface="ＭＳ Ｐゴシック" charset="0"/>
              </a:defRPr>
            </a:lvl8pPr>
            <a:lvl9pPr marL="3587000" indent="-211000" defTabSz="914333" eaLnBrk="0" fontAlgn="base" hangingPunct="0">
              <a:spcBef>
                <a:spcPct val="0"/>
              </a:spcBef>
              <a:spcAft>
                <a:spcPct val="0"/>
              </a:spcAft>
              <a:defRPr sz="2200" i="1">
                <a:solidFill>
                  <a:schemeClr val="tx1"/>
                </a:solidFill>
                <a:latin typeface="Arial Narrow" charset="0"/>
                <a:ea typeface="ＭＳ Ｐゴシック" charset="0"/>
              </a:defRPr>
            </a:lvl9pPr>
          </a:lstStyle>
          <a:p>
            <a:pPr eaLnBrk="1" hangingPunct="1">
              <a:defRPr/>
            </a:pPr>
            <a:fld id="{E1B06FA1-5499-6249-A76D-4CE2EF52360C}" type="slidenum">
              <a:rPr lang="it-IT" sz="1200" i="0">
                <a:solidFill>
                  <a:prstClr val="black"/>
                </a:solidFill>
                <a:latin typeface="Tahoma" charset="0"/>
              </a:rPr>
              <a:pPr eaLnBrk="1" hangingPunct="1">
                <a:defRPr/>
              </a:pPr>
              <a:t>17</a:t>
            </a:fld>
            <a:endParaRPr lang="it-IT" sz="1200" i="0">
              <a:solidFill>
                <a:prstClr val="black"/>
              </a:solidFill>
              <a:latin typeface="Tahoma" charset="0"/>
            </a:endParaRPr>
          </a:p>
        </p:txBody>
      </p:sp>
    </p:spTree>
    <p:extLst>
      <p:ext uri="{BB962C8B-B14F-4D97-AF65-F5344CB8AC3E}">
        <p14:creationId xmlns:p14="http://schemas.microsoft.com/office/powerpoint/2010/main" val="2513216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5EBC77-25A7-3D43-B8F7-7D8EC1FB1EFD}" type="slidenum">
              <a:rPr lang="it-IT">
                <a:solidFill>
                  <a:prstClr val="black"/>
                </a:solidFill>
                <a:latin typeface="Calibri"/>
              </a:rPr>
              <a:pPr>
                <a:defRPr/>
              </a:pPr>
              <a:t>18</a:t>
            </a:fld>
            <a:endParaRPr lang="it-IT">
              <a:solidFill>
                <a:prstClr val="black"/>
              </a:solidFill>
              <a:latin typeface="Calibri"/>
            </a:endParaRPr>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a:xfrm>
            <a:off x="685800" y="4343400"/>
            <a:ext cx="5486400" cy="4114800"/>
          </a:xfrm>
        </p:spPr>
        <p:txBody>
          <a:bodyPr/>
          <a:lstStyle/>
          <a:p>
            <a:pPr>
              <a:defRPr/>
            </a:pPr>
            <a:r>
              <a:rPr lang="it-IT" sz="1000" dirty="0" smtClean="0"/>
              <a:t>Un secondo criterio di analisi dei</a:t>
            </a:r>
            <a:r>
              <a:rPr lang="it-IT" sz="1000" baseline="0" dirty="0" smtClean="0"/>
              <a:t> </a:t>
            </a:r>
            <a:r>
              <a:rPr lang="it-IT" sz="1000" dirty="0" smtClean="0"/>
              <a:t>finanziamenti è quello della </a:t>
            </a:r>
            <a:r>
              <a:rPr lang="it-IT" sz="1000" b="1" dirty="0" smtClean="0"/>
              <a:t>DURATA.</a:t>
            </a:r>
            <a:endParaRPr lang="it-IT" sz="1000" dirty="0" smtClean="0"/>
          </a:p>
          <a:p>
            <a:pPr>
              <a:defRPr/>
            </a:pPr>
            <a:r>
              <a:rPr lang="it-IT" sz="1000" dirty="0" smtClean="0"/>
              <a:t>In questa ipotesi non si guarda né alla provenienza né alla natura ma solo al periodo di tempo per il quale il finanziamento resta vincolato all’impresa.</a:t>
            </a:r>
            <a:r>
              <a:rPr lang="it-IT" sz="1000" baseline="0" dirty="0" smtClean="0"/>
              <a:t> </a:t>
            </a:r>
            <a:r>
              <a:rPr lang="it-IT" sz="1000" dirty="0" smtClean="0"/>
              <a:t>Sulla base di questo criterio si distinguono:</a:t>
            </a:r>
          </a:p>
          <a:p>
            <a:pPr marL="158265" indent="-158265">
              <a:buFontTx/>
              <a:buChar char="-"/>
              <a:defRPr/>
            </a:pPr>
            <a:r>
              <a:rPr lang="it-IT" sz="1000" b="1" i="1" dirty="0" smtClean="0"/>
              <a:t>finanziamenti a medio-lungo termine o durevoli;</a:t>
            </a:r>
            <a:endParaRPr lang="it-IT" sz="1000" dirty="0" smtClean="0"/>
          </a:p>
          <a:p>
            <a:pPr marL="158265" indent="-158265">
              <a:buFontTx/>
              <a:buChar char="-"/>
              <a:defRPr/>
            </a:pPr>
            <a:r>
              <a:rPr lang="it-IT" sz="1000" b="1" i="1" dirty="0" smtClean="0"/>
              <a:t>finanziamenti a breve termine o correnti.</a:t>
            </a:r>
          </a:p>
          <a:p>
            <a:pPr>
              <a:defRPr/>
            </a:pPr>
            <a:endParaRPr lang="it-IT" sz="1000" dirty="0" smtClean="0"/>
          </a:p>
          <a:p>
            <a:pPr>
              <a:defRPr/>
            </a:pPr>
            <a:r>
              <a:rPr lang="it-IT" sz="1000" dirty="0" smtClean="0"/>
              <a:t> </a:t>
            </a:r>
          </a:p>
          <a:p>
            <a:pPr eaLnBrk="1" hangingPunct="1">
              <a:defRPr/>
            </a:pPr>
            <a:endParaRPr lang="it-IT" sz="1000" dirty="0" smtClean="0"/>
          </a:p>
        </p:txBody>
      </p:sp>
    </p:spTree>
    <p:extLst>
      <p:ext uri="{BB962C8B-B14F-4D97-AF65-F5344CB8AC3E}">
        <p14:creationId xmlns:p14="http://schemas.microsoft.com/office/powerpoint/2010/main" val="95733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841895-D493-2846-9AAD-27107660986C}" type="slidenum">
              <a:rPr lang="it-IT">
                <a:solidFill>
                  <a:prstClr val="black"/>
                </a:solidFill>
                <a:latin typeface="Calibri"/>
              </a:rPr>
              <a:pPr>
                <a:defRPr/>
              </a:pPr>
              <a:t>19</a:t>
            </a:fld>
            <a:endParaRPr lang="it-IT">
              <a:solidFill>
                <a:prstClr val="black"/>
              </a:solidFill>
              <a:latin typeface="Calibri"/>
            </a:endParaRPr>
          </a:p>
        </p:txBody>
      </p:sp>
      <p:sp>
        <p:nvSpPr>
          <p:cNvPr id="200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0707" name="Rectangle 3"/>
          <p:cNvSpPr>
            <a:spLocks noGrp="1" noChangeArrowheads="1"/>
          </p:cNvSpPr>
          <p:nvPr>
            <p:ph type="body" idx="1"/>
          </p:nvPr>
        </p:nvSpPr>
        <p:spPr/>
        <p:txBody>
          <a:bodyPr/>
          <a:lstStyle/>
          <a:p>
            <a:pPr>
              <a:defRPr/>
            </a:pPr>
            <a:r>
              <a:rPr lang="it-IT" sz="1000" dirty="0" smtClean="0"/>
              <a:t>Si qualificano come finanziamenti a medio-lungo termine quei capitali monetari che restano vincolati all’impresa per periodi di tempo lunghi o medio lunghi, </a:t>
            </a:r>
            <a:r>
              <a:rPr lang="it-IT" sz="1000" b="1" dirty="0" smtClean="0"/>
              <a:t>sicuramente oltre l’anno.</a:t>
            </a:r>
            <a:endParaRPr lang="it-IT" sz="1000" dirty="0" smtClean="0"/>
          </a:p>
          <a:p>
            <a:pPr>
              <a:defRPr/>
            </a:pPr>
            <a:r>
              <a:rPr lang="it-IT" sz="1000" dirty="0" smtClean="0"/>
              <a:t>Rientrano in questa categoria:</a:t>
            </a:r>
          </a:p>
          <a:p>
            <a:pPr marL="158265" indent="-158265">
              <a:buFontTx/>
              <a:buChar char="-"/>
              <a:defRPr/>
            </a:pPr>
            <a:r>
              <a:rPr lang="it-IT" sz="1000" dirty="0" smtClean="0"/>
              <a:t>finanziamenti propri: per loro natura restano vincolati all’impresa a tempo indeterminato;</a:t>
            </a:r>
          </a:p>
          <a:p>
            <a:pPr marL="158265" indent="-158265">
              <a:buFontTx/>
              <a:buChar char="-"/>
              <a:defRPr/>
            </a:pPr>
            <a:r>
              <a:rPr lang="it-IT" sz="1000" dirty="0" smtClean="0"/>
              <a:t>alcuni finanziamenti di terzi come i mutui, i prestiti obbligazionari, ecc.</a:t>
            </a:r>
          </a:p>
          <a:p>
            <a:pPr eaLnBrk="1" hangingPunct="1">
              <a:defRPr/>
            </a:pPr>
            <a:endParaRPr lang="it-IT" sz="1000" dirty="0" smtClean="0"/>
          </a:p>
        </p:txBody>
      </p:sp>
    </p:spTree>
    <p:extLst>
      <p:ext uri="{BB962C8B-B14F-4D97-AF65-F5344CB8AC3E}">
        <p14:creationId xmlns:p14="http://schemas.microsoft.com/office/powerpoint/2010/main" val="1425803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A7914A-1CA9-9F45-88F2-3F6DD51DEEBF}" type="slidenum">
              <a:rPr lang="it-IT">
                <a:solidFill>
                  <a:prstClr val="black"/>
                </a:solidFill>
                <a:latin typeface="Calibri"/>
              </a:rPr>
              <a:pPr>
                <a:defRPr/>
              </a:pPr>
              <a:t>20</a:t>
            </a:fld>
            <a:endParaRPr lang="it-IT">
              <a:solidFill>
                <a:prstClr val="black"/>
              </a:solidFill>
              <a:latin typeface="Calibri"/>
            </a:endParaRPr>
          </a:p>
        </p:txBody>
      </p:sp>
      <p:sp>
        <p:nvSpPr>
          <p:cNvPr id="201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p:txBody>
          <a:bodyPr/>
          <a:lstStyle/>
          <a:p>
            <a:pPr>
              <a:defRPr/>
            </a:pPr>
            <a:r>
              <a:rPr lang="it-IT" sz="1000" dirty="0" smtClean="0"/>
              <a:t>Si qualificano come finanziamenti a breve quei capitali monetari che devono essere rimborsati entro l’anno, rispetto al momento in cui sono sorti.</a:t>
            </a:r>
          </a:p>
          <a:p>
            <a:pPr>
              <a:defRPr/>
            </a:pPr>
            <a:r>
              <a:rPr lang="it-IT" sz="1000" dirty="0" smtClean="0"/>
              <a:t>Rientrano in questa categoria:</a:t>
            </a:r>
          </a:p>
          <a:p>
            <a:pPr marL="158265" indent="-158265">
              <a:buFontTx/>
              <a:buChar char="-"/>
              <a:defRPr/>
            </a:pPr>
            <a:r>
              <a:rPr lang="it-IT" sz="1000" dirty="0" smtClean="0"/>
              <a:t>finanziamenti propri: nessuno;</a:t>
            </a:r>
          </a:p>
          <a:p>
            <a:pPr marL="158265" indent="-158265">
              <a:buFontTx/>
              <a:buChar char="-"/>
              <a:defRPr/>
            </a:pPr>
            <a:r>
              <a:rPr lang="it-IT" sz="1000" dirty="0" smtClean="0"/>
              <a:t>alcuni finanziamenti di terzi come l’apertura di credito in C/C, lo sconto di carta commerciale, i debiti verso fornitori, ecc.</a:t>
            </a:r>
          </a:p>
          <a:p>
            <a:pPr eaLnBrk="1" hangingPunct="1">
              <a:defRPr/>
            </a:pPr>
            <a:endParaRPr lang="it-IT" sz="1000" dirty="0" smtClean="0"/>
          </a:p>
        </p:txBody>
      </p:sp>
    </p:spTree>
    <p:extLst>
      <p:ext uri="{BB962C8B-B14F-4D97-AF65-F5344CB8AC3E}">
        <p14:creationId xmlns:p14="http://schemas.microsoft.com/office/powerpoint/2010/main" val="2239144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C28B87-1828-D94F-98FA-6C2B8828E034}" type="slidenum">
              <a:rPr lang="it-IT">
                <a:solidFill>
                  <a:prstClr val="black"/>
                </a:solidFill>
                <a:latin typeface="Calibri"/>
              </a:rPr>
              <a:pPr>
                <a:defRPr/>
              </a:pPr>
              <a:t>3</a:t>
            </a:fld>
            <a:endParaRPr lang="it-IT">
              <a:solidFill>
                <a:prstClr val="black"/>
              </a:solidFill>
              <a:latin typeface="Calibri"/>
            </a:endParaRPr>
          </a:p>
        </p:txBody>
      </p:sp>
      <p:sp>
        <p:nvSpPr>
          <p:cNvPr id="1832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3299" name="Rectangle 1027"/>
          <p:cNvSpPr>
            <a:spLocks noGrp="1" noChangeArrowheads="1"/>
          </p:cNvSpPr>
          <p:nvPr>
            <p:ph type="body" idx="1"/>
          </p:nvPr>
        </p:nvSpPr>
        <p:spPr/>
        <p:txBody>
          <a:bodyPr/>
          <a:lstStyle/>
          <a:p>
            <a:pPr eaLnBrk="1">
              <a:defRPr/>
            </a:pPr>
            <a:r>
              <a:rPr lang="it-IT" sz="1000" dirty="0" smtClean="0">
                <a:cs typeface="+mn-cs"/>
              </a:rPr>
              <a:t>Anche per i finanziamenti possiamo introdurre alcune classificazioni, che ci consentiranno di meglio conoscere questo particolare aspetto del capitale di impresa.</a:t>
            </a:r>
          </a:p>
          <a:p>
            <a:pPr eaLnBrk="1">
              <a:defRPr/>
            </a:pPr>
            <a:r>
              <a:rPr lang="it-IT" sz="1000" dirty="0" smtClean="0">
                <a:cs typeface="+mn-cs"/>
              </a:rPr>
              <a:t>Tra i diversi criteri di classificazione dei finanziamenti, ne consideriamo due in quanto particolarmente significativi:</a:t>
            </a:r>
          </a:p>
          <a:p>
            <a:pPr marL="158265" indent="-158265">
              <a:buFontTx/>
              <a:buChar char="-"/>
              <a:defRPr/>
            </a:pPr>
            <a:r>
              <a:rPr lang="it-IT" sz="1000" dirty="0" smtClean="0">
                <a:cs typeface="+mn-cs"/>
              </a:rPr>
              <a:t>in base alla </a:t>
            </a:r>
            <a:r>
              <a:rPr lang="it-IT" sz="1000" b="1" dirty="0" smtClean="0">
                <a:cs typeface="+mn-cs"/>
              </a:rPr>
              <a:t>natura del vincolo</a:t>
            </a:r>
            <a:r>
              <a:rPr lang="it-IT" sz="1000" dirty="0" smtClean="0">
                <a:cs typeface="+mn-cs"/>
              </a:rPr>
              <a:t>, ovvero la PROVENIENZA (chi e con quale vincolo ha conferito il capitale?);</a:t>
            </a:r>
          </a:p>
          <a:p>
            <a:pPr marL="158265" indent="-158265">
              <a:buFontTx/>
              <a:buChar char="-"/>
              <a:defRPr/>
            </a:pPr>
            <a:r>
              <a:rPr lang="it-IT" sz="1000" dirty="0" smtClean="0">
                <a:cs typeface="+mn-cs"/>
              </a:rPr>
              <a:t>in base alla </a:t>
            </a:r>
            <a:r>
              <a:rPr lang="it-IT" sz="1000" b="1" dirty="0" smtClean="0">
                <a:cs typeface="+mn-cs"/>
              </a:rPr>
              <a:t>durata del vincolo</a:t>
            </a:r>
            <a:r>
              <a:rPr lang="it-IT" sz="1000" dirty="0" smtClean="0">
                <a:cs typeface="+mn-cs"/>
              </a:rPr>
              <a:t>.</a:t>
            </a:r>
          </a:p>
          <a:p>
            <a:pPr eaLnBrk="1">
              <a:defRPr/>
            </a:pPr>
            <a:r>
              <a:rPr lang="it-IT" sz="1000" b="1" dirty="0" smtClean="0">
                <a:cs typeface="+mn-cs"/>
              </a:rPr>
              <a:t>Inizieremo con l’analisi sulla base della provenienza </a:t>
            </a:r>
            <a:r>
              <a:rPr lang="it-IT" sz="1000" dirty="0" smtClean="0">
                <a:cs typeface="+mn-cs"/>
              </a:rPr>
              <a:t>dei finanziamenti.</a:t>
            </a:r>
          </a:p>
        </p:txBody>
      </p:sp>
    </p:spTree>
    <p:extLst>
      <p:ext uri="{BB962C8B-B14F-4D97-AF65-F5344CB8AC3E}">
        <p14:creationId xmlns:p14="http://schemas.microsoft.com/office/powerpoint/2010/main" val="384001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F5CCA8-EC98-AA43-B435-EDC8544DD8D2}" type="slidenum">
              <a:rPr lang="it-IT">
                <a:solidFill>
                  <a:prstClr val="black"/>
                </a:solidFill>
                <a:latin typeface="Calibri"/>
              </a:rPr>
              <a:pPr>
                <a:defRPr/>
              </a:pPr>
              <a:t>21</a:t>
            </a:fld>
            <a:endParaRPr lang="it-IT">
              <a:solidFill>
                <a:prstClr val="black"/>
              </a:solidFill>
              <a:latin typeface="Calibri"/>
            </a:endParaRPr>
          </a:p>
        </p:txBody>
      </p:sp>
      <p:sp>
        <p:nvSpPr>
          <p:cNvPr id="202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2755" name="Rectangle 3"/>
          <p:cNvSpPr>
            <a:spLocks noGrp="1" noChangeArrowheads="1"/>
          </p:cNvSpPr>
          <p:nvPr>
            <p:ph type="body" idx="1"/>
          </p:nvPr>
        </p:nvSpPr>
        <p:spPr/>
        <p:txBody>
          <a:bodyPr/>
          <a:lstStyle/>
          <a:p>
            <a:pPr>
              <a:defRPr/>
            </a:pPr>
            <a:r>
              <a:rPr lang="it-IT" sz="1000" b="1" dirty="0" smtClean="0"/>
              <a:t>Un problema cruciale: a cosa serve questa distinzione?</a:t>
            </a:r>
            <a:endParaRPr lang="it-IT" sz="1000" dirty="0" smtClean="0"/>
          </a:p>
          <a:p>
            <a:pPr>
              <a:defRPr/>
            </a:pPr>
            <a:r>
              <a:rPr lang="it-IT" sz="1000" dirty="0" smtClean="0"/>
              <a:t>Una prima risposta è che la conoscenza dei finanziamenti in base alla durata consente di separare quelli che dovranno essere rimborsati entro un anno da quelli che potranno</a:t>
            </a:r>
            <a:r>
              <a:rPr lang="it-IT" sz="1000" baseline="0" dirty="0" smtClean="0"/>
              <a:t> essere rimborsati </a:t>
            </a:r>
            <a:r>
              <a:rPr lang="it-IT" sz="1000" dirty="0" smtClean="0"/>
              <a:t>in un periodo di tempo superiore.</a:t>
            </a:r>
          </a:p>
          <a:p>
            <a:pPr>
              <a:defRPr/>
            </a:pPr>
            <a:r>
              <a:rPr lang="it-IT" sz="1000" dirty="0" smtClean="0"/>
              <a:t>I debiti a breve termine rappresentano pertanto gli impegni finanziari temporalmente più vicini cui l’impresa deve far fronte. Alla luce di queste considerazioni la distinzione consente di valutare il </a:t>
            </a:r>
            <a:r>
              <a:rPr lang="it-IT" sz="1000" b="1" dirty="0" smtClean="0"/>
              <a:t>grado di liquidità finanziaria</a:t>
            </a:r>
            <a:r>
              <a:rPr lang="it-IT" sz="1000" dirty="0" smtClean="0"/>
              <a:t> dell’impresa. </a:t>
            </a:r>
            <a:r>
              <a:rPr lang="it-IT" sz="1000" b="1" i="1" dirty="0" smtClean="0"/>
              <a:t>Per liquidità finanziaria intendiamo la capacità dell’impresa di far fronte al rimborso dei finanziamenti ricevuti secondo la scadenza e le condizioni negoziate con il finanziatore.</a:t>
            </a:r>
          </a:p>
          <a:p>
            <a:pPr>
              <a:defRPr/>
            </a:pPr>
            <a:r>
              <a:rPr lang="it-IT" sz="1000" dirty="0" smtClean="0"/>
              <a:t>Pertanto, il concetto di liquidità non è da confondere con quello</a:t>
            </a:r>
            <a:r>
              <a:rPr lang="it-IT" sz="1000" baseline="0" dirty="0" smtClean="0"/>
              <a:t> </a:t>
            </a:r>
            <a:r>
              <a:rPr lang="it-IT" sz="1000" dirty="0" smtClean="0"/>
              <a:t>di liquidabilità che, invece, attiene alla capacità degli investimenti di trasformarsi in denaro. Così impostato il problema della liquidità investe principalmente i debiti a breve termine che sono quelli temporalmente più vicini a dover essere rimborsati. Da queste considerazioni, deriva la massima secondo cui </a:t>
            </a:r>
          </a:p>
          <a:p>
            <a:pPr>
              <a:defRPr/>
            </a:pPr>
            <a:r>
              <a:rPr lang="it-IT" sz="1000" dirty="0" smtClean="0"/>
              <a:t>+ DEBITI a BT  - LIQUIDITA’.</a:t>
            </a:r>
          </a:p>
        </p:txBody>
      </p:sp>
    </p:spTree>
    <p:extLst>
      <p:ext uri="{BB962C8B-B14F-4D97-AF65-F5344CB8AC3E}">
        <p14:creationId xmlns:p14="http://schemas.microsoft.com/office/powerpoint/2010/main" val="2834856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BD0E82-F7A7-044D-A971-600E4FBA3FC2}" type="slidenum">
              <a:rPr lang="it-IT"/>
              <a:pPr>
                <a:defRPr/>
              </a:pPr>
              <a:t>22</a:t>
            </a:fld>
            <a:endParaRPr lang="it-IT"/>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p:txBody>
          <a:bodyPr/>
          <a:lstStyle/>
          <a:p>
            <a:pPr eaLnBrk="1" hangingPunct="1">
              <a:defRPr/>
            </a:pPr>
            <a:r>
              <a:rPr lang="it-IT" sz="1000" dirty="0" smtClean="0">
                <a:cs typeface="+mn-cs"/>
              </a:rPr>
              <a:t>Proviamo ad andare oltre?</a:t>
            </a:r>
          </a:p>
        </p:txBody>
      </p:sp>
    </p:spTree>
    <p:extLst>
      <p:ext uri="{BB962C8B-B14F-4D97-AF65-F5344CB8AC3E}">
        <p14:creationId xmlns:p14="http://schemas.microsoft.com/office/powerpoint/2010/main" val="230168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22F5F5-2204-9F4F-A7FB-FCB732E6DA06}" type="slidenum">
              <a:rPr lang="it-IT"/>
              <a:pPr>
                <a:defRPr/>
              </a:pPr>
              <a:t>23</a:t>
            </a:fld>
            <a:endParaRPr lang="it-IT"/>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03" name="Rectangle 3"/>
          <p:cNvSpPr>
            <a:spLocks noGrp="1" noChangeArrowheads="1"/>
          </p:cNvSpPr>
          <p:nvPr>
            <p:ph type="body" idx="1"/>
          </p:nvPr>
        </p:nvSpPr>
        <p:spPr/>
        <p:txBody>
          <a:bodyPr/>
          <a:lstStyle/>
          <a:p>
            <a:pPr>
              <a:defRPr/>
            </a:pPr>
            <a:r>
              <a:rPr lang="it-IT" sz="1000" dirty="0" smtClean="0"/>
              <a:t>Proviamo a collegare la classificazione</a:t>
            </a:r>
            <a:r>
              <a:rPr lang="it-IT" sz="1000" baseline="0" dirty="0" smtClean="0"/>
              <a:t> dei finanziamenti secondo la durata con quella degli investimenti secondo la destinazione.</a:t>
            </a:r>
            <a:endParaRPr lang="it-IT" sz="1000" dirty="0" smtClean="0"/>
          </a:p>
          <a:p>
            <a:pPr>
              <a:defRPr/>
            </a:pPr>
            <a:r>
              <a:rPr lang="it-IT" sz="1000" dirty="0" smtClean="0"/>
              <a:t>Abbiamo già dimostrato che in ogni momento, per ogni impresa, sussiste uguaglianza tra investimenti e finanziamenti.</a:t>
            </a:r>
          </a:p>
          <a:p>
            <a:pPr>
              <a:defRPr/>
            </a:pPr>
            <a:r>
              <a:rPr lang="it-IT" sz="1000" dirty="0" smtClean="0"/>
              <a:t>Gli investimenti secondo la destinazione si suddividono in DISPONIBILITA’ e IMMOBILIZZAZIONI; i finanziamenti secondo la durata si suddividono in FINANZIAMENTI BT e FINANZIAMENTI MLT.</a:t>
            </a:r>
          </a:p>
          <a:p>
            <a:pPr>
              <a:defRPr/>
            </a:pPr>
            <a:r>
              <a:rPr lang="it-IT" sz="1000" dirty="0" smtClean="0"/>
              <a:t>Le immobilizzazioni, secondo il criterio della destinazione, sono quegli investimenti che </a:t>
            </a:r>
            <a:r>
              <a:rPr lang="it-IT" sz="1000" b="1" dirty="0" smtClean="0"/>
              <a:t>è indispensabile rimangano a lungo tempo avvinti all’impresa</a:t>
            </a:r>
            <a:r>
              <a:rPr lang="it-IT" sz="1000" dirty="0" smtClean="0"/>
              <a:t>, ai fini della produzione economica e,</a:t>
            </a:r>
          </a:p>
          <a:p>
            <a:pPr>
              <a:defRPr/>
            </a:pPr>
            <a:r>
              <a:rPr lang="it-IT" sz="1000" dirty="0" smtClean="0"/>
              <a:t>come tali, tendono ad individuare la “</a:t>
            </a:r>
            <a:r>
              <a:rPr lang="it-IT" sz="1000" b="1" i="1" dirty="0" smtClean="0"/>
              <a:t>struttura durevole</a:t>
            </a:r>
            <a:r>
              <a:rPr lang="it-IT" sz="1000" dirty="0" smtClean="0"/>
              <a:t>” dell’impresa.</a:t>
            </a:r>
          </a:p>
          <a:p>
            <a:pPr>
              <a:defRPr/>
            </a:pPr>
            <a:r>
              <a:rPr lang="it-IT" sz="1000" b="1" i="1" dirty="0" smtClean="0"/>
              <a:t>Pertanto, il capitale monetario da impiegare nelle immobilizzazioni dovrebbe provenire da finanziamenti a MLT. In altri termini, l’imprenditore dovrebbe attingere  a finanziamenti durevoli per effettuare gli impieghi in investimenti destinati a rimanere a lungo nell’impresa.</a:t>
            </a:r>
            <a:endParaRPr lang="it-IT" sz="1000" dirty="0" smtClean="0"/>
          </a:p>
          <a:p>
            <a:pPr>
              <a:defRPr/>
            </a:pPr>
            <a:r>
              <a:rPr lang="it-IT" sz="1000" dirty="0" smtClean="0"/>
              <a:t>D’altro canto, questa osservazione ci conduce anche ad un’altra considerazione. Se IMMOBILIZZAZIONI = FONTI M/L, allora anche DISPONIBILITA’ = FONTI BT che si può leggere così: </a:t>
            </a:r>
            <a:r>
              <a:rPr lang="it-IT" sz="1000" b="1" i="1" dirty="0" smtClean="0"/>
              <a:t>la liquidità dell’impresa, ovvero il regolare rimborso dei debiti a BT, dipende dalla effettiva possibilità che le disponibilità si trasformino in denaro nel BT.</a:t>
            </a:r>
            <a:endParaRPr lang="it-IT" sz="1000" dirty="0" smtClean="0"/>
          </a:p>
        </p:txBody>
      </p:sp>
    </p:spTree>
    <p:extLst>
      <p:ext uri="{BB962C8B-B14F-4D97-AF65-F5344CB8AC3E}">
        <p14:creationId xmlns:p14="http://schemas.microsoft.com/office/powerpoint/2010/main" val="659203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C681FC-9B74-394E-8C73-2EF4EF6BE419}" type="slidenum">
              <a:rPr lang="it-IT"/>
              <a:pPr>
                <a:defRPr/>
              </a:pPr>
              <a:t>24</a:t>
            </a:fld>
            <a:endParaRPr lang="it-IT"/>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p:txBody>
          <a:bodyPr/>
          <a:lstStyle/>
          <a:p>
            <a:pPr>
              <a:defRPr/>
            </a:pPr>
            <a:r>
              <a:rPr lang="it-IT" sz="1000" dirty="0" smtClean="0"/>
              <a:t>Cosa significa “stabilità” del finanziamento?</a:t>
            </a:r>
          </a:p>
          <a:p>
            <a:pPr>
              <a:defRPr/>
            </a:pPr>
            <a:r>
              <a:rPr lang="it-IT" sz="1000" dirty="0" smtClean="0"/>
              <a:t>Un finanziamento è stabile</a:t>
            </a:r>
            <a:r>
              <a:rPr lang="it-IT" sz="1000" baseline="0" dirty="0" smtClean="0"/>
              <a:t> quando lascia costantemente a disposizione dell’impresa una stessa somma di denaro.</a:t>
            </a:r>
            <a:endParaRPr lang="it-IT" sz="1000" dirty="0" smtClean="0"/>
          </a:p>
          <a:p>
            <a:pPr>
              <a:defRPr/>
            </a:pPr>
            <a:r>
              <a:rPr lang="it-IT" sz="1000" dirty="0" smtClean="0"/>
              <a:t>Tutto ciò per giungere alla conclusione che, per la copertura del fabbisogno finanziario generato dalle immobilizzazioni, si deve ricorrere a finanziamenti stabili.</a:t>
            </a:r>
          </a:p>
          <a:p>
            <a:pPr>
              <a:defRPr/>
            </a:pPr>
            <a:r>
              <a:rPr lang="it-IT" sz="1000" dirty="0" smtClean="0"/>
              <a:t>Allora, se riconsideriamo le diverse fonti alla luce della loro stabilità, possiamo riscontrare non poche sorprese. In effetti, come dimostreremo, </a:t>
            </a:r>
            <a:r>
              <a:rPr lang="it-IT" sz="1000" b="1" dirty="0" smtClean="0"/>
              <a:t>durata e stabilità spesso non coincidono.</a:t>
            </a:r>
            <a:endParaRPr lang="it-IT" sz="1000" dirty="0" smtClean="0"/>
          </a:p>
        </p:txBody>
      </p:sp>
    </p:spTree>
    <p:extLst>
      <p:ext uri="{BB962C8B-B14F-4D97-AF65-F5344CB8AC3E}">
        <p14:creationId xmlns:p14="http://schemas.microsoft.com/office/powerpoint/2010/main" val="304534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53A6EA-27CC-8B4B-AF60-F37D9CD8E4CC}" type="slidenum">
              <a:rPr lang="it-IT"/>
              <a:pPr>
                <a:defRPr/>
              </a:pPr>
              <a:t>25</a:t>
            </a:fld>
            <a:endParaRPr lang="it-IT"/>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8899" name="Rectangle 3"/>
          <p:cNvSpPr>
            <a:spLocks noGrp="1" noChangeArrowheads="1"/>
          </p:cNvSpPr>
          <p:nvPr>
            <p:ph type="body" idx="1"/>
          </p:nvPr>
        </p:nvSpPr>
        <p:spPr/>
        <p:txBody>
          <a:bodyPr/>
          <a:lstStyle/>
          <a:p>
            <a:pPr>
              <a:defRPr/>
            </a:pPr>
            <a:r>
              <a:rPr lang="it-IT" sz="1000" b="0" dirty="0" smtClean="0"/>
              <a:t>E</a:t>
            </a:r>
            <a:r>
              <a:rPr lang="it-IT" sz="1000" b="0" baseline="0" dirty="0" smtClean="0"/>
              <a:t> i finanziamenti a breve termine?</a:t>
            </a:r>
            <a:endParaRPr lang="it-IT" sz="1000" b="0" dirty="0" smtClean="0"/>
          </a:p>
          <a:p>
            <a:pPr>
              <a:defRPr/>
            </a:pPr>
            <a:r>
              <a:rPr lang="it-IT" sz="1000" b="0" dirty="0" smtClean="0"/>
              <a:t>I </a:t>
            </a:r>
            <a:r>
              <a:rPr lang="it-IT" sz="1000" b="1" dirty="0" smtClean="0"/>
              <a:t>finanziamenti a BT</a:t>
            </a:r>
            <a:r>
              <a:rPr lang="it-IT" sz="1000" dirty="0" smtClean="0"/>
              <a:t> offrono spunti interessanti e inaspettati in merito alla stabilità. Possono essere distinti in</a:t>
            </a:r>
            <a:r>
              <a:rPr lang="it-IT" sz="1000" baseline="0" dirty="0" smtClean="0"/>
              <a:t> finanziamenti a breve</a:t>
            </a:r>
            <a:r>
              <a:rPr lang="it-IT" sz="1000" dirty="0" smtClean="0"/>
              <a:t>:</a:t>
            </a:r>
          </a:p>
          <a:p>
            <a:pPr marL="158265" indent="-158265">
              <a:buFontTx/>
              <a:buChar char="-"/>
              <a:defRPr/>
            </a:pPr>
            <a:r>
              <a:rPr lang="it-IT" sz="1000" dirty="0" smtClean="0"/>
              <a:t>a breve in senso stretto: hanno effettivamente un breve ciclo di estinzione. Giunti alla scadenza vengono rimborsati e si estinguono (anticipazioni);</a:t>
            </a:r>
          </a:p>
          <a:p>
            <a:pPr marL="158265" indent="-158265">
              <a:buFontTx/>
              <a:buChar char="-"/>
              <a:defRPr/>
            </a:pPr>
            <a:r>
              <a:rPr lang="it-IT" sz="1000" dirty="0" smtClean="0"/>
              <a:t>con rinnovo a scadenza: sono formalmente concessi a breve ma, giunti alla scadenza, vengono rinnovati, tendendo quindi a diventare stabili. Ad</a:t>
            </a:r>
            <a:r>
              <a:rPr lang="it-IT" sz="1000" baseline="0" dirty="0" smtClean="0"/>
              <a:t> esempio, </a:t>
            </a:r>
            <a:r>
              <a:rPr lang="it-IT" sz="1000" dirty="0" smtClean="0"/>
              <a:t>l’apertura di credito: </a:t>
            </a:r>
            <a:r>
              <a:rPr lang="it-IT" sz="1000" i="1" dirty="0" smtClean="0"/>
              <a:t>di solito è concessa per un anno, ma alla scadenza, se la banca non reputa l’esistenza di rischi, provvede automaticamente al rinnovo.</a:t>
            </a:r>
          </a:p>
          <a:p>
            <a:pPr marL="158265" indent="-158265">
              <a:buFontTx/>
              <a:buChar char="-"/>
              <a:defRPr/>
            </a:pPr>
            <a:r>
              <a:rPr lang="it-IT" sz="1000" dirty="0" smtClean="0"/>
              <a:t>con</a:t>
            </a:r>
            <a:r>
              <a:rPr lang="it-IT" sz="1000" baseline="0" dirty="0" smtClean="0"/>
              <a:t> </a:t>
            </a:r>
            <a:r>
              <a:rPr lang="it-IT" sz="1000" dirty="0" smtClean="0"/>
              <a:t>rinnovo per rotazione: analoghi ai precedenti, sono costituiti tipicamente dai debiti verso fornitori. Questi, una volta scaduti si riformano nuovamente, per importi analoghi, in seguito al continuo succedersi degli acquisti di beni e servizi.</a:t>
            </a:r>
          </a:p>
        </p:txBody>
      </p:sp>
    </p:spTree>
    <p:extLst>
      <p:ext uri="{BB962C8B-B14F-4D97-AF65-F5344CB8AC3E}">
        <p14:creationId xmlns:p14="http://schemas.microsoft.com/office/powerpoint/2010/main" val="2270674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5592B7-0183-504A-9E84-F90D13B393A4}" type="slidenum">
              <a:rPr lang="it-IT"/>
              <a:pPr>
                <a:defRPr/>
              </a:pPr>
              <a:t>26</a:t>
            </a:fld>
            <a:endParaRPr lang="it-IT"/>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pPr>
              <a:defRPr/>
            </a:pPr>
            <a:r>
              <a:rPr lang="it-IT" sz="1000" b="0" i="0" dirty="0" smtClean="0"/>
              <a:t>Pertanto, i finanziamenti a breve che si rinnovano a scadenza o per rotazione si rivelano più stabili di molti finanziamenti pluriennali, ma questa stabilità non è assoluta!</a:t>
            </a:r>
          </a:p>
          <a:p>
            <a:pPr>
              <a:defRPr/>
            </a:pPr>
            <a:r>
              <a:rPr lang="it-IT" sz="1000" b="0" i="0" dirty="0" smtClean="0"/>
              <a:t>Per detti finanziamenti sussiste sempre il rischio di un mancato rinnovo o di una revoca, la quale giunge sempre senza preavviso. Nei finanziamenti a MLT ciò non accade.</a:t>
            </a:r>
          </a:p>
          <a:p>
            <a:pPr>
              <a:defRPr/>
            </a:pPr>
            <a:r>
              <a:rPr lang="it-IT" sz="1000" b="0" i="0" dirty="0" smtClean="0"/>
              <a:t>Pertanto, ricorrere a finanziamenti a BT, contando sulla loro stabilità, per finanziare gli investimenti immobilizzati è pericoloso! Nel caso di revoca, l’impresa non potrebbe far fronte all’impegno di rimborso. Infine, i finanziamenti a BT stabili sono anche molto onerosi.</a:t>
            </a:r>
          </a:p>
        </p:txBody>
      </p:sp>
    </p:spTree>
    <p:extLst>
      <p:ext uri="{BB962C8B-B14F-4D97-AF65-F5344CB8AC3E}">
        <p14:creationId xmlns:p14="http://schemas.microsoft.com/office/powerpoint/2010/main" val="3076379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defRPr/>
            </a:pPr>
            <a:r>
              <a:rPr lang="it-IT" sz="1000" dirty="0" smtClean="0"/>
              <a:t>Riassumendo…</a:t>
            </a:r>
            <a:endParaRPr lang="it-IT" sz="1000" dirty="0"/>
          </a:p>
        </p:txBody>
      </p:sp>
      <p:sp>
        <p:nvSpPr>
          <p:cNvPr id="4" name="Segnaposto numero diapositiva 3"/>
          <p:cNvSpPr>
            <a:spLocks noGrp="1"/>
          </p:cNvSpPr>
          <p:nvPr>
            <p:ph type="sldNum" sz="quarter" idx="5"/>
          </p:nvPr>
        </p:nvSpPr>
        <p:spPr/>
        <p:txBody>
          <a:bodyPr/>
          <a:lstStyle/>
          <a:p>
            <a:pPr>
              <a:defRPr/>
            </a:pPr>
            <a:fld id="{2B68A65D-B9B8-ED4C-B4D8-EBD86A5059E9}" type="slidenum">
              <a:rPr lang="it-IT" smtClean="0"/>
              <a:pPr>
                <a:defRPr/>
              </a:pPr>
              <a:t>27</a:t>
            </a:fld>
            <a:endParaRPr lang="it-IT"/>
          </a:p>
        </p:txBody>
      </p:sp>
    </p:spTree>
    <p:extLst>
      <p:ext uri="{BB962C8B-B14F-4D97-AF65-F5344CB8AC3E}">
        <p14:creationId xmlns:p14="http://schemas.microsoft.com/office/powerpoint/2010/main" val="323404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9E1AD0-CB7F-3646-B723-964B1BC2EE15}" type="slidenum">
              <a:rPr lang="it-IT">
                <a:solidFill>
                  <a:prstClr val="black"/>
                </a:solidFill>
                <a:latin typeface="Calibri"/>
              </a:rPr>
              <a:pPr>
                <a:defRPr/>
              </a:pPr>
              <a:t>4</a:t>
            </a:fld>
            <a:endParaRPr lang="it-IT">
              <a:solidFill>
                <a:prstClr val="black"/>
              </a:solidFill>
              <a:latin typeface="Calibri"/>
            </a:endParaRPr>
          </a:p>
        </p:txBody>
      </p:sp>
      <p:sp>
        <p:nvSpPr>
          <p:cNvPr id="18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4323" name="Rectangle 3"/>
          <p:cNvSpPr>
            <a:spLocks noGrp="1" noChangeArrowheads="1"/>
          </p:cNvSpPr>
          <p:nvPr>
            <p:ph type="body" idx="1"/>
          </p:nvPr>
        </p:nvSpPr>
        <p:spPr/>
        <p:txBody>
          <a:bodyPr/>
          <a:lstStyle/>
          <a:p>
            <a:pPr eaLnBrk="1">
              <a:defRPr/>
            </a:pPr>
            <a:r>
              <a:rPr lang="it-IT" sz="1000" dirty="0" smtClean="0">
                <a:cs typeface="+mn-cs"/>
              </a:rPr>
              <a:t>La prima classificazione si basa sulla provenienza dei finanziamenti, ossia si tratta di guardare da parte di chi i medesimi provengono. Distinguere i finanziamenti sulla base di “chi” li conferisce è rilevante in quanto, come vedremo, condiziona direttamente il vincolo che lega il finanziamento all’impresa. Dunque, sulla base del criterio della provenienza si distinguono:</a:t>
            </a:r>
          </a:p>
          <a:p>
            <a:pPr marL="158265" indent="-158265">
              <a:buFontTx/>
              <a:buChar char="-"/>
              <a:defRPr/>
            </a:pPr>
            <a:r>
              <a:rPr lang="it-IT" sz="1000" b="1" dirty="0" smtClean="0">
                <a:cs typeface="+mn-cs"/>
              </a:rPr>
              <a:t>Finanziamenti propri o </a:t>
            </a:r>
            <a:r>
              <a:rPr lang="it-IT" sz="1000" b="1" i="1" dirty="0" smtClean="0">
                <a:cs typeface="+mn-cs"/>
              </a:rPr>
              <a:t>fonti interne;</a:t>
            </a:r>
            <a:endParaRPr lang="it-IT" sz="1000" dirty="0" smtClean="0">
              <a:cs typeface="+mn-cs"/>
            </a:endParaRPr>
          </a:p>
          <a:p>
            <a:pPr marL="158265" indent="-158265">
              <a:buFontTx/>
              <a:buChar char="-"/>
              <a:defRPr/>
            </a:pPr>
            <a:r>
              <a:rPr lang="it-IT" sz="1000" b="1" dirty="0" smtClean="0">
                <a:cs typeface="+mn-cs"/>
              </a:rPr>
              <a:t>Finanziamenti di terzi o </a:t>
            </a:r>
            <a:r>
              <a:rPr lang="it-IT" sz="1000" b="1" i="1" dirty="0" smtClean="0">
                <a:cs typeface="+mn-cs"/>
              </a:rPr>
              <a:t>fonti esterne.</a:t>
            </a:r>
            <a:endParaRPr lang="it-IT" sz="1000" dirty="0" smtClean="0">
              <a:cs typeface="+mn-cs"/>
            </a:endParaRPr>
          </a:p>
          <a:p>
            <a:pPr eaLnBrk="1" hangingPunct="1">
              <a:defRPr/>
            </a:pPr>
            <a:endParaRPr lang="it-IT" sz="1000" dirty="0" smtClean="0">
              <a:cs typeface="+mn-cs"/>
            </a:endParaRPr>
          </a:p>
        </p:txBody>
      </p:sp>
    </p:spTree>
    <p:extLst>
      <p:ext uri="{BB962C8B-B14F-4D97-AF65-F5344CB8AC3E}">
        <p14:creationId xmlns:p14="http://schemas.microsoft.com/office/powerpoint/2010/main" val="415227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FDE387-B646-0F40-9A4E-0E11FA829225}" type="slidenum">
              <a:rPr lang="it-IT">
                <a:solidFill>
                  <a:prstClr val="black"/>
                </a:solidFill>
                <a:latin typeface="Calibri"/>
              </a:rPr>
              <a:pPr>
                <a:defRPr/>
              </a:pPr>
              <a:t>5</a:t>
            </a:fld>
            <a:endParaRPr lang="it-IT">
              <a:solidFill>
                <a:prstClr val="black"/>
              </a:solidFill>
              <a:latin typeface="Calibri"/>
            </a:endParaRPr>
          </a:p>
        </p:txBody>
      </p:sp>
      <p:sp>
        <p:nvSpPr>
          <p:cNvPr id="185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5347" name="Rectangle 3"/>
          <p:cNvSpPr>
            <a:spLocks noGrp="1" noChangeArrowheads="1"/>
          </p:cNvSpPr>
          <p:nvPr>
            <p:ph type="body" idx="1"/>
          </p:nvPr>
        </p:nvSpPr>
        <p:spPr/>
        <p:txBody>
          <a:bodyPr/>
          <a:lstStyle/>
          <a:p>
            <a:pPr eaLnBrk="1">
              <a:defRPr/>
            </a:pPr>
            <a:r>
              <a:rPr lang="it-IT" sz="1000" dirty="0" smtClean="0">
                <a:cs typeface="+mn-cs"/>
              </a:rPr>
              <a:t>I finanziamenti propri sono capitali forniti da colui o coloro che hanno promosso la costituzione dell’impresa, in sostanza dal soggetto economico in senso ampio (colui o coloro che hanno costituito l’impresa). Conseguentemente,</a:t>
            </a:r>
            <a:r>
              <a:rPr lang="it-IT" sz="1000" baseline="0" dirty="0" smtClean="0">
                <a:cs typeface="+mn-cs"/>
              </a:rPr>
              <a:t> si tratta di soggetti sempre presenti in qualsiasi </a:t>
            </a:r>
            <a:r>
              <a:rPr lang="it-IT" sz="1000" dirty="0" smtClean="0">
                <a:cs typeface="+mn-cs"/>
              </a:rPr>
              <a:t>impresa, sia individuale che collettiva, cosicché l’analisi può essere svolta separatamente per le società e per le imprese individuali.</a:t>
            </a:r>
          </a:p>
          <a:p>
            <a:pPr eaLnBrk="1">
              <a:defRPr/>
            </a:pPr>
            <a:r>
              <a:rPr lang="it-IT" sz="1000" dirty="0" smtClean="0">
                <a:cs typeface="+mn-cs"/>
              </a:rPr>
              <a:t>In particolare, i finanziamenti</a:t>
            </a:r>
            <a:r>
              <a:rPr lang="it-IT" sz="1000" baseline="0" dirty="0" smtClean="0">
                <a:cs typeface="+mn-cs"/>
              </a:rPr>
              <a:t> propri </a:t>
            </a:r>
            <a:r>
              <a:rPr lang="it-IT" sz="1000" dirty="0" smtClean="0">
                <a:cs typeface="+mn-cs"/>
              </a:rPr>
              <a:t>possono essere forniti </a:t>
            </a:r>
            <a:r>
              <a:rPr lang="it-IT" sz="1000" b="1" dirty="0" smtClean="0">
                <a:cs typeface="+mn-cs"/>
              </a:rPr>
              <a:t>direttamente</a:t>
            </a:r>
            <a:r>
              <a:rPr lang="it-IT" sz="1000" dirty="0" smtClean="0">
                <a:cs typeface="+mn-cs"/>
              </a:rPr>
              <a:t> oppure </a:t>
            </a:r>
            <a:r>
              <a:rPr lang="it-IT" sz="1000" b="1" dirty="0" smtClean="0">
                <a:cs typeface="+mn-cs"/>
              </a:rPr>
              <a:t>indirettamente.</a:t>
            </a:r>
            <a:endParaRPr lang="it-IT" sz="1000" dirty="0" smtClean="0">
              <a:cs typeface="+mn-cs"/>
            </a:endParaRPr>
          </a:p>
        </p:txBody>
      </p:sp>
    </p:spTree>
    <p:extLst>
      <p:ext uri="{BB962C8B-B14F-4D97-AF65-F5344CB8AC3E}">
        <p14:creationId xmlns:p14="http://schemas.microsoft.com/office/powerpoint/2010/main" val="269356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6E3D78-E17B-0245-A2C2-9293E7A0BBC2}" type="slidenum">
              <a:rPr lang="it-IT">
                <a:solidFill>
                  <a:prstClr val="black"/>
                </a:solidFill>
                <a:latin typeface="Calibri"/>
              </a:rPr>
              <a:pPr>
                <a:defRPr/>
              </a:pPr>
              <a:t>6</a:t>
            </a:fld>
            <a:endParaRPr lang="it-IT">
              <a:solidFill>
                <a:prstClr val="black"/>
              </a:solidFill>
              <a:latin typeface="Calibri"/>
            </a:endParaRPr>
          </a:p>
        </p:txBody>
      </p:sp>
      <p:sp>
        <p:nvSpPr>
          <p:cNvPr id="186370" name="Rectangle 2"/>
          <p:cNvSpPr>
            <a:spLocks noGrp="1" noRot="1" noChangeAspect="1" noChangeArrowheads="1" noTextEdit="1"/>
          </p:cNvSpPr>
          <p:nvPr>
            <p:ph type="sldImg"/>
          </p:nvPr>
        </p:nvSpPr>
        <p:spPr>
          <a:xfrm>
            <a:off x="1579563" y="685800"/>
            <a:ext cx="3533775" cy="2651125"/>
          </a:xfrm>
          <a:ln/>
          <a:extLs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a:xfrm>
            <a:off x="340447" y="3708944"/>
            <a:ext cx="6321260" cy="5101747"/>
          </a:xfrm>
        </p:spPr>
        <p:txBody>
          <a:bodyPr/>
          <a:lstStyle/>
          <a:p>
            <a:pPr eaLnBrk="1">
              <a:defRPr/>
            </a:pPr>
            <a:r>
              <a:rPr lang="it-IT" sz="1000" dirty="0" smtClean="0">
                <a:cs typeface="+mn-cs"/>
              </a:rPr>
              <a:t>Nelle società, l’analisi dei finanziamenti propri è particolarmente interessante in quanto la distinzione tra quelli apportati direttamente e indirettamente è netta. In effetti, si distingue tra:</a:t>
            </a:r>
          </a:p>
          <a:p>
            <a:pPr marL="158265" indent="-158265">
              <a:buFontTx/>
              <a:buChar char="-"/>
              <a:defRPr/>
            </a:pPr>
            <a:r>
              <a:rPr lang="it-IT" sz="1000" b="1" dirty="0" smtClean="0">
                <a:cs typeface="+mn-cs"/>
              </a:rPr>
              <a:t>CAPITALE SOCIALE</a:t>
            </a:r>
            <a:r>
              <a:rPr lang="it-IT" sz="1000" dirty="0" smtClean="0">
                <a:cs typeface="+mn-cs"/>
              </a:rPr>
              <a:t> (forniti direttamente);</a:t>
            </a:r>
          </a:p>
          <a:p>
            <a:pPr marL="158265" indent="-158265">
              <a:buFontTx/>
              <a:buChar char="-"/>
              <a:defRPr/>
            </a:pPr>
            <a:r>
              <a:rPr lang="it-IT" sz="1000" b="1" dirty="0" smtClean="0">
                <a:cs typeface="+mn-cs"/>
              </a:rPr>
              <a:t>FONDI DI RISERVA </a:t>
            </a:r>
            <a:r>
              <a:rPr lang="it-IT" sz="1000" dirty="0" smtClean="0">
                <a:cs typeface="+mn-cs"/>
              </a:rPr>
              <a:t>(forniti indirettamente).</a:t>
            </a:r>
          </a:p>
          <a:p>
            <a:pPr eaLnBrk="1">
              <a:defRPr/>
            </a:pPr>
            <a:r>
              <a:rPr lang="it-IT" sz="1000" dirty="0" smtClean="0">
                <a:cs typeface="+mn-cs"/>
              </a:rPr>
              <a:t>Il capitale sociale è il finanziamento proprio conferito </a:t>
            </a:r>
            <a:r>
              <a:rPr lang="it-IT" sz="1000" b="1" dirty="0" smtClean="0">
                <a:cs typeface="+mn-cs"/>
              </a:rPr>
              <a:t>direttamente</a:t>
            </a:r>
            <a:r>
              <a:rPr lang="it-IT" sz="1000" dirty="0" smtClean="0">
                <a:cs typeface="+mn-cs"/>
              </a:rPr>
              <a:t> dal soggetto economico in senso ampio (ovvero dai SOCI). Tale conferimento ha luogo:</a:t>
            </a:r>
          </a:p>
          <a:p>
            <a:pPr marL="158265" indent="-158265">
              <a:buFontTx/>
              <a:buChar char="-"/>
              <a:defRPr/>
            </a:pPr>
            <a:r>
              <a:rPr lang="it-IT" sz="1000" dirty="0" smtClean="0">
                <a:cs typeface="+mn-cs"/>
              </a:rPr>
              <a:t>alla costituzione dell’impresa (requisito fondamentale per la costituzione della società e per la qualità di socio) e, allora, si parla di </a:t>
            </a:r>
            <a:r>
              <a:rPr lang="it-IT" sz="1000" b="1" i="1" dirty="0" smtClean="0">
                <a:cs typeface="+mn-cs"/>
              </a:rPr>
              <a:t>CONFERIMENTO INIZIALE </a:t>
            </a:r>
            <a:r>
              <a:rPr lang="it-IT" sz="1000" dirty="0" smtClean="0">
                <a:cs typeface="+mn-cs"/>
              </a:rPr>
              <a:t>che può essere in denaro o in natura. Secondo l’art. 2465 C.C., chi conferisce beni in natura o crediti deve presentare la relazione giurata di un esperto o di una società di revisione iscritti nel registro dei revisori contabili o di una società di revisione iscritta nell'albo speciale. La relazione, che deve contenere la descrizione dei beni o crediti conferiti, l'indicazione dei criteri di valutazione adottati e l'attestazione che il loro valore è almeno pari a quello ad essi attribuito ai fini della determinazione del capitale sociale e dell'eventuale soprapprezzo, deve essere allegata all'atto costitutivo</a:t>
            </a:r>
            <a:r>
              <a:rPr lang="it-IT" sz="1000" b="1" i="1" dirty="0" smtClean="0">
                <a:cs typeface="+mn-cs"/>
              </a:rPr>
              <a:t>. Inizialmente deve essere versato almeno il 25% di tutti i conferimenti in denaro più l’intero sovrapprezzo (vedi art. 2464 CC);</a:t>
            </a:r>
            <a:endParaRPr lang="it-IT" sz="1000" dirty="0" smtClean="0">
              <a:cs typeface="+mn-cs"/>
            </a:endParaRPr>
          </a:p>
          <a:p>
            <a:pPr marL="158265" indent="-158265">
              <a:buFontTx/>
              <a:buChar char="-"/>
              <a:defRPr/>
            </a:pPr>
            <a:r>
              <a:rPr lang="it-IT" sz="1000" dirty="0" smtClean="0">
                <a:cs typeface="+mn-cs"/>
              </a:rPr>
              <a:t>durante la vita dell’impresa, allora si parla di </a:t>
            </a:r>
            <a:r>
              <a:rPr lang="it-IT" sz="1000" b="1" i="1" dirty="0" smtClean="0">
                <a:cs typeface="+mn-cs"/>
              </a:rPr>
              <a:t>CONFERIMENTI SUCCESSIVI.</a:t>
            </a:r>
          </a:p>
          <a:p>
            <a:pPr eaLnBrk="1">
              <a:defRPr/>
            </a:pPr>
            <a:r>
              <a:rPr lang="it-IT" sz="1000" dirty="0" smtClean="0">
                <a:cs typeface="+mn-cs"/>
              </a:rPr>
              <a:t>Il CS è suddiviso in quote, ognuna delle quali rappresenta una frazione del medesimo. Ad ogni socio spettano tante quote in proporzione al conferimento effettuato. Una situazione particolare si verifica nelle Spa e Sapa, in quanto dette quote sono rappresentate da azioni, ovvero da titoli che possono facilmente circolare.</a:t>
            </a:r>
          </a:p>
          <a:p>
            <a:pPr eaLnBrk="1">
              <a:defRPr/>
            </a:pPr>
            <a:r>
              <a:rPr lang="it-IT" sz="1000" b="1" i="1" dirty="0" smtClean="0">
                <a:cs typeface="+mn-cs"/>
              </a:rPr>
              <a:t>Ricordiamo che le azioni possono essere </a:t>
            </a:r>
            <a:r>
              <a:rPr lang="it-IT" sz="1000" b="1" i="1" u="sng" dirty="0" smtClean="0">
                <a:cs typeface="+mn-cs"/>
              </a:rPr>
              <a:t>al portatore</a:t>
            </a:r>
            <a:r>
              <a:rPr lang="it-IT" sz="1000" b="1" i="1" dirty="0" smtClean="0">
                <a:cs typeface="+mn-cs"/>
              </a:rPr>
              <a:t> (si trasferiscono tramite la semplice consegna del titolo) oppure </a:t>
            </a:r>
            <a:r>
              <a:rPr lang="it-IT" sz="1000" b="1" i="1" u="sng" dirty="0" smtClean="0">
                <a:cs typeface="+mn-cs"/>
              </a:rPr>
              <a:t>nominative</a:t>
            </a:r>
            <a:r>
              <a:rPr lang="it-IT" sz="1000" b="1" i="1" dirty="0" smtClean="0">
                <a:cs typeface="+mn-cs"/>
              </a:rPr>
              <a:t> (si trasferiscono con girata autenticata da un notaio). </a:t>
            </a:r>
            <a:endParaRPr lang="it-IT" sz="1000" dirty="0" smtClean="0">
              <a:cs typeface="+mn-cs"/>
            </a:endParaRPr>
          </a:p>
        </p:txBody>
      </p:sp>
    </p:spTree>
    <p:extLst>
      <p:ext uri="{BB962C8B-B14F-4D97-AF65-F5344CB8AC3E}">
        <p14:creationId xmlns:p14="http://schemas.microsoft.com/office/powerpoint/2010/main" val="199884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E96F07-ACC7-8D46-BA20-89A7EDC90B15}" type="slidenum">
              <a:rPr lang="it-IT">
                <a:solidFill>
                  <a:prstClr val="black"/>
                </a:solidFill>
                <a:latin typeface="Calibri"/>
              </a:rPr>
              <a:pPr>
                <a:defRPr/>
              </a:pPr>
              <a:t>7</a:t>
            </a:fld>
            <a:endParaRPr lang="it-IT">
              <a:solidFill>
                <a:prstClr val="black"/>
              </a:solidFill>
              <a:latin typeface="Calibri"/>
            </a:endParaRPr>
          </a:p>
        </p:txBody>
      </p:sp>
      <p:sp>
        <p:nvSpPr>
          <p:cNvPr id="187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7395" name="Rectangle 3"/>
          <p:cNvSpPr>
            <a:spLocks noGrp="1" noChangeArrowheads="1"/>
          </p:cNvSpPr>
          <p:nvPr>
            <p:ph type="body" idx="1"/>
          </p:nvPr>
        </p:nvSpPr>
        <p:spPr/>
        <p:txBody>
          <a:bodyPr/>
          <a:lstStyle/>
          <a:p>
            <a:pPr eaLnBrk="1">
              <a:defRPr/>
            </a:pPr>
            <a:r>
              <a:rPr lang="it-IT" sz="1000" dirty="0" smtClean="0">
                <a:cs typeface="+mn-cs"/>
              </a:rPr>
              <a:t>I fondi di riserva esprimono i finanziamenti propri conferiti indirettamente.</a:t>
            </a:r>
          </a:p>
          <a:p>
            <a:pPr eaLnBrk="1">
              <a:defRPr/>
            </a:pPr>
            <a:r>
              <a:rPr lang="it-IT" sz="1000" dirty="0" smtClean="0">
                <a:cs typeface="+mn-cs"/>
              </a:rPr>
              <a:t>In effetti, un’impresa, mediante l’espletamento della produzione economica, realizza un guadagno la cui naturale destinazione è a vantaggio del soggetto economico, tuttavia, quest’ultimo potrebbe decidere di non prelevare detto guadagno che, quindi, rimane all’interno dell’impresa e può essere utilizzato per effettuare nuovi investimenti. I fondi riserva esprimono questo fenomeno, cioè accolgono i guadagni conseguiti ma non prelevati dal SE. Pertanto, siamo di fronte ad un vero e proprio risparmio d’impresa o </a:t>
            </a:r>
            <a:r>
              <a:rPr lang="it-IT" sz="1000" b="1" dirty="0" smtClean="0">
                <a:cs typeface="+mn-cs"/>
              </a:rPr>
              <a:t>AUTOFINANZIAMENTO.</a:t>
            </a:r>
            <a:endParaRPr lang="it-IT" sz="1000" dirty="0" smtClean="0">
              <a:cs typeface="+mn-cs"/>
            </a:endParaRPr>
          </a:p>
          <a:p>
            <a:pPr eaLnBrk="1">
              <a:defRPr/>
            </a:pPr>
            <a:r>
              <a:rPr lang="it-IT" sz="1000" dirty="0" smtClean="0">
                <a:cs typeface="+mn-cs"/>
              </a:rPr>
              <a:t>I fondi riserva, esprimendo il fenomeno dell’autofinanziamento, individuano la fonte più </a:t>
            </a:r>
            <a:r>
              <a:rPr lang="it-IT" sz="1000" b="1" dirty="0" smtClean="0">
                <a:cs typeface="+mn-cs"/>
              </a:rPr>
              <a:t>interna e genuina</a:t>
            </a:r>
            <a:r>
              <a:rPr lang="it-IT" sz="1000" dirty="0" smtClean="0">
                <a:cs typeface="+mn-cs"/>
              </a:rPr>
              <a:t> di finanziamento. Siamo infatti di fronte a capitale che l’impresa produce autonomamente grazie all’espletamento della produzione economica, senza bisogno di interventi dall’esterno.</a:t>
            </a:r>
          </a:p>
        </p:txBody>
      </p:sp>
    </p:spTree>
    <p:extLst>
      <p:ext uri="{BB962C8B-B14F-4D97-AF65-F5344CB8AC3E}">
        <p14:creationId xmlns:p14="http://schemas.microsoft.com/office/powerpoint/2010/main" val="224278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EE66E8-44FE-6742-B18F-4AFA0DA61AF5}" type="slidenum">
              <a:rPr lang="it-IT">
                <a:solidFill>
                  <a:prstClr val="black"/>
                </a:solidFill>
                <a:latin typeface="Calibri"/>
              </a:rPr>
              <a:pPr>
                <a:defRPr/>
              </a:pPr>
              <a:t>8</a:t>
            </a:fld>
            <a:endParaRPr lang="it-IT">
              <a:solidFill>
                <a:prstClr val="black"/>
              </a:solidFill>
              <a:latin typeface="Calibri"/>
            </a:endParaRPr>
          </a:p>
        </p:txBody>
      </p:sp>
      <p:sp>
        <p:nvSpPr>
          <p:cNvPr id="188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p:txBody>
          <a:bodyPr/>
          <a:lstStyle/>
          <a:p>
            <a:pPr eaLnBrk="1"/>
            <a:r>
              <a:rPr lang="it-IT" sz="1000" dirty="0" smtClean="0"/>
              <a:t>I finanziamenti </a:t>
            </a:r>
            <a:r>
              <a:rPr lang="it-IT" sz="1000" dirty="0"/>
              <a:t>propri sono presenti anche nell’impresa individuale. In questo caso abbiamo un unico titolare che ha una responsabilità illimitata; pertanto non c’è necessità di distinguere tra capitale sociale e fondi riserva, in quanto in ogni caso detti finanziamenti sono riconducibili solo a lui.</a:t>
            </a:r>
          </a:p>
          <a:p>
            <a:pPr eaLnBrk="1"/>
            <a:r>
              <a:rPr lang="it-IT" sz="1000" dirty="0"/>
              <a:t>Siamo cioè di fronte ad una massa indistinta di finanziamenti che, generalmente, è etichettata come CAPITALE PROPRIO, costituito dalla somma di:</a:t>
            </a:r>
          </a:p>
          <a:p>
            <a:pPr eaLnBrk="1">
              <a:buFontTx/>
              <a:buChar char="-"/>
            </a:pPr>
            <a:r>
              <a:rPr lang="it-IT" sz="1000" dirty="0"/>
              <a:t>conferimento iniziale del titolare;</a:t>
            </a:r>
          </a:p>
          <a:p>
            <a:pPr eaLnBrk="1">
              <a:buFontTx/>
              <a:buChar char="-"/>
            </a:pPr>
            <a:r>
              <a:rPr lang="it-IT" sz="1000" dirty="0"/>
              <a:t>conferimenti successivi del titolare;</a:t>
            </a:r>
          </a:p>
          <a:p>
            <a:pPr eaLnBrk="1">
              <a:buFontTx/>
              <a:buChar char="-"/>
            </a:pPr>
            <a:r>
              <a:rPr lang="it-IT" sz="1000" dirty="0"/>
              <a:t>guadagni dell’impresa non prelevati dal titolare</a:t>
            </a:r>
            <a:r>
              <a:rPr lang="it-IT" sz="1000" dirty="0" smtClean="0"/>
              <a:t>.</a:t>
            </a:r>
            <a:endParaRPr lang="it-IT" sz="1000" dirty="0"/>
          </a:p>
        </p:txBody>
      </p:sp>
    </p:spTree>
    <p:extLst>
      <p:ext uri="{BB962C8B-B14F-4D97-AF65-F5344CB8AC3E}">
        <p14:creationId xmlns:p14="http://schemas.microsoft.com/office/powerpoint/2010/main" val="200051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DAC8BD-8EDC-F349-A1F8-DE2255318A9B}" type="slidenum">
              <a:rPr lang="it-IT">
                <a:solidFill>
                  <a:prstClr val="black"/>
                </a:solidFill>
                <a:latin typeface="Calibri"/>
              </a:rPr>
              <a:pPr>
                <a:defRPr/>
              </a:pPr>
              <a:t>9</a:t>
            </a:fld>
            <a:endParaRPr lang="it-IT">
              <a:solidFill>
                <a:prstClr val="black"/>
              </a:solidFill>
              <a:latin typeface="Calibri"/>
            </a:endParaRPr>
          </a:p>
        </p:txBody>
      </p:sp>
      <p:sp>
        <p:nvSpPr>
          <p:cNvPr id="189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89443" name="Rectangle 3"/>
          <p:cNvSpPr>
            <a:spLocks noGrp="1" noChangeArrowheads="1"/>
          </p:cNvSpPr>
          <p:nvPr>
            <p:ph type="body" idx="1"/>
          </p:nvPr>
        </p:nvSpPr>
        <p:spPr/>
        <p:txBody>
          <a:bodyPr/>
          <a:lstStyle/>
          <a:p>
            <a:pPr eaLnBrk="1"/>
            <a:r>
              <a:rPr lang="it-IT" sz="1000" dirty="0" smtClean="0"/>
              <a:t>Abbiamo già visto che i finanziamenti propri provengono direttamente o indirettamente dal soggetto economico in senso ampio,</a:t>
            </a:r>
            <a:r>
              <a:rPr lang="it-IT" sz="1000" baseline="0" dirty="0" smtClean="0"/>
              <a:t> ma </a:t>
            </a:r>
            <a:r>
              <a:rPr lang="it-IT" sz="1000" dirty="0" smtClean="0"/>
              <a:t>quali sono le altre caratteristiche dei finanziamenti propri?</a:t>
            </a:r>
          </a:p>
          <a:p>
            <a:pPr eaLnBrk="1"/>
            <a:r>
              <a:rPr lang="it-IT" sz="1000" b="1" dirty="0" smtClean="0"/>
              <a:t>Non </a:t>
            </a:r>
            <a:r>
              <a:rPr lang="it-IT" sz="1000" b="1" dirty="0"/>
              <a:t>devono essere rimborsati, se non in casi particolari</a:t>
            </a:r>
            <a:endParaRPr lang="it-IT" sz="1000" dirty="0"/>
          </a:p>
          <a:p>
            <a:pPr eaLnBrk="1"/>
            <a:r>
              <a:rPr lang="it-IT" sz="1000" dirty="0"/>
              <a:t>Detti finanziamenti sono forniti per l’esistenza e la sopravvivenza dell’impresa e a ciò sono destinati. Pertanto sono vincolati ad essa fintanto che questa vive. L’unica ipotesi di rimborso si realizza nelle società con il recesso di un socio. In questo caso, il socio che </a:t>
            </a:r>
            <a:r>
              <a:rPr lang="it-IT" sz="1000" dirty="0" smtClean="0"/>
              <a:t>“esce” dall’impresa </a:t>
            </a:r>
            <a:r>
              <a:rPr lang="it-IT" sz="1000" dirty="0"/>
              <a:t>ha diritto di vedersi rimborsato sia i conferimenti effettuati sia guadagni non prelevati.</a:t>
            </a:r>
          </a:p>
          <a:p>
            <a:pPr eaLnBrk="1"/>
            <a:r>
              <a:rPr lang="it-IT" sz="1000" b="1" dirty="0"/>
              <a:t>Non esiste alcuna garanzia di remunerazione per il soggetto economico.</a:t>
            </a:r>
            <a:endParaRPr lang="it-IT" sz="1000" dirty="0"/>
          </a:p>
          <a:p>
            <a:pPr eaLnBrk="1"/>
            <a:r>
              <a:rPr lang="it-IT" sz="1000" dirty="0"/>
              <a:t>La naturale remunerazione è costituita dal guadagno che l’impresa realizza, tuttavia, nulla assicura che l’impresa guadagni e, anche in presenza di un guadagno, il SE potrebbe optare per non prelevarlo (autofinanziamento).</a:t>
            </a:r>
          </a:p>
          <a:p>
            <a:pPr eaLnBrk="1"/>
            <a:r>
              <a:rPr lang="it-IT" sz="1000" b="1" dirty="0"/>
              <a:t>Sono sottoposti a tutti i rischi derivanti dall’impresa.</a:t>
            </a:r>
            <a:endParaRPr lang="it-IT" sz="1000" dirty="0"/>
          </a:p>
          <a:p>
            <a:pPr eaLnBrk="1"/>
            <a:r>
              <a:rPr lang="it-IT" sz="1000" dirty="0"/>
              <a:t>Sono capitali strettamente legati all’andamento dell’impresa e costituiscono garanzia nei confronti di terzi, cosicché, se si decide di chiudere un’impresa, occorrerà: liquidare gli investimenti e</a:t>
            </a:r>
            <a:r>
              <a:rPr lang="it-IT" sz="1000" dirty="0" smtClean="0"/>
              <a:t>,</a:t>
            </a:r>
            <a:r>
              <a:rPr lang="it-IT" sz="1000" baseline="0" dirty="0" smtClean="0"/>
              <a:t> </a:t>
            </a:r>
            <a:r>
              <a:rPr lang="it-IT" sz="1000" dirty="0" smtClean="0"/>
              <a:t>con </a:t>
            </a:r>
            <a:r>
              <a:rPr lang="it-IT" sz="1000" dirty="0"/>
              <a:t>il denaro ottenuto, pagare tutti i </a:t>
            </a:r>
            <a:r>
              <a:rPr lang="it-IT" sz="1000" dirty="0" smtClean="0"/>
              <a:t>debiti. Solo </a:t>
            </a:r>
            <a:r>
              <a:rPr lang="it-IT" sz="1000" dirty="0"/>
              <a:t>a questo punto, se residua del denaro, si procede a restituirlo al SE.</a:t>
            </a:r>
          </a:p>
          <a:p>
            <a:pPr eaLnBrk="1"/>
            <a:r>
              <a:rPr lang="it-IT" sz="1000" dirty="0"/>
              <a:t> </a:t>
            </a:r>
          </a:p>
          <a:p>
            <a:pPr eaLnBrk="1"/>
            <a:r>
              <a:rPr lang="it-IT" sz="1000" b="1" i="1" dirty="0"/>
              <a:t>La circostanza che il capitale proprio è legato durevolmente all’impresa, ossia che non c’è garanzia né di remunerazione né di rimborso, porta a qualificare:</a:t>
            </a:r>
            <a:endParaRPr lang="it-IT" sz="1000" dirty="0"/>
          </a:p>
          <a:p>
            <a:pPr eaLnBrk="1"/>
            <a:r>
              <a:rPr lang="it-IT" sz="1000" dirty="0"/>
              <a:t> </a:t>
            </a:r>
          </a:p>
          <a:p>
            <a:pPr eaLnBrk="1"/>
            <a:r>
              <a:rPr lang="it-IT" sz="1000" b="1" dirty="0"/>
              <a:t>FINANZIAMENTI PROPRI = FINANZIAMENTI ACQUISITI CON VINCOLO DI PIENO RISCHIO</a:t>
            </a:r>
            <a:endParaRPr lang="it-IT" sz="1000" dirty="0"/>
          </a:p>
          <a:p>
            <a:pPr eaLnBrk="1"/>
            <a:r>
              <a:rPr lang="it-IT" sz="1000" b="1" dirty="0"/>
              <a:t> </a:t>
            </a:r>
            <a:endParaRPr lang="it-IT" sz="1000" dirty="0"/>
          </a:p>
          <a:p>
            <a:pPr eaLnBrk="1"/>
            <a:r>
              <a:rPr lang="it-IT" sz="1000" b="1" dirty="0"/>
              <a:t>Da ciò la conseguenza che il capitale proprio non può configurarsi come un debito dell’impresa verso il soggetto economico!</a:t>
            </a:r>
            <a:endParaRPr lang="it-IT" sz="1000" dirty="0"/>
          </a:p>
        </p:txBody>
      </p:sp>
    </p:spTree>
    <p:extLst>
      <p:ext uri="{BB962C8B-B14F-4D97-AF65-F5344CB8AC3E}">
        <p14:creationId xmlns:p14="http://schemas.microsoft.com/office/powerpoint/2010/main" val="412537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28CC79-5C98-9C45-BC74-75F7B9BE941E}" type="slidenum">
              <a:rPr lang="it-IT">
                <a:solidFill>
                  <a:prstClr val="black"/>
                </a:solidFill>
                <a:latin typeface="Calibri"/>
              </a:rPr>
              <a:pPr>
                <a:defRPr/>
              </a:pPr>
              <a:t>10</a:t>
            </a:fld>
            <a:endParaRPr lang="it-IT">
              <a:solidFill>
                <a:prstClr val="black"/>
              </a:solidFill>
              <a:latin typeface="Calibri"/>
            </a:endParaRPr>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pPr defTabSz="844083" eaLnBrk="0" fontAlgn="base" hangingPunct="0">
              <a:spcBef>
                <a:spcPct val="30000"/>
              </a:spcBef>
              <a:spcAft>
                <a:spcPct val="0"/>
              </a:spcAft>
              <a:defRPr/>
            </a:pPr>
            <a:r>
              <a:rPr lang="it-IT" sz="1000" dirty="0" smtClean="0"/>
              <a:t>I capitali necessari all’impresa non sono forniti solo dal SE ma possono essere acquisiti anche da terzi. In questo caso, si parla di </a:t>
            </a:r>
            <a:r>
              <a:rPr lang="it-IT" sz="1000" b="1" dirty="0" smtClean="0"/>
              <a:t>FINANZIAMENTI DI TERZI O FONTI ESTERNE</a:t>
            </a:r>
            <a:r>
              <a:rPr lang="it-IT" sz="1000" b="1" baseline="0" dirty="0" smtClean="0"/>
              <a:t> </a:t>
            </a:r>
            <a:r>
              <a:rPr lang="it-IT" sz="1000" b="0" baseline="0" dirty="0" smtClean="0"/>
              <a:t>che </a:t>
            </a:r>
            <a:r>
              <a:rPr lang="it-IT" sz="1000" dirty="0" smtClean="0"/>
              <a:t>si qualificano come </a:t>
            </a:r>
            <a:r>
              <a:rPr lang="it-IT" sz="1000" b="1" dirty="0" smtClean="0"/>
              <a:t>capitale di debito dell’impresa</a:t>
            </a:r>
            <a:r>
              <a:rPr lang="it-IT" sz="1000" dirty="0" smtClean="0"/>
              <a:t>, in quanto la loro acquisizione determina il sorgere di debiti. I finanziamenti di terzi possono essere acquisiti direttamente o indirettamente.</a:t>
            </a:r>
          </a:p>
          <a:p>
            <a:pPr>
              <a:defRPr/>
            </a:pPr>
            <a:endParaRPr lang="it-IT" sz="1000" dirty="0" smtClean="0"/>
          </a:p>
          <a:p>
            <a:pPr>
              <a:defRPr/>
            </a:pPr>
            <a:r>
              <a:rPr lang="it-IT" sz="1000" dirty="0" smtClean="0"/>
              <a:t>Analizziamone separatamente le caratteristiche.</a:t>
            </a:r>
          </a:p>
        </p:txBody>
      </p:sp>
    </p:spTree>
    <p:extLst>
      <p:ext uri="{BB962C8B-B14F-4D97-AF65-F5344CB8AC3E}">
        <p14:creationId xmlns:p14="http://schemas.microsoft.com/office/powerpoint/2010/main" val="40609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 di Scienze della Salute Umana</a:t>
            </a:r>
          </a:p>
          <a:p>
            <a:pPr algn="ctr">
              <a:buClr>
                <a:srgbClr val="073779"/>
              </a:buClr>
            </a:pPr>
            <a:r>
              <a:rPr lang="it-IT" sz="2200" i="1" dirty="0" smtClean="0">
                <a:solidFill>
                  <a:srgbClr val="073779"/>
                </a:solidFill>
                <a:latin typeface="Cambria"/>
              </a:rPr>
              <a:t>A.A. 2016/2017</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336160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169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3008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80837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r>
              <a:rPr lang="it-IT" smtClean="0">
                <a:latin typeface="Calibri"/>
              </a:rPr>
              <a:t>23/02/16</a:t>
            </a:r>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48738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r>
              <a:rPr lang="it-IT" smtClean="0">
                <a:latin typeface="Calibri"/>
              </a:rPr>
              <a:t>23/02/16</a:t>
            </a:r>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006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r>
              <a:rPr lang="it-IT" smtClean="0">
                <a:latin typeface="Calibri"/>
              </a:rPr>
              <a:t>23/02/16</a:t>
            </a:r>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49550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r>
              <a:rPr lang="it-IT" smtClean="0">
                <a:latin typeface="Calibri"/>
              </a:rPr>
              <a:t>23/02/16</a:t>
            </a:r>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18848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latin typeface="Calibri"/>
              </a:rPr>
              <a:t>23/02/16</a:t>
            </a:r>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34433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r>
              <a:rPr lang="it-IT" smtClean="0">
                <a:latin typeface="Calibri"/>
              </a:rPr>
              <a:t>23/02/16</a:t>
            </a:r>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84658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r>
              <a:rPr lang="it-IT" smtClean="0">
                <a:latin typeface="Calibri"/>
              </a:rPr>
              <a:t>23/02/16</a:t>
            </a:r>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28112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r>
              <a:rPr lang="it-IT" smtClean="0">
                <a:latin typeface="Calibri"/>
              </a:rPr>
              <a:t>23/02/16</a:t>
            </a:r>
            <a:endParaRPr lang="it-IT" dirty="0">
              <a:latin typeface="Calibri"/>
            </a:endParaRPr>
          </a:p>
        </p:txBody>
      </p:sp>
      <p:pic>
        <p:nvPicPr>
          <p:cNvPr id="10" name="Immagine 9" descr="DISEI.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323364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4.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finanziamenti</a:t>
            </a:r>
            <a:endParaRPr lang="it-IT" dirty="0"/>
          </a:p>
        </p:txBody>
      </p:sp>
      <p:sp>
        <p:nvSpPr>
          <p:cNvPr id="3" name="Segnaposto contenuto 2"/>
          <p:cNvSpPr>
            <a:spLocks noGrp="1"/>
          </p:cNvSpPr>
          <p:nvPr>
            <p:ph idx="1"/>
          </p:nvPr>
        </p:nvSpPr>
        <p:spPr/>
        <p:txBody>
          <a:bodyPr/>
          <a:lstStyle/>
          <a:p>
            <a:pPr marL="114300" indent="0" algn="ctr">
              <a:buNone/>
            </a:pPr>
            <a:endParaRPr lang="it-IT" sz="3600" spc="-100" dirty="0" smtClean="0">
              <a:solidFill>
                <a:srgbClr val="1782BF"/>
              </a:solidFill>
              <a:latin typeface="Cambria"/>
              <a:ea typeface="+mj-ea"/>
              <a:cs typeface="+mj-cs"/>
            </a:endParaRPr>
          </a:p>
          <a:p>
            <a:pPr marL="114300" indent="0" algn="ctr">
              <a:buNone/>
            </a:pPr>
            <a:endParaRPr lang="it-IT" sz="3600" spc="-100" dirty="0">
              <a:solidFill>
                <a:srgbClr val="1782BF"/>
              </a:solidFill>
              <a:latin typeface="Cambria"/>
              <a:ea typeface="+mj-ea"/>
              <a:cs typeface="+mj-cs"/>
            </a:endParaRPr>
          </a:p>
          <a:p>
            <a:pPr marL="114300" indent="0" algn="ctr">
              <a:buNone/>
            </a:pPr>
            <a:r>
              <a:rPr lang="it-IT" sz="3600" spc="-100" dirty="0" smtClean="0">
                <a:solidFill>
                  <a:srgbClr val="1782BF"/>
                </a:solidFill>
                <a:latin typeface="Cambria"/>
                <a:ea typeface="+mj-ea"/>
                <a:cs typeface="+mj-cs"/>
              </a:rPr>
              <a:t>L’analisi </a:t>
            </a:r>
            <a:r>
              <a:rPr lang="it-IT" sz="3600" spc="-100" dirty="0">
                <a:solidFill>
                  <a:srgbClr val="1782BF"/>
                </a:solidFill>
                <a:latin typeface="Cambria"/>
                <a:ea typeface="+mj-ea"/>
                <a:cs typeface="+mj-cs"/>
              </a:rPr>
              <a:t>qualitativa del capitale di finanziamento: criteri della provenienza e della durata</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05817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finanziamenti di terzi</a:t>
            </a:r>
            <a:endParaRPr lang="it-IT" dirty="0"/>
          </a:p>
        </p:txBody>
      </p:sp>
      <p:sp>
        <p:nvSpPr>
          <p:cNvPr id="149516" name="Text Box 12"/>
          <p:cNvSpPr txBox="1">
            <a:spLocks noChangeArrowheads="1"/>
          </p:cNvSpPr>
          <p:nvPr/>
        </p:nvSpPr>
        <p:spPr bwMode="auto">
          <a:xfrm>
            <a:off x="1979613" y="2349500"/>
            <a:ext cx="4248150" cy="1200328"/>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dirty="0">
                <a:solidFill>
                  <a:srgbClr val="000000"/>
                </a:solidFill>
                <a:latin typeface="Calibri"/>
                <a:cs typeface="Calibri"/>
              </a:rPr>
              <a:t>provengono</a:t>
            </a:r>
            <a:r>
              <a:rPr lang="it-IT" sz="2400" b="1" dirty="0">
                <a:solidFill>
                  <a:srgbClr val="000000"/>
                </a:solidFill>
                <a:latin typeface="Calibri"/>
                <a:cs typeface="Calibri"/>
              </a:rPr>
              <a:t> </a:t>
            </a:r>
            <a:r>
              <a:rPr lang="it-IT" sz="2400" b="1" dirty="0">
                <a:solidFill>
                  <a:srgbClr val="000090"/>
                </a:solidFill>
                <a:latin typeface="Calibri"/>
                <a:cs typeface="Calibri"/>
              </a:rPr>
              <a:t>direttamente</a:t>
            </a:r>
            <a:r>
              <a:rPr lang="it-IT" sz="2400" b="1" dirty="0">
                <a:solidFill>
                  <a:srgbClr val="000000"/>
                </a:solidFill>
                <a:latin typeface="Calibri"/>
                <a:cs typeface="Calibri"/>
              </a:rPr>
              <a:t> </a:t>
            </a:r>
            <a:r>
              <a:rPr lang="it-IT" sz="2400" dirty="0">
                <a:solidFill>
                  <a:srgbClr val="000000"/>
                </a:solidFill>
                <a:latin typeface="Calibri"/>
                <a:cs typeface="Calibri"/>
              </a:rPr>
              <a:t>o</a:t>
            </a:r>
            <a:r>
              <a:rPr lang="it-IT" sz="2400" b="1" dirty="0">
                <a:solidFill>
                  <a:srgbClr val="000000"/>
                </a:solidFill>
                <a:latin typeface="Calibri"/>
                <a:cs typeface="Calibri"/>
              </a:rPr>
              <a:t> </a:t>
            </a:r>
            <a:r>
              <a:rPr lang="it-IT" sz="2400" b="1" dirty="0">
                <a:solidFill>
                  <a:srgbClr val="000090"/>
                </a:solidFill>
                <a:latin typeface="Calibri"/>
                <a:cs typeface="Calibri"/>
              </a:rPr>
              <a:t>indirettamente</a:t>
            </a:r>
            <a:r>
              <a:rPr lang="it-IT" sz="2400" b="1" dirty="0">
                <a:solidFill>
                  <a:srgbClr val="000000"/>
                </a:solidFill>
                <a:latin typeface="Calibri"/>
                <a:cs typeface="Calibri"/>
              </a:rPr>
              <a:t> </a:t>
            </a:r>
            <a:r>
              <a:rPr lang="it-IT" sz="2400" dirty="0">
                <a:solidFill>
                  <a:srgbClr val="000000"/>
                </a:solidFill>
                <a:latin typeface="Calibri"/>
                <a:cs typeface="Calibri"/>
              </a:rPr>
              <a:t>da terze economie</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443054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finanziamenti di </a:t>
            </a:r>
            <a:r>
              <a:rPr lang="it-IT" dirty="0" smtClean="0"/>
              <a:t>terzi: provenienza…</a:t>
            </a:r>
            <a:endParaRPr lang="it-IT" dirty="0"/>
          </a:p>
        </p:txBody>
      </p:sp>
      <p:grpSp>
        <p:nvGrpSpPr>
          <p:cNvPr id="151563" name="Group 11"/>
          <p:cNvGrpSpPr>
            <a:grpSpLocks/>
          </p:cNvGrpSpPr>
          <p:nvPr/>
        </p:nvGrpSpPr>
        <p:grpSpPr bwMode="auto">
          <a:xfrm>
            <a:off x="684213" y="4508500"/>
            <a:ext cx="8153400" cy="1793875"/>
            <a:chOff x="96" y="2729"/>
            <a:chExt cx="5136" cy="1130"/>
          </a:xfrm>
        </p:grpSpPr>
        <p:sp>
          <p:nvSpPr>
            <p:cNvPr id="151557" name="Text Box 5"/>
            <p:cNvSpPr txBox="1">
              <a:spLocks noChangeArrowheads="1"/>
            </p:cNvSpPr>
            <p:nvPr/>
          </p:nvSpPr>
          <p:spPr bwMode="auto">
            <a:xfrm>
              <a:off x="96" y="2729"/>
              <a:ext cx="94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solidFill>
                    <a:srgbClr val="000000"/>
                  </a:solidFill>
                  <a:latin typeface="Calibri"/>
                </a:rPr>
                <a:t>…indiretta</a:t>
              </a:r>
              <a:endParaRPr lang="it-IT" sz="2400" dirty="0">
                <a:solidFill>
                  <a:srgbClr val="000000"/>
                </a:solidFill>
                <a:latin typeface="Calibri"/>
              </a:endParaRPr>
            </a:p>
          </p:txBody>
        </p:sp>
        <p:sp>
          <p:nvSpPr>
            <p:cNvPr id="151559" name="Text Box 7"/>
            <p:cNvSpPr txBox="1">
              <a:spLocks noChangeArrowheads="1"/>
            </p:cNvSpPr>
            <p:nvPr/>
          </p:nvSpPr>
          <p:spPr bwMode="auto">
            <a:xfrm>
              <a:off x="1632" y="3072"/>
              <a:ext cx="3600" cy="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20000"/>
                </a:lnSpc>
                <a:buFontTx/>
                <a:buChar char="•"/>
                <a:defRPr/>
              </a:pPr>
              <a:r>
                <a:rPr lang="it-IT" sz="2400" dirty="0">
                  <a:solidFill>
                    <a:srgbClr val="000000"/>
                  </a:solidFill>
                  <a:latin typeface="Calibri"/>
                </a:rPr>
                <a:t> dilazioni di pagamento</a:t>
              </a:r>
            </a:p>
            <a:p>
              <a:pPr>
                <a:lnSpc>
                  <a:spcPct val="120000"/>
                </a:lnSpc>
                <a:defRPr/>
              </a:pPr>
              <a:r>
                <a:rPr lang="it-IT" sz="2400" dirty="0">
                  <a:solidFill>
                    <a:srgbClr val="000000"/>
                  </a:solidFill>
                  <a:latin typeface="Calibri"/>
                </a:rPr>
                <a:t>   c.d. </a:t>
              </a:r>
              <a:r>
                <a:rPr lang="it-IT" sz="2400" b="1" i="1" dirty="0">
                  <a:solidFill>
                    <a:srgbClr val="000090"/>
                  </a:solidFill>
                  <a:latin typeface="Calibri"/>
                </a:rPr>
                <a:t>debiti di funzionamento</a:t>
              </a:r>
            </a:p>
          </p:txBody>
        </p:sp>
        <p:pic>
          <p:nvPicPr>
            <p:cNvPr id="1515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3072"/>
              <a:ext cx="864" cy="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51565" name="Group 13"/>
          <p:cNvGrpSpPr>
            <a:grpSpLocks/>
          </p:cNvGrpSpPr>
          <p:nvPr/>
        </p:nvGrpSpPr>
        <p:grpSpPr bwMode="auto">
          <a:xfrm>
            <a:off x="684213" y="2276475"/>
            <a:ext cx="6561137" cy="1831975"/>
            <a:chOff x="431" y="1434"/>
            <a:chExt cx="4133" cy="1154"/>
          </a:xfrm>
        </p:grpSpPr>
        <p:sp>
          <p:nvSpPr>
            <p:cNvPr id="151556" name="Text Box 4"/>
            <p:cNvSpPr txBox="1">
              <a:spLocks noChangeArrowheads="1"/>
            </p:cNvSpPr>
            <p:nvPr/>
          </p:nvSpPr>
          <p:spPr bwMode="auto">
            <a:xfrm>
              <a:off x="431" y="1434"/>
              <a:ext cx="79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b="1" dirty="0">
                  <a:latin typeface="Calibri"/>
                </a:rPr>
                <a:t>…diretta</a:t>
              </a:r>
            </a:p>
          </p:txBody>
        </p:sp>
        <p:sp>
          <p:nvSpPr>
            <p:cNvPr id="151558" name="Text Box 6"/>
            <p:cNvSpPr txBox="1">
              <a:spLocks noChangeArrowheads="1"/>
            </p:cNvSpPr>
            <p:nvPr/>
          </p:nvSpPr>
          <p:spPr bwMode="auto">
            <a:xfrm>
              <a:off x="1871" y="1711"/>
              <a:ext cx="2693" cy="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20000"/>
                </a:lnSpc>
                <a:buFontTx/>
                <a:buChar char="•"/>
                <a:defRPr/>
              </a:pPr>
              <a:r>
                <a:rPr lang="it-IT" sz="2400" dirty="0">
                  <a:latin typeface="Calibri"/>
                </a:rPr>
                <a:t> negoziazione diretta di denaro</a:t>
              </a:r>
            </a:p>
            <a:p>
              <a:pPr>
                <a:lnSpc>
                  <a:spcPct val="120000"/>
                </a:lnSpc>
                <a:defRPr/>
              </a:pPr>
              <a:r>
                <a:rPr lang="it-IT" sz="2400" dirty="0">
                  <a:latin typeface="Calibri"/>
                </a:rPr>
                <a:t>   c.d. </a:t>
              </a:r>
              <a:r>
                <a:rPr lang="it-IT" sz="2400" b="1" i="1" dirty="0">
                  <a:solidFill>
                    <a:srgbClr val="000090"/>
                  </a:solidFill>
                  <a:latin typeface="Calibri"/>
                </a:rPr>
                <a:t>debiti di finanziamento</a:t>
              </a:r>
              <a:endParaRPr lang="it-IT" sz="2400" b="1" dirty="0">
                <a:solidFill>
                  <a:srgbClr val="000090"/>
                </a:solidFill>
                <a:latin typeface="Calibri"/>
              </a:endParaRPr>
            </a:p>
          </p:txBody>
        </p:sp>
        <p:pic>
          <p:nvPicPr>
            <p:cNvPr id="151564"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842"/>
              <a:ext cx="1179" cy="746"/>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94338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51565"/>
                                        </p:tgtEl>
                                        <p:attrNameLst>
                                          <p:attrName>style.visibility</p:attrName>
                                        </p:attrNameLst>
                                      </p:cBhvr>
                                      <p:to>
                                        <p:strVal val="visible"/>
                                      </p:to>
                                    </p:set>
                                    <p:anim calcmode="lin" valueType="num">
                                      <p:cBhvr additive="base">
                                        <p:cTn id="7" dur="1000" fill="hold"/>
                                        <p:tgtEl>
                                          <p:spTgt spid="151565"/>
                                        </p:tgtEl>
                                        <p:attrNameLst>
                                          <p:attrName>ppt_x</p:attrName>
                                        </p:attrNameLst>
                                      </p:cBhvr>
                                      <p:tavLst>
                                        <p:tav tm="0">
                                          <p:val>
                                            <p:strVal val="#ppt_x"/>
                                          </p:val>
                                        </p:tav>
                                        <p:tav tm="100000">
                                          <p:val>
                                            <p:strVal val="#ppt_x"/>
                                          </p:val>
                                        </p:tav>
                                      </p:tavLst>
                                    </p:anim>
                                    <p:anim calcmode="lin" valueType="num">
                                      <p:cBhvr additive="base">
                                        <p:cTn id="8" dur="1000" fill="hold"/>
                                        <p:tgtEl>
                                          <p:spTgt spid="151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151563"/>
                                        </p:tgtEl>
                                        <p:attrNameLst>
                                          <p:attrName>style.visibility</p:attrName>
                                        </p:attrNameLst>
                                      </p:cBhvr>
                                      <p:to>
                                        <p:strVal val="visible"/>
                                      </p:to>
                                    </p:set>
                                    <p:anim calcmode="lin" valueType="num">
                                      <p:cBhvr additive="base">
                                        <p:cTn id="13" dur="1000" fill="hold"/>
                                        <p:tgtEl>
                                          <p:spTgt spid="151563"/>
                                        </p:tgtEl>
                                        <p:attrNameLst>
                                          <p:attrName>ppt_x</p:attrName>
                                        </p:attrNameLst>
                                      </p:cBhvr>
                                      <p:tavLst>
                                        <p:tav tm="0">
                                          <p:val>
                                            <p:strVal val="#ppt_x"/>
                                          </p:val>
                                        </p:tav>
                                        <p:tav tm="100000">
                                          <p:val>
                                            <p:strVal val="#ppt_x"/>
                                          </p:val>
                                        </p:tav>
                                      </p:tavLst>
                                    </p:anim>
                                    <p:anim calcmode="lin" valueType="num">
                                      <p:cBhvr additive="base">
                                        <p:cTn id="14" dur="1000" fill="hold"/>
                                        <p:tgtEl>
                                          <p:spTgt spid="151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Caratteristiche dei finanziamenti di terzi</a:t>
            </a:r>
            <a:endParaRPr lang="it-IT" dirty="0"/>
          </a:p>
        </p:txBody>
      </p:sp>
      <p:grpSp>
        <p:nvGrpSpPr>
          <p:cNvPr id="176286" name="Group 158"/>
          <p:cNvGrpSpPr>
            <a:grpSpLocks/>
          </p:cNvGrpSpPr>
          <p:nvPr/>
        </p:nvGrpSpPr>
        <p:grpSpPr bwMode="auto">
          <a:xfrm>
            <a:off x="755650" y="1916114"/>
            <a:ext cx="7561263" cy="792163"/>
            <a:chOff x="476" y="1207"/>
            <a:chExt cx="4763" cy="499"/>
          </a:xfrm>
        </p:grpSpPr>
        <p:sp>
          <p:nvSpPr>
            <p:cNvPr id="176132" name="Text Box 4"/>
            <p:cNvSpPr txBox="1">
              <a:spLocks noChangeArrowheads="1"/>
            </p:cNvSpPr>
            <p:nvPr/>
          </p:nvSpPr>
          <p:spPr bwMode="auto">
            <a:xfrm>
              <a:off x="1157" y="1207"/>
              <a:ext cx="4082" cy="485"/>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dirty="0">
                  <a:latin typeface="Calibri"/>
                </a:rPr>
                <a:t>provengono “direttamente” o “indirettamente” da terze economie (banche, obbligazionisti, ecc.)</a:t>
              </a:r>
            </a:p>
          </p:txBody>
        </p:sp>
        <p:sp>
          <p:nvSpPr>
            <p:cNvPr id="176133" name="AutoShape 5"/>
            <p:cNvSpPr>
              <a:spLocks noChangeArrowheads="1"/>
            </p:cNvSpPr>
            <p:nvPr/>
          </p:nvSpPr>
          <p:spPr bwMode="auto">
            <a:xfrm>
              <a:off x="476" y="1252"/>
              <a:ext cx="545" cy="454"/>
            </a:xfrm>
            <a:prstGeom prst="rightArrow">
              <a:avLst>
                <a:gd name="adj1" fmla="val 50000"/>
                <a:gd name="adj2" fmla="val 30011"/>
              </a:avLst>
            </a:prstGeom>
            <a:solidFill>
              <a:srgbClr val="0784BE"/>
            </a:solidFill>
            <a:ln w="9525">
              <a:solidFill>
                <a:srgbClr val="00009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latin typeface="Calibri"/>
              </a:endParaRPr>
            </a:p>
          </p:txBody>
        </p:sp>
      </p:grpSp>
      <p:grpSp>
        <p:nvGrpSpPr>
          <p:cNvPr id="176287" name="Group 159"/>
          <p:cNvGrpSpPr>
            <a:grpSpLocks/>
          </p:cNvGrpSpPr>
          <p:nvPr/>
        </p:nvGrpSpPr>
        <p:grpSpPr bwMode="auto">
          <a:xfrm>
            <a:off x="755650" y="2995613"/>
            <a:ext cx="6264275" cy="720725"/>
            <a:chOff x="476" y="1887"/>
            <a:chExt cx="3946" cy="454"/>
          </a:xfrm>
        </p:grpSpPr>
        <p:sp>
          <p:nvSpPr>
            <p:cNvPr id="176135" name="Text Box 7"/>
            <p:cNvSpPr txBox="1">
              <a:spLocks noChangeArrowheads="1"/>
            </p:cNvSpPr>
            <p:nvPr/>
          </p:nvSpPr>
          <p:spPr bwMode="auto">
            <a:xfrm>
              <a:off x="1156" y="1979"/>
              <a:ext cx="3266" cy="271"/>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dirty="0">
                  <a:latin typeface="Calibri"/>
                </a:rPr>
                <a:t>devono essere rimborsati</a:t>
              </a:r>
            </a:p>
          </p:txBody>
        </p:sp>
        <p:sp>
          <p:nvSpPr>
            <p:cNvPr id="176136" name="AutoShape 8"/>
            <p:cNvSpPr>
              <a:spLocks noChangeArrowheads="1"/>
            </p:cNvSpPr>
            <p:nvPr/>
          </p:nvSpPr>
          <p:spPr bwMode="auto">
            <a:xfrm>
              <a:off x="476" y="1887"/>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latin typeface="Calibri"/>
              </a:endParaRPr>
            </a:p>
          </p:txBody>
        </p:sp>
      </p:grpSp>
      <p:grpSp>
        <p:nvGrpSpPr>
          <p:cNvPr id="176288" name="Group 160"/>
          <p:cNvGrpSpPr>
            <a:grpSpLocks/>
          </p:cNvGrpSpPr>
          <p:nvPr/>
        </p:nvGrpSpPr>
        <p:grpSpPr bwMode="auto">
          <a:xfrm>
            <a:off x="755650" y="3860805"/>
            <a:ext cx="5183188" cy="793751"/>
            <a:chOff x="476" y="2432"/>
            <a:chExt cx="3265" cy="500"/>
          </a:xfrm>
        </p:grpSpPr>
        <p:sp>
          <p:nvSpPr>
            <p:cNvPr id="176138" name="Text Box 10"/>
            <p:cNvSpPr txBox="1">
              <a:spLocks noChangeArrowheads="1"/>
            </p:cNvSpPr>
            <p:nvPr/>
          </p:nvSpPr>
          <p:spPr bwMode="auto">
            <a:xfrm>
              <a:off x="1156" y="2432"/>
              <a:ext cx="2585" cy="485"/>
            </a:xfrm>
            <a:prstGeom prst="rect">
              <a:avLst/>
            </a:prstGeom>
            <a:noFill/>
            <a:ln>
              <a:noFill/>
            </a:ln>
            <a:effectLst/>
            <a:extLst>
              <a:ext uri="{909E8E84-426E-40dd-AFC4-6F175D3DCCD1}">
                <a14:hiddenFill xmlns:a14="http://schemas.microsoft.com/office/drawing/2010/main" xmlns="">
                  <a:solidFill>
                    <a:srgbClr val="E6CE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dirty="0">
                  <a:latin typeface="Calibri"/>
                </a:rPr>
                <a:t>ne è garantita la remunerazione (implicita o esplicita)           </a:t>
              </a:r>
            </a:p>
          </p:txBody>
        </p:sp>
        <p:sp>
          <p:nvSpPr>
            <p:cNvPr id="176139" name="AutoShape 11"/>
            <p:cNvSpPr>
              <a:spLocks noChangeArrowheads="1"/>
            </p:cNvSpPr>
            <p:nvPr/>
          </p:nvSpPr>
          <p:spPr bwMode="auto">
            <a:xfrm>
              <a:off x="476" y="2478"/>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latin typeface="Calibri"/>
              </a:endParaRPr>
            </a:p>
          </p:txBody>
        </p:sp>
      </p:grpSp>
      <p:grpSp>
        <p:nvGrpSpPr>
          <p:cNvPr id="176140" name="Group 12"/>
          <p:cNvGrpSpPr>
            <a:grpSpLocks/>
          </p:cNvGrpSpPr>
          <p:nvPr/>
        </p:nvGrpSpPr>
        <p:grpSpPr bwMode="auto">
          <a:xfrm>
            <a:off x="755650" y="4797428"/>
            <a:ext cx="6670675" cy="792163"/>
            <a:chOff x="521" y="3294"/>
            <a:chExt cx="4202" cy="499"/>
          </a:xfrm>
        </p:grpSpPr>
        <p:sp>
          <p:nvSpPr>
            <p:cNvPr id="176141" name="Text Box 13"/>
            <p:cNvSpPr txBox="1">
              <a:spLocks noChangeArrowheads="1"/>
            </p:cNvSpPr>
            <p:nvPr/>
          </p:nvSpPr>
          <p:spPr bwMode="auto">
            <a:xfrm>
              <a:off x="1202" y="3294"/>
              <a:ext cx="3521" cy="485"/>
            </a:xfrm>
            <a:prstGeom prst="rect">
              <a:avLst/>
            </a:prstGeom>
            <a:noFill/>
            <a:ln>
              <a:noFill/>
            </a:ln>
            <a:effectLst/>
            <a:extLst>
              <a:ext uri="{909E8E84-426E-40dd-AFC4-6F175D3DCCD1}">
                <a14:hiddenFill xmlns:a14="http://schemas.microsoft.com/office/drawing/2010/main" xmlns="">
                  <a:solidFill>
                    <a:srgbClr val="D0A2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dirty="0">
                  <a:latin typeface="Calibri"/>
                </a:rPr>
                <a:t>non sono sottoposti a tutti i rischi dell’impresa (vincolo di rischio limitato)</a:t>
              </a:r>
            </a:p>
          </p:txBody>
        </p:sp>
        <p:sp>
          <p:nvSpPr>
            <p:cNvPr id="176142" name="AutoShape 14"/>
            <p:cNvSpPr>
              <a:spLocks noChangeArrowheads="1"/>
            </p:cNvSpPr>
            <p:nvPr/>
          </p:nvSpPr>
          <p:spPr bwMode="auto">
            <a:xfrm>
              <a:off x="521" y="3339"/>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latin typeface="Calibri"/>
              </a:endParaRP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507190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176286"/>
                                        </p:tgtEl>
                                        <p:attrNameLst>
                                          <p:attrName>style.visibility</p:attrName>
                                        </p:attrNameLst>
                                      </p:cBhvr>
                                      <p:to>
                                        <p:strVal val="visible"/>
                                      </p:to>
                                    </p:set>
                                    <p:anim calcmode="lin" valueType="num">
                                      <p:cBhvr additive="base">
                                        <p:cTn id="7" dur="1000" fill="hold"/>
                                        <p:tgtEl>
                                          <p:spTgt spid="176286"/>
                                        </p:tgtEl>
                                        <p:attrNameLst>
                                          <p:attrName>ppt_x</p:attrName>
                                        </p:attrNameLst>
                                      </p:cBhvr>
                                      <p:tavLst>
                                        <p:tav tm="0">
                                          <p:val>
                                            <p:strVal val="0-#ppt_w/2"/>
                                          </p:val>
                                        </p:tav>
                                        <p:tav tm="100000">
                                          <p:val>
                                            <p:strVal val="#ppt_x"/>
                                          </p:val>
                                        </p:tav>
                                      </p:tavLst>
                                    </p:anim>
                                    <p:anim calcmode="lin" valueType="num">
                                      <p:cBhvr additive="base">
                                        <p:cTn id="8" dur="1000" fill="hold"/>
                                        <p:tgtEl>
                                          <p:spTgt spid="1762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176287"/>
                                        </p:tgtEl>
                                        <p:attrNameLst>
                                          <p:attrName>style.visibility</p:attrName>
                                        </p:attrNameLst>
                                      </p:cBhvr>
                                      <p:to>
                                        <p:strVal val="visible"/>
                                      </p:to>
                                    </p:set>
                                    <p:anim calcmode="lin" valueType="num">
                                      <p:cBhvr additive="base">
                                        <p:cTn id="13" dur="1000" fill="hold"/>
                                        <p:tgtEl>
                                          <p:spTgt spid="176287"/>
                                        </p:tgtEl>
                                        <p:attrNameLst>
                                          <p:attrName>ppt_x</p:attrName>
                                        </p:attrNameLst>
                                      </p:cBhvr>
                                      <p:tavLst>
                                        <p:tav tm="0">
                                          <p:val>
                                            <p:strVal val="0-#ppt_w/2"/>
                                          </p:val>
                                        </p:tav>
                                        <p:tav tm="100000">
                                          <p:val>
                                            <p:strVal val="#ppt_x"/>
                                          </p:val>
                                        </p:tav>
                                      </p:tavLst>
                                    </p:anim>
                                    <p:anim calcmode="lin" valueType="num">
                                      <p:cBhvr additive="base">
                                        <p:cTn id="14" dur="1000" fill="hold"/>
                                        <p:tgtEl>
                                          <p:spTgt spid="1762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76288"/>
                                        </p:tgtEl>
                                        <p:attrNameLst>
                                          <p:attrName>style.visibility</p:attrName>
                                        </p:attrNameLst>
                                      </p:cBhvr>
                                      <p:to>
                                        <p:strVal val="visible"/>
                                      </p:to>
                                    </p:set>
                                    <p:anim calcmode="lin" valueType="num">
                                      <p:cBhvr additive="base">
                                        <p:cTn id="19" dur="1000" fill="hold"/>
                                        <p:tgtEl>
                                          <p:spTgt spid="176288"/>
                                        </p:tgtEl>
                                        <p:attrNameLst>
                                          <p:attrName>ppt_x</p:attrName>
                                        </p:attrNameLst>
                                      </p:cBhvr>
                                      <p:tavLst>
                                        <p:tav tm="0">
                                          <p:val>
                                            <p:strVal val="0-#ppt_w/2"/>
                                          </p:val>
                                        </p:tav>
                                        <p:tav tm="100000">
                                          <p:val>
                                            <p:strVal val="#ppt_x"/>
                                          </p:val>
                                        </p:tav>
                                      </p:tavLst>
                                    </p:anim>
                                    <p:anim calcmode="lin" valueType="num">
                                      <p:cBhvr additive="base">
                                        <p:cTn id="20" dur="1000" fill="hold"/>
                                        <p:tgtEl>
                                          <p:spTgt spid="1762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176140"/>
                                        </p:tgtEl>
                                        <p:attrNameLst>
                                          <p:attrName>style.visibility</p:attrName>
                                        </p:attrNameLst>
                                      </p:cBhvr>
                                      <p:to>
                                        <p:strVal val="visible"/>
                                      </p:to>
                                    </p:set>
                                    <p:anim calcmode="lin" valueType="num">
                                      <p:cBhvr additive="base">
                                        <p:cTn id="25" dur="1000" fill="hold"/>
                                        <p:tgtEl>
                                          <p:spTgt spid="176140"/>
                                        </p:tgtEl>
                                        <p:attrNameLst>
                                          <p:attrName>ppt_x</p:attrName>
                                        </p:attrNameLst>
                                      </p:cBhvr>
                                      <p:tavLst>
                                        <p:tav tm="0">
                                          <p:val>
                                            <p:strVal val="0-#ppt_w/2"/>
                                          </p:val>
                                        </p:tav>
                                        <p:tav tm="100000">
                                          <p:val>
                                            <p:strVal val="#ppt_x"/>
                                          </p:val>
                                        </p:tav>
                                      </p:tavLst>
                                    </p:anim>
                                    <p:anim calcmode="lin" valueType="num">
                                      <p:cBhvr additive="base">
                                        <p:cTn id="26" dur="1000" fill="hold"/>
                                        <p:tgtEl>
                                          <p:spTgt spid="176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Finanziamenti di terzi: esempi</a:t>
            </a:r>
            <a:endParaRPr lang="it-IT" dirty="0"/>
          </a:p>
        </p:txBody>
      </p:sp>
      <p:grpSp>
        <p:nvGrpSpPr>
          <p:cNvPr id="153621" name="Group 21"/>
          <p:cNvGrpSpPr>
            <a:grpSpLocks/>
          </p:cNvGrpSpPr>
          <p:nvPr/>
        </p:nvGrpSpPr>
        <p:grpSpPr bwMode="auto">
          <a:xfrm>
            <a:off x="971550" y="1422365"/>
            <a:ext cx="2235200" cy="636587"/>
            <a:chOff x="624" y="1132"/>
            <a:chExt cx="1408" cy="401"/>
          </a:xfrm>
        </p:grpSpPr>
        <p:sp>
          <p:nvSpPr>
            <p:cNvPr id="153603" name="Text Box 3"/>
            <p:cNvSpPr txBox="1">
              <a:spLocks noChangeArrowheads="1"/>
            </p:cNvSpPr>
            <p:nvPr/>
          </p:nvSpPr>
          <p:spPr bwMode="auto">
            <a:xfrm>
              <a:off x="1152" y="1132"/>
              <a:ext cx="880" cy="33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dirty="0">
                  <a:solidFill>
                    <a:srgbClr val="000000"/>
                  </a:solidFill>
                  <a:latin typeface="Calibri"/>
                </a:rPr>
                <a:t>fornitori               </a:t>
              </a:r>
            </a:p>
          </p:txBody>
        </p:sp>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200"/>
              <a:ext cx="528" cy="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53622" name="Group 22"/>
          <p:cNvGrpSpPr>
            <a:grpSpLocks/>
          </p:cNvGrpSpPr>
          <p:nvPr/>
        </p:nvGrpSpPr>
        <p:grpSpPr bwMode="auto">
          <a:xfrm>
            <a:off x="971550" y="2141502"/>
            <a:ext cx="3194051" cy="636588"/>
            <a:chOff x="624" y="1516"/>
            <a:chExt cx="2012" cy="401"/>
          </a:xfrm>
        </p:grpSpPr>
        <p:sp>
          <p:nvSpPr>
            <p:cNvPr id="153605" name="Text Box 5"/>
            <p:cNvSpPr txBox="1">
              <a:spLocks noChangeArrowheads="1"/>
            </p:cNvSpPr>
            <p:nvPr/>
          </p:nvSpPr>
          <p:spPr bwMode="auto">
            <a:xfrm>
              <a:off x="1152" y="1516"/>
              <a:ext cx="1484" cy="33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dirty="0">
                  <a:solidFill>
                    <a:srgbClr val="FF0000"/>
                  </a:solidFill>
                  <a:latin typeface="Calibri"/>
                </a:rPr>
                <a:t>TFR    </a:t>
              </a:r>
              <a:r>
                <a:rPr lang="it-IT" sz="2800" dirty="0">
                  <a:solidFill>
                    <a:srgbClr val="000000"/>
                  </a:solidFill>
                  <a:latin typeface="Calibri"/>
                </a:rPr>
                <a:t>                </a:t>
              </a:r>
            </a:p>
          </p:txBody>
        </p:sp>
        <p:pic>
          <p:nvPicPr>
            <p:cNvPr id="153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584"/>
              <a:ext cx="528" cy="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53623" name="Group 23"/>
          <p:cNvGrpSpPr>
            <a:grpSpLocks/>
          </p:cNvGrpSpPr>
          <p:nvPr/>
        </p:nvGrpSpPr>
        <p:grpSpPr bwMode="auto">
          <a:xfrm>
            <a:off x="971550" y="2860640"/>
            <a:ext cx="2779713" cy="636587"/>
            <a:chOff x="624" y="1900"/>
            <a:chExt cx="1751" cy="401"/>
          </a:xfrm>
        </p:grpSpPr>
        <p:pic>
          <p:nvPicPr>
            <p:cNvPr id="153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1968"/>
              <a:ext cx="528" cy="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3608" name="Text Box 8"/>
            <p:cNvSpPr txBox="1">
              <a:spLocks noChangeArrowheads="1"/>
            </p:cNvSpPr>
            <p:nvPr/>
          </p:nvSpPr>
          <p:spPr bwMode="auto">
            <a:xfrm>
              <a:off x="1152" y="1900"/>
              <a:ext cx="1223" cy="33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a:solidFill>
                    <a:srgbClr val="000000"/>
                  </a:solidFill>
                  <a:latin typeface="Calibri"/>
                </a:rPr>
                <a:t>obbligazioni            </a:t>
              </a:r>
            </a:p>
          </p:txBody>
        </p:sp>
      </p:grpSp>
      <p:grpSp>
        <p:nvGrpSpPr>
          <p:cNvPr id="153624" name="Group 24"/>
          <p:cNvGrpSpPr>
            <a:grpSpLocks/>
          </p:cNvGrpSpPr>
          <p:nvPr/>
        </p:nvGrpSpPr>
        <p:grpSpPr bwMode="auto">
          <a:xfrm>
            <a:off x="971550" y="3509927"/>
            <a:ext cx="1895475" cy="636588"/>
            <a:chOff x="624" y="2284"/>
            <a:chExt cx="1194" cy="401"/>
          </a:xfrm>
        </p:grpSpPr>
        <p:pic>
          <p:nvPicPr>
            <p:cNvPr id="15360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 y="2352"/>
              <a:ext cx="528" cy="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3610" name="Text Box 10"/>
            <p:cNvSpPr txBox="1">
              <a:spLocks noChangeArrowheads="1"/>
            </p:cNvSpPr>
            <p:nvPr/>
          </p:nvSpPr>
          <p:spPr bwMode="auto">
            <a:xfrm>
              <a:off x="1152" y="2284"/>
              <a:ext cx="666" cy="33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a:solidFill>
                    <a:srgbClr val="000000"/>
                  </a:solidFill>
                  <a:latin typeface="Calibri"/>
                </a:rPr>
                <a:t>banca                  </a:t>
              </a:r>
            </a:p>
          </p:txBody>
        </p:sp>
      </p:grpSp>
      <p:sp>
        <p:nvSpPr>
          <p:cNvPr id="153613" name="Text Box 13"/>
          <p:cNvSpPr txBox="1">
            <a:spLocks noChangeArrowheads="1"/>
          </p:cNvSpPr>
          <p:nvPr/>
        </p:nvSpPr>
        <p:spPr bwMode="auto">
          <a:xfrm>
            <a:off x="2195513" y="4084602"/>
            <a:ext cx="5788764" cy="1569660"/>
          </a:xfrm>
          <a:prstGeom prst="rect">
            <a:avLst/>
          </a:prstGeom>
          <a:noFill/>
          <a:ln>
            <a:noFill/>
          </a:ln>
          <a:effectLst/>
          <a:extLst>
            <a:ext uri="{909E8E84-426E-40dd-AFC4-6F175D3DCCD1}">
              <a14:hiddenFill xmlns:a14="http://schemas.microsoft.com/office/drawing/2010/main" xmlns="">
                <a:solidFill>
                  <a:srgbClr val="E6CE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it-IT" sz="2400" i="1" dirty="0">
                <a:solidFill>
                  <a:prstClr val="black"/>
                </a:solidFill>
                <a:latin typeface="Calibri"/>
              </a:rPr>
              <a:t> apertura di credito in C/C (cd fido </a:t>
            </a:r>
            <a:r>
              <a:rPr lang="it-IT" sz="2400" i="1" dirty="0" smtClean="0">
                <a:solidFill>
                  <a:prstClr val="black"/>
                </a:solidFill>
                <a:latin typeface="Calibri"/>
              </a:rPr>
              <a:t>bancario)</a:t>
            </a:r>
          </a:p>
          <a:p>
            <a:pPr>
              <a:buFontTx/>
              <a:buChar char="•"/>
              <a:defRPr/>
            </a:pPr>
            <a:r>
              <a:rPr lang="it-IT" sz="2400" i="1" dirty="0" smtClean="0">
                <a:solidFill>
                  <a:prstClr val="black"/>
                </a:solidFill>
                <a:latin typeface="Calibri"/>
              </a:rPr>
              <a:t> sconto effetti</a:t>
            </a:r>
          </a:p>
          <a:p>
            <a:pPr>
              <a:buFontTx/>
              <a:buChar char="•"/>
              <a:defRPr/>
            </a:pPr>
            <a:r>
              <a:rPr lang="it-IT" sz="2400" i="1" dirty="0" smtClean="0">
                <a:solidFill>
                  <a:prstClr val="black"/>
                </a:solidFill>
                <a:latin typeface="Calibri"/>
              </a:rPr>
              <a:t> mutuo</a:t>
            </a:r>
          </a:p>
          <a:p>
            <a:pPr>
              <a:buFontTx/>
              <a:buChar char="•"/>
              <a:defRPr/>
            </a:pPr>
            <a:r>
              <a:rPr lang="it-IT" sz="2400" i="1" dirty="0">
                <a:solidFill>
                  <a:prstClr val="black"/>
                </a:solidFill>
                <a:latin typeface="Calibri"/>
              </a:rPr>
              <a:t> </a:t>
            </a:r>
            <a:r>
              <a:rPr lang="it-IT" sz="2400" i="1" dirty="0" smtClean="0">
                <a:solidFill>
                  <a:prstClr val="black"/>
                </a:solidFill>
                <a:latin typeface="Calibri"/>
              </a:rPr>
              <a:t>…</a:t>
            </a:r>
            <a:endParaRPr lang="it-IT" sz="2400" i="1" dirty="0">
              <a:solidFill>
                <a:prstClr val="black"/>
              </a:solidFill>
              <a:latin typeface="Calibri"/>
            </a:endParaRPr>
          </a:p>
        </p:txBody>
      </p:sp>
      <p:grpSp>
        <p:nvGrpSpPr>
          <p:cNvPr id="153626" name="Group 26"/>
          <p:cNvGrpSpPr>
            <a:grpSpLocks/>
          </p:cNvGrpSpPr>
          <p:nvPr/>
        </p:nvGrpSpPr>
        <p:grpSpPr bwMode="auto">
          <a:xfrm>
            <a:off x="1042988" y="5505329"/>
            <a:ext cx="2174877" cy="523874"/>
            <a:chOff x="672" y="3820"/>
            <a:chExt cx="1370" cy="330"/>
          </a:xfrm>
        </p:grpSpPr>
        <p:pic>
          <p:nvPicPr>
            <p:cNvPr id="1536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3888"/>
              <a:ext cx="528"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53620" name="Text Box 20"/>
            <p:cNvSpPr txBox="1">
              <a:spLocks noChangeArrowheads="1"/>
            </p:cNvSpPr>
            <p:nvPr/>
          </p:nvSpPr>
          <p:spPr bwMode="auto">
            <a:xfrm>
              <a:off x="1200" y="3820"/>
              <a:ext cx="842" cy="33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800" dirty="0" smtClean="0">
                  <a:solidFill>
                    <a:srgbClr val="000000"/>
                  </a:solidFill>
                  <a:latin typeface="Calibri"/>
                </a:rPr>
                <a:t>Leasing</a:t>
              </a:r>
              <a:r>
                <a:rPr lang="it-IT" sz="2400" i="1" dirty="0" smtClean="0">
                  <a:solidFill>
                    <a:prstClr val="black"/>
                  </a:solidFill>
                  <a:latin typeface="Calibri"/>
                </a:rPr>
                <a:t>    </a:t>
              </a:r>
              <a:r>
                <a:rPr lang="it-IT" sz="2800" dirty="0" smtClean="0">
                  <a:solidFill>
                    <a:srgbClr val="000000"/>
                  </a:solidFill>
                  <a:latin typeface="Calibri"/>
                </a:rPr>
                <a:t>            </a:t>
              </a:r>
              <a:endParaRPr lang="it-IT" sz="2800" dirty="0">
                <a:solidFill>
                  <a:srgbClr val="000000"/>
                </a:solidFill>
                <a:latin typeface="Calibri"/>
              </a:endParaRP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22" name="Text Box 13"/>
          <p:cNvSpPr txBox="1">
            <a:spLocks noChangeArrowheads="1"/>
          </p:cNvSpPr>
          <p:nvPr/>
        </p:nvSpPr>
        <p:spPr bwMode="auto">
          <a:xfrm>
            <a:off x="2226869" y="6019227"/>
            <a:ext cx="1723549" cy="830997"/>
          </a:xfrm>
          <a:prstGeom prst="rect">
            <a:avLst/>
          </a:prstGeom>
          <a:noFill/>
          <a:ln>
            <a:noFill/>
          </a:ln>
          <a:effectLst/>
          <a:extLst>
            <a:ext uri="{909E8E84-426E-40dd-AFC4-6F175D3DCCD1}">
              <a14:hiddenFill xmlns:a14="http://schemas.microsoft.com/office/drawing/2010/main" xmlns="">
                <a:solidFill>
                  <a:srgbClr val="E6CE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it-IT" sz="2400" i="1" dirty="0">
                <a:solidFill>
                  <a:prstClr val="black"/>
                </a:solidFill>
                <a:latin typeface="Calibri"/>
              </a:rPr>
              <a:t> </a:t>
            </a:r>
            <a:r>
              <a:rPr lang="it-IT" sz="2400" i="1" dirty="0" smtClean="0">
                <a:solidFill>
                  <a:prstClr val="black"/>
                </a:solidFill>
                <a:latin typeface="Calibri"/>
              </a:rPr>
              <a:t>operativo</a:t>
            </a:r>
          </a:p>
          <a:p>
            <a:pPr>
              <a:buFontTx/>
              <a:buChar char="•"/>
              <a:defRPr/>
            </a:pPr>
            <a:r>
              <a:rPr lang="it-IT" sz="2400" i="1" dirty="0" smtClean="0">
                <a:solidFill>
                  <a:prstClr val="black"/>
                </a:solidFill>
                <a:latin typeface="Calibri"/>
              </a:rPr>
              <a:t> finanziario</a:t>
            </a:r>
          </a:p>
        </p:txBody>
      </p:sp>
    </p:spTree>
    <p:extLst>
      <p:ext uri="{BB962C8B-B14F-4D97-AF65-F5344CB8AC3E}">
        <p14:creationId xmlns:p14="http://schemas.microsoft.com/office/powerpoint/2010/main" val="372803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53621"/>
                                        </p:tgtEl>
                                        <p:attrNameLst>
                                          <p:attrName>style.visibility</p:attrName>
                                        </p:attrNameLst>
                                      </p:cBhvr>
                                      <p:to>
                                        <p:strVal val="visible"/>
                                      </p:to>
                                    </p:set>
                                    <p:anim calcmode="lin" valueType="num">
                                      <p:cBhvr additive="base">
                                        <p:cTn id="7" dur="500" fill="hold"/>
                                        <p:tgtEl>
                                          <p:spTgt spid="153621"/>
                                        </p:tgtEl>
                                        <p:attrNameLst>
                                          <p:attrName>ppt_x</p:attrName>
                                        </p:attrNameLst>
                                      </p:cBhvr>
                                      <p:tavLst>
                                        <p:tav tm="0">
                                          <p:val>
                                            <p:strVal val="#ppt_x"/>
                                          </p:val>
                                        </p:tav>
                                        <p:tav tm="100000">
                                          <p:val>
                                            <p:strVal val="#ppt_x"/>
                                          </p:val>
                                        </p:tav>
                                      </p:tavLst>
                                    </p:anim>
                                    <p:anim calcmode="lin" valueType="num">
                                      <p:cBhvr additive="base">
                                        <p:cTn id="8" dur="500" fill="hold"/>
                                        <p:tgtEl>
                                          <p:spTgt spid="1536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22"/>
                                        </p:tgtEl>
                                        <p:attrNameLst>
                                          <p:attrName>style.visibility</p:attrName>
                                        </p:attrNameLst>
                                      </p:cBhvr>
                                      <p:to>
                                        <p:strVal val="visible"/>
                                      </p:to>
                                    </p:set>
                                    <p:anim calcmode="lin" valueType="num">
                                      <p:cBhvr additive="base">
                                        <p:cTn id="13" dur="500" fill="hold"/>
                                        <p:tgtEl>
                                          <p:spTgt spid="153622"/>
                                        </p:tgtEl>
                                        <p:attrNameLst>
                                          <p:attrName>ppt_x</p:attrName>
                                        </p:attrNameLst>
                                      </p:cBhvr>
                                      <p:tavLst>
                                        <p:tav tm="0">
                                          <p:val>
                                            <p:strVal val="#ppt_x"/>
                                          </p:val>
                                        </p:tav>
                                        <p:tav tm="100000">
                                          <p:val>
                                            <p:strVal val="#ppt_x"/>
                                          </p:val>
                                        </p:tav>
                                      </p:tavLst>
                                    </p:anim>
                                    <p:anim calcmode="lin" valueType="num">
                                      <p:cBhvr additive="base">
                                        <p:cTn id="14" dur="500" fill="hold"/>
                                        <p:tgtEl>
                                          <p:spTgt spid="15362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23"/>
                                        </p:tgtEl>
                                        <p:attrNameLst>
                                          <p:attrName>style.visibility</p:attrName>
                                        </p:attrNameLst>
                                      </p:cBhvr>
                                      <p:to>
                                        <p:strVal val="visible"/>
                                      </p:to>
                                    </p:set>
                                    <p:anim calcmode="lin" valueType="num">
                                      <p:cBhvr additive="base">
                                        <p:cTn id="19" dur="500" fill="hold"/>
                                        <p:tgtEl>
                                          <p:spTgt spid="153623"/>
                                        </p:tgtEl>
                                        <p:attrNameLst>
                                          <p:attrName>ppt_x</p:attrName>
                                        </p:attrNameLst>
                                      </p:cBhvr>
                                      <p:tavLst>
                                        <p:tav tm="0">
                                          <p:val>
                                            <p:strVal val="#ppt_x"/>
                                          </p:val>
                                        </p:tav>
                                        <p:tav tm="100000">
                                          <p:val>
                                            <p:strVal val="#ppt_x"/>
                                          </p:val>
                                        </p:tav>
                                      </p:tavLst>
                                    </p:anim>
                                    <p:anim calcmode="lin" valueType="num">
                                      <p:cBhvr additive="base">
                                        <p:cTn id="20" dur="500" fill="hold"/>
                                        <p:tgtEl>
                                          <p:spTgt spid="15362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24"/>
                                        </p:tgtEl>
                                        <p:attrNameLst>
                                          <p:attrName>style.visibility</p:attrName>
                                        </p:attrNameLst>
                                      </p:cBhvr>
                                      <p:to>
                                        <p:strVal val="visible"/>
                                      </p:to>
                                    </p:set>
                                    <p:anim calcmode="lin" valueType="num">
                                      <p:cBhvr additive="base">
                                        <p:cTn id="25" dur="500" fill="hold"/>
                                        <p:tgtEl>
                                          <p:spTgt spid="153624"/>
                                        </p:tgtEl>
                                        <p:attrNameLst>
                                          <p:attrName>ppt_x</p:attrName>
                                        </p:attrNameLst>
                                      </p:cBhvr>
                                      <p:tavLst>
                                        <p:tav tm="0">
                                          <p:val>
                                            <p:strVal val="#ppt_x"/>
                                          </p:val>
                                        </p:tav>
                                        <p:tav tm="100000">
                                          <p:val>
                                            <p:strVal val="#ppt_x"/>
                                          </p:val>
                                        </p:tav>
                                      </p:tavLst>
                                    </p:anim>
                                    <p:anim calcmode="lin" valueType="num">
                                      <p:cBhvr additive="base">
                                        <p:cTn id="26" dur="500" fill="hold"/>
                                        <p:tgtEl>
                                          <p:spTgt spid="1536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13"/>
                                        </p:tgtEl>
                                        <p:attrNameLst>
                                          <p:attrName>style.visibility</p:attrName>
                                        </p:attrNameLst>
                                      </p:cBhvr>
                                      <p:to>
                                        <p:strVal val="visible"/>
                                      </p:to>
                                    </p:set>
                                    <p:anim calcmode="lin" valueType="num">
                                      <p:cBhvr additive="base">
                                        <p:cTn id="31" dur="500" fill="hold"/>
                                        <p:tgtEl>
                                          <p:spTgt spid="153613"/>
                                        </p:tgtEl>
                                        <p:attrNameLst>
                                          <p:attrName>ppt_x</p:attrName>
                                        </p:attrNameLst>
                                      </p:cBhvr>
                                      <p:tavLst>
                                        <p:tav tm="0">
                                          <p:val>
                                            <p:strVal val="#ppt_x"/>
                                          </p:val>
                                        </p:tav>
                                        <p:tav tm="100000">
                                          <p:val>
                                            <p:strVal val="#ppt_x"/>
                                          </p:val>
                                        </p:tav>
                                      </p:tavLst>
                                    </p:anim>
                                    <p:anim calcmode="lin" valueType="num">
                                      <p:cBhvr additive="base">
                                        <p:cTn id="32" dur="500" fill="hold"/>
                                        <p:tgtEl>
                                          <p:spTgt spid="1536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26"/>
                                        </p:tgtEl>
                                        <p:attrNameLst>
                                          <p:attrName>style.visibility</p:attrName>
                                        </p:attrNameLst>
                                      </p:cBhvr>
                                      <p:to>
                                        <p:strVal val="visible"/>
                                      </p:to>
                                    </p:set>
                                    <p:anim calcmode="lin" valueType="num">
                                      <p:cBhvr additive="base">
                                        <p:cTn id="37" dur="500" fill="hold"/>
                                        <p:tgtEl>
                                          <p:spTgt spid="153626"/>
                                        </p:tgtEl>
                                        <p:attrNameLst>
                                          <p:attrName>ppt_x</p:attrName>
                                        </p:attrNameLst>
                                      </p:cBhvr>
                                      <p:tavLst>
                                        <p:tav tm="0">
                                          <p:val>
                                            <p:strVal val="#ppt_x"/>
                                          </p:val>
                                        </p:tav>
                                        <p:tav tm="100000">
                                          <p:val>
                                            <p:strVal val="#ppt_x"/>
                                          </p:val>
                                        </p:tav>
                                      </p:tavLst>
                                    </p:anim>
                                    <p:anim calcmode="lin" valueType="num">
                                      <p:cBhvr additive="base">
                                        <p:cTn id="38" dur="500" fill="hold"/>
                                        <p:tgtEl>
                                          <p:spTgt spid="1536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3"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5" name="Object 3"/>
          <p:cNvGraphicFramePr>
            <a:graphicFrameLocks noChangeAspect="1"/>
          </p:cNvGraphicFramePr>
          <p:nvPr>
            <p:extLst>
              <p:ext uri="{D42A27DB-BD31-4B8C-83A1-F6EECF244321}">
                <p14:modId xmlns:p14="http://schemas.microsoft.com/office/powerpoint/2010/main" val="3709070710"/>
              </p:ext>
            </p:extLst>
          </p:nvPr>
        </p:nvGraphicFramePr>
        <p:xfrm>
          <a:off x="1342689" y="1433568"/>
          <a:ext cx="1233487" cy="763587"/>
        </p:xfrm>
        <a:graphic>
          <a:graphicData uri="http://schemas.openxmlformats.org/presentationml/2006/ole">
            <mc:AlternateContent xmlns:mc="http://schemas.openxmlformats.org/markup-compatibility/2006">
              <mc:Choice xmlns:v="urn:schemas-microsoft-com:vml" Requires="v">
                <p:oleObj spid="_x0000_s44076" name="ClipArt" r:id="rId4" imgW="5809706" imgH="3010989" progId="MS_ClipArt_Gallery.2">
                  <p:embed/>
                </p:oleObj>
              </mc:Choice>
              <mc:Fallback>
                <p:oleObj name="ClipArt" r:id="rId4" imgW="5809706" imgH="301098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689" y="1433568"/>
                        <a:ext cx="1233487" cy="763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5172" name="Text Box 4"/>
          <p:cNvSpPr txBox="1">
            <a:spLocks noChangeArrowheads="1"/>
          </p:cNvSpPr>
          <p:nvPr/>
        </p:nvSpPr>
        <p:spPr bwMode="auto">
          <a:xfrm>
            <a:off x="982326" y="2355905"/>
            <a:ext cx="203041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eaLnBrk="0" fontAlgn="auto">
              <a:lnSpc>
                <a:spcPct val="100000"/>
              </a:lnSpc>
              <a:spcBef>
                <a:spcPct val="50000"/>
              </a:spcBef>
              <a:spcAft>
                <a:spcPts val="0"/>
              </a:spcAft>
              <a:buClrTx/>
              <a:buSzTx/>
              <a:buFontTx/>
              <a:buNone/>
              <a:defRPr/>
            </a:pPr>
            <a:r>
              <a:rPr lang="it-IT" sz="2000" dirty="0">
                <a:solidFill>
                  <a:prstClr val="black"/>
                </a:solidFill>
                <a:latin typeface="Times New Roman" charset="0"/>
                <a:ea typeface="+mn-ea"/>
                <a:cs typeface="+mn-cs"/>
              </a:rPr>
              <a:t>IMPRESA PRODUTTRICE</a:t>
            </a:r>
          </a:p>
        </p:txBody>
      </p:sp>
      <p:sp>
        <p:nvSpPr>
          <p:cNvPr id="135173" name="Line 5"/>
          <p:cNvSpPr>
            <a:spLocks noChangeShapeType="1"/>
          </p:cNvSpPr>
          <p:nvPr/>
        </p:nvSpPr>
        <p:spPr bwMode="auto">
          <a:xfrm>
            <a:off x="2709526" y="2140005"/>
            <a:ext cx="1296988"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457200" fontAlgn="auto" hangingPunct="1">
              <a:lnSpc>
                <a:spcPct val="100000"/>
              </a:lnSpc>
              <a:spcBef>
                <a:spcPts val="0"/>
              </a:spcBef>
              <a:spcAft>
                <a:spcPts val="0"/>
              </a:spcAft>
              <a:buClrTx/>
              <a:buSzTx/>
              <a:buFontTx/>
              <a:buNone/>
              <a:defRPr/>
            </a:pPr>
            <a:endParaRPr lang="it-IT">
              <a:solidFill>
                <a:prstClr val="black"/>
              </a:solidFill>
              <a:latin typeface="Calibri"/>
              <a:ea typeface="+mn-ea"/>
              <a:cs typeface="+mn-cs"/>
            </a:endParaRPr>
          </a:p>
        </p:txBody>
      </p:sp>
      <p:sp>
        <p:nvSpPr>
          <p:cNvPr id="135174" name="Text Box 6"/>
          <p:cNvSpPr txBox="1">
            <a:spLocks noChangeArrowheads="1"/>
          </p:cNvSpPr>
          <p:nvPr/>
        </p:nvSpPr>
        <p:spPr bwMode="auto">
          <a:xfrm>
            <a:off x="381000" y="4815117"/>
            <a:ext cx="7646988"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457200" eaLnBrk="0" fontAlgn="auto">
              <a:lnSpc>
                <a:spcPct val="100000"/>
              </a:lnSpc>
              <a:spcBef>
                <a:spcPct val="50000"/>
              </a:spcBef>
              <a:spcAft>
                <a:spcPts val="0"/>
              </a:spcAft>
              <a:buClrTx/>
              <a:buSzTx/>
              <a:buFontTx/>
              <a:buNone/>
              <a:defRPr/>
            </a:pPr>
            <a:r>
              <a:rPr lang="it-IT" sz="2400" dirty="0">
                <a:solidFill>
                  <a:prstClr val="black"/>
                </a:solidFill>
                <a:latin typeface="Calibri"/>
                <a:ea typeface="+mn-ea"/>
                <a:cs typeface="+mn-cs"/>
              </a:rPr>
              <a:t>L’impresa </a:t>
            </a:r>
            <a:r>
              <a:rPr lang="it-IT" sz="2400" dirty="0" smtClean="0">
                <a:solidFill>
                  <a:prstClr val="black"/>
                </a:solidFill>
                <a:latin typeface="Calibri"/>
                <a:ea typeface="+mn-ea"/>
                <a:cs typeface="+mn-cs"/>
              </a:rPr>
              <a:t>costruttrice (locatrice</a:t>
            </a:r>
            <a:r>
              <a:rPr lang="it-IT" sz="2400" dirty="0">
                <a:solidFill>
                  <a:prstClr val="black"/>
                </a:solidFill>
                <a:latin typeface="Calibri"/>
              </a:rPr>
              <a:t>)</a:t>
            </a:r>
            <a:r>
              <a:rPr lang="it-IT" sz="2400" dirty="0" smtClean="0">
                <a:solidFill>
                  <a:prstClr val="black"/>
                </a:solidFill>
                <a:latin typeface="Calibri"/>
                <a:ea typeface="+mn-ea"/>
                <a:cs typeface="+mn-cs"/>
              </a:rPr>
              <a:t> </a:t>
            </a:r>
            <a:r>
              <a:rPr lang="it-IT" sz="2400" dirty="0">
                <a:solidFill>
                  <a:prstClr val="black"/>
                </a:solidFill>
                <a:latin typeface="Calibri"/>
                <a:ea typeface="+mn-ea"/>
                <a:cs typeface="+mn-cs"/>
              </a:rPr>
              <a:t>concede all’impresa locataria la disponibilità di un bene contro il pagamento di un canone periodico </a:t>
            </a:r>
            <a:r>
              <a:rPr lang="it-IT" sz="2400" dirty="0" smtClean="0">
                <a:solidFill>
                  <a:prstClr val="black"/>
                </a:solidFill>
                <a:latin typeface="Calibri"/>
              </a:rPr>
              <a:t>che comprende alcuni servizi accessori</a:t>
            </a:r>
            <a:endParaRPr lang="it-IT" sz="2400" dirty="0">
              <a:solidFill>
                <a:prstClr val="black"/>
              </a:solidFill>
              <a:latin typeface="Calibri"/>
              <a:ea typeface="+mn-ea"/>
              <a:cs typeface="+mn-cs"/>
            </a:endParaRPr>
          </a:p>
        </p:txBody>
      </p:sp>
      <p:sp>
        <p:nvSpPr>
          <p:cNvPr id="135175" name="Text Box 7"/>
          <p:cNvSpPr txBox="1">
            <a:spLocks noChangeArrowheads="1"/>
          </p:cNvSpPr>
          <p:nvPr/>
        </p:nvSpPr>
        <p:spPr bwMode="auto">
          <a:xfrm>
            <a:off x="3543136" y="3933923"/>
            <a:ext cx="217646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eaLnBrk="0" fontAlgn="auto">
              <a:lnSpc>
                <a:spcPct val="100000"/>
              </a:lnSpc>
              <a:spcBef>
                <a:spcPct val="50000"/>
              </a:spcBef>
              <a:spcAft>
                <a:spcPts val="0"/>
              </a:spcAft>
              <a:buClrTx/>
              <a:buSzTx/>
              <a:buFontTx/>
              <a:buNone/>
              <a:defRPr/>
            </a:pPr>
            <a:r>
              <a:rPr lang="it-IT" sz="2000" dirty="0">
                <a:solidFill>
                  <a:prstClr val="black"/>
                </a:solidFill>
                <a:latin typeface="Times New Roman" charset="0"/>
                <a:ea typeface="+mn-ea"/>
                <a:cs typeface="+mn-cs"/>
              </a:rPr>
              <a:t>IMPRESA UTILIZZATRICE</a:t>
            </a:r>
          </a:p>
        </p:txBody>
      </p:sp>
      <p:graphicFrame>
        <p:nvGraphicFramePr>
          <p:cNvPr id="164870" name="Object 8"/>
          <p:cNvGraphicFramePr>
            <a:graphicFrameLocks noChangeAspect="1"/>
          </p:cNvGraphicFramePr>
          <p:nvPr>
            <p:extLst>
              <p:ext uri="{D42A27DB-BD31-4B8C-83A1-F6EECF244321}">
                <p14:modId xmlns:p14="http://schemas.microsoft.com/office/powerpoint/2010/main" val="1875556715"/>
              </p:ext>
            </p:extLst>
          </p:nvPr>
        </p:nvGraphicFramePr>
        <p:xfrm>
          <a:off x="4006514" y="3005193"/>
          <a:ext cx="1233487" cy="763587"/>
        </p:xfrm>
        <a:graphic>
          <a:graphicData uri="http://schemas.openxmlformats.org/presentationml/2006/ole">
            <mc:AlternateContent xmlns:mc="http://schemas.openxmlformats.org/markup-compatibility/2006">
              <mc:Choice xmlns:v="urn:schemas-microsoft-com:vml" Requires="v">
                <p:oleObj spid="_x0000_s44077" name="ClipArt" r:id="rId6" imgW="5809706" imgH="3010989" progId="MS_ClipArt_Gallery.2">
                  <p:embed/>
                </p:oleObj>
              </mc:Choice>
              <mc:Fallback>
                <p:oleObj name="ClipArt" r:id="rId6" imgW="5809706" imgH="301098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514" y="3005193"/>
                        <a:ext cx="1233487" cy="763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itolo 1"/>
          <p:cNvSpPr>
            <a:spLocks noGrp="1"/>
          </p:cNvSpPr>
          <p:nvPr>
            <p:ph type="title"/>
          </p:nvPr>
        </p:nvSpPr>
        <p:spPr/>
        <p:txBody>
          <a:bodyPr/>
          <a:lstStyle/>
          <a:p>
            <a:pPr eaLnBrk="1" fontAlgn="auto" hangingPunct="1">
              <a:spcAft>
                <a:spcPts val="0"/>
              </a:spcAft>
              <a:defRPr/>
            </a:pPr>
            <a:r>
              <a:rPr lang="it-IT" dirty="0" smtClean="0">
                <a:ea typeface="+mj-ea"/>
                <a:cs typeface="+mj-cs"/>
              </a:rPr>
              <a:t>Il leasing operativo</a:t>
            </a:r>
            <a:endParaRPr lang="it-IT" dirty="0">
              <a:ea typeface="+mj-ea"/>
              <a:cs typeface="+mj-cs"/>
            </a:endParaRPr>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Tree>
    <p:extLst>
      <p:ext uri="{BB962C8B-B14F-4D97-AF65-F5344CB8AC3E}">
        <p14:creationId xmlns:p14="http://schemas.microsoft.com/office/powerpoint/2010/main" val="50623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3" name="Object 3"/>
          <p:cNvGraphicFramePr>
            <a:graphicFrameLocks noChangeAspect="1"/>
          </p:cNvGraphicFramePr>
          <p:nvPr/>
        </p:nvGraphicFramePr>
        <p:xfrm>
          <a:off x="6361113" y="1341438"/>
          <a:ext cx="1163637" cy="827087"/>
        </p:xfrm>
        <a:graphic>
          <a:graphicData uri="http://schemas.openxmlformats.org/presentationml/2006/ole">
            <mc:AlternateContent xmlns:mc="http://schemas.openxmlformats.org/markup-compatibility/2006">
              <mc:Choice xmlns:v="urn:schemas-microsoft-com:vml" Requires="v">
                <p:oleObj spid="_x0000_s45121" name="ClipArt" r:id="rId4" imgW="7036619" imgH="4578555" progId="MS_ClipArt_Gallery.2">
                  <p:embed/>
                </p:oleObj>
              </mc:Choice>
              <mc:Fallback>
                <p:oleObj name="ClipArt" r:id="rId4" imgW="7036619" imgH="457855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1113" y="1341438"/>
                        <a:ext cx="1163637" cy="827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6196" name="Line 4"/>
          <p:cNvSpPr>
            <a:spLocks noChangeShapeType="1"/>
          </p:cNvSpPr>
          <p:nvPr/>
        </p:nvSpPr>
        <p:spPr bwMode="auto">
          <a:xfrm flipH="1">
            <a:off x="3429000" y="1916113"/>
            <a:ext cx="2438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457200" fontAlgn="auto" hangingPunct="1">
              <a:lnSpc>
                <a:spcPct val="100000"/>
              </a:lnSpc>
              <a:spcBef>
                <a:spcPts val="0"/>
              </a:spcBef>
              <a:spcAft>
                <a:spcPts val="0"/>
              </a:spcAft>
              <a:buClrTx/>
              <a:buSzTx/>
              <a:buFontTx/>
              <a:buNone/>
              <a:defRPr/>
            </a:pPr>
            <a:endParaRPr lang="it-IT">
              <a:solidFill>
                <a:prstClr val="black"/>
              </a:solidFill>
              <a:latin typeface="Calibri"/>
              <a:ea typeface="+mn-ea"/>
              <a:cs typeface="+mn-cs"/>
            </a:endParaRPr>
          </a:p>
        </p:txBody>
      </p:sp>
      <p:sp>
        <p:nvSpPr>
          <p:cNvPr id="136197" name="Line 5"/>
          <p:cNvSpPr>
            <a:spLocks noChangeShapeType="1"/>
          </p:cNvSpPr>
          <p:nvPr/>
        </p:nvSpPr>
        <p:spPr bwMode="auto">
          <a:xfrm flipV="1">
            <a:off x="5724525" y="3141662"/>
            <a:ext cx="882650" cy="6492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457200" fontAlgn="auto" hangingPunct="1">
              <a:lnSpc>
                <a:spcPct val="100000"/>
              </a:lnSpc>
              <a:spcBef>
                <a:spcPts val="0"/>
              </a:spcBef>
              <a:spcAft>
                <a:spcPts val="0"/>
              </a:spcAft>
              <a:buClrTx/>
              <a:buSzTx/>
              <a:buFontTx/>
              <a:buNone/>
              <a:defRPr/>
            </a:pPr>
            <a:endParaRPr lang="it-IT">
              <a:solidFill>
                <a:prstClr val="black"/>
              </a:solidFill>
              <a:latin typeface="Calibri"/>
              <a:ea typeface="+mn-ea"/>
              <a:cs typeface="+mn-cs"/>
            </a:endParaRPr>
          </a:p>
        </p:txBody>
      </p:sp>
      <p:sp>
        <p:nvSpPr>
          <p:cNvPr id="136198" name="Text Box 6"/>
          <p:cNvSpPr txBox="1">
            <a:spLocks noChangeArrowheads="1"/>
          </p:cNvSpPr>
          <p:nvPr/>
        </p:nvSpPr>
        <p:spPr bwMode="auto">
          <a:xfrm>
            <a:off x="457200" y="4652963"/>
            <a:ext cx="7620000" cy="157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defTabSz="457200" eaLnBrk="0" fontAlgn="auto">
              <a:lnSpc>
                <a:spcPct val="100000"/>
              </a:lnSpc>
              <a:spcBef>
                <a:spcPct val="50000"/>
              </a:spcBef>
              <a:spcAft>
                <a:spcPts val="0"/>
              </a:spcAft>
              <a:buClrTx/>
              <a:buSzTx/>
              <a:buFontTx/>
              <a:buNone/>
              <a:defRPr/>
            </a:pPr>
            <a:r>
              <a:rPr lang="it-IT" sz="2400" dirty="0">
                <a:solidFill>
                  <a:prstClr val="black"/>
                </a:solidFill>
                <a:latin typeface="Calibri"/>
                <a:ea typeface="+mn-ea"/>
                <a:cs typeface="+mn-cs"/>
              </a:rPr>
              <a:t>La società di leasing </a:t>
            </a:r>
            <a:r>
              <a:rPr lang="it-IT" sz="2400" dirty="0" smtClean="0">
                <a:solidFill>
                  <a:prstClr val="black"/>
                </a:solidFill>
                <a:latin typeface="Calibri"/>
                <a:ea typeface="+mn-ea"/>
                <a:cs typeface="+mn-cs"/>
              </a:rPr>
              <a:t>acquista un bene </a:t>
            </a:r>
            <a:r>
              <a:rPr lang="it-IT" sz="2400" dirty="0">
                <a:solidFill>
                  <a:prstClr val="black"/>
                </a:solidFill>
                <a:latin typeface="Calibri"/>
                <a:ea typeface="+mn-ea"/>
                <a:cs typeface="+mn-cs"/>
              </a:rPr>
              <a:t>dall’impresa produttrice per </a:t>
            </a:r>
            <a:r>
              <a:rPr lang="it-IT" sz="2400" dirty="0" smtClean="0">
                <a:solidFill>
                  <a:prstClr val="black"/>
                </a:solidFill>
                <a:latin typeface="Calibri"/>
                <a:ea typeface="+mn-ea"/>
                <a:cs typeface="+mn-cs"/>
              </a:rPr>
              <a:t>concederlo </a:t>
            </a:r>
            <a:r>
              <a:rPr lang="it-IT" sz="2400" dirty="0">
                <a:solidFill>
                  <a:prstClr val="black"/>
                </a:solidFill>
                <a:latin typeface="Calibri"/>
                <a:ea typeface="+mn-ea"/>
                <a:cs typeface="+mn-cs"/>
              </a:rPr>
              <a:t>all’impresa utilizzatrice, che quindi gode della </a:t>
            </a:r>
            <a:r>
              <a:rPr lang="it-IT" sz="2400" dirty="0" smtClean="0">
                <a:solidFill>
                  <a:prstClr val="black"/>
                </a:solidFill>
                <a:latin typeface="Calibri"/>
                <a:ea typeface="+mn-ea"/>
                <a:cs typeface="+mn-cs"/>
              </a:rPr>
              <a:t>disponibilità </a:t>
            </a:r>
            <a:r>
              <a:rPr lang="it-IT" sz="2400" dirty="0">
                <a:solidFill>
                  <a:prstClr val="black"/>
                </a:solidFill>
                <a:latin typeface="Calibri"/>
                <a:ea typeface="+mn-ea"/>
                <a:cs typeface="+mn-cs"/>
              </a:rPr>
              <a:t>contro il pagamento di un canone periodico</a:t>
            </a:r>
          </a:p>
        </p:txBody>
      </p:sp>
      <p:graphicFrame>
        <p:nvGraphicFramePr>
          <p:cNvPr id="166917" name="Object 7"/>
          <p:cNvGraphicFramePr>
            <a:graphicFrameLocks noChangeAspect="1"/>
          </p:cNvGraphicFramePr>
          <p:nvPr/>
        </p:nvGraphicFramePr>
        <p:xfrm>
          <a:off x="1101725" y="1358900"/>
          <a:ext cx="1233488" cy="763588"/>
        </p:xfrm>
        <a:graphic>
          <a:graphicData uri="http://schemas.openxmlformats.org/presentationml/2006/ole">
            <mc:AlternateContent xmlns:mc="http://schemas.openxmlformats.org/markup-compatibility/2006">
              <mc:Choice xmlns:v="urn:schemas-microsoft-com:vml" Requires="v">
                <p:oleObj spid="_x0000_s45122" name="ClipArt" r:id="rId6" imgW="5809706" imgH="3010989" progId="MS_ClipArt_Gallery.2">
                  <p:embed/>
                </p:oleObj>
              </mc:Choice>
              <mc:Fallback>
                <p:oleObj name="ClipArt" r:id="rId6" imgW="5809706" imgH="3010989"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725" y="1358900"/>
                        <a:ext cx="1233488" cy="763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6200" name="Text Box 8"/>
          <p:cNvSpPr txBox="1">
            <a:spLocks noChangeArrowheads="1"/>
          </p:cNvSpPr>
          <p:nvPr/>
        </p:nvSpPr>
        <p:spPr bwMode="auto">
          <a:xfrm>
            <a:off x="741363" y="2222500"/>
            <a:ext cx="203041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eaLnBrk="0" fontAlgn="auto">
              <a:lnSpc>
                <a:spcPct val="100000"/>
              </a:lnSpc>
              <a:spcBef>
                <a:spcPct val="50000"/>
              </a:spcBef>
              <a:spcAft>
                <a:spcPts val="0"/>
              </a:spcAft>
              <a:buClrTx/>
              <a:buSzTx/>
              <a:buFontTx/>
              <a:buNone/>
              <a:defRPr/>
            </a:pPr>
            <a:r>
              <a:rPr lang="it-IT" sz="2000">
                <a:solidFill>
                  <a:prstClr val="black"/>
                </a:solidFill>
                <a:latin typeface="Calibri"/>
                <a:ea typeface="+mn-ea"/>
                <a:cs typeface="+mn-cs"/>
              </a:rPr>
              <a:t>IMPRESA PRODUTTRICE</a:t>
            </a:r>
          </a:p>
        </p:txBody>
      </p:sp>
      <p:sp>
        <p:nvSpPr>
          <p:cNvPr id="136201" name="Text Box 9"/>
          <p:cNvSpPr txBox="1">
            <a:spLocks noChangeArrowheads="1"/>
          </p:cNvSpPr>
          <p:nvPr/>
        </p:nvSpPr>
        <p:spPr bwMode="auto">
          <a:xfrm>
            <a:off x="3563938" y="3644900"/>
            <a:ext cx="21764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eaLnBrk="0" fontAlgn="auto">
              <a:lnSpc>
                <a:spcPct val="100000"/>
              </a:lnSpc>
              <a:spcBef>
                <a:spcPct val="50000"/>
              </a:spcBef>
              <a:spcAft>
                <a:spcPts val="0"/>
              </a:spcAft>
              <a:buClrTx/>
              <a:buSzTx/>
              <a:buFontTx/>
              <a:buNone/>
              <a:defRPr/>
            </a:pPr>
            <a:r>
              <a:rPr lang="it-IT" sz="2000" dirty="0">
                <a:solidFill>
                  <a:prstClr val="black"/>
                </a:solidFill>
                <a:latin typeface="Calibri"/>
                <a:ea typeface="+mn-ea"/>
                <a:cs typeface="+mn-cs"/>
              </a:rPr>
              <a:t>IMPRESA UTILIZZATRICE</a:t>
            </a:r>
          </a:p>
        </p:txBody>
      </p:sp>
      <p:graphicFrame>
        <p:nvGraphicFramePr>
          <p:cNvPr id="166920" name="Object 10"/>
          <p:cNvGraphicFramePr>
            <a:graphicFrameLocks noChangeAspect="1"/>
          </p:cNvGraphicFramePr>
          <p:nvPr/>
        </p:nvGraphicFramePr>
        <p:xfrm>
          <a:off x="3986213" y="2809875"/>
          <a:ext cx="1233487" cy="763588"/>
        </p:xfrm>
        <a:graphic>
          <a:graphicData uri="http://schemas.openxmlformats.org/presentationml/2006/ole">
            <mc:AlternateContent xmlns:mc="http://schemas.openxmlformats.org/markup-compatibility/2006">
              <mc:Choice xmlns:v="urn:schemas-microsoft-com:vml" Requires="v">
                <p:oleObj spid="_x0000_s45123" name="ClipArt" r:id="rId8" imgW="5809706" imgH="3010989" progId="MS_ClipArt_Gallery.2">
                  <p:embed/>
                </p:oleObj>
              </mc:Choice>
              <mc:Fallback>
                <p:oleObj name="ClipArt" r:id="rId8" imgW="5809706" imgH="3010989"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6213" y="2809875"/>
                        <a:ext cx="1233487" cy="763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6203" name="Text Box 11"/>
          <p:cNvSpPr txBox="1">
            <a:spLocks noChangeArrowheads="1"/>
          </p:cNvSpPr>
          <p:nvPr/>
        </p:nvSpPr>
        <p:spPr bwMode="auto">
          <a:xfrm>
            <a:off x="5795963" y="2276475"/>
            <a:ext cx="217646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eaLnBrk="0" fontAlgn="auto">
              <a:lnSpc>
                <a:spcPct val="100000"/>
              </a:lnSpc>
              <a:spcBef>
                <a:spcPct val="50000"/>
              </a:spcBef>
              <a:spcAft>
                <a:spcPts val="0"/>
              </a:spcAft>
              <a:buClrTx/>
              <a:buSzTx/>
              <a:buFontTx/>
              <a:buNone/>
              <a:defRPr/>
            </a:pPr>
            <a:r>
              <a:rPr lang="it-IT" sz="2000" dirty="0" err="1" smtClean="0">
                <a:solidFill>
                  <a:prstClr val="black"/>
                </a:solidFill>
                <a:latin typeface="Calibri"/>
                <a:ea typeface="+mn-ea"/>
                <a:cs typeface="+mn-cs"/>
              </a:rPr>
              <a:t>SOCIET</a:t>
            </a:r>
            <a:r>
              <a:rPr lang="it-IT" sz="2000" cap="all" dirty="0" err="1" smtClean="0">
                <a:solidFill>
                  <a:prstClr val="black"/>
                </a:solidFill>
                <a:latin typeface="Calibri"/>
                <a:ea typeface="+mn-ea"/>
                <a:cs typeface="+mn-cs"/>
              </a:rPr>
              <a:t>à</a:t>
            </a:r>
            <a:r>
              <a:rPr lang="it-IT" sz="2000" dirty="0" smtClean="0">
                <a:solidFill>
                  <a:prstClr val="black"/>
                </a:solidFill>
                <a:latin typeface="Calibri"/>
                <a:ea typeface="+mn-ea"/>
                <a:cs typeface="+mn-cs"/>
              </a:rPr>
              <a:t> </a:t>
            </a:r>
            <a:r>
              <a:rPr lang="it-IT" sz="2000" dirty="0">
                <a:solidFill>
                  <a:prstClr val="black"/>
                </a:solidFill>
                <a:latin typeface="Calibri"/>
                <a:ea typeface="+mn-ea"/>
                <a:cs typeface="+mn-cs"/>
              </a:rPr>
              <a:t>DI LEASING</a:t>
            </a:r>
          </a:p>
        </p:txBody>
      </p:sp>
      <p:sp>
        <p:nvSpPr>
          <p:cNvPr id="136204" name="Line 12"/>
          <p:cNvSpPr>
            <a:spLocks noChangeShapeType="1"/>
          </p:cNvSpPr>
          <p:nvPr/>
        </p:nvSpPr>
        <p:spPr bwMode="auto">
          <a:xfrm>
            <a:off x="2484438" y="2276475"/>
            <a:ext cx="1296987"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457200" fontAlgn="auto" hangingPunct="1">
              <a:lnSpc>
                <a:spcPct val="100000"/>
              </a:lnSpc>
              <a:spcBef>
                <a:spcPts val="0"/>
              </a:spcBef>
              <a:spcAft>
                <a:spcPts val="0"/>
              </a:spcAft>
              <a:buClrTx/>
              <a:buSzTx/>
              <a:buFontTx/>
              <a:buNone/>
              <a:defRPr/>
            </a:pPr>
            <a:endParaRPr lang="it-IT">
              <a:solidFill>
                <a:prstClr val="black"/>
              </a:solidFill>
              <a:latin typeface="Calibri"/>
              <a:ea typeface="+mn-ea"/>
              <a:cs typeface="+mn-cs"/>
            </a:endParaRPr>
          </a:p>
        </p:txBody>
      </p:sp>
      <p:sp>
        <p:nvSpPr>
          <p:cNvPr id="136205" name="Text Box 13"/>
          <p:cNvSpPr txBox="1">
            <a:spLocks noChangeArrowheads="1"/>
          </p:cNvSpPr>
          <p:nvPr/>
        </p:nvSpPr>
        <p:spPr bwMode="auto">
          <a:xfrm>
            <a:off x="3601459" y="1484313"/>
            <a:ext cx="216792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457200" fontAlgn="auto" hangingPunct="1">
              <a:lnSpc>
                <a:spcPct val="100000"/>
              </a:lnSpc>
              <a:spcBef>
                <a:spcPct val="50000"/>
              </a:spcBef>
              <a:spcAft>
                <a:spcPts val="0"/>
              </a:spcAft>
              <a:buClrTx/>
              <a:buSzTx/>
              <a:buFontTx/>
              <a:buNone/>
              <a:defRPr/>
            </a:pPr>
            <a:r>
              <a:rPr lang="it-IT" b="1" dirty="0" smtClean="0">
                <a:solidFill>
                  <a:prstClr val="black"/>
                </a:solidFill>
                <a:latin typeface="Calibri"/>
                <a:ea typeface="+mn-ea"/>
                <a:cs typeface="+mn-cs"/>
              </a:rPr>
              <a:t>Acquisto del bene</a:t>
            </a:r>
            <a:endParaRPr lang="it-IT" b="1" dirty="0">
              <a:solidFill>
                <a:prstClr val="black"/>
              </a:solidFill>
              <a:latin typeface="Calibri"/>
              <a:ea typeface="+mn-ea"/>
              <a:cs typeface="+mn-cs"/>
            </a:endParaRPr>
          </a:p>
        </p:txBody>
      </p:sp>
      <p:sp>
        <p:nvSpPr>
          <p:cNvPr id="136206" name="Text Box 14"/>
          <p:cNvSpPr txBox="1">
            <a:spLocks noChangeArrowheads="1"/>
          </p:cNvSpPr>
          <p:nvPr/>
        </p:nvSpPr>
        <p:spPr bwMode="auto">
          <a:xfrm rot="2108861">
            <a:off x="2627313" y="2209691"/>
            <a:ext cx="136842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fontAlgn="auto" hangingPunct="1">
              <a:lnSpc>
                <a:spcPct val="100000"/>
              </a:lnSpc>
              <a:spcBef>
                <a:spcPct val="50000"/>
              </a:spcBef>
              <a:spcAft>
                <a:spcPts val="0"/>
              </a:spcAft>
              <a:buClrTx/>
              <a:buSzTx/>
              <a:buFontTx/>
              <a:buNone/>
              <a:defRPr/>
            </a:pPr>
            <a:r>
              <a:rPr lang="it-IT" b="1" dirty="0" smtClean="0">
                <a:solidFill>
                  <a:prstClr val="black"/>
                </a:solidFill>
                <a:latin typeface="Calibri"/>
                <a:ea typeface="+mn-ea"/>
                <a:cs typeface="+mn-cs"/>
              </a:rPr>
              <a:t>Consegna del bene </a:t>
            </a:r>
            <a:endParaRPr lang="it-IT" b="1" dirty="0">
              <a:solidFill>
                <a:prstClr val="black"/>
              </a:solidFill>
              <a:latin typeface="Calibri"/>
              <a:ea typeface="+mn-ea"/>
              <a:cs typeface="+mn-cs"/>
            </a:endParaRPr>
          </a:p>
        </p:txBody>
      </p:sp>
      <p:sp>
        <p:nvSpPr>
          <p:cNvPr id="136207" name="Text Box 15"/>
          <p:cNvSpPr txBox="1">
            <a:spLocks noChangeArrowheads="1"/>
          </p:cNvSpPr>
          <p:nvPr/>
        </p:nvSpPr>
        <p:spPr bwMode="auto">
          <a:xfrm rot="19370901">
            <a:off x="5084160" y="2987956"/>
            <a:ext cx="165576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defTabSz="457200" fontAlgn="auto" hangingPunct="1">
              <a:lnSpc>
                <a:spcPct val="100000"/>
              </a:lnSpc>
              <a:spcBef>
                <a:spcPct val="50000"/>
              </a:spcBef>
              <a:spcAft>
                <a:spcPts val="0"/>
              </a:spcAft>
              <a:buClrTx/>
              <a:buSzTx/>
              <a:buFontTx/>
              <a:buNone/>
              <a:defRPr/>
            </a:pPr>
            <a:r>
              <a:rPr lang="it-IT" b="1" dirty="0" smtClean="0">
                <a:solidFill>
                  <a:prstClr val="black"/>
                </a:solidFill>
                <a:latin typeface="Calibri"/>
                <a:ea typeface="+mn-ea"/>
                <a:cs typeface="+mn-cs"/>
              </a:rPr>
              <a:t>Pagamento canoni</a:t>
            </a:r>
            <a:endParaRPr lang="it-IT" b="1" dirty="0">
              <a:solidFill>
                <a:prstClr val="black"/>
              </a:solidFill>
              <a:latin typeface="Calibri"/>
              <a:ea typeface="+mn-ea"/>
              <a:cs typeface="+mn-cs"/>
            </a:endParaRPr>
          </a:p>
        </p:txBody>
      </p:sp>
      <p:sp>
        <p:nvSpPr>
          <p:cNvPr id="2" name="Titolo 1"/>
          <p:cNvSpPr>
            <a:spLocks noGrp="1"/>
          </p:cNvSpPr>
          <p:nvPr>
            <p:ph type="title"/>
          </p:nvPr>
        </p:nvSpPr>
        <p:spPr/>
        <p:txBody>
          <a:bodyPr/>
          <a:lstStyle/>
          <a:p>
            <a:pPr eaLnBrk="1" fontAlgn="auto" hangingPunct="1">
              <a:spcAft>
                <a:spcPts val="0"/>
              </a:spcAft>
              <a:defRPr/>
            </a:pPr>
            <a:r>
              <a:rPr lang="it-IT" dirty="0" smtClean="0">
                <a:ea typeface="+mj-ea"/>
                <a:cs typeface="+mj-cs"/>
              </a:rPr>
              <a:t>Il leasing finanziario</a:t>
            </a:r>
            <a:endParaRPr lang="it-IT" dirty="0">
              <a:ea typeface="+mj-ea"/>
              <a:cs typeface="+mj-cs"/>
            </a:endParaRPr>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Tree>
    <p:extLst>
      <p:ext uri="{BB962C8B-B14F-4D97-AF65-F5344CB8AC3E}">
        <p14:creationId xmlns:p14="http://schemas.microsoft.com/office/powerpoint/2010/main" val="3880036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della classificazione per provenienza</a:t>
            </a:r>
            <a:endParaRPr lang="it-IT" dirty="0"/>
          </a:p>
        </p:txBody>
      </p:sp>
      <p:sp>
        <p:nvSpPr>
          <p:cNvPr id="131075" name="Text Box 3"/>
          <p:cNvSpPr txBox="1">
            <a:spLocks noChangeArrowheads="1"/>
          </p:cNvSpPr>
          <p:nvPr/>
        </p:nvSpPr>
        <p:spPr bwMode="auto">
          <a:xfrm>
            <a:off x="1979613" y="2409825"/>
            <a:ext cx="4449762" cy="1514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30000"/>
              </a:lnSpc>
              <a:defRPr/>
            </a:pPr>
            <a:r>
              <a:rPr lang="it-IT" sz="2400" dirty="0">
                <a:solidFill>
                  <a:srgbClr val="000000"/>
                </a:solidFill>
                <a:latin typeface="Calibri"/>
              </a:rPr>
              <a:t>…serve per capire il grado di </a:t>
            </a:r>
            <a:r>
              <a:rPr lang="it-IT" sz="2400" b="1" dirty="0">
                <a:solidFill>
                  <a:srgbClr val="000090"/>
                </a:solidFill>
                <a:latin typeface="Calibri"/>
              </a:rPr>
              <a:t>solidità</a:t>
            </a:r>
            <a:r>
              <a:rPr lang="it-IT" sz="2400" b="1" dirty="0">
                <a:solidFill>
                  <a:srgbClr val="000000"/>
                </a:solidFill>
                <a:latin typeface="Calibri"/>
              </a:rPr>
              <a:t> </a:t>
            </a:r>
          </a:p>
          <a:p>
            <a:pPr algn="ctr">
              <a:lnSpc>
                <a:spcPct val="130000"/>
              </a:lnSpc>
              <a:defRPr/>
            </a:pPr>
            <a:r>
              <a:rPr lang="it-IT" sz="2400" b="1" dirty="0">
                <a:solidFill>
                  <a:srgbClr val="000090"/>
                </a:solidFill>
                <a:latin typeface="Calibri"/>
              </a:rPr>
              <a:t>finanziaria</a:t>
            </a:r>
            <a:r>
              <a:rPr lang="it-IT" sz="2400" b="1" dirty="0">
                <a:solidFill>
                  <a:srgbClr val="000000"/>
                </a:solidFill>
                <a:latin typeface="Calibri"/>
              </a:rPr>
              <a:t> </a:t>
            </a:r>
            <a:r>
              <a:rPr lang="it-IT" sz="2400" dirty="0">
                <a:solidFill>
                  <a:srgbClr val="000000"/>
                </a:solidFill>
                <a:latin typeface="Calibri"/>
              </a:rPr>
              <a:t>dell’impresa</a:t>
            </a:r>
          </a:p>
        </p:txBody>
      </p:sp>
      <p:sp>
        <p:nvSpPr>
          <p:cNvPr id="131079" name="Text Box 7"/>
          <p:cNvSpPr txBox="1">
            <a:spLocks noChangeArrowheads="1"/>
          </p:cNvSpPr>
          <p:nvPr/>
        </p:nvSpPr>
        <p:spPr bwMode="auto">
          <a:xfrm>
            <a:off x="2338915" y="5311740"/>
            <a:ext cx="4043895" cy="861774"/>
          </a:xfrm>
          <a:prstGeom prst="rect">
            <a:avLst/>
          </a:prstGeom>
          <a:ln>
            <a:solidFill>
              <a:srgbClr val="000090"/>
            </a:solidFill>
            <a:headEnd/>
            <a:tailEnd/>
          </a:ln>
          <a:extLst/>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30000"/>
              </a:lnSpc>
              <a:defRPr/>
            </a:pPr>
            <a:r>
              <a:rPr lang="it-IT" sz="4000" dirty="0">
                <a:solidFill>
                  <a:srgbClr val="000000"/>
                </a:solidFill>
                <a:latin typeface="Arial Narrow" charset="0"/>
              </a:rPr>
              <a:t>+ debiti  =  –  solidità</a:t>
            </a:r>
          </a:p>
        </p:txBody>
      </p:sp>
      <p:sp>
        <p:nvSpPr>
          <p:cNvPr id="44040" name="AutoShape 9"/>
          <p:cNvSpPr>
            <a:spLocks noChangeAspect="1" noChangeArrowheads="1" noTextEdit="1"/>
          </p:cNvSpPr>
          <p:nvPr/>
        </p:nvSpPr>
        <p:spPr bwMode="auto">
          <a:xfrm>
            <a:off x="6443663" y="2420938"/>
            <a:ext cx="2376487" cy="225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solidFill>
                <a:prstClr val="black"/>
              </a:solidFill>
              <a:latin typeface="Calibri"/>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367939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Riassumendo</a:t>
            </a:r>
            <a:endParaRPr lang="it-IT" dirty="0"/>
          </a:p>
        </p:txBody>
      </p:sp>
      <p:sp>
        <p:nvSpPr>
          <p:cNvPr id="49154" name="Segnaposto contenuto 4"/>
          <p:cNvSpPr>
            <a:spLocks noGrp="1"/>
          </p:cNvSpPr>
          <p:nvPr>
            <p:ph idx="1"/>
          </p:nvPr>
        </p:nvSpPr>
        <p:spPr/>
        <p:txBody>
          <a:bodyPr/>
          <a:lstStyle/>
          <a:p>
            <a:r>
              <a:rPr lang="it-IT" b="1" dirty="0" smtClean="0">
                <a:solidFill>
                  <a:srgbClr val="000090"/>
                </a:solidFill>
                <a:ea typeface="ＭＳ Ｐゴシック" charset="0"/>
                <a:cs typeface="ＭＳ Ｐゴシック" charset="0"/>
              </a:rPr>
              <a:t>Investimenti</a:t>
            </a:r>
            <a:r>
              <a:rPr lang="it-IT" dirty="0" smtClean="0">
                <a:ea typeface="ＭＳ Ｐゴシック" charset="0"/>
                <a:cs typeface="ＭＳ Ｐゴシック" charset="0"/>
              </a:rPr>
              <a:t> </a:t>
            </a:r>
            <a:r>
              <a:rPr lang="it-IT" dirty="0" smtClean="0">
                <a:ea typeface="ＭＳ Ｐゴシック" charset="0"/>
                <a:cs typeface="ＭＳ Ｐゴシック" charset="0"/>
                <a:sym typeface="Wingdings"/>
              </a:rPr>
              <a:t> immobilizzazioni/disponibilità definibili secondo 2 criteri:</a:t>
            </a:r>
          </a:p>
          <a:p>
            <a:pPr marL="914400" lvl="1" indent="-457200">
              <a:buSzPct val="90000"/>
              <a:buFont typeface="+mj-lt"/>
              <a:buAutoNum type="arabicPeriod"/>
            </a:pPr>
            <a:r>
              <a:rPr lang="it-IT" dirty="0" smtClean="0">
                <a:ea typeface="ＭＳ Ｐゴシック" charset="0"/>
                <a:cs typeface="ＭＳ Ｐゴシック" charset="0"/>
                <a:sym typeface="Wingdings"/>
              </a:rPr>
              <a:t>Destinazione</a:t>
            </a:r>
          </a:p>
          <a:p>
            <a:pPr marL="914400" lvl="1" indent="-457200">
              <a:buSzPct val="90000"/>
              <a:buFont typeface="+mj-lt"/>
              <a:buAutoNum type="arabicPeriod"/>
            </a:pPr>
            <a:r>
              <a:rPr lang="it-IT" dirty="0" smtClean="0">
                <a:ea typeface="ＭＳ Ｐゴシック" charset="0"/>
                <a:cs typeface="ＭＳ Ｐゴシック" charset="0"/>
                <a:sym typeface="Wingdings"/>
              </a:rPr>
              <a:t>Liquidabilità </a:t>
            </a:r>
            <a:endParaRPr lang="it-IT" dirty="0" smtClean="0">
              <a:ea typeface="ＭＳ Ｐゴシック" charset="0"/>
              <a:cs typeface="ＭＳ Ｐゴシック" charset="0"/>
            </a:endParaRPr>
          </a:p>
          <a:p>
            <a:r>
              <a:rPr lang="it-IT" b="1" dirty="0" smtClean="0">
                <a:solidFill>
                  <a:srgbClr val="000090"/>
                </a:solidFill>
                <a:ea typeface="ＭＳ Ｐゴシック" charset="0"/>
                <a:cs typeface="ＭＳ Ｐゴシック" charset="0"/>
              </a:rPr>
              <a:t>Finanziamenti</a:t>
            </a:r>
            <a:r>
              <a:rPr lang="it-IT" dirty="0" smtClean="0">
                <a:ea typeface="ＭＳ Ｐゴシック" charset="0"/>
                <a:cs typeface="ＭＳ Ｐゴシック" charset="0"/>
              </a:rPr>
              <a:t> </a:t>
            </a:r>
            <a:r>
              <a:rPr lang="it-IT" dirty="0" smtClean="0">
                <a:ea typeface="ＭＳ Ｐゴシック" charset="0"/>
                <a:cs typeface="ＭＳ Ｐゴシック" charset="0"/>
                <a:sym typeface="Wingdings"/>
              </a:rPr>
              <a:t> è possibile utilizzare 2 criteri</a:t>
            </a:r>
          </a:p>
          <a:p>
            <a:pPr marL="914400" lvl="1" indent="-457200">
              <a:buSzPct val="90000"/>
              <a:buFont typeface="+mj-lt"/>
              <a:buAutoNum type="arabicPeriod"/>
            </a:pPr>
            <a:r>
              <a:rPr lang="it-IT" dirty="0" smtClean="0">
                <a:ea typeface="ＭＳ Ｐゴシック" charset="0"/>
                <a:cs typeface="ＭＳ Ｐゴシック" charset="0"/>
                <a:sym typeface="Wingdings"/>
              </a:rPr>
              <a:t>Provenienza, da chi provengono e quale vincolo li lega all’impresa</a:t>
            </a:r>
            <a:endParaRPr lang="it-IT" dirty="0">
              <a:ea typeface="ＭＳ Ｐゴシック" charset="0"/>
              <a:cs typeface="ＭＳ Ｐゴシック" charset="0"/>
              <a:sym typeface="Wingdings"/>
            </a:endParaRPr>
          </a:p>
          <a:p>
            <a:pPr marL="1280160" lvl="2" indent="-457200">
              <a:buSzPct val="90000"/>
            </a:pPr>
            <a:r>
              <a:rPr lang="it-IT" dirty="0" smtClean="0">
                <a:ea typeface="ＭＳ Ｐゴシック" charset="0"/>
                <a:cs typeface="ＭＳ Ｐゴシック" charset="0"/>
                <a:sym typeface="Wingdings"/>
              </a:rPr>
              <a:t>Propri (diretti ed indiretti) </a:t>
            </a:r>
            <a:endParaRPr lang="it-IT" dirty="0">
              <a:ea typeface="ＭＳ Ｐゴシック" charset="0"/>
              <a:cs typeface="ＭＳ Ｐゴシック" charset="0"/>
              <a:sym typeface="Wingdings"/>
            </a:endParaRPr>
          </a:p>
          <a:p>
            <a:pPr marL="1280160" lvl="2" indent="-457200">
              <a:buSzPct val="90000"/>
            </a:pPr>
            <a:r>
              <a:rPr lang="it-IT" dirty="0" smtClean="0">
                <a:ea typeface="ＭＳ Ｐゴシック" charset="0"/>
                <a:cs typeface="ＭＳ Ｐゴシック" charset="0"/>
                <a:sym typeface="Wingdings"/>
              </a:rPr>
              <a:t>Di terzi (diretti ed indiretti)</a:t>
            </a:r>
          </a:p>
          <a:p>
            <a:pPr marL="914400" lvl="1" indent="-457200">
              <a:buSzPct val="90000"/>
              <a:buFont typeface="+mj-lt"/>
              <a:buAutoNum type="arabicPeriod"/>
            </a:pPr>
            <a:r>
              <a:rPr lang="it-IT" dirty="0">
                <a:ea typeface="ＭＳ Ｐゴシック" charset="0"/>
                <a:cs typeface="ＭＳ Ｐゴシック" charset="0"/>
                <a:sym typeface="Wingdings"/>
              </a:rPr>
              <a:t>Durata del vincolo</a:t>
            </a:r>
          </a:p>
          <a:p>
            <a:pPr lvl="1"/>
            <a:endParaRPr lang="it-IT" dirty="0" smtClean="0">
              <a:ea typeface="ＭＳ Ｐゴシック" charset="0"/>
              <a:cs typeface="ＭＳ Ｐゴシック" charset="0"/>
            </a:endParaRPr>
          </a:p>
        </p:txBody>
      </p:sp>
      <p:sp>
        <p:nvSpPr>
          <p:cNvPr id="6" name="Segnaposto piè di pagina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7904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500" fill="hold"/>
                                        <p:tgtEl>
                                          <p:spTgt spid="4915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4">
                                            <p:txEl>
                                              <p:pRg st="1" end="1"/>
                                            </p:txEl>
                                          </p:spTgt>
                                        </p:tgtEl>
                                        <p:attrNameLst>
                                          <p:attrName>style.visibility</p:attrName>
                                        </p:attrNameLst>
                                      </p:cBhvr>
                                      <p:to>
                                        <p:strVal val="visible"/>
                                      </p:to>
                                    </p:set>
                                    <p:anim calcmode="lin" valueType="num">
                                      <p:cBhvr additive="base">
                                        <p:cTn id="13" dur="500" fill="hold"/>
                                        <p:tgtEl>
                                          <p:spTgt spid="4915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4">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9154">
                                            <p:txEl>
                                              <p:pRg st="2" end="2"/>
                                            </p:txEl>
                                          </p:spTgt>
                                        </p:tgtEl>
                                        <p:attrNameLst>
                                          <p:attrName>style.visibility</p:attrName>
                                        </p:attrNameLst>
                                      </p:cBhvr>
                                      <p:to>
                                        <p:strVal val="visible"/>
                                      </p:to>
                                    </p:set>
                                    <p:anim calcmode="lin" valueType="num">
                                      <p:cBhvr additive="base">
                                        <p:cTn id="18" dur="500" fill="hold"/>
                                        <p:tgtEl>
                                          <p:spTgt spid="49154">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915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9154">
                                            <p:txEl>
                                              <p:pRg st="3" end="3"/>
                                            </p:txEl>
                                          </p:spTgt>
                                        </p:tgtEl>
                                        <p:attrNameLst>
                                          <p:attrName>style.visibility</p:attrName>
                                        </p:attrNameLst>
                                      </p:cBhvr>
                                      <p:to>
                                        <p:strVal val="visible"/>
                                      </p:to>
                                    </p:set>
                                    <p:anim calcmode="lin" valueType="num">
                                      <p:cBhvr additive="base">
                                        <p:cTn id="24" dur="500" fill="hold"/>
                                        <p:tgtEl>
                                          <p:spTgt spid="49154">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91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9154">
                                            <p:txEl>
                                              <p:pRg st="4" end="4"/>
                                            </p:txEl>
                                          </p:spTgt>
                                        </p:tgtEl>
                                        <p:attrNameLst>
                                          <p:attrName>style.visibility</p:attrName>
                                        </p:attrNameLst>
                                      </p:cBhvr>
                                      <p:to>
                                        <p:strVal val="visible"/>
                                      </p:to>
                                    </p:set>
                                    <p:anim calcmode="lin" valueType="num">
                                      <p:cBhvr additive="base">
                                        <p:cTn id="30" dur="500" fill="hold"/>
                                        <p:tgtEl>
                                          <p:spTgt spid="4915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9154">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49154">
                                            <p:txEl>
                                              <p:pRg st="5" end="5"/>
                                            </p:txEl>
                                          </p:spTgt>
                                        </p:tgtEl>
                                        <p:attrNameLst>
                                          <p:attrName>style.visibility</p:attrName>
                                        </p:attrNameLst>
                                      </p:cBhvr>
                                      <p:to>
                                        <p:strVal val="visible"/>
                                      </p:to>
                                    </p:set>
                                    <p:anim calcmode="lin" valueType="num">
                                      <p:cBhvr additive="base">
                                        <p:cTn id="34" dur="500" fill="hold"/>
                                        <p:tgtEl>
                                          <p:spTgt spid="49154">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9154">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49154">
                                            <p:txEl>
                                              <p:pRg st="6" end="6"/>
                                            </p:txEl>
                                          </p:spTgt>
                                        </p:tgtEl>
                                        <p:attrNameLst>
                                          <p:attrName>style.visibility</p:attrName>
                                        </p:attrNameLst>
                                      </p:cBhvr>
                                      <p:to>
                                        <p:strVal val="visible"/>
                                      </p:to>
                                    </p:set>
                                    <p:anim calcmode="lin" valueType="num">
                                      <p:cBhvr additive="base">
                                        <p:cTn id="38" dur="500" fill="hold"/>
                                        <p:tgtEl>
                                          <p:spTgt spid="49154">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915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9154">
                                            <p:txEl>
                                              <p:pRg st="7" end="7"/>
                                            </p:txEl>
                                          </p:spTgt>
                                        </p:tgtEl>
                                        <p:attrNameLst>
                                          <p:attrName>style.visibility</p:attrName>
                                        </p:attrNameLst>
                                      </p:cBhvr>
                                      <p:to>
                                        <p:strVal val="visible"/>
                                      </p:to>
                                    </p:set>
                                    <p:anim calcmode="lin" valueType="num">
                                      <p:cBhvr additive="base">
                                        <p:cTn id="44" dur="500" fill="hold"/>
                                        <p:tgtEl>
                                          <p:spTgt spid="49154">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915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durata del vincolo di finanziamento</a:t>
            </a:r>
            <a:endParaRPr lang="it-IT" dirty="0"/>
          </a:p>
        </p:txBody>
      </p:sp>
      <p:grpSp>
        <p:nvGrpSpPr>
          <p:cNvPr id="156675" name="Group 3"/>
          <p:cNvGrpSpPr>
            <a:grpSpLocks/>
          </p:cNvGrpSpPr>
          <p:nvPr/>
        </p:nvGrpSpPr>
        <p:grpSpPr bwMode="auto">
          <a:xfrm>
            <a:off x="1979613" y="2276475"/>
            <a:ext cx="4953000" cy="1531938"/>
            <a:chOff x="1104" y="1387"/>
            <a:chExt cx="3120" cy="965"/>
          </a:xfrm>
        </p:grpSpPr>
        <p:sp>
          <p:nvSpPr>
            <p:cNvPr id="156676" name="AutoShape 4"/>
            <p:cNvSpPr>
              <a:spLocks noChangeArrowheads="1"/>
            </p:cNvSpPr>
            <p:nvPr/>
          </p:nvSpPr>
          <p:spPr bwMode="auto">
            <a:xfrm>
              <a:off x="1104" y="1392"/>
              <a:ext cx="3120" cy="960"/>
            </a:xfrm>
            <a:prstGeom prst="cube">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4000" b="1">
                  <a:solidFill>
                    <a:srgbClr val="000066"/>
                  </a:solidFill>
                  <a:latin typeface="Arial Narrow" charset="0"/>
                </a:rPr>
                <a:t>a medio-lungo</a:t>
              </a:r>
            </a:p>
          </p:txBody>
        </p:sp>
        <p:sp>
          <p:nvSpPr>
            <p:cNvPr id="156677" name="Text Box 5"/>
            <p:cNvSpPr txBox="1">
              <a:spLocks noChangeArrowheads="1"/>
            </p:cNvSpPr>
            <p:nvPr/>
          </p:nvSpPr>
          <p:spPr bwMode="auto">
            <a:xfrm>
              <a:off x="2019" y="1387"/>
              <a:ext cx="1123" cy="28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b="1" i="1" dirty="0">
                  <a:solidFill>
                    <a:srgbClr val="000066"/>
                  </a:solidFill>
                  <a:latin typeface="Arial Narrow" charset="0"/>
                </a:rPr>
                <a:t>finanziamenti</a:t>
              </a:r>
            </a:p>
          </p:txBody>
        </p:sp>
      </p:grpSp>
      <p:grpSp>
        <p:nvGrpSpPr>
          <p:cNvPr id="156678" name="Group 6"/>
          <p:cNvGrpSpPr>
            <a:grpSpLocks/>
          </p:cNvGrpSpPr>
          <p:nvPr/>
        </p:nvGrpSpPr>
        <p:grpSpPr bwMode="auto">
          <a:xfrm>
            <a:off x="2700338" y="4149725"/>
            <a:ext cx="4953000" cy="1531938"/>
            <a:chOff x="1536" y="2443"/>
            <a:chExt cx="3120" cy="965"/>
          </a:xfrm>
        </p:grpSpPr>
        <p:sp>
          <p:nvSpPr>
            <p:cNvPr id="156679" name="AutoShape 7"/>
            <p:cNvSpPr>
              <a:spLocks noChangeArrowheads="1"/>
            </p:cNvSpPr>
            <p:nvPr/>
          </p:nvSpPr>
          <p:spPr bwMode="auto">
            <a:xfrm>
              <a:off x="1536" y="2448"/>
              <a:ext cx="3120" cy="960"/>
            </a:xfrm>
            <a:prstGeom prst="cube">
              <a:avLst>
                <a:gd name="adj" fmla="val 25000"/>
              </a:avLst>
            </a:prstGeom>
            <a:solidFill>
              <a:schemeClr val="bg1">
                <a:lumMod val="75000"/>
              </a:scheme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4000" b="1">
                  <a:solidFill>
                    <a:srgbClr val="000066"/>
                  </a:solidFill>
                  <a:latin typeface="Arial Narrow" charset="0"/>
                </a:rPr>
                <a:t>a breve</a:t>
              </a:r>
            </a:p>
          </p:txBody>
        </p:sp>
        <p:sp>
          <p:nvSpPr>
            <p:cNvPr id="156680" name="Text Box 8"/>
            <p:cNvSpPr txBox="1">
              <a:spLocks noChangeArrowheads="1"/>
            </p:cNvSpPr>
            <p:nvPr/>
          </p:nvSpPr>
          <p:spPr bwMode="auto">
            <a:xfrm>
              <a:off x="2413" y="2443"/>
              <a:ext cx="1123" cy="288"/>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b="1" i="1" dirty="0">
                  <a:solidFill>
                    <a:srgbClr val="000066"/>
                  </a:solidFill>
                  <a:latin typeface="Arial Narrow" charset="0"/>
                </a:rPr>
                <a:t>finanziamenti</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320572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finanziamenti a medio/lungo termine</a:t>
            </a:r>
            <a:endParaRPr lang="it-IT" dirty="0"/>
          </a:p>
        </p:txBody>
      </p:sp>
      <p:sp>
        <p:nvSpPr>
          <p:cNvPr id="4" name="Segnaposto contenuto 3"/>
          <p:cNvSpPr>
            <a:spLocks noGrp="1"/>
          </p:cNvSpPr>
          <p:nvPr>
            <p:ph idx="1"/>
          </p:nvPr>
        </p:nvSpPr>
        <p:spPr/>
        <p:txBody>
          <a:bodyPr/>
          <a:lstStyle/>
          <a:p>
            <a:r>
              <a:rPr lang="it-IT" dirty="0"/>
              <a:t>Vincolano il capitale all’impresa per più </a:t>
            </a:r>
            <a:r>
              <a:rPr lang="it-IT" dirty="0" smtClean="0"/>
              <a:t>esercizi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grpSp>
        <p:nvGrpSpPr>
          <p:cNvPr id="157702" name="Group 6"/>
          <p:cNvGrpSpPr>
            <a:grpSpLocks/>
          </p:cNvGrpSpPr>
          <p:nvPr/>
        </p:nvGrpSpPr>
        <p:grpSpPr bwMode="auto">
          <a:xfrm>
            <a:off x="457200" y="4146210"/>
            <a:ext cx="5788026" cy="695325"/>
            <a:chOff x="786" y="3354"/>
            <a:chExt cx="3646" cy="438"/>
          </a:xfrm>
        </p:grpSpPr>
        <p:sp>
          <p:nvSpPr>
            <p:cNvPr id="157703" name="Text Box 7"/>
            <p:cNvSpPr txBox="1">
              <a:spLocks noChangeArrowheads="1"/>
            </p:cNvSpPr>
            <p:nvPr/>
          </p:nvSpPr>
          <p:spPr bwMode="auto">
            <a:xfrm>
              <a:off x="1968" y="3449"/>
              <a:ext cx="2464" cy="291"/>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400" dirty="0">
                  <a:solidFill>
                    <a:srgbClr val="000000"/>
                  </a:solidFill>
                  <a:latin typeface="Calibri"/>
                  <a:cs typeface="Calibri"/>
                </a:rPr>
                <a:t>   = mutui, obbligazioni, TFR…   </a:t>
              </a:r>
            </a:p>
          </p:txBody>
        </p:sp>
        <p:sp>
          <p:nvSpPr>
            <p:cNvPr id="157704" name="Text Box 8"/>
            <p:cNvSpPr txBox="1">
              <a:spLocks noChangeArrowheads="1"/>
            </p:cNvSpPr>
            <p:nvPr/>
          </p:nvSpPr>
          <p:spPr bwMode="auto">
            <a:xfrm>
              <a:off x="786" y="3354"/>
              <a:ext cx="1221" cy="438"/>
            </a:xfrm>
            <a:prstGeom prst="rect">
              <a:avLst/>
            </a:prstGeom>
            <a:noFill/>
            <a:ln w="38100">
              <a:solidFill>
                <a:srgbClr val="000090"/>
              </a:solidFill>
              <a:miter lim="800000"/>
              <a:headEnd/>
              <a:tailEnd/>
            </a:ln>
            <a:effectLst/>
            <a:extLst>
              <a:ext uri="{909E8E84-426E-40dd-AFC4-6F175D3DCCD1}">
                <a14:hiddenFill xmlns:a14="http://schemas.microsoft.com/office/drawing/2010/main" xmlns="">
                  <a:solidFill>
                    <a:srgbClr val="DAB6F8"/>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defRPr/>
              </a:pPr>
              <a:r>
                <a:rPr lang="it-IT" sz="2400" b="1" dirty="0">
                  <a:solidFill>
                    <a:srgbClr val="000000"/>
                  </a:solidFill>
                  <a:latin typeface="Calibri"/>
                  <a:cs typeface="Calibri"/>
                </a:rPr>
                <a:t>finanziamenti</a:t>
              </a:r>
            </a:p>
            <a:p>
              <a:pPr algn="ctr">
                <a:lnSpc>
                  <a:spcPct val="80000"/>
                </a:lnSpc>
                <a:defRPr/>
              </a:pPr>
              <a:r>
                <a:rPr lang="it-IT" sz="2400" b="1" dirty="0">
                  <a:solidFill>
                    <a:srgbClr val="000000"/>
                  </a:solidFill>
                  <a:latin typeface="Calibri"/>
                  <a:cs typeface="Calibri"/>
                </a:rPr>
                <a:t>di terzi</a:t>
              </a:r>
            </a:p>
          </p:txBody>
        </p:sp>
      </p:grpSp>
      <p:grpSp>
        <p:nvGrpSpPr>
          <p:cNvPr id="157705" name="Group 9"/>
          <p:cNvGrpSpPr>
            <a:grpSpLocks/>
          </p:cNvGrpSpPr>
          <p:nvPr/>
        </p:nvGrpSpPr>
        <p:grpSpPr bwMode="auto">
          <a:xfrm>
            <a:off x="457200" y="2704760"/>
            <a:ext cx="4849813" cy="1047750"/>
            <a:chOff x="774" y="2778"/>
            <a:chExt cx="3055" cy="660"/>
          </a:xfrm>
        </p:grpSpPr>
        <p:sp>
          <p:nvSpPr>
            <p:cNvPr id="157706" name="Text Box 10"/>
            <p:cNvSpPr txBox="1">
              <a:spLocks noChangeArrowheads="1"/>
            </p:cNvSpPr>
            <p:nvPr/>
          </p:nvSpPr>
          <p:spPr bwMode="auto">
            <a:xfrm>
              <a:off x="1968" y="2872"/>
              <a:ext cx="1861" cy="566"/>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10000"/>
                </a:lnSpc>
                <a:defRPr/>
              </a:pPr>
              <a:r>
                <a:rPr lang="it-IT" sz="2400" dirty="0">
                  <a:solidFill>
                    <a:srgbClr val="000000"/>
                  </a:solidFill>
                  <a:latin typeface="Calibri"/>
                  <a:cs typeface="Calibri"/>
                </a:rPr>
                <a:t>   = tutti					</a:t>
              </a:r>
            </a:p>
          </p:txBody>
        </p:sp>
        <p:sp>
          <p:nvSpPr>
            <p:cNvPr id="157707" name="Text Box 11"/>
            <p:cNvSpPr txBox="1">
              <a:spLocks noChangeArrowheads="1"/>
            </p:cNvSpPr>
            <p:nvPr/>
          </p:nvSpPr>
          <p:spPr bwMode="auto">
            <a:xfrm>
              <a:off x="774" y="2778"/>
              <a:ext cx="1221" cy="438"/>
            </a:xfrm>
            <a:prstGeom prst="rect">
              <a:avLst/>
            </a:prstGeom>
            <a:noFill/>
            <a:ln w="38100">
              <a:solidFill>
                <a:srgbClr val="000090"/>
              </a:solidFill>
              <a:miter lim="800000"/>
              <a:headEnd/>
              <a:tailEnd/>
            </a:ln>
            <a:effectLst/>
            <a:extLst>
              <a:ext uri="{909E8E84-426E-40dd-AFC4-6F175D3DCCD1}">
                <a14:hiddenFill xmlns:a14="http://schemas.microsoft.com/office/drawing/2010/main" xmlns="">
                  <a:solidFill>
                    <a:srgbClr val="DAB6F8"/>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defRPr/>
              </a:pPr>
              <a:r>
                <a:rPr lang="it-IT" sz="2400" b="1" dirty="0">
                  <a:solidFill>
                    <a:srgbClr val="000000"/>
                  </a:solidFill>
                  <a:latin typeface="Calibri"/>
                  <a:cs typeface="Calibri"/>
                </a:rPr>
                <a:t>finanziamenti</a:t>
              </a:r>
            </a:p>
            <a:p>
              <a:pPr algn="ctr">
                <a:lnSpc>
                  <a:spcPct val="80000"/>
                </a:lnSpc>
                <a:defRPr/>
              </a:pPr>
              <a:r>
                <a:rPr lang="it-IT" sz="2400" b="1" dirty="0">
                  <a:solidFill>
                    <a:srgbClr val="000000"/>
                  </a:solidFill>
                  <a:latin typeface="Calibri"/>
                  <a:cs typeface="Calibri"/>
                </a:rPr>
                <a:t>propri</a:t>
              </a:r>
            </a:p>
          </p:txBody>
        </p:sp>
      </p:grpSp>
    </p:spTree>
    <p:extLst>
      <p:ext uri="{BB962C8B-B14F-4D97-AF65-F5344CB8AC3E}">
        <p14:creationId xmlns:p14="http://schemas.microsoft.com/office/powerpoint/2010/main" val="142446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capitale di finanziamento</a:t>
            </a:r>
            <a:endParaRPr lang="it-IT" dirty="0"/>
          </a:p>
        </p:txBody>
      </p:sp>
      <p:sp>
        <p:nvSpPr>
          <p:cNvPr id="143363" name="Text Box 3"/>
          <p:cNvSpPr txBox="1">
            <a:spLocks noChangeArrowheads="1"/>
          </p:cNvSpPr>
          <p:nvPr/>
        </p:nvSpPr>
        <p:spPr bwMode="auto">
          <a:xfrm>
            <a:off x="2268538" y="1700213"/>
            <a:ext cx="4679950" cy="2474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it-IT" sz="2400" dirty="0">
                <a:latin typeface="Calibri"/>
              </a:rPr>
              <a:t>È il complesso delle fonti di approvvigionamento dei capitali raccolti per realizzare gli investimenti necessari a svolgere l’attività di produzione</a:t>
            </a:r>
          </a:p>
        </p:txBody>
      </p:sp>
      <p:grpSp>
        <p:nvGrpSpPr>
          <p:cNvPr id="143416" name="Group 56"/>
          <p:cNvGrpSpPr>
            <a:grpSpLocks/>
          </p:cNvGrpSpPr>
          <p:nvPr/>
        </p:nvGrpSpPr>
        <p:grpSpPr bwMode="auto">
          <a:xfrm>
            <a:off x="0" y="1916113"/>
            <a:ext cx="1908175" cy="2760662"/>
            <a:chOff x="0" y="1117"/>
            <a:chExt cx="1360" cy="1920"/>
          </a:xfrm>
        </p:grpSpPr>
        <p:grpSp>
          <p:nvGrpSpPr>
            <p:cNvPr id="19529" name="Group 7"/>
            <p:cNvGrpSpPr>
              <a:grpSpLocks noChangeAspect="1"/>
            </p:cNvGrpSpPr>
            <p:nvPr/>
          </p:nvGrpSpPr>
          <p:grpSpPr bwMode="auto">
            <a:xfrm>
              <a:off x="0" y="1117"/>
              <a:ext cx="1220" cy="1471"/>
              <a:chOff x="4468" y="3113"/>
              <a:chExt cx="708" cy="719"/>
            </a:xfrm>
          </p:grpSpPr>
          <p:sp>
            <p:nvSpPr>
              <p:cNvPr id="19531" name="AutoShape 8"/>
              <p:cNvSpPr>
                <a:spLocks noChangeAspect="1" noChangeArrowheads="1" noTextEdit="1"/>
              </p:cNvSpPr>
              <p:nvPr/>
            </p:nvSpPr>
            <p:spPr bwMode="auto">
              <a:xfrm>
                <a:off x="4468" y="3113"/>
                <a:ext cx="708" cy="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solidFill>
                    <a:prstClr val="black"/>
                  </a:solidFill>
                  <a:latin typeface="Calibri"/>
                </a:endParaRPr>
              </a:p>
            </p:txBody>
          </p:sp>
          <p:sp>
            <p:nvSpPr>
              <p:cNvPr id="19532" name="Freeform 9"/>
              <p:cNvSpPr>
                <a:spLocks/>
              </p:cNvSpPr>
              <p:nvPr/>
            </p:nvSpPr>
            <p:spPr bwMode="auto">
              <a:xfrm>
                <a:off x="4468" y="3170"/>
                <a:ext cx="685" cy="552"/>
              </a:xfrm>
              <a:custGeom>
                <a:avLst/>
                <a:gdLst>
                  <a:gd name="T0" fmla="*/ 25 w 1370"/>
                  <a:gd name="T1" fmla="*/ 124 h 1103"/>
                  <a:gd name="T2" fmla="*/ 68 w 1370"/>
                  <a:gd name="T3" fmla="*/ 127 h 1103"/>
                  <a:gd name="T4" fmla="*/ 115 w 1370"/>
                  <a:gd name="T5" fmla="*/ 113 h 1103"/>
                  <a:gd name="T6" fmla="*/ 144 w 1370"/>
                  <a:gd name="T7" fmla="*/ 133 h 1103"/>
                  <a:gd name="T8" fmla="*/ 171 w 1370"/>
                  <a:gd name="T9" fmla="*/ 138 h 1103"/>
                  <a:gd name="T10" fmla="*/ 171 w 1370"/>
                  <a:gd name="T11" fmla="*/ 137 h 1103"/>
                  <a:gd name="T12" fmla="*/ 171 w 1370"/>
                  <a:gd name="T13" fmla="*/ 136 h 1103"/>
                  <a:gd name="T14" fmla="*/ 171 w 1370"/>
                  <a:gd name="T15" fmla="*/ 135 h 1103"/>
                  <a:gd name="T16" fmla="*/ 171 w 1370"/>
                  <a:gd name="T17" fmla="*/ 134 h 1103"/>
                  <a:gd name="T18" fmla="*/ 171 w 1370"/>
                  <a:gd name="T19" fmla="*/ 133 h 1103"/>
                  <a:gd name="T20" fmla="*/ 171 w 1370"/>
                  <a:gd name="T21" fmla="*/ 131 h 1103"/>
                  <a:gd name="T22" fmla="*/ 172 w 1370"/>
                  <a:gd name="T23" fmla="*/ 129 h 1103"/>
                  <a:gd name="T24" fmla="*/ 172 w 1370"/>
                  <a:gd name="T25" fmla="*/ 127 h 1103"/>
                  <a:gd name="T26" fmla="*/ 172 w 1370"/>
                  <a:gd name="T27" fmla="*/ 125 h 1103"/>
                  <a:gd name="T28" fmla="*/ 172 w 1370"/>
                  <a:gd name="T29" fmla="*/ 123 h 1103"/>
                  <a:gd name="T30" fmla="*/ 172 w 1370"/>
                  <a:gd name="T31" fmla="*/ 121 h 1103"/>
                  <a:gd name="T32" fmla="*/ 172 w 1370"/>
                  <a:gd name="T33" fmla="*/ 119 h 1103"/>
                  <a:gd name="T34" fmla="*/ 171 w 1370"/>
                  <a:gd name="T35" fmla="*/ 117 h 1103"/>
                  <a:gd name="T36" fmla="*/ 171 w 1370"/>
                  <a:gd name="T37" fmla="*/ 114 h 1103"/>
                  <a:gd name="T38" fmla="*/ 171 w 1370"/>
                  <a:gd name="T39" fmla="*/ 112 h 1103"/>
                  <a:gd name="T40" fmla="*/ 171 w 1370"/>
                  <a:gd name="T41" fmla="*/ 110 h 1103"/>
                  <a:gd name="T42" fmla="*/ 170 w 1370"/>
                  <a:gd name="T43" fmla="*/ 108 h 1103"/>
                  <a:gd name="T44" fmla="*/ 170 w 1370"/>
                  <a:gd name="T45" fmla="*/ 106 h 1103"/>
                  <a:gd name="T46" fmla="*/ 169 w 1370"/>
                  <a:gd name="T47" fmla="*/ 104 h 1103"/>
                  <a:gd name="T48" fmla="*/ 169 w 1370"/>
                  <a:gd name="T49" fmla="*/ 103 h 1103"/>
                  <a:gd name="T50" fmla="*/ 168 w 1370"/>
                  <a:gd name="T51" fmla="*/ 101 h 1103"/>
                  <a:gd name="T52" fmla="*/ 167 w 1370"/>
                  <a:gd name="T53" fmla="*/ 99 h 1103"/>
                  <a:gd name="T54" fmla="*/ 166 w 1370"/>
                  <a:gd name="T55" fmla="*/ 98 h 1103"/>
                  <a:gd name="T56" fmla="*/ 165 w 1370"/>
                  <a:gd name="T57" fmla="*/ 96 h 1103"/>
                  <a:gd name="T58" fmla="*/ 164 w 1370"/>
                  <a:gd name="T59" fmla="*/ 95 h 1103"/>
                  <a:gd name="T60" fmla="*/ 162 w 1370"/>
                  <a:gd name="T61" fmla="*/ 93 h 1103"/>
                  <a:gd name="T62" fmla="*/ 161 w 1370"/>
                  <a:gd name="T63" fmla="*/ 92 h 1103"/>
                  <a:gd name="T64" fmla="*/ 159 w 1370"/>
                  <a:gd name="T65" fmla="*/ 90 h 1103"/>
                  <a:gd name="T66" fmla="*/ 158 w 1370"/>
                  <a:gd name="T67" fmla="*/ 89 h 1103"/>
                  <a:gd name="T68" fmla="*/ 157 w 1370"/>
                  <a:gd name="T69" fmla="*/ 88 h 1103"/>
                  <a:gd name="T70" fmla="*/ 156 w 1370"/>
                  <a:gd name="T71" fmla="*/ 87 h 1103"/>
                  <a:gd name="T72" fmla="*/ 154 w 1370"/>
                  <a:gd name="T73" fmla="*/ 85 h 1103"/>
                  <a:gd name="T74" fmla="*/ 153 w 1370"/>
                  <a:gd name="T75" fmla="*/ 84 h 1103"/>
                  <a:gd name="T76" fmla="*/ 152 w 1370"/>
                  <a:gd name="T77" fmla="*/ 83 h 1103"/>
                  <a:gd name="T78" fmla="*/ 151 w 1370"/>
                  <a:gd name="T79" fmla="*/ 83 h 1103"/>
                  <a:gd name="T80" fmla="*/ 150 w 1370"/>
                  <a:gd name="T81" fmla="*/ 82 h 1103"/>
                  <a:gd name="T82" fmla="*/ 148 w 1370"/>
                  <a:gd name="T83" fmla="*/ 81 h 1103"/>
                  <a:gd name="T84" fmla="*/ 148 w 1370"/>
                  <a:gd name="T85" fmla="*/ 80 h 1103"/>
                  <a:gd name="T86" fmla="*/ 99 w 1370"/>
                  <a:gd name="T87" fmla="*/ 65 h 1103"/>
                  <a:gd name="T88" fmla="*/ 101 w 1370"/>
                  <a:gd name="T89" fmla="*/ 47 h 1103"/>
                  <a:gd name="T90" fmla="*/ 85 w 1370"/>
                  <a:gd name="T91" fmla="*/ 22 h 1103"/>
                  <a:gd name="T92" fmla="*/ 128 w 1370"/>
                  <a:gd name="T93" fmla="*/ 25 h 1103"/>
                  <a:gd name="T94" fmla="*/ 125 w 1370"/>
                  <a:gd name="T95" fmla="*/ 0 h 1103"/>
                  <a:gd name="T96" fmla="*/ 88 w 1370"/>
                  <a:gd name="T97" fmla="*/ 6 h 1103"/>
                  <a:gd name="T98" fmla="*/ 60 w 1370"/>
                  <a:gd name="T99" fmla="*/ 3 h 1103"/>
                  <a:gd name="T100" fmla="*/ 30 w 1370"/>
                  <a:gd name="T101" fmla="*/ 25 h 1103"/>
                  <a:gd name="T102" fmla="*/ 69 w 1370"/>
                  <a:gd name="T103" fmla="*/ 18 h 1103"/>
                  <a:gd name="T104" fmla="*/ 61 w 1370"/>
                  <a:gd name="T105" fmla="*/ 41 h 1103"/>
                  <a:gd name="T106" fmla="*/ 49 w 1370"/>
                  <a:gd name="T107" fmla="*/ 62 h 1103"/>
                  <a:gd name="T108" fmla="*/ 56 w 1370"/>
                  <a:gd name="T109" fmla="*/ 77 h 1103"/>
                  <a:gd name="T110" fmla="*/ 0 w 1370"/>
                  <a:gd name="T111" fmla="*/ 70 h 1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103">
                    <a:moveTo>
                      <a:pt x="0" y="554"/>
                    </a:moveTo>
                    <a:lnTo>
                      <a:pt x="0" y="986"/>
                    </a:lnTo>
                    <a:lnTo>
                      <a:pt x="195" y="985"/>
                    </a:lnTo>
                    <a:lnTo>
                      <a:pt x="295" y="902"/>
                    </a:lnTo>
                    <a:lnTo>
                      <a:pt x="378" y="912"/>
                    </a:lnTo>
                    <a:lnTo>
                      <a:pt x="540" y="1010"/>
                    </a:lnTo>
                    <a:lnTo>
                      <a:pt x="677" y="1018"/>
                    </a:lnTo>
                    <a:lnTo>
                      <a:pt x="816" y="982"/>
                    </a:lnTo>
                    <a:lnTo>
                      <a:pt x="917" y="903"/>
                    </a:lnTo>
                    <a:lnTo>
                      <a:pt x="927" y="861"/>
                    </a:lnTo>
                    <a:lnTo>
                      <a:pt x="1112" y="914"/>
                    </a:lnTo>
                    <a:lnTo>
                      <a:pt x="1146" y="1063"/>
                    </a:lnTo>
                    <a:lnTo>
                      <a:pt x="1148" y="1100"/>
                    </a:lnTo>
                    <a:lnTo>
                      <a:pt x="1364" y="1103"/>
                    </a:lnTo>
                    <a:lnTo>
                      <a:pt x="1364" y="1102"/>
                    </a:lnTo>
                    <a:lnTo>
                      <a:pt x="1364" y="1101"/>
                    </a:lnTo>
                    <a:lnTo>
                      <a:pt x="1364" y="1098"/>
                    </a:lnTo>
                    <a:lnTo>
                      <a:pt x="1364" y="1095"/>
                    </a:lnTo>
                    <a:lnTo>
                      <a:pt x="1364" y="1093"/>
                    </a:lnTo>
                    <a:lnTo>
                      <a:pt x="1364" y="1091"/>
                    </a:lnTo>
                    <a:lnTo>
                      <a:pt x="1364" y="1087"/>
                    </a:lnTo>
                    <a:lnTo>
                      <a:pt x="1366" y="1085"/>
                    </a:lnTo>
                    <a:lnTo>
                      <a:pt x="1366" y="1082"/>
                    </a:lnTo>
                    <a:lnTo>
                      <a:pt x="1366" y="1079"/>
                    </a:lnTo>
                    <a:lnTo>
                      <a:pt x="1366" y="1076"/>
                    </a:lnTo>
                    <a:lnTo>
                      <a:pt x="1367" y="1073"/>
                    </a:lnTo>
                    <a:lnTo>
                      <a:pt x="1367" y="1069"/>
                    </a:lnTo>
                    <a:lnTo>
                      <a:pt x="1367" y="1065"/>
                    </a:lnTo>
                    <a:lnTo>
                      <a:pt x="1367" y="1061"/>
                    </a:lnTo>
                    <a:lnTo>
                      <a:pt x="1368" y="1057"/>
                    </a:lnTo>
                    <a:lnTo>
                      <a:pt x="1368" y="1052"/>
                    </a:lnTo>
                    <a:lnTo>
                      <a:pt x="1368" y="1048"/>
                    </a:lnTo>
                    <a:lnTo>
                      <a:pt x="1368" y="1043"/>
                    </a:lnTo>
                    <a:lnTo>
                      <a:pt x="1369" y="1039"/>
                    </a:lnTo>
                    <a:lnTo>
                      <a:pt x="1369" y="1035"/>
                    </a:lnTo>
                    <a:lnTo>
                      <a:pt x="1369" y="1030"/>
                    </a:lnTo>
                    <a:lnTo>
                      <a:pt x="1369" y="1024"/>
                    </a:lnTo>
                    <a:lnTo>
                      <a:pt x="1369" y="1020"/>
                    </a:lnTo>
                    <a:lnTo>
                      <a:pt x="1369" y="1014"/>
                    </a:lnTo>
                    <a:lnTo>
                      <a:pt x="1369" y="1010"/>
                    </a:lnTo>
                    <a:lnTo>
                      <a:pt x="1369" y="1004"/>
                    </a:lnTo>
                    <a:lnTo>
                      <a:pt x="1370" y="999"/>
                    </a:lnTo>
                    <a:lnTo>
                      <a:pt x="1369" y="993"/>
                    </a:lnTo>
                    <a:lnTo>
                      <a:pt x="1369" y="987"/>
                    </a:lnTo>
                    <a:lnTo>
                      <a:pt x="1369" y="982"/>
                    </a:lnTo>
                    <a:lnTo>
                      <a:pt x="1369" y="976"/>
                    </a:lnTo>
                    <a:lnTo>
                      <a:pt x="1369" y="971"/>
                    </a:lnTo>
                    <a:lnTo>
                      <a:pt x="1369" y="965"/>
                    </a:lnTo>
                    <a:lnTo>
                      <a:pt x="1369" y="959"/>
                    </a:lnTo>
                    <a:lnTo>
                      <a:pt x="1369" y="954"/>
                    </a:lnTo>
                    <a:lnTo>
                      <a:pt x="1369" y="947"/>
                    </a:lnTo>
                    <a:lnTo>
                      <a:pt x="1368" y="941"/>
                    </a:lnTo>
                    <a:lnTo>
                      <a:pt x="1368" y="936"/>
                    </a:lnTo>
                    <a:lnTo>
                      <a:pt x="1367" y="930"/>
                    </a:lnTo>
                    <a:lnTo>
                      <a:pt x="1367" y="923"/>
                    </a:lnTo>
                    <a:lnTo>
                      <a:pt x="1366" y="918"/>
                    </a:lnTo>
                    <a:lnTo>
                      <a:pt x="1366" y="912"/>
                    </a:lnTo>
                    <a:lnTo>
                      <a:pt x="1366" y="907"/>
                    </a:lnTo>
                    <a:lnTo>
                      <a:pt x="1364" y="901"/>
                    </a:lnTo>
                    <a:lnTo>
                      <a:pt x="1363" y="895"/>
                    </a:lnTo>
                    <a:lnTo>
                      <a:pt x="1363" y="890"/>
                    </a:lnTo>
                    <a:lnTo>
                      <a:pt x="1362" y="884"/>
                    </a:lnTo>
                    <a:lnTo>
                      <a:pt x="1361" y="878"/>
                    </a:lnTo>
                    <a:lnTo>
                      <a:pt x="1360" y="873"/>
                    </a:lnTo>
                    <a:lnTo>
                      <a:pt x="1359" y="867"/>
                    </a:lnTo>
                    <a:lnTo>
                      <a:pt x="1359" y="862"/>
                    </a:lnTo>
                    <a:lnTo>
                      <a:pt x="1357" y="856"/>
                    </a:lnTo>
                    <a:lnTo>
                      <a:pt x="1355" y="852"/>
                    </a:lnTo>
                    <a:lnTo>
                      <a:pt x="1354" y="846"/>
                    </a:lnTo>
                    <a:lnTo>
                      <a:pt x="1353" y="841"/>
                    </a:lnTo>
                    <a:lnTo>
                      <a:pt x="1351" y="836"/>
                    </a:lnTo>
                    <a:lnTo>
                      <a:pt x="1350" y="831"/>
                    </a:lnTo>
                    <a:lnTo>
                      <a:pt x="1349" y="827"/>
                    </a:lnTo>
                    <a:lnTo>
                      <a:pt x="1348" y="823"/>
                    </a:lnTo>
                    <a:lnTo>
                      <a:pt x="1345" y="818"/>
                    </a:lnTo>
                    <a:lnTo>
                      <a:pt x="1343" y="813"/>
                    </a:lnTo>
                    <a:lnTo>
                      <a:pt x="1341" y="809"/>
                    </a:lnTo>
                    <a:lnTo>
                      <a:pt x="1339" y="804"/>
                    </a:lnTo>
                    <a:lnTo>
                      <a:pt x="1336" y="800"/>
                    </a:lnTo>
                    <a:lnTo>
                      <a:pt x="1334" y="795"/>
                    </a:lnTo>
                    <a:lnTo>
                      <a:pt x="1331" y="792"/>
                    </a:lnTo>
                    <a:lnTo>
                      <a:pt x="1329" y="788"/>
                    </a:lnTo>
                    <a:lnTo>
                      <a:pt x="1326" y="783"/>
                    </a:lnTo>
                    <a:lnTo>
                      <a:pt x="1323" y="779"/>
                    </a:lnTo>
                    <a:lnTo>
                      <a:pt x="1321" y="774"/>
                    </a:lnTo>
                    <a:lnTo>
                      <a:pt x="1317" y="770"/>
                    </a:lnTo>
                    <a:lnTo>
                      <a:pt x="1314" y="765"/>
                    </a:lnTo>
                    <a:lnTo>
                      <a:pt x="1312" y="762"/>
                    </a:lnTo>
                    <a:lnTo>
                      <a:pt x="1308" y="757"/>
                    </a:lnTo>
                    <a:lnTo>
                      <a:pt x="1305" y="754"/>
                    </a:lnTo>
                    <a:lnTo>
                      <a:pt x="1302" y="749"/>
                    </a:lnTo>
                    <a:lnTo>
                      <a:pt x="1298" y="745"/>
                    </a:lnTo>
                    <a:lnTo>
                      <a:pt x="1295" y="742"/>
                    </a:lnTo>
                    <a:lnTo>
                      <a:pt x="1292" y="737"/>
                    </a:lnTo>
                    <a:lnTo>
                      <a:pt x="1287" y="734"/>
                    </a:lnTo>
                    <a:lnTo>
                      <a:pt x="1284" y="729"/>
                    </a:lnTo>
                    <a:lnTo>
                      <a:pt x="1280" y="726"/>
                    </a:lnTo>
                    <a:lnTo>
                      <a:pt x="1277" y="722"/>
                    </a:lnTo>
                    <a:lnTo>
                      <a:pt x="1272" y="718"/>
                    </a:lnTo>
                    <a:lnTo>
                      <a:pt x="1269" y="715"/>
                    </a:lnTo>
                    <a:lnTo>
                      <a:pt x="1266" y="711"/>
                    </a:lnTo>
                    <a:lnTo>
                      <a:pt x="1262" y="708"/>
                    </a:lnTo>
                    <a:lnTo>
                      <a:pt x="1259" y="704"/>
                    </a:lnTo>
                    <a:lnTo>
                      <a:pt x="1256" y="701"/>
                    </a:lnTo>
                    <a:lnTo>
                      <a:pt x="1251" y="698"/>
                    </a:lnTo>
                    <a:lnTo>
                      <a:pt x="1249" y="695"/>
                    </a:lnTo>
                    <a:lnTo>
                      <a:pt x="1244" y="692"/>
                    </a:lnTo>
                    <a:lnTo>
                      <a:pt x="1241" y="689"/>
                    </a:lnTo>
                    <a:lnTo>
                      <a:pt x="1237" y="685"/>
                    </a:lnTo>
                    <a:lnTo>
                      <a:pt x="1234" y="683"/>
                    </a:lnTo>
                    <a:lnTo>
                      <a:pt x="1230" y="680"/>
                    </a:lnTo>
                    <a:lnTo>
                      <a:pt x="1227" y="676"/>
                    </a:lnTo>
                    <a:lnTo>
                      <a:pt x="1223" y="674"/>
                    </a:lnTo>
                    <a:lnTo>
                      <a:pt x="1221" y="672"/>
                    </a:lnTo>
                    <a:lnTo>
                      <a:pt x="1218" y="670"/>
                    </a:lnTo>
                    <a:lnTo>
                      <a:pt x="1214" y="666"/>
                    </a:lnTo>
                    <a:lnTo>
                      <a:pt x="1212" y="664"/>
                    </a:lnTo>
                    <a:lnTo>
                      <a:pt x="1209" y="662"/>
                    </a:lnTo>
                    <a:lnTo>
                      <a:pt x="1206" y="660"/>
                    </a:lnTo>
                    <a:lnTo>
                      <a:pt x="1203" y="658"/>
                    </a:lnTo>
                    <a:lnTo>
                      <a:pt x="1201" y="656"/>
                    </a:lnTo>
                    <a:lnTo>
                      <a:pt x="1198" y="655"/>
                    </a:lnTo>
                    <a:lnTo>
                      <a:pt x="1193" y="651"/>
                    </a:lnTo>
                    <a:lnTo>
                      <a:pt x="1190" y="647"/>
                    </a:lnTo>
                    <a:lnTo>
                      <a:pt x="1185" y="645"/>
                    </a:lnTo>
                    <a:lnTo>
                      <a:pt x="1183" y="644"/>
                    </a:lnTo>
                    <a:lnTo>
                      <a:pt x="1181" y="642"/>
                    </a:lnTo>
                    <a:lnTo>
                      <a:pt x="1178" y="640"/>
                    </a:lnTo>
                    <a:lnTo>
                      <a:pt x="1177" y="639"/>
                    </a:lnTo>
                    <a:lnTo>
                      <a:pt x="929" y="623"/>
                    </a:lnTo>
                    <a:lnTo>
                      <a:pt x="851" y="603"/>
                    </a:lnTo>
                    <a:lnTo>
                      <a:pt x="792" y="513"/>
                    </a:lnTo>
                    <a:lnTo>
                      <a:pt x="877" y="515"/>
                    </a:lnTo>
                    <a:lnTo>
                      <a:pt x="879" y="369"/>
                    </a:lnTo>
                    <a:lnTo>
                      <a:pt x="807" y="371"/>
                    </a:lnTo>
                    <a:lnTo>
                      <a:pt x="761" y="295"/>
                    </a:lnTo>
                    <a:lnTo>
                      <a:pt x="677" y="262"/>
                    </a:lnTo>
                    <a:lnTo>
                      <a:pt x="677" y="169"/>
                    </a:lnTo>
                    <a:lnTo>
                      <a:pt x="734" y="148"/>
                    </a:lnTo>
                    <a:lnTo>
                      <a:pt x="786" y="173"/>
                    </a:lnTo>
                    <a:lnTo>
                      <a:pt x="1020" y="200"/>
                    </a:lnTo>
                    <a:lnTo>
                      <a:pt x="1046" y="125"/>
                    </a:lnTo>
                    <a:lnTo>
                      <a:pt x="1043" y="21"/>
                    </a:lnTo>
                    <a:lnTo>
                      <a:pt x="999" y="0"/>
                    </a:lnTo>
                    <a:lnTo>
                      <a:pt x="778" y="23"/>
                    </a:lnTo>
                    <a:lnTo>
                      <a:pt x="710" y="78"/>
                    </a:lnTo>
                    <a:lnTo>
                      <a:pt x="704" y="42"/>
                    </a:lnTo>
                    <a:lnTo>
                      <a:pt x="568" y="38"/>
                    </a:lnTo>
                    <a:lnTo>
                      <a:pt x="564" y="79"/>
                    </a:lnTo>
                    <a:lnTo>
                      <a:pt x="480" y="23"/>
                    </a:lnTo>
                    <a:lnTo>
                      <a:pt x="233" y="8"/>
                    </a:lnTo>
                    <a:lnTo>
                      <a:pt x="219" y="112"/>
                    </a:lnTo>
                    <a:lnTo>
                      <a:pt x="240" y="196"/>
                    </a:lnTo>
                    <a:lnTo>
                      <a:pt x="302" y="191"/>
                    </a:lnTo>
                    <a:lnTo>
                      <a:pt x="508" y="170"/>
                    </a:lnTo>
                    <a:lnTo>
                      <a:pt x="545" y="138"/>
                    </a:lnTo>
                    <a:lnTo>
                      <a:pt x="595" y="178"/>
                    </a:lnTo>
                    <a:lnTo>
                      <a:pt x="592" y="261"/>
                    </a:lnTo>
                    <a:lnTo>
                      <a:pt x="487" y="322"/>
                    </a:lnTo>
                    <a:lnTo>
                      <a:pt x="456" y="374"/>
                    </a:lnTo>
                    <a:lnTo>
                      <a:pt x="392" y="383"/>
                    </a:lnTo>
                    <a:lnTo>
                      <a:pt x="392" y="490"/>
                    </a:lnTo>
                    <a:lnTo>
                      <a:pt x="410" y="513"/>
                    </a:lnTo>
                    <a:lnTo>
                      <a:pt x="496" y="517"/>
                    </a:lnTo>
                    <a:lnTo>
                      <a:pt x="445" y="615"/>
                    </a:lnTo>
                    <a:lnTo>
                      <a:pt x="275" y="617"/>
                    </a:lnTo>
                    <a:lnTo>
                      <a:pt x="205" y="551"/>
                    </a:lnTo>
                    <a:lnTo>
                      <a:pt x="0" y="554"/>
                    </a:lnTo>
                    <a:close/>
                  </a:path>
                </a:pathLst>
              </a:custGeom>
              <a:solidFill>
                <a:srgbClr val="B0C2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3" name="Freeform 10"/>
              <p:cNvSpPr>
                <a:spLocks/>
              </p:cNvSpPr>
              <p:nvPr/>
            </p:nvSpPr>
            <p:spPr bwMode="auto">
              <a:xfrm>
                <a:off x="4468" y="3428"/>
                <a:ext cx="697" cy="302"/>
              </a:xfrm>
              <a:custGeom>
                <a:avLst/>
                <a:gdLst>
                  <a:gd name="T0" fmla="*/ 98 w 1394"/>
                  <a:gd name="T1" fmla="*/ 6 h 603"/>
                  <a:gd name="T2" fmla="*/ 102 w 1394"/>
                  <a:gd name="T3" fmla="*/ 11 h 603"/>
                  <a:gd name="T4" fmla="*/ 106 w 1394"/>
                  <a:gd name="T5" fmla="*/ 15 h 603"/>
                  <a:gd name="T6" fmla="*/ 112 w 1394"/>
                  <a:gd name="T7" fmla="*/ 17 h 603"/>
                  <a:gd name="T8" fmla="*/ 117 w 1394"/>
                  <a:gd name="T9" fmla="*/ 17 h 603"/>
                  <a:gd name="T10" fmla="*/ 123 w 1394"/>
                  <a:gd name="T11" fmla="*/ 17 h 603"/>
                  <a:gd name="T12" fmla="*/ 130 w 1394"/>
                  <a:gd name="T13" fmla="*/ 17 h 603"/>
                  <a:gd name="T14" fmla="*/ 137 w 1394"/>
                  <a:gd name="T15" fmla="*/ 18 h 603"/>
                  <a:gd name="T16" fmla="*/ 144 w 1394"/>
                  <a:gd name="T17" fmla="*/ 19 h 603"/>
                  <a:gd name="T18" fmla="*/ 150 w 1394"/>
                  <a:gd name="T19" fmla="*/ 22 h 603"/>
                  <a:gd name="T20" fmla="*/ 156 w 1394"/>
                  <a:gd name="T21" fmla="*/ 26 h 603"/>
                  <a:gd name="T22" fmla="*/ 162 w 1394"/>
                  <a:gd name="T23" fmla="*/ 33 h 603"/>
                  <a:gd name="T24" fmla="*/ 165 w 1394"/>
                  <a:gd name="T25" fmla="*/ 41 h 603"/>
                  <a:gd name="T26" fmla="*/ 167 w 1394"/>
                  <a:gd name="T27" fmla="*/ 53 h 603"/>
                  <a:gd name="T28" fmla="*/ 168 w 1394"/>
                  <a:gd name="T29" fmla="*/ 68 h 603"/>
                  <a:gd name="T30" fmla="*/ 147 w 1394"/>
                  <a:gd name="T31" fmla="*/ 64 h 603"/>
                  <a:gd name="T32" fmla="*/ 146 w 1394"/>
                  <a:gd name="T33" fmla="*/ 59 h 603"/>
                  <a:gd name="T34" fmla="*/ 145 w 1394"/>
                  <a:gd name="T35" fmla="*/ 53 h 603"/>
                  <a:gd name="T36" fmla="*/ 143 w 1394"/>
                  <a:gd name="T37" fmla="*/ 49 h 603"/>
                  <a:gd name="T38" fmla="*/ 138 w 1394"/>
                  <a:gd name="T39" fmla="*/ 44 h 603"/>
                  <a:gd name="T40" fmla="*/ 132 w 1394"/>
                  <a:gd name="T41" fmla="*/ 42 h 603"/>
                  <a:gd name="T42" fmla="*/ 125 w 1394"/>
                  <a:gd name="T43" fmla="*/ 42 h 603"/>
                  <a:gd name="T44" fmla="*/ 118 w 1394"/>
                  <a:gd name="T45" fmla="*/ 42 h 603"/>
                  <a:gd name="T46" fmla="*/ 114 w 1394"/>
                  <a:gd name="T47" fmla="*/ 45 h 603"/>
                  <a:gd name="T48" fmla="*/ 109 w 1394"/>
                  <a:gd name="T49" fmla="*/ 51 h 603"/>
                  <a:gd name="T50" fmla="*/ 102 w 1394"/>
                  <a:gd name="T51" fmla="*/ 55 h 603"/>
                  <a:gd name="T52" fmla="*/ 94 w 1394"/>
                  <a:gd name="T53" fmla="*/ 58 h 603"/>
                  <a:gd name="T54" fmla="*/ 84 w 1394"/>
                  <a:gd name="T55" fmla="*/ 59 h 603"/>
                  <a:gd name="T56" fmla="*/ 74 w 1394"/>
                  <a:gd name="T57" fmla="*/ 59 h 603"/>
                  <a:gd name="T58" fmla="*/ 64 w 1394"/>
                  <a:gd name="T59" fmla="*/ 56 h 603"/>
                  <a:gd name="T60" fmla="*/ 53 w 1394"/>
                  <a:gd name="T61" fmla="*/ 50 h 603"/>
                  <a:gd name="T62" fmla="*/ 47 w 1394"/>
                  <a:gd name="T63" fmla="*/ 53 h 603"/>
                  <a:gd name="T64" fmla="*/ 52 w 1394"/>
                  <a:gd name="T65" fmla="*/ 57 h 603"/>
                  <a:gd name="T66" fmla="*/ 61 w 1394"/>
                  <a:gd name="T67" fmla="*/ 62 h 603"/>
                  <a:gd name="T68" fmla="*/ 73 w 1394"/>
                  <a:gd name="T69" fmla="*/ 65 h 603"/>
                  <a:gd name="T70" fmla="*/ 87 w 1394"/>
                  <a:gd name="T71" fmla="*/ 65 h 603"/>
                  <a:gd name="T72" fmla="*/ 101 w 1394"/>
                  <a:gd name="T73" fmla="*/ 62 h 603"/>
                  <a:gd name="T74" fmla="*/ 110 w 1394"/>
                  <a:gd name="T75" fmla="*/ 58 h 603"/>
                  <a:gd name="T76" fmla="*/ 116 w 1394"/>
                  <a:gd name="T77" fmla="*/ 53 h 603"/>
                  <a:gd name="T78" fmla="*/ 121 w 1394"/>
                  <a:gd name="T79" fmla="*/ 49 h 603"/>
                  <a:gd name="T80" fmla="*/ 126 w 1394"/>
                  <a:gd name="T81" fmla="*/ 48 h 603"/>
                  <a:gd name="T82" fmla="*/ 131 w 1394"/>
                  <a:gd name="T83" fmla="*/ 49 h 603"/>
                  <a:gd name="T84" fmla="*/ 137 w 1394"/>
                  <a:gd name="T85" fmla="*/ 52 h 603"/>
                  <a:gd name="T86" fmla="*/ 139 w 1394"/>
                  <a:gd name="T87" fmla="*/ 58 h 603"/>
                  <a:gd name="T88" fmla="*/ 140 w 1394"/>
                  <a:gd name="T89" fmla="*/ 63 h 603"/>
                  <a:gd name="T90" fmla="*/ 140 w 1394"/>
                  <a:gd name="T91" fmla="*/ 69 h 603"/>
                  <a:gd name="T92" fmla="*/ 140 w 1394"/>
                  <a:gd name="T93" fmla="*/ 74 h 603"/>
                  <a:gd name="T94" fmla="*/ 174 w 1394"/>
                  <a:gd name="T95" fmla="*/ 73 h 603"/>
                  <a:gd name="T96" fmla="*/ 175 w 1394"/>
                  <a:gd name="T97" fmla="*/ 67 h 603"/>
                  <a:gd name="T98" fmla="*/ 174 w 1394"/>
                  <a:gd name="T99" fmla="*/ 59 h 603"/>
                  <a:gd name="T100" fmla="*/ 173 w 1394"/>
                  <a:gd name="T101" fmla="*/ 47 h 603"/>
                  <a:gd name="T102" fmla="*/ 170 w 1394"/>
                  <a:gd name="T103" fmla="*/ 35 h 603"/>
                  <a:gd name="T104" fmla="*/ 164 w 1394"/>
                  <a:gd name="T105" fmla="*/ 26 h 603"/>
                  <a:gd name="T106" fmla="*/ 156 w 1394"/>
                  <a:gd name="T107" fmla="*/ 18 h 603"/>
                  <a:gd name="T108" fmla="*/ 146 w 1394"/>
                  <a:gd name="T109" fmla="*/ 13 h 603"/>
                  <a:gd name="T110" fmla="*/ 136 w 1394"/>
                  <a:gd name="T111" fmla="*/ 12 h 603"/>
                  <a:gd name="T112" fmla="*/ 127 w 1394"/>
                  <a:gd name="T113" fmla="*/ 11 h 603"/>
                  <a:gd name="T114" fmla="*/ 120 w 1394"/>
                  <a:gd name="T115" fmla="*/ 11 h 603"/>
                  <a:gd name="T116" fmla="*/ 115 w 1394"/>
                  <a:gd name="T117" fmla="*/ 10 h 603"/>
                  <a:gd name="T118" fmla="*/ 109 w 1394"/>
                  <a:gd name="T119" fmla="*/ 9 h 603"/>
                  <a:gd name="T120" fmla="*/ 104 w 1394"/>
                  <a:gd name="T121" fmla="*/ 2 h 603"/>
                  <a:gd name="T122" fmla="*/ 100 w 1394"/>
                  <a:gd name="T123" fmla="*/ 0 h 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94" h="603">
                    <a:moveTo>
                      <a:pt x="767" y="4"/>
                    </a:moveTo>
                    <a:lnTo>
                      <a:pt x="767" y="4"/>
                    </a:lnTo>
                    <a:lnTo>
                      <a:pt x="768" y="9"/>
                    </a:lnTo>
                    <a:lnTo>
                      <a:pt x="769" y="11"/>
                    </a:lnTo>
                    <a:lnTo>
                      <a:pt x="770" y="14"/>
                    </a:lnTo>
                    <a:lnTo>
                      <a:pt x="772" y="19"/>
                    </a:lnTo>
                    <a:lnTo>
                      <a:pt x="774" y="22"/>
                    </a:lnTo>
                    <a:lnTo>
                      <a:pt x="775" y="27"/>
                    </a:lnTo>
                    <a:lnTo>
                      <a:pt x="778" y="31"/>
                    </a:lnTo>
                    <a:lnTo>
                      <a:pt x="778" y="34"/>
                    </a:lnTo>
                    <a:lnTo>
                      <a:pt x="779" y="37"/>
                    </a:lnTo>
                    <a:lnTo>
                      <a:pt x="780" y="39"/>
                    </a:lnTo>
                    <a:lnTo>
                      <a:pt x="783" y="43"/>
                    </a:lnTo>
                    <a:lnTo>
                      <a:pt x="784" y="45"/>
                    </a:lnTo>
                    <a:lnTo>
                      <a:pt x="785" y="48"/>
                    </a:lnTo>
                    <a:lnTo>
                      <a:pt x="786" y="50"/>
                    </a:lnTo>
                    <a:lnTo>
                      <a:pt x="788" y="54"/>
                    </a:lnTo>
                    <a:lnTo>
                      <a:pt x="789" y="56"/>
                    </a:lnTo>
                    <a:lnTo>
                      <a:pt x="792" y="59"/>
                    </a:lnTo>
                    <a:lnTo>
                      <a:pt x="793" y="62"/>
                    </a:lnTo>
                    <a:lnTo>
                      <a:pt x="795" y="65"/>
                    </a:lnTo>
                    <a:lnTo>
                      <a:pt x="797" y="68"/>
                    </a:lnTo>
                    <a:lnTo>
                      <a:pt x="798" y="71"/>
                    </a:lnTo>
                    <a:lnTo>
                      <a:pt x="800" y="74"/>
                    </a:lnTo>
                    <a:lnTo>
                      <a:pt x="803" y="76"/>
                    </a:lnTo>
                    <a:lnTo>
                      <a:pt x="805" y="80"/>
                    </a:lnTo>
                    <a:lnTo>
                      <a:pt x="807" y="82"/>
                    </a:lnTo>
                    <a:lnTo>
                      <a:pt x="809" y="85"/>
                    </a:lnTo>
                    <a:lnTo>
                      <a:pt x="812" y="89"/>
                    </a:lnTo>
                    <a:lnTo>
                      <a:pt x="814" y="91"/>
                    </a:lnTo>
                    <a:lnTo>
                      <a:pt x="816" y="94"/>
                    </a:lnTo>
                    <a:lnTo>
                      <a:pt x="818" y="96"/>
                    </a:lnTo>
                    <a:lnTo>
                      <a:pt x="821" y="99"/>
                    </a:lnTo>
                    <a:lnTo>
                      <a:pt x="824" y="101"/>
                    </a:lnTo>
                    <a:lnTo>
                      <a:pt x="826" y="103"/>
                    </a:lnTo>
                    <a:lnTo>
                      <a:pt x="830" y="105"/>
                    </a:lnTo>
                    <a:lnTo>
                      <a:pt x="832" y="109"/>
                    </a:lnTo>
                    <a:lnTo>
                      <a:pt x="835" y="111"/>
                    </a:lnTo>
                    <a:lnTo>
                      <a:pt x="837" y="112"/>
                    </a:lnTo>
                    <a:lnTo>
                      <a:pt x="841" y="114"/>
                    </a:lnTo>
                    <a:lnTo>
                      <a:pt x="844" y="117"/>
                    </a:lnTo>
                    <a:lnTo>
                      <a:pt x="846" y="119"/>
                    </a:lnTo>
                    <a:lnTo>
                      <a:pt x="850" y="120"/>
                    </a:lnTo>
                    <a:lnTo>
                      <a:pt x="852" y="122"/>
                    </a:lnTo>
                    <a:lnTo>
                      <a:pt x="857" y="123"/>
                    </a:lnTo>
                    <a:lnTo>
                      <a:pt x="859" y="124"/>
                    </a:lnTo>
                    <a:lnTo>
                      <a:pt x="863" y="126"/>
                    </a:lnTo>
                    <a:lnTo>
                      <a:pt x="867" y="127"/>
                    </a:lnTo>
                    <a:lnTo>
                      <a:pt x="870" y="128"/>
                    </a:lnTo>
                    <a:lnTo>
                      <a:pt x="873" y="128"/>
                    </a:lnTo>
                    <a:lnTo>
                      <a:pt x="877" y="129"/>
                    </a:lnTo>
                    <a:lnTo>
                      <a:pt x="881" y="130"/>
                    </a:lnTo>
                    <a:lnTo>
                      <a:pt x="885" y="131"/>
                    </a:lnTo>
                    <a:lnTo>
                      <a:pt x="888" y="131"/>
                    </a:lnTo>
                    <a:lnTo>
                      <a:pt x="892" y="131"/>
                    </a:lnTo>
                    <a:lnTo>
                      <a:pt x="895" y="131"/>
                    </a:lnTo>
                    <a:lnTo>
                      <a:pt x="897" y="131"/>
                    </a:lnTo>
                    <a:lnTo>
                      <a:pt x="899" y="131"/>
                    </a:lnTo>
                    <a:lnTo>
                      <a:pt x="903" y="131"/>
                    </a:lnTo>
                    <a:lnTo>
                      <a:pt x="905" y="131"/>
                    </a:lnTo>
                    <a:lnTo>
                      <a:pt x="908" y="131"/>
                    </a:lnTo>
                    <a:lnTo>
                      <a:pt x="910" y="131"/>
                    </a:lnTo>
                    <a:lnTo>
                      <a:pt x="914" y="132"/>
                    </a:lnTo>
                    <a:lnTo>
                      <a:pt x="917" y="132"/>
                    </a:lnTo>
                    <a:lnTo>
                      <a:pt x="920" y="132"/>
                    </a:lnTo>
                    <a:lnTo>
                      <a:pt x="924" y="132"/>
                    </a:lnTo>
                    <a:lnTo>
                      <a:pt x="927" y="133"/>
                    </a:lnTo>
                    <a:lnTo>
                      <a:pt x="929" y="133"/>
                    </a:lnTo>
                    <a:lnTo>
                      <a:pt x="933" y="133"/>
                    </a:lnTo>
                    <a:lnTo>
                      <a:pt x="936" y="133"/>
                    </a:lnTo>
                    <a:lnTo>
                      <a:pt x="940" y="133"/>
                    </a:lnTo>
                    <a:lnTo>
                      <a:pt x="943" y="133"/>
                    </a:lnTo>
                    <a:lnTo>
                      <a:pt x="946" y="133"/>
                    </a:lnTo>
                    <a:lnTo>
                      <a:pt x="950" y="133"/>
                    </a:lnTo>
                    <a:lnTo>
                      <a:pt x="952" y="135"/>
                    </a:lnTo>
                    <a:lnTo>
                      <a:pt x="955" y="135"/>
                    </a:lnTo>
                    <a:lnTo>
                      <a:pt x="957" y="135"/>
                    </a:lnTo>
                    <a:lnTo>
                      <a:pt x="961" y="135"/>
                    </a:lnTo>
                    <a:lnTo>
                      <a:pt x="964" y="135"/>
                    </a:lnTo>
                    <a:lnTo>
                      <a:pt x="966" y="135"/>
                    </a:lnTo>
                    <a:lnTo>
                      <a:pt x="969" y="135"/>
                    </a:lnTo>
                    <a:lnTo>
                      <a:pt x="971" y="135"/>
                    </a:lnTo>
                    <a:lnTo>
                      <a:pt x="973" y="135"/>
                    </a:lnTo>
                    <a:lnTo>
                      <a:pt x="978" y="135"/>
                    </a:lnTo>
                    <a:lnTo>
                      <a:pt x="981" y="135"/>
                    </a:lnTo>
                    <a:lnTo>
                      <a:pt x="984" y="135"/>
                    </a:lnTo>
                    <a:lnTo>
                      <a:pt x="989" y="135"/>
                    </a:lnTo>
                    <a:lnTo>
                      <a:pt x="992" y="135"/>
                    </a:lnTo>
                    <a:lnTo>
                      <a:pt x="997" y="135"/>
                    </a:lnTo>
                    <a:lnTo>
                      <a:pt x="1001" y="135"/>
                    </a:lnTo>
                    <a:lnTo>
                      <a:pt x="1006" y="135"/>
                    </a:lnTo>
                    <a:lnTo>
                      <a:pt x="1009" y="135"/>
                    </a:lnTo>
                    <a:lnTo>
                      <a:pt x="1014" y="135"/>
                    </a:lnTo>
                    <a:lnTo>
                      <a:pt x="1018" y="135"/>
                    </a:lnTo>
                    <a:lnTo>
                      <a:pt x="1022" y="135"/>
                    </a:lnTo>
                    <a:lnTo>
                      <a:pt x="1026" y="135"/>
                    </a:lnTo>
                    <a:lnTo>
                      <a:pt x="1030" y="136"/>
                    </a:lnTo>
                    <a:lnTo>
                      <a:pt x="1035" y="136"/>
                    </a:lnTo>
                    <a:lnTo>
                      <a:pt x="1039" y="136"/>
                    </a:lnTo>
                    <a:lnTo>
                      <a:pt x="1043" y="136"/>
                    </a:lnTo>
                    <a:lnTo>
                      <a:pt x="1047" y="136"/>
                    </a:lnTo>
                    <a:lnTo>
                      <a:pt x="1052" y="137"/>
                    </a:lnTo>
                    <a:lnTo>
                      <a:pt x="1055" y="137"/>
                    </a:lnTo>
                    <a:lnTo>
                      <a:pt x="1059" y="137"/>
                    </a:lnTo>
                    <a:lnTo>
                      <a:pt x="1064" y="137"/>
                    </a:lnTo>
                    <a:lnTo>
                      <a:pt x="1067" y="138"/>
                    </a:lnTo>
                    <a:lnTo>
                      <a:pt x="1072" y="138"/>
                    </a:lnTo>
                    <a:lnTo>
                      <a:pt x="1075" y="138"/>
                    </a:lnTo>
                    <a:lnTo>
                      <a:pt x="1080" y="139"/>
                    </a:lnTo>
                    <a:lnTo>
                      <a:pt x="1084" y="139"/>
                    </a:lnTo>
                    <a:lnTo>
                      <a:pt x="1089" y="140"/>
                    </a:lnTo>
                    <a:lnTo>
                      <a:pt x="1092" y="140"/>
                    </a:lnTo>
                    <a:lnTo>
                      <a:pt x="1096" y="141"/>
                    </a:lnTo>
                    <a:lnTo>
                      <a:pt x="1100" y="141"/>
                    </a:lnTo>
                    <a:lnTo>
                      <a:pt x="1104" y="142"/>
                    </a:lnTo>
                    <a:lnTo>
                      <a:pt x="1109" y="142"/>
                    </a:lnTo>
                    <a:lnTo>
                      <a:pt x="1112" y="144"/>
                    </a:lnTo>
                    <a:lnTo>
                      <a:pt x="1116" y="144"/>
                    </a:lnTo>
                    <a:lnTo>
                      <a:pt x="1120" y="145"/>
                    </a:lnTo>
                    <a:lnTo>
                      <a:pt x="1123" y="146"/>
                    </a:lnTo>
                    <a:lnTo>
                      <a:pt x="1128" y="146"/>
                    </a:lnTo>
                    <a:lnTo>
                      <a:pt x="1131" y="147"/>
                    </a:lnTo>
                    <a:lnTo>
                      <a:pt x="1136" y="148"/>
                    </a:lnTo>
                    <a:lnTo>
                      <a:pt x="1139" y="148"/>
                    </a:lnTo>
                    <a:lnTo>
                      <a:pt x="1144" y="149"/>
                    </a:lnTo>
                    <a:lnTo>
                      <a:pt x="1146" y="150"/>
                    </a:lnTo>
                    <a:lnTo>
                      <a:pt x="1150" y="151"/>
                    </a:lnTo>
                    <a:lnTo>
                      <a:pt x="1154" y="153"/>
                    </a:lnTo>
                    <a:lnTo>
                      <a:pt x="1158" y="154"/>
                    </a:lnTo>
                    <a:lnTo>
                      <a:pt x="1162" y="155"/>
                    </a:lnTo>
                    <a:lnTo>
                      <a:pt x="1166" y="157"/>
                    </a:lnTo>
                    <a:lnTo>
                      <a:pt x="1169" y="157"/>
                    </a:lnTo>
                    <a:lnTo>
                      <a:pt x="1172" y="159"/>
                    </a:lnTo>
                    <a:lnTo>
                      <a:pt x="1175" y="160"/>
                    </a:lnTo>
                    <a:lnTo>
                      <a:pt x="1179" y="162"/>
                    </a:lnTo>
                    <a:lnTo>
                      <a:pt x="1183" y="163"/>
                    </a:lnTo>
                    <a:lnTo>
                      <a:pt x="1186" y="165"/>
                    </a:lnTo>
                    <a:lnTo>
                      <a:pt x="1190" y="166"/>
                    </a:lnTo>
                    <a:lnTo>
                      <a:pt x="1193" y="168"/>
                    </a:lnTo>
                    <a:lnTo>
                      <a:pt x="1196" y="169"/>
                    </a:lnTo>
                    <a:lnTo>
                      <a:pt x="1200" y="171"/>
                    </a:lnTo>
                    <a:lnTo>
                      <a:pt x="1202" y="173"/>
                    </a:lnTo>
                    <a:lnTo>
                      <a:pt x="1205" y="175"/>
                    </a:lnTo>
                    <a:lnTo>
                      <a:pt x="1209" y="176"/>
                    </a:lnTo>
                    <a:lnTo>
                      <a:pt x="1212" y="178"/>
                    </a:lnTo>
                    <a:lnTo>
                      <a:pt x="1214" y="181"/>
                    </a:lnTo>
                    <a:lnTo>
                      <a:pt x="1218" y="183"/>
                    </a:lnTo>
                    <a:lnTo>
                      <a:pt x="1222" y="186"/>
                    </a:lnTo>
                    <a:lnTo>
                      <a:pt x="1225" y="188"/>
                    </a:lnTo>
                    <a:lnTo>
                      <a:pt x="1230" y="192"/>
                    </a:lnTo>
                    <a:lnTo>
                      <a:pt x="1234" y="195"/>
                    </a:lnTo>
                    <a:lnTo>
                      <a:pt x="1238" y="197"/>
                    </a:lnTo>
                    <a:lnTo>
                      <a:pt x="1241" y="201"/>
                    </a:lnTo>
                    <a:lnTo>
                      <a:pt x="1246" y="204"/>
                    </a:lnTo>
                    <a:lnTo>
                      <a:pt x="1249" y="209"/>
                    </a:lnTo>
                    <a:lnTo>
                      <a:pt x="1252" y="211"/>
                    </a:lnTo>
                    <a:lnTo>
                      <a:pt x="1256" y="215"/>
                    </a:lnTo>
                    <a:lnTo>
                      <a:pt x="1259" y="218"/>
                    </a:lnTo>
                    <a:lnTo>
                      <a:pt x="1262" y="222"/>
                    </a:lnTo>
                    <a:lnTo>
                      <a:pt x="1266" y="226"/>
                    </a:lnTo>
                    <a:lnTo>
                      <a:pt x="1269" y="229"/>
                    </a:lnTo>
                    <a:lnTo>
                      <a:pt x="1271" y="233"/>
                    </a:lnTo>
                    <a:lnTo>
                      <a:pt x="1275" y="238"/>
                    </a:lnTo>
                    <a:lnTo>
                      <a:pt x="1278" y="241"/>
                    </a:lnTo>
                    <a:lnTo>
                      <a:pt x="1280" y="245"/>
                    </a:lnTo>
                    <a:lnTo>
                      <a:pt x="1284" y="249"/>
                    </a:lnTo>
                    <a:lnTo>
                      <a:pt x="1286" y="254"/>
                    </a:lnTo>
                    <a:lnTo>
                      <a:pt x="1289" y="258"/>
                    </a:lnTo>
                    <a:lnTo>
                      <a:pt x="1292" y="261"/>
                    </a:lnTo>
                    <a:lnTo>
                      <a:pt x="1294" y="267"/>
                    </a:lnTo>
                    <a:lnTo>
                      <a:pt x="1297" y="272"/>
                    </a:lnTo>
                    <a:lnTo>
                      <a:pt x="1298" y="276"/>
                    </a:lnTo>
                    <a:lnTo>
                      <a:pt x="1301" y="281"/>
                    </a:lnTo>
                    <a:lnTo>
                      <a:pt x="1303" y="285"/>
                    </a:lnTo>
                    <a:lnTo>
                      <a:pt x="1306" y="289"/>
                    </a:lnTo>
                    <a:lnTo>
                      <a:pt x="1307" y="295"/>
                    </a:lnTo>
                    <a:lnTo>
                      <a:pt x="1309" y="300"/>
                    </a:lnTo>
                    <a:lnTo>
                      <a:pt x="1312" y="305"/>
                    </a:lnTo>
                    <a:lnTo>
                      <a:pt x="1314" y="311"/>
                    </a:lnTo>
                    <a:lnTo>
                      <a:pt x="1315" y="316"/>
                    </a:lnTo>
                    <a:lnTo>
                      <a:pt x="1317" y="322"/>
                    </a:lnTo>
                    <a:lnTo>
                      <a:pt x="1318" y="328"/>
                    </a:lnTo>
                    <a:lnTo>
                      <a:pt x="1321" y="333"/>
                    </a:lnTo>
                    <a:lnTo>
                      <a:pt x="1322" y="339"/>
                    </a:lnTo>
                    <a:lnTo>
                      <a:pt x="1323" y="345"/>
                    </a:lnTo>
                    <a:lnTo>
                      <a:pt x="1325" y="350"/>
                    </a:lnTo>
                    <a:lnTo>
                      <a:pt x="1326" y="357"/>
                    </a:lnTo>
                    <a:lnTo>
                      <a:pt x="1327" y="364"/>
                    </a:lnTo>
                    <a:lnTo>
                      <a:pt x="1329" y="370"/>
                    </a:lnTo>
                    <a:lnTo>
                      <a:pt x="1329" y="376"/>
                    </a:lnTo>
                    <a:lnTo>
                      <a:pt x="1331" y="383"/>
                    </a:lnTo>
                    <a:lnTo>
                      <a:pt x="1331" y="391"/>
                    </a:lnTo>
                    <a:lnTo>
                      <a:pt x="1332" y="397"/>
                    </a:lnTo>
                    <a:lnTo>
                      <a:pt x="1333" y="404"/>
                    </a:lnTo>
                    <a:lnTo>
                      <a:pt x="1334" y="412"/>
                    </a:lnTo>
                    <a:lnTo>
                      <a:pt x="1335" y="419"/>
                    </a:lnTo>
                    <a:lnTo>
                      <a:pt x="1335" y="426"/>
                    </a:lnTo>
                    <a:lnTo>
                      <a:pt x="1336" y="433"/>
                    </a:lnTo>
                    <a:lnTo>
                      <a:pt x="1336" y="442"/>
                    </a:lnTo>
                    <a:lnTo>
                      <a:pt x="1336" y="450"/>
                    </a:lnTo>
                    <a:lnTo>
                      <a:pt x="1338" y="458"/>
                    </a:lnTo>
                    <a:lnTo>
                      <a:pt x="1338" y="467"/>
                    </a:lnTo>
                    <a:lnTo>
                      <a:pt x="1339" y="475"/>
                    </a:lnTo>
                    <a:lnTo>
                      <a:pt x="1339" y="484"/>
                    </a:lnTo>
                    <a:lnTo>
                      <a:pt x="1339" y="492"/>
                    </a:lnTo>
                    <a:lnTo>
                      <a:pt x="1339" y="501"/>
                    </a:lnTo>
                    <a:lnTo>
                      <a:pt x="1339" y="511"/>
                    </a:lnTo>
                    <a:lnTo>
                      <a:pt x="1339" y="520"/>
                    </a:lnTo>
                    <a:lnTo>
                      <a:pt x="1339" y="529"/>
                    </a:lnTo>
                    <a:lnTo>
                      <a:pt x="1339" y="539"/>
                    </a:lnTo>
                    <a:lnTo>
                      <a:pt x="1339" y="549"/>
                    </a:lnTo>
                    <a:lnTo>
                      <a:pt x="1170" y="548"/>
                    </a:lnTo>
                    <a:lnTo>
                      <a:pt x="1170" y="547"/>
                    </a:lnTo>
                    <a:lnTo>
                      <a:pt x="1170" y="543"/>
                    </a:lnTo>
                    <a:lnTo>
                      <a:pt x="1170" y="540"/>
                    </a:lnTo>
                    <a:lnTo>
                      <a:pt x="1170" y="538"/>
                    </a:lnTo>
                    <a:lnTo>
                      <a:pt x="1170" y="534"/>
                    </a:lnTo>
                    <a:lnTo>
                      <a:pt x="1170" y="531"/>
                    </a:lnTo>
                    <a:lnTo>
                      <a:pt x="1169" y="526"/>
                    </a:lnTo>
                    <a:lnTo>
                      <a:pt x="1169" y="523"/>
                    </a:lnTo>
                    <a:lnTo>
                      <a:pt x="1169" y="517"/>
                    </a:lnTo>
                    <a:lnTo>
                      <a:pt x="1169" y="513"/>
                    </a:lnTo>
                    <a:lnTo>
                      <a:pt x="1169" y="510"/>
                    </a:lnTo>
                    <a:lnTo>
                      <a:pt x="1169" y="507"/>
                    </a:lnTo>
                    <a:lnTo>
                      <a:pt x="1169" y="504"/>
                    </a:lnTo>
                    <a:lnTo>
                      <a:pt x="1169" y="502"/>
                    </a:lnTo>
                    <a:lnTo>
                      <a:pt x="1169" y="499"/>
                    </a:lnTo>
                    <a:lnTo>
                      <a:pt x="1169" y="496"/>
                    </a:lnTo>
                    <a:lnTo>
                      <a:pt x="1169" y="494"/>
                    </a:lnTo>
                    <a:lnTo>
                      <a:pt x="1169" y="492"/>
                    </a:lnTo>
                    <a:lnTo>
                      <a:pt x="1168" y="488"/>
                    </a:lnTo>
                    <a:lnTo>
                      <a:pt x="1168" y="485"/>
                    </a:lnTo>
                    <a:lnTo>
                      <a:pt x="1167" y="481"/>
                    </a:lnTo>
                    <a:lnTo>
                      <a:pt x="1167" y="478"/>
                    </a:lnTo>
                    <a:lnTo>
                      <a:pt x="1167" y="475"/>
                    </a:lnTo>
                    <a:lnTo>
                      <a:pt x="1167" y="472"/>
                    </a:lnTo>
                    <a:lnTo>
                      <a:pt x="1166" y="469"/>
                    </a:lnTo>
                    <a:lnTo>
                      <a:pt x="1166" y="466"/>
                    </a:lnTo>
                    <a:lnTo>
                      <a:pt x="1166" y="462"/>
                    </a:lnTo>
                    <a:lnTo>
                      <a:pt x="1166" y="459"/>
                    </a:lnTo>
                    <a:lnTo>
                      <a:pt x="1165" y="457"/>
                    </a:lnTo>
                    <a:lnTo>
                      <a:pt x="1165" y="453"/>
                    </a:lnTo>
                    <a:lnTo>
                      <a:pt x="1164" y="450"/>
                    </a:lnTo>
                    <a:lnTo>
                      <a:pt x="1164" y="447"/>
                    </a:lnTo>
                    <a:lnTo>
                      <a:pt x="1163" y="444"/>
                    </a:lnTo>
                    <a:lnTo>
                      <a:pt x="1163" y="441"/>
                    </a:lnTo>
                    <a:lnTo>
                      <a:pt x="1162" y="438"/>
                    </a:lnTo>
                    <a:lnTo>
                      <a:pt x="1162" y="434"/>
                    </a:lnTo>
                    <a:lnTo>
                      <a:pt x="1160" y="431"/>
                    </a:lnTo>
                    <a:lnTo>
                      <a:pt x="1160" y="429"/>
                    </a:lnTo>
                    <a:lnTo>
                      <a:pt x="1159" y="425"/>
                    </a:lnTo>
                    <a:lnTo>
                      <a:pt x="1158" y="422"/>
                    </a:lnTo>
                    <a:lnTo>
                      <a:pt x="1157" y="420"/>
                    </a:lnTo>
                    <a:lnTo>
                      <a:pt x="1157" y="416"/>
                    </a:lnTo>
                    <a:lnTo>
                      <a:pt x="1156" y="413"/>
                    </a:lnTo>
                    <a:lnTo>
                      <a:pt x="1155" y="411"/>
                    </a:lnTo>
                    <a:lnTo>
                      <a:pt x="1154" y="407"/>
                    </a:lnTo>
                    <a:lnTo>
                      <a:pt x="1153" y="405"/>
                    </a:lnTo>
                    <a:lnTo>
                      <a:pt x="1151" y="403"/>
                    </a:lnTo>
                    <a:lnTo>
                      <a:pt x="1151" y="400"/>
                    </a:lnTo>
                    <a:lnTo>
                      <a:pt x="1150" y="397"/>
                    </a:lnTo>
                    <a:lnTo>
                      <a:pt x="1149" y="396"/>
                    </a:lnTo>
                    <a:lnTo>
                      <a:pt x="1148" y="393"/>
                    </a:lnTo>
                    <a:lnTo>
                      <a:pt x="1146" y="391"/>
                    </a:lnTo>
                    <a:lnTo>
                      <a:pt x="1145" y="387"/>
                    </a:lnTo>
                    <a:lnTo>
                      <a:pt x="1144" y="386"/>
                    </a:lnTo>
                    <a:lnTo>
                      <a:pt x="1140" y="382"/>
                    </a:lnTo>
                    <a:lnTo>
                      <a:pt x="1138" y="377"/>
                    </a:lnTo>
                    <a:lnTo>
                      <a:pt x="1136" y="374"/>
                    </a:lnTo>
                    <a:lnTo>
                      <a:pt x="1132" y="370"/>
                    </a:lnTo>
                    <a:lnTo>
                      <a:pt x="1130" y="366"/>
                    </a:lnTo>
                    <a:lnTo>
                      <a:pt x="1127" y="364"/>
                    </a:lnTo>
                    <a:lnTo>
                      <a:pt x="1123" y="360"/>
                    </a:lnTo>
                    <a:lnTo>
                      <a:pt x="1120" y="357"/>
                    </a:lnTo>
                    <a:lnTo>
                      <a:pt x="1118" y="355"/>
                    </a:lnTo>
                    <a:lnTo>
                      <a:pt x="1114" y="353"/>
                    </a:lnTo>
                    <a:lnTo>
                      <a:pt x="1111" y="350"/>
                    </a:lnTo>
                    <a:lnTo>
                      <a:pt x="1108" y="348"/>
                    </a:lnTo>
                    <a:lnTo>
                      <a:pt x="1104" y="347"/>
                    </a:lnTo>
                    <a:lnTo>
                      <a:pt x="1101" y="346"/>
                    </a:lnTo>
                    <a:lnTo>
                      <a:pt x="1098" y="343"/>
                    </a:lnTo>
                    <a:lnTo>
                      <a:pt x="1093" y="342"/>
                    </a:lnTo>
                    <a:lnTo>
                      <a:pt x="1090" y="341"/>
                    </a:lnTo>
                    <a:lnTo>
                      <a:pt x="1086" y="340"/>
                    </a:lnTo>
                    <a:lnTo>
                      <a:pt x="1083" y="339"/>
                    </a:lnTo>
                    <a:lnTo>
                      <a:pt x="1080" y="339"/>
                    </a:lnTo>
                    <a:lnTo>
                      <a:pt x="1075" y="338"/>
                    </a:lnTo>
                    <a:lnTo>
                      <a:pt x="1072" y="338"/>
                    </a:lnTo>
                    <a:lnTo>
                      <a:pt x="1068" y="337"/>
                    </a:lnTo>
                    <a:lnTo>
                      <a:pt x="1065" y="336"/>
                    </a:lnTo>
                    <a:lnTo>
                      <a:pt x="1061" y="336"/>
                    </a:lnTo>
                    <a:lnTo>
                      <a:pt x="1057" y="336"/>
                    </a:lnTo>
                    <a:lnTo>
                      <a:pt x="1054" y="336"/>
                    </a:lnTo>
                    <a:lnTo>
                      <a:pt x="1051" y="336"/>
                    </a:lnTo>
                    <a:lnTo>
                      <a:pt x="1047" y="336"/>
                    </a:lnTo>
                    <a:lnTo>
                      <a:pt x="1044" y="336"/>
                    </a:lnTo>
                    <a:lnTo>
                      <a:pt x="1039" y="334"/>
                    </a:lnTo>
                    <a:lnTo>
                      <a:pt x="1036" y="334"/>
                    </a:lnTo>
                    <a:lnTo>
                      <a:pt x="1031" y="333"/>
                    </a:lnTo>
                    <a:lnTo>
                      <a:pt x="1028" y="333"/>
                    </a:lnTo>
                    <a:lnTo>
                      <a:pt x="1024" y="333"/>
                    </a:lnTo>
                    <a:lnTo>
                      <a:pt x="1018" y="333"/>
                    </a:lnTo>
                    <a:lnTo>
                      <a:pt x="1014" y="333"/>
                    </a:lnTo>
                    <a:lnTo>
                      <a:pt x="1009" y="333"/>
                    </a:lnTo>
                    <a:lnTo>
                      <a:pt x="1007" y="333"/>
                    </a:lnTo>
                    <a:lnTo>
                      <a:pt x="1005" y="333"/>
                    </a:lnTo>
                    <a:lnTo>
                      <a:pt x="1001" y="333"/>
                    </a:lnTo>
                    <a:lnTo>
                      <a:pt x="999" y="333"/>
                    </a:lnTo>
                    <a:lnTo>
                      <a:pt x="994" y="333"/>
                    </a:lnTo>
                    <a:lnTo>
                      <a:pt x="989" y="333"/>
                    </a:lnTo>
                    <a:lnTo>
                      <a:pt x="984" y="333"/>
                    </a:lnTo>
                    <a:lnTo>
                      <a:pt x="980" y="334"/>
                    </a:lnTo>
                    <a:lnTo>
                      <a:pt x="974" y="334"/>
                    </a:lnTo>
                    <a:lnTo>
                      <a:pt x="970" y="334"/>
                    </a:lnTo>
                    <a:lnTo>
                      <a:pt x="965" y="334"/>
                    </a:lnTo>
                    <a:lnTo>
                      <a:pt x="961" y="334"/>
                    </a:lnTo>
                    <a:lnTo>
                      <a:pt x="956" y="334"/>
                    </a:lnTo>
                    <a:lnTo>
                      <a:pt x="952" y="334"/>
                    </a:lnTo>
                    <a:lnTo>
                      <a:pt x="947" y="334"/>
                    </a:lnTo>
                    <a:lnTo>
                      <a:pt x="944" y="336"/>
                    </a:lnTo>
                    <a:lnTo>
                      <a:pt x="941" y="336"/>
                    </a:lnTo>
                    <a:lnTo>
                      <a:pt x="937" y="336"/>
                    </a:lnTo>
                    <a:lnTo>
                      <a:pt x="934" y="336"/>
                    </a:lnTo>
                    <a:lnTo>
                      <a:pt x="932" y="336"/>
                    </a:lnTo>
                    <a:lnTo>
                      <a:pt x="929" y="336"/>
                    </a:lnTo>
                    <a:lnTo>
                      <a:pt x="927" y="336"/>
                    </a:lnTo>
                    <a:lnTo>
                      <a:pt x="925" y="336"/>
                    </a:lnTo>
                    <a:lnTo>
                      <a:pt x="924" y="337"/>
                    </a:lnTo>
                    <a:lnTo>
                      <a:pt x="924" y="338"/>
                    </a:lnTo>
                    <a:lnTo>
                      <a:pt x="922" y="340"/>
                    </a:lnTo>
                    <a:lnTo>
                      <a:pt x="920" y="341"/>
                    </a:lnTo>
                    <a:lnTo>
                      <a:pt x="918" y="345"/>
                    </a:lnTo>
                    <a:lnTo>
                      <a:pt x="916" y="348"/>
                    </a:lnTo>
                    <a:lnTo>
                      <a:pt x="915" y="351"/>
                    </a:lnTo>
                    <a:lnTo>
                      <a:pt x="911" y="355"/>
                    </a:lnTo>
                    <a:lnTo>
                      <a:pt x="909" y="358"/>
                    </a:lnTo>
                    <a:lnTo>
                      <a:pt x="906" y="362"/>
                    </a:lnTo>
                    <a:lnTo>
                      <a:pt x="903" y="367"/>
                    </a:lnTo>
                    <a:lnTo>
                      <a:pt x="898" y="371"/>
                    </a:lnTo>
                    <a:lnTo>
                      <a:pt x="895" y="376"/>
                    </a:lnTo>
                    <a:lnTo>
                      <a:pt x="892" y="378"/>
                    </a:lnTo>
                    <a:lnTo>
                      <a:pt x="889" y="380"/>
                    </a:lnTo>
                    <a:lnTo>
                      <a:pt x="887" y="384"/>
                    </a:lnTo>
                    <a:lnTo>
                      <a:pt x="886" y="386"/>
                    </a:lnTo>
                    <a:lnTo>
                      <a:pt x="882" y="388"/>
                    </a:lnTo>
                    <a:lnTo>
                      <a:pt x="880" y="391"/>
                    </a:lnTo>
                    <a:lnTo>
                      <a:pt x="877" y="393"/>
                    </a:lnTo>
                    <a:lnTo>
                      <a:pt x="874" y="396"/>
                    </a:lnTo>
                    <a:lnTo>
                      <a:pt x="871" y="398"/>
                    </a:lnTo>
                    <a:lnTo>
                      <a:pt x="868" y="401"/>
                    </a:lnTo>
                    <a:lnTo>
                      <a:pt x="864" y="404"/>
                    </a:lnTo>
                    <a:lnTo>
                      <a:pt x="862" y="406"/>
                    </a:lnTo>
                    <a:lnTo>
                      <a:pt x="858" y="408"/>
                    </a:lnTo>
                    <a:lnTo>
                      <a:pt x="855" y="411"/>
                    </a:lnTo>
                    <a:lnTo>
                      <a:pt x="851" y="413"/>
                    </a:lnTo>
                    <a:lnTo>
                      <a:pt x="848" y="416"/>
                    </a:lnTo>
                    <a:lnTo>
                      <a:pt x="844" y="419"/>
                    </a:lnTo>
                    <a:lnTo>
                      <a:pt x="841" y="422"/>
                    </a:lnTo>
                    <a:lnTo>
                      <a:pt x="836" y="424"/>
                    </a:lnTo>
                    <a:lnTo>
                      <a:pt x="833" y="426"/>
                    </a:lnTo>
                    <a:lnTo>
                      <a:pt x="829" y="429"/>
                    </a:lnTo>
                    <a:lnTo>
                      <a:pt x="824" y="431"/>
                    </a:lnTo>
                    <a:lnTo>
                      <a:pt x="821" y="433"/>
                    </a:lnTo>
                    <a:lnTo>
                      <a:pt x="816" y="435"/>
                    </a:lnTo>
                    <a:lnTo>
                      <a:pt x="812" y="438"/>
                    </a:lnTo>
                    <a:lnTo>
                      <a:pt x="806" y="440"/>
                    </a:lnTo>
                    <a:lnTo>
                      <a:pt x="802" y="442"/>
                    </a:lnTo>
                    <a:lnTo>
                      <a:pt x="797" y="444"/>
                    </a:lnTo>
                    <a:lnTo>
                      <a:pt x="793" y="446"/>
                    </a:lnTo>
                    <a:lnTo>
                      <a:pt x="788" y="448"/>
                    </a:lnTo>
                    <a:lnTo>
                      <a:pt x="783" y="449"/>
                    </a:lnTo>
                    <a:lnTo>
                      <a:pt x="778" y="451"/>
                    </a:lnTo>
                    <a:lnTo>
                      <a:pt x="772" y="452"/>
                    </a:lnTo>
                    <a:lnTo>
                      <a:pt x="767" y="455"/>
                    </a:lnTo>
                    <a:lnTo>
                      <a:pt x="762" y="456"/>
                    </a:lnTo>
                    <a:lnTo>
                      <a:pt x="757" y="458"/>
                    </a:lnTo>
                    <a:lnTo>
                      <a:pt x="751" y="459"/>
                    </a:lnTo>
                    <a:lnTo>
                      <a:pt x="746" y="459"/>
                    </a:lnTo>
                    <a:lnTo>
                      <a:pt x="740" y="460"/>
                    </a:lnTo>
                    <a:lnTo>
                      <a:pt x="734" y="462"/>
                    </a:lnTo>
                    <a:lnTo>
                      <a:pt x="729" y="462"/>
                    </a:lnTo>
                    <a:lnTo>
                      <a:pt x="723" y="463"/>
                    </a:lnTo>
                    <a:lnTo>
                      <a:pt x="718" y="465"/>
                    </a:lnTo>
                    <a:lnTo>
                      <a:pt x="712" y="466"/>
                    </a:lnTo>
                    <a:lnTo>
                      <a:pt x="706" y="466"/>
                    </a:lnTo>
                    <a:lnTo>
                      <a:pt x="701" y="467"/>
                    </a:lnTo>
                    <a:lnTo>
                      <a:pt x="695" y="468"/>
                    </a:lnTo>
                    <a:lnTo>
                      <a:pt x="690" y="468"/>
                    </a:lnTo>
                    <a:lnTo>
                      <a:pt x="684" y="469"/>
                    </a:lnTo>
                    <a:lnTo>
                      <a:pt x="678" y="469"/>
                    </a:lnTo>
                    <a:lnTo>
                      <a:pt x="673" y="470"/>
                    </a:lnTo>
                    <a:lnTo>
                      <a:pt x="667" y="471"/>
                    </a:lnTo>
                    <a:lnTo>
                      <a:pt x="661" y="471"/>
                    </a:lnTo>
                    <a:lnTo>
                      <a:pt x="656" y="471"/>
                    </a:lnTo>
                    <a:lnTo>
                      <a:pt x="650" y="471"/>
                    </a:lnTo>
                    <a:lnTo>
                      <a:pt x="645" y="471"/>
                    </a:lnTo>
                    <a:lnTo>
                      <a:pt x="638" y="471"/>
                    </a:lnTo>
                    <a:lnTo>
                      <a:pt x="632" y="471"/>
                    </a:lnTo>
                    <a:lnTo>
                      <a:pt x="627" y="471"/>
                    </a:lnTo>
                    <a:lnTo>
                      <a:pt x="621" y="471"/>
                    </a:lnTo>
                    <a:lnTo>
                      <a:pt x="616" y="470"/>
                    </a:lnTo>
                    <a:lnTo>
                      <a:pt x="610" y="470"/>
                    </a:lnTo>
                    <a:lnTo>
                      <a:pt x="604" y="469"/>
                    </a:lnTo>
                    <a:lnTo>
                      <a:pt x="598" y="469"/>
                    </a:lnTo>
                    <a:lnTo>
                      <a:pt x="592" y="468"/>
                    </a:lnTo>
                    <a:lnTo>
                      <a:pt x="586" y="467"/>
                    </a:lnTo>
                    <a:lnTo>
                      <a:pt x="581" y="466"/>
                    </a:lnTo>
                    <a:lnTo>
                      <a:pt x="575" y="466"/>
                    </a:lnTo>
                    <a:lnTo>
                      <a:pt x="570" y="465"/>
                    </a:lnTo>
                    <a:lnTo>
                      <a:pt x="563" y="462"/>
                    </a:lnTo>
                    <a:lnTo>
                      <a:pt x="557" y="461"/>
                    </a:lnTo>
                    <a:lnTo>
                      <a:pt x="552" y="460"/>
                    </a:lnTo>
                    <a:lnTo>
                      <a:pt x="546" y="458"/>
                    </a:lnTo>
                    <a:lnTo>
                      <a:pt x="539" y="457"/>
                    </a:lnTo>
                    <a:lnTo>
                      <a:pt x="534" y="455"/>
                    </a:lnTo>
                    <a:lnTo>
                      <a:pt x="528" y="453"/>
                    </a:lnTo>
                    <a:lnTo>
                      <a:pt x="522" y="451"/>
                    </a:lnTo>
                    <a:lnTo>
                      <a:pt x="516" y="449"/>
                    </a:lnTo>
                    <a:lnTo>
                      <a:pt x="510" y="447"/>
                    </a:lnTo>
                    <a:lnTo>
                      <a:pt x="505" y="444"/>
                    </a:lnTo>
                    <a:lnTo>
                      <a:pt x="498" y="442"/>
                    </a:lnTo>
                    <a:lnTo>
                      <a:pt x="492" y="439"/>
                    </a:lnTo>
                    <a:lnTo>
                      <a:pt x="487" y="437"/>
                    </a:lnTo>
                    <a:lnTo>
                      <a:pt x="481" y="433"/>
                    </a:lnTo>
                    <a:lnTo>
                      <a:pt x="474" y="431"/>
                    </a:lnTo>
                    <a:lnTo>
                      <a:pt x="469" y="428"/>
                    </a:lnTo>
                    <a:lnTo>
                      <a:pt x="462" y="424"/>
                    </a:lnTo>
                    <a:lnTo>
                      <a:pt x="456" y="421"/>
                    </a:lnTo>
                    <a:lnTo>
                      <a:pt x="451" y="416"/>
                    </a:lnTo>
                    <a:lnTo>
                      <a:pt x="444" y="413"/>
                    </a:lnTo>
                    <a:lnTo>
                      <a:pt x="438" y="408"/>
                    </a:lnTo>
                    <a:lnTo>
                      <a:pt x="433" y="405"/>
                    </a:lnTo>
                    <a:lnTo>
                      <a:pt x="426" y="401"/>
                    </a:lnTo>
                    <a:lnTo>
                      <a:pt x="420" y="396"/>
                    </a:lnTo>
                    <a:lnTo>
                      <a:pt x="414" y="392"/>
                    </a:lnTo>
                    <a:lnTo>
                      <a:pt x="408" y="387"/>
                    </a:lnTo>
                    <a:lnTo>
                      <a:pt x="402" y="382"/>
                    </a:lnTo>
                    <a:lnTo>
                      <a:pt x="396" y="377"/>
                    </a:lnTo>
                    <a:lnTo>
                      <a:pt x="390" y="373"/>
                    </a:lnTo>
                    <a:lnTo>
                      <a:pt x="385" y="367"/>
                    </a:lnTo>
                    <a:lnTo>
                      <a:pt x="275" y="367"/>
                    </a:lnTo>
                    <a:lnTo>
                      <a:pt x="207" y="443"/>
                    </a:lnTo>
                    <a:lnTo>
                      <a:pt x="0" y="447"/>
                    </a:lnTo>
                    <a:lnTo>
                      <a:pt x="0" y="496"/>
                    </a:lnTo>
                    <a:lnTo>
                      <a:pt x="228" y="496"/>
                    </a:lnTo>
                    <a:lnTo>
                      <a:pt x="300" y="416"/>
                    </a:lnTo>
                    <a:lnTo>
                      <a:pt x="369" y="420"/>
                    </a:lnTo>
                    <a:lnTo>
                      <a:pt x="370" y="421"/>
                    </a:lnTo>
                    <a:lnTo>
                      <a:pt x="374" y="424"/>
                    </a:lnTo>
                    <a:lnTo>
                      <a:pt x="377" y="426"/>
                    </a:lnTo>
                    <a:lnTo>
                      <a:pt x="381" y="430"/>
                    </a:lnTo>
                    <a:lnTo>
                      <a:pt x="383" y="431"/>
                    </a:lnTo>
                    <a:lnTo>
                      <a:pt x="386" y="433"/>
                    </a:lnTo>
                    <a:lnTo>
                      <a:pt x="388" y="435"/>
                    </a:lnTo>
                    <a:lnTo>
                      <a:pt x="391" y="438"/>
                    </a:lnTo>
                    <a:lnTo>
                      <a:pt x="394" y="439"/>
                    </a:lnTo>
                    <a:lnTo>
                      <a:pt x="397" y="442"/>
                    </a:lnTo>
                    <a:lnTo>
                      <a:pt x="399" y="443"/>
                    </a:lnTo>
                    <a:lnTo>
                      <a:pt x="404" y="447"/>
                    </a:lnTo>
                    <a:lnTo>
                      <a:pt x="407" y="449"/>
                    </a:lnTo>
                    <a:lnTo>
                      <a:pt x="410" y="451"/>
                    </a:lnTo>
                    <a:lnTo>
                      <a:pt x="414" y="453"/>
                    </a:lnTo>
                    <a:lnTo>
                      <a:pt x="418" y="457"/>
                    </a:lnTo>
                    <a:lnTo>
                      <a:pt x="422" y="459"/>
                    </a:lnTo>
                    <a:lnTo>
                      <a:pt x="426" y="461"/>
                    </a:lnTo>
                    <a:lnTo>
                      <a:pt x="431" y="463"/>
                    </a:lnTo>
                    <a:lnTo>
                      <a:pt x="435" y="467"/>
                    </a:lnTo>
                    <a:lnTo>
                      <a:pt x="439" y="469"/>
                    </a:lnTo>
                    <a:lnTo>
                      <a:pt x="445" y="471"/>
                    </a:lnTo>
                    <a:lnTo>
                      <a:pt x="450" y="475"/>
                    </a:lnTo>
                    <a:lnTo>
                      <a:pt x="455" y="477"/>
                    </a:lnTo>
                    <a:lnTo>
                      <a:pt x="460" y="479"/>
                    </a:lnTo>
                    <a:lnTo>
                      <a:pt x="465" y="483"/>
                    </a:lnTo>
                    <a:lnTo>
                      <a:pt x="471" y="485"/>
                    </a:lnTo>
                    <a:lnTo>
                      <a:pt x="476" y="487"/>
                    </a:lnTo>
                    <a:lnTo>
                      <a:pt x="482" y="489"/>
                    </a:lnTo>
                    <a:lnTo>
                      <a:pt x="489" y="492"/>
                    </a:lnTo>
                    <a:lnTo>
                      <a:pt x="494" y="494"/>
                    </a:lnTo>
                    <a:lnTo>
                      <a:pt x="501" y="497"/>
                    </a:lnTo>
                    <a:lnTo>
                      <a:pt x="507" y="498"/>
                    </a:lnTo>
                    <a:lnTo>
                      <a:pt x="513" y="501"/>
                    </a:lnTo>
                    <a:lnTo>
                      <a:pt x="520" y="503"/>
                    </a:lnTo>
                    <a:lnTo>
                      <a:pt x="527" y="505"/>
                    </a:lnTo>
                    <a:lnTo>
                      <a:pt x="534" y="507"/>
                    </a:lnTo>
                    <a:lnTo>
                      <a:pt x="540" y="508"/>
                    </a:lnTo>
                    <a:lnTo>
                      <a:pt x="548" y="511"/>
                    </a:lnTo>
                    <a:lnTo>
                      <a:pt x="555" y="513"/>
                    </a:lnTo>
                    <a:lnTo>
                      <a:pt x="563" y="514"/>
                    </a:lnTo>
                    <a:lnTo>
                      <a:pt x="570" y="515"/>
                    </a:lnTo>
                    <a:lnTo>
                      <a:pt x="577" y="516"/>
                    </a:lnTo>
                    <a:lnTo>
                      <a:pt x="585" y="517"/>
                    </a:lnTo>
                    <a:lnTo>
                      <a:pt x="593" y="519"/>
                    </a:lnTo>
                    <a:lnTo>
                      <a:pt x="601" y="520"/>
                    </a:lnTo>
                    <a:lnTo>
                      <a:pt x="610" y="520"/>
                    </a:lnTo>
                    <a:lnTo>
                      <a:pt x="618" y="521"/>
                    </a:lnTo>
                    <a:lnTo>
                      <a:pt x="626" y="521"/>
                    </a:lnTo>
                    <a:lnTo>
                      <a:pt x="635" y="522"/>
                    </a:lnTo>
                    <a:lnTo>
                      <a:pt x="642" y="522"/>
                    </a:lnTo>
                    <a:lnTo>
                      <a:pt x="651" y="522"/>
                    </a:lnTo>
                    <a:lnTo>
                      <a:pt x="660" y="521"/>
                    </a:lnTo>
                    <a:lnTo>
                      <a:pt x="669" y="521"/>
                    </a:lnTo>
                    <a:lnTo>
                      <a:pt x="678" y="520"/>
                    </a:lnTo>
                    <a:lnTo>
                      <a:pt x="688" y="520"/>
                    </a:lnTo>
                    <a:lnTo>
                      <a:pt x="696" y="519"/>
                    </a:lnTo>
                    <a:lnTo>
                      <a:pt x="705" y="517"/>
                    </a:lnTo>
                    <a:lnTo>
                      <a:pt x="714" y="515"/>
                    </a:lnTo>
                    <a:lnTo>
                      <a:pt x="723" y="514"/>
                    </a:lnTo>
                    <a:lnTo>
                      <a:pt x="731" y="513"/>
                    </a:lnTo>
                    <a:lnTo>
                      <a:pt x="739" y="512"/>
                    </a:lnTo>
                    <a:lnTo>
                      <a:pt x="747" y="510"/>
                    </a:lnTo>
                    <a:lnTo>
                      <a:pt x="756" y="508"/>
                    </a:lnTo>
                    <a:lnTo>
                      <a:pt x="762" y="505"/>
                    </a:lnTo>
                    <a:lnTo>
                      <a:pt x="770" y="504"/>
                    </a:lnTo>
                    <a:lnTo>
                      <a:pt x="777" y="502"/>
                    </a:lnTo>
                    <a:lnTo>
                      <a:pt x="785" y="499"/>
                    </a:lnTo>
                    <a:lnTo>
                      <a:pt x="792" y="497"/>
                    </a:lnTo>
                    <a:lnTo>
                      <a:pt x="798" y="496"/>
                    </a:lnTo>
                    <a:lnTo>
                      <a:pt x="805" y="494"/>
                    </a:lnTo>
                    <a:lnTo>
                      <a:pt x="812" y="492"/>
                    </a:lnTo>
                    <a:lnTo>
                      <a:pt x="817" y="488"/>
                    </a:lnTo>
                    <a:lnTo>
                      <a:pt x="824" y="486"/>
                    </a:lnTo>
                    <a:lnTo>
                      <a:pt x="830" y="484"/>
                    </a:lnTo>
                    <a:lnTo>
                      <a:pt x="835" y="481"/>
                    </a:lnTo>
                    <a:lnTo>
                      <a:pt x="841" y="479"/>
                    </a:lnTo>
                    <a:lnTo>
                      <a:pt x="846" y="477"/>
                    </a:lnTo>
                    <a:lnTo>
                      <a:pt x="851" y="474"/>
                    </a:lnTo>
                    <a:lnTo>
                      <a:pt x="857" y="471"/>
                    </a:lnTo>
                    <a:lnTo>
                      <a:pt x="861" y="469"/>
                    </a:lnTo>
                    <a:lnTo>
                      <a:pt x="867" y="466"/>
                    </a:lnTo>
                    <a:lnTo>
                      <a:pt x="871" y="463"/>
                    </a:lnTo>
                    <a:lnTo>
                      <a:pt x="876" y="461"/>
                    </a:lnTo>
                    <a:lnTo>
                      <a:pt x="880" y="458"/>
                    </a:lnTo>
                    <a:lnTo>
                      <a:pt x="883" y="456"/>
                    </a:lnTo>
                    <a:lnTo>
                      <a:pt x="888" y="453"/>
                    </a:lnTo>
                    <a:lnTo>
                      <a:pt x="892" y="450"/>
                    </a:lnTo>
                    <a:lnTo>
                      <a:pt x="896" y="448"/>
                    </a:lnTo>
                    <a:lnTo>
                      <a:pt x="899" y="444"/>
                    </a:lnTo>
                    <a:lnTo>
                      <a:pt x="903" y="442"/>
                    </a:lnTo>
                    <a:lnTo>
                      <a:pt x="906" y="439"/>
                    </a:lnTo>
                    <a:lnTo>
                      <a:pt x="909" y="437"/>
                    </a:lnTo>
                    <a:lnTo>
                      <a:pt x="913" y="434"/>
                    </a:lnTo>
                    <a:lnTo>
                      <a:pt x="916" y="431"/>
                    </a:lnTo>
                    <a:lnTo>
                      <a:pt x="919" y="429"/>
                    </a:lnTo>
                    <a:lnTo>
                      <a:pt x="922" y="426"/>
                    </a:lnTo>
                    <a:lnTo>
                      <a:pt x="924" y="423"/>
                    </a:lnTo>
                    <a:lnTo>
                      <a:pt x="926" y="421"/>
                    </a:lnTo>
                    <a:lnTo>
                      <a:pt x="929" y="419"/>
                    </a:lnTo>
                    <a:lnTo>
                      <a:pt x="934" y="414"/>
                    </a:lnTo>
                    <a:lnTo>
                      <a:pt x="938" y="410"/>
                    </a:lnTo>
                    <a:lnTo>
                      <a:pt x="941" y="405"/>
                    </a:lnTo>
                    <a:lnTo>
                      <a:pt x="944" y="402"/>
                    </a:lnTo>
                    <a:lnTo>
                      <a:pt x="946" y="397"/>
                    </a:lnTo>
                    <a:lnTo>
                      <a:pt x="950" y="395"/>
                    </a:lnTo>
                    <a:lnTo>
                      <a:pt x="951" y="392"/>
                    </a:lnTo>
                    <a:lnTo>
                      <a:pt x="953" y="389"/>
                    </a:lnTo>
                    <a:lnTo>
                      <a:pt x="954" y="387"/>
                    </a:lnTo>
                    <a:lnTo>
                      <a:pt x="955" y="386"/>
                    </a:lnTo>
                    <a:lnTo>
                      <a:pt x="957" y="385"/>
                    </a:lnTo>
                    <a:lnTo>
                      <a:pt x="961" y="385"/>
                    </a:lnTo>
                    <a:lnTo>
                      <a:pt x="964" y="385"/>
                    </a:lnTo>
                    <a:lnTo>
                      <a:pt x="966" y="385"/>
                    </a:lnTo>
                    <a:lnTo>
                      <a:pt x="970" y="385"/>
                    </a:lnTo>
                    <a:lnTo>
                      <a:pt x="972" y="385"/>
                    </a:lnTo>
                    <a:lnTo>
                      <a:pt x="975" y="385"/>
                    </a:lnTo>
                    <a:lnTo>
                      <a:pt x="978" y="385"/>
                    </a:lnTo>
                    <a:lnTo>
                      <a:pt x="980" y="385"/>
                    </a:lnTo>
                    <a:lnTo>
                      <a:pt x="983" y="385"/>
                    </a:lnTo>
                    <a:lnTo>
                      <a:pt x="985" y="385"/>
                    </a:lnTo>
                    <a:lnTo>
                      <a:pt x="989" y="385"/>
                    </a:lnTo>
                    <a:lnTo>
                      <a:pt x="991" y="385"/>
                    </a:lnTo>
                    <a:lnTo>
                      <a:pt x="994" y="385"/>
                    </a:lnTo>
                    <a:lnTo>
                      <a:pt x="997" y="385"/>
                    </a:lnTo>
                    <a:lnTo>
                      <a:pt x="1000" y="385"/>
                    </a:lnTo>
                    <a:lnTo>
                      <a:pt x="1002" y="384"/>
                    </a:lnTo>
                    <a:lnTo>
                      <a:pt x="1005" y="384"/>
                    </a:lnTo>
                    <a:lnTo>
                      <a:pt x="1008" y="384"/>
                    </a:lnTo>
                    <a:lnTo>
                      <a:pt x="1010" y="384"/>
                    </a:lnTo>
                    <a:lnTo>
                      <a:pt x="1014" y="384"/>
                    </a:lnTo>
                    <a:lnTo>
                      <a:pt x="1016" y="384"/>
                    </a:lnTo>
                    <a:lnTo>
                      <a:pt x="1019" y="384"/>
                    </a:lnTo>
                    <a:lnTo>
                      <a:pt x="1022" y="385"/>
                    </a:lnTo>
                    <a:lnTo>
                      <a:pt x="1026" y="385"/>
                    </a:lnTo>
                    <a:lnTo>
                      <a:pt x="1029" y="385"/>
                    </a:lnTo>
                    <a:lnTo>
                      <a:pt x="1031" y="385"/>
                    </a:lnTo>
                    <a:lnTo>
                      <a:pt x="1036" y="385"/>
                    </a:lnTo>
                    <a:lnTo>
                      <a:pt x="1039" y="385"/>
                    </a:lnTo>
                    <a:lnTo>
                      <a:pt x="1043" y="386"/>
                    </a:lnTo>
                    <a:lnTo>
                      <a:pt x="1046" y="386"/>
                    </a:lnTo>
                    <a:lnTo>
                      <a:pt x="1051" y="387"/>
                    </a:lnTo>
                    <a:lnTo>
                      <a:pt x="1052" y="387"/>
                    </a:lnTo>
                    <a:lnTo>
                      <a:pt x="1055" y="387"/>
                    </a:lnTo>
                    <a:lnTo>
                      <a:pt x="1057" y="387"/>
                    </a:lnTo>
                    <a:lnTo>
                      <a:pt x="1062" y="389"/>
                    </a:lnTo>
                    <a:lnTo>
                      <a:pt x="1065" y="389"/>
                    </a:lnTo>
                    <a:lnTo>
                      <a:pt x="1070" y="392"/>
                    </a:lnTo>
                    <a:lnTo>
                      <a:pt x="1073" y="393"/>
                    </a:lnTo>
                    <a:lnTo>
                      <a:pt x="1077" y="396"/>
                    </a:lnTo>
                    <a:lnTo>
                      <a:pt x="1082" y="400"/>
                    </a:lnTo>
                    <a:lnTo>
                      <a:pt x="1086" y="404"/>
                    </a:lnTo>
                    <a:lnTo>
                      <a:pt x="1089" y="406"/>
                    </a:lnTo>
                    <a:lnTo>
                      <a:pt x="1091" y="410"/>
                    </a:lnTo>
                    <a:lnTo>
                      <a:pt x="1092" y="412"/>
                    </a:lnTo>
                    <a:lnTo>
                      <a:pt x="1094" y="416"/>
                    </a:lnTo>
                    <a:lnTo>
                      <a:pt x="1096" y="419"/>
                    </a:lnTo>
                    <a:lnTo>
                      <a:pt x="1099" y="423"/>
                    </a:lnTo>
                    <a:lnTo>
                      <a:pt x="1100" y="426"/>
                    </a:lnTo>
                    <a:lnTo>
                      <a:pt x="1102" y="431"/>
                    </a:lnTo>
                    <a:lnTo>
                      <a:pt x="1103" y="435"/>
                    </a:lnTo>
                    <a:lnTo>
                      <a:pt x="1105" y="441"/>
                    </a:lnTo>
                    <a:lnTo>
                      <a:pt x="1105" y="443"/>
                    </a:lnTo>
                    <a:lnTo>
                      <a:pt x="1107" y="446"/>
                    </a:lnTo>
                    <a:lnTo>
                      <a:pt x="1108" y="449"/>
                    </a:lnTo>
                    <a:lnTo>
                      <a:pt x="1109" y="452"/>
                    </a:lnTo>
                    <a:lnTo>
                      <a:pt x="1109" y="455"/>
                    </a:lnTo>
                    <a:lnTo>
                      <a:pt x="1109" y="457"/>
                    </a:lnTo>
                    <a:lnTo>
                      <a:pt x="1109" y="460"/>
                    </a:lnTo>
                    <a:lnTo>
                      <a:pt x="1110" y="462"/>
                    </a:lnTo>
                    <a:lnTo>
                      <a:pt x="1110" y="466"/>
                    </a:lnTo>
                    <a:lnTo>
                      <a:pt x="1111" y="469"/>
                    </a:lnTo>
                    <a:lnTo>
                      <a:pt x="1111" y="471"/>
                    </a:lnTo>
                    <a:lnTo>
                      <a:pt x="1112" y="475"/>
                    </a:lnTo>
                    <a:lnTo>
                      <a:pt x="1112" y="478"/>
                    </a:lnTo>
                    <a:lnTo>
                      <a:pt x="1112" y="481"/>
                    </a:lnTo>
                    <a:lnTo>
                      <a:pt x="1113" y="485"/>
                    </a:lnTo>
                    <a:lnTo>
                      <a:pt x="1113" y="488"/>
                    </a:lnTo>
                    <a:lnTo>
                      <a:pt x="1113" y="490"/>
                    </a:lnTo>
                    <a:lnTo>
                      <a:pt x="1114" y="494"/>
                    </a:lnTo>
                    <a:lnTo>
                      <a:pt x="1114" y="497"/>
                    </a:lnTo>
                    <a:lnTo>
                      <a:pt x="1114" y="501"/>
                    </a:lnTo>
                    <a:lnTo>
                      <a:pt x="1114" y="503"/>
                    </a:lnTo>
                    <a:lnTo>
                      <a:pt x="1114" y="506"/>
                    </a:lnTo>
                    <a:lnTo>
                      <a:pt x="1114" y="510"/>
                    </a:lnTo>
                    <a:lnTo>
                      <a:pt x="1116" y="513"/>
                    </a:lnTo>
                    <a:lnTo>
                      <a:pt x="1116" y="515"/>
                    </a:lnTo>
                    <a:lnTo>
                      <a:pt x="1116" y="519"/>
                    </a:lnTo>
                    <a:lnTo>
                      <a:pt x="1116" y="522"/>
                    </a:lnTo>
                    <a:lnTo>
                      <a:pt x="1117" y="525"/>
                    </a:lnTo>
                    <a:lnTo>
                      <a:pt x="1117" y="529"/>
                    </a:lnTo>
                    <a:lnTo>
                      <a:pt x="1117" y="532"/>
                    </a:lnTo>
                    <a:lnTo>
                      <a:pt x="1117" y="534"/>
                    </a:lnTo>
                    <a:lnTo>
                      <a:pt x="1117" y="538"/>
                    </a:lnTo>
                    <a:lnTo>
                      <a:pt x="1117" y="540"/>
                    </a:lnTo>
                    <a:lnTo>
                      <a:pt x="1117" y="543"/>
                    </a:lnTo>
                    <a:lnTo>
                      <a:pt x="1117" y="545"/>
                    </a:lnTo>
                    <a:lnTo>
                      <a:pt x="1118" y="549"/>
                    </a:lnTo>
                    <a:lnTo>
                      <a:pt x="1117" y="552"/>
                    </a:lnTo>
                    <a:lnTo>
                      <a:pt x="1117" y="554"/>
                    </a:lnTo>
                    <a:lnTo>
                      <a:pt x="1117" y="558"/>
                    </a:lnTo>
                    <a:lnTo>
                      <a:pt x="1117" y="560"/>
                    </a:lnTo>
                    <a:lnTo>
                      <a:pt x="1117" y="562"/>
                    </a:lnTo>
                    <a:lnTo>
                      <a:pt x="1117" y="566"/>
                    </a:lnTo>
                    <a:lnTo>
                      <a:pt x="1117" y="568"/>
                    </a:lnTo>
                    <a:lnTo>
                      <a:pt x="1117" y="570"/>
                    </a:lnTo>
                    <a:lnTo>
                      <a:pt x="1117" y="575"/>
                    </a:lnTo>
                    <a:lnTo>
                      <a:pt x="1117" y="579"/>
                    </a:lnTo>
                    <a:lnTo>
                      <a:pt x="1117" y="584"/>
                    </a:lnTo>
                    <a:lnTo>
                      <a:pt x="1117" y="587"/>
                    </a:lnTo>
                    <a:lnTo>
                      <a:pt x="1117" y="590"/>
                    </a:lnTo>
                    <a:lnTo>
                      <a:pt x="1117" y="594"/>
                    </a:lnTo>
                    <a:lnTo>
                      <a:pt x="1117" y="596"/>
                    </a:lnTo>
                    <a:lnTo>
                      <a:pt x="1117" y="598"/>
                    </a:lnTo>
                    <a:lnTo>
                      <a:pt x="1117" y="602"/>
                    </a:lnTo>
                    <a:lnTo>
                      <a:pt x="1117" y="603"/>
                    </a:lnTo>
                    <a:lnTo>
                      <a:pt x="1391" y="603"/>
                    </a:lnTo>
                    <a:lnTo>
                      <a:pt x="1391" y="602"/>
                    </a:lnTo>
                    <a:lnTo>
                      <a:pt x="1391" y="599"/>
                    </a:lnTo>
                    <a:lnTo>
                      <a:pt x="1391" y="597"/>
                    </a:lnTo>
                    <a:lnTo>
                      <a:pt x="1391" y="595"/>
                    </a:lnTo>
                    <a:lnTo>
                      <a:pt x="1391" y="593"/>
                    </a:lnTo>
                    <a:lnTo>
                      <a:pt x="1392" y="589"/>
                    </a:lnTo>
                    <a:lnTo>
                      <a:pt x="1392" y="586"/>
                    </a:lnTo>
                    <a:lnTo>
                      <a:pt x="1392" y="581"/>
                    </a:lnTo>
                    <a:lnTo>
                      <a:pt x="1392" y="577"/>
                    </a:lnTo>
                    <a:lnTo>
                      <a:pt x="1392" y="572"/>
                    </a:lnTo>
                    <a:lnTo>
                      <a:pt x="1392" y="570"/>
                    </a:lnTo>
                    <a:lnTo>
                      <a:pt x="1392" y="567"/>
                    </a:lnTo>
                    <a:lnTo>
                      <a:pt x="1392" y="565"/>
                    </a:lnTo>
                    <a:lnTo>
                      <a:pt x="1394" y="561"/>
                    </a:lnTo>
                    <a:lnTo>
                      <a:pt x="1394" y="558"/>
                    </a:lnTo>
                    <a:lnTo>
                      <a:pt x="1394" y="554"/>
                    </a:lnTo>
                    <a:lnTo>
                      <a:pt x="1394" y="552"/>
                    </a:lnTo>
                    <a:lnTo>
                      <a:pt x="1394" y="549"/>
                    </a:lnTo>
                    <a:lnTo>
                      <a:pt x="1394" y="545"/>
                    </a:lnTo>
                    <a:lnTo>
                      <a:pt x="1394" y="541"/>
                    </a:lnTo>
                    <a:lnTo>
                      <a:pt x="1394" y="538"/>
                    </a:lnTo>
                    <a:lnTo>
                      <a:pt x="1394" y="534"/>
                    </a:lnTo>
                    <a:lnTo>
                      <a:pt x="1394" y="530"/>
                    </a:lnTo>
                    <a:lnTo>
                      <a:pt x="1394" y="525"/>
                    </a:lnTo>
                    <a:lnTo>
                      <a:pt x="1394" y="521"/>
                    </a:lnTo>
                    <a:lnTo>
                      <a:pt x="1394" y="517"/>
                    </a:lnTo>
                    <a:lnTo>
                      <a:pt x="1392" y="513"/>
                    </a:lnTo>
                    <a:lnTo>
                      <a:pt x="1392" y="508"/>
                    </a:lnTo>
                    <a:lnTo>
                      <a:pt x="1392" y="503"/>
                    </a:lnTo>
                    <a:lnTo>
                      <a:pt x="1392" y="498"/>
                    </a:lnTo>
                    <a:lnTo>
                      <a:pt x="1391" y="494"/>
                    </a:lnTo>
                    <a:lnTo>
                      <a:pt x="1391" y="488"/>
                    </a:lnTo>
                    <a:lnTo>
                      <a:pt x="1391" y="483"/>
                    </a:lnTo>
                    <a:lnTo>
                      <a:pt x="1391" y="478"/>
                    </a:lnTo>
                    <a:lnTo>
                      <a:pt x="1391" y="472"/>
                    </a:lnTo>
                    <a:lnTo>
                      <a:pt x="1391" y="467"/>
                    </a:lnTo>
                    <a:lnTo>
                      <a:pt x="1390" y="461"/>
                    </a:lnTo>
                    <a:lnTo>
                      <a:pt x="1390" y="456"/>
                    </a:lnTo>
                    <a:lnTo>
                      <a:pt x="1389" y="449"/>
                    </a:lnTo>
                    <a:lnTo>
                      <a:pt x="1389" y="443"/>
                    </a:lnTo>
                    <a:lnTo>
                      <a:pt x="1388" y="437"/>
                    </a:lnTo>
                    <a:lnTo>
                      <a:pt x="1388" y="431"/>
                    </a:lnTo>
                    <a:lnTo>
                      <a:pt x="1387" y="424"/>
                    </a:lnTo>
                    <a:lnTo>
                      <a:pt x="1387" y="417"/>
                    </a:lnTo>
                    <a:lnTo>
                      <a:pt x="1386" y="411"/>
                    </a:lnTo>
                    <a:lnTo>
                      <a:pt x="1386" y="404"/>
                    </a:lnTo>
                    <a:lnTo>
                      <a:pt x="1385" y="397"/>
                    </a:lnTo>
                    <a:lnTo>
                      <a:pt x="1383" y="391"/>
                    </a:lnTo>
                    <a:lnTo>
                      <a:pt x="1383" y="383"/>
                    </a:lnTo>
                    <a:lnTo>
                      <a:pt x="1382" y="376"/>
                    </a:lnTo>
                    <a:lnTo>
                      <a:pt x="1381" y="368"/>
                    </a:lnTo>
                    <a:lnTo>
                      <a:pt x="1380" y="361"/>
                    </a:lnTo>
                    <a:lnTo>
                      <a:pt x="1378" y="353"/>
                    </a:lnTo>
                    <a:lnTo>
                      <a:pt x="1377" y="347"/>
                    </a:lnTo>
                    <a:lnTo>
                      <a:pt x="1375" y="339"/>
                    </a:lnTo>
                    <a:lnTo>
                      <a:pt x="1373" y="332"/>
                    </a:lnTo>
                    <a:lnTo>
                      <a:pt x="1371" y="325"/>
                    </a:lnTo>
                    <a:lnTo>
                      <a:pt x="1370" y="319"/>
                    </a:lnTo>
                    <a:lnTo>
                      <a:pt x="1368" y="312"/>
                    </a:lnTo>
                    <a:lnTo>
                      <a:pt x="1366" y="305"/>
                    </a:lnTo>
                    <a:lnTo>
                      <a:pt x="1363" y="298"/>
                    </a:lnTo>
                    <a:lnTo>
                      <a:pt x="1360" y="293"/>
                    </a:lnTo>
                    <a:lnTo>
                      <a:pt x="1358" y="285"/>
                    </a:lnTo>
                    <a:lnTo>
                      <a:pt x="1355" y="279"/>
                    </a:lnTo>
                    <a:lnTo>
                      <a:pt x="1352" y="273"/>
                    </a:lnTo>
                    <a:lnTo>
                      <a:pt x="1350" y="267"/>
                    </a:lnTo>
                    <a:lnTo>
                      <a:pt x="1346" y="261"/>
                    </a:lnTo>
                    <a:lnTo>
                      <a:pt x="1343" y="255"/>
                    </a:lnTo>
                    <a:lnTo>
                      <a:pt x="1340" y="249"/>
                    </a:lnTo>
                    <a:lnTo>
                      <a:pt x="1336" y="243"/>
                    </a:lnTo>
                    <a:lnTo>
                      <a:pt x="1333" y="238"/>
                    </a:lnTo>
                    <a:lnTo>
                      <a:pt x="1330" y="232"/>
                    </a:lnTo>
                    <a:lnTo>
                      <a:pt x="1326" y="227"/>
                    </a:lnTo>
                    <a:lnTo>
                      <a:pt x="1323" y="221"/>
                    </a:lnTo>
                    <a:lnTo>
                      <a:pt x="1318" y="215"/>
                    </a:lnTo>
                    <a:lnTo>
                      <a:pt x="1315" y="211"/>
                    </a:lnTo>
                    <a:lnTo>
                      <a:pt x="1311" y="205"/>
                    </a:lnTo>
                    <a:lnTo>
                      <a:pt x="1307" y="201"/>
                    </a:lnTo>
                    <a:lnTo>
                      <a:pt x="1303" y="195"/>
                    </a:lnTo>
                    <a:lnTo>
                      <a:pt x="1298" y="191"/>
                    </a:lnTo>
                    <a:lnTo>
                      <a:pt x="1295" y="186"/>
                    </a:lnTo>
                    <a:lnTo>
                      <a:pt x="1290" y="182"/>
                    </a:lnTo>
                    <a:lnTo>
                      <a:pt x="1285" y="177"/>
                    </a:lnTo>
                    <a:lnTo>
                      <a:pt x="1280" y="173"/>
                    </a:lnTo>
                    <a:lnTo>
                      <a:pt x="1276" y="168"/>
                    </a:lnTo>
                    <a:lnTo>
                      <a:pt x="1271" y="164"/>
                    </a:lnTo>
                    <a:lnTo>
                      <a:pt x="1266" y="160"/>
                    </a:lnTo>
                    <a:lnTo>
                      <a:pt x="1261" y="156"/>
                    </a:lnTo>
                    <a:lnTo>
                      <a:pt x="1257" y="151"/>
                    </a:lnTo>
                    <a:lnTo>
                      <a:pt x="1251" y="148"/>
                    </a:lnTo>
                    <a:lnTo>
                      <a:pt x="1246" y="145"/>
                    </a:lnTo>
                    <a:lnTo>
                      <a:pt x="1241" y="141"/>
                    </a:lnTo>
                    <a:lnTo>
                      <a:pt x="1235" y="137"/>
                    </a:lnTo>
                    <a:lnTo>
                      <a:pt x="1231" y="135"/>
                    </a:lnTo>
                    <a:lnTo>
                      <a:pt x="1225" y="131"/>
                    </a:lnTo>
                    <a:lnTo>
                      <a:pt x="1220" y="128"/>
                    </a:lnTo>
                    <a:lnTo>
                      <a:pt x="1214" y="126"/>
                    </a:lnTo>
                    <a:lnTo>
                      <a:pt x="1210" y="122"/>
                    </a:lnTo>
                    <a:lnTo>
                      <a:pt x="1203" y="120"/>
                    </a:lnTo>
                    <a:lnTo>
                      <a:pt x="1197" y="117"/>
                    </a:lnTo>
                    <a:lnTo>
                      <a:pt x="1192" y="114"/>
                    </a:lnTo>
                    <a:lnTo>
                      <a:pt x="1186" y="112"/>
                    </a:lnTo>
                    <a:lnTo>
                      <a:pt x="1181" y="110"/>
                    </a:lnTo>
                    <a:lnTo>
                      <a:pt x="1175" y="108"/>
                    </a:lnTo>
                    <a:lnTo>
                      <a:pt x="1169" y="105"/>
                    </a:lnTo>
                    <a:lnTo>
                      <a:pt x="1164" y="104"/>
                    </a:lnTo>
                    <a:lnTo>
                      <a:pt x="1157" y="102"/>
                    </a:lnTo>
                    <a:lnTo>
                      <a:pt x="1151" y="101"/>
                    </a:lnTo>
                    <a:lnTo>
                      <a:pt x="1146" y="100"/>
                    </a:lnTo>
                    <a:lnTo>
                      <a:pt x="1139" y="98"/>
                    </a:lnTo>
                    <a:lnTo>
                      <a:pt x="1133" y="96"/>
                    </a:lnTo>
                    <a:lnTo>
                      <a:pt x="1127" y="95"/>
                    </a:lnTo>
                    <a:lnTo>
                      <a:pt x="1121" y="94"/>
                    </a:lnTo>
                    <a:lnTo>
                      <a:pt x="1116" y="94"/>
                    </a:lnTo>
                    <a:lnTo>
                      <a:pt x="1110" y="93"/>
                    </a:lnTo>
                    <a:lnTo>
                      <a:pt x="1104" y="92"/>
                    </a:lnTo>
                    <a:lnTo>
                      <a:pt x="1099" y="91"/>
                    </a:lnTo>
                    <a:lnTo>
                      <a:pt x="1093" y="91"/>
                    </a:lnTo>
                    <a:lnTo>
                      <a:pt x="1088" y="90"/>
                    </a:lnTo>
                    <a:lnTo>
                      <a:pt x="1082" y="90"/>
                    </a:lnTo>
                    <a:lnTo>
                      <a:pt x="1077" y="89"/>
                    </a:lnTo>
                    <a:lnTo>
                      <a:pt x="1072" y="89"/>
                    </a:lnTo>
                    <a:lnTo>
                      <a:pt x="1066" y="87"/>
                    </a:lnTo>
                    <a:lnTo>
                      <a:pt x="1062" y="87"/>
                    </a:lnTo>
                    <a:lnTo>
                      <a:pt x="1056" y="86"/>
                    </a:lnTo>
                    <a:lnTo>
                      <a:pt x="1052" y="86"/>
                    </a:lnTo>
                    <a:lnTo>
                      <a:pt x="1046" y="86"/>
                    </a:lnTo>
                    <a:lnTo>
                      <a:pt x="1042" y="85"/>
                    </a:lnTo>
                    <a:lnTo>
                      <a:pt x="1036" y="85"/>
                    </a:lnTo>
                    <a:lnTo>
                      <a:pt x="1031" y="85"/>
                    </a:lnTo>
                    <a:lnTo>
                      <a:pt x="1027" y="85"/>
                    </a:lnTo>
                    <a:lnTo>
                      <a:pt x="1022" y="84"/>
                    </a:lnTo>
                    <a:lnTo>
                      <a:pt x="1017" y="84"/>
                    </a:lnTo>
                    <a:lnTo>
                      <a:pt x="1014" y="84"/>
                    </a:lnTo>
                    <a:lnTo>
                      <a:pt x="1009" y="83"/>
                    </a:lnTo>
                    <a:lnTo>
                      <a:pt x="1003" y="83"/>
                    </a:lnTo>
                    <a:lnTo>
                      <a:pt x="1000" y="83"/>
                    </a:lnTo>
                    <a:lnTo>
                      <a:pt x="996" y="83"/>
                    </a:lnTo>
                    <a:lnTo>
                      <a:pt x="991" y="82"/>
                    </a:lnTo>
                    <a:lnTo>
                      <a:pt x="987" y="82"/>
                    </a:lnTo>
                    <a:lnTo>
                      <a:pt x="983" y="82"/>
                    </a:lnTo>
                    <a:lnTo>
                      <a:pt x="979" y="82"/>
                    </a:lnTo>
                    <a:lnTo>
                      <a:pt x="974" y="82"/>
                    </a:lnTo>
                    <a:lnTo>
                      <a:pt x="971" y="82"/>
                    </a:lnTo>
                    <a:lnTo>
                      <a:pt x="966" y="82"/>
                    </a:lnTo>
                    <a:lnTo>
                      <a:pt x="964" y="82"/>
                    </a:lnTo>
                    <a:lnTo>
                      <a:pt x="960" y="82"/>
                    </a:lnTo>
                    <a:lnTo>
                      <a:pt x="955" y="82"/>
                    </a:lnTo>
                    <a:lnTo>
                      <a:pt x="952" y="81"/>
                    </a:lnTo>
                    <a:lnTo>
                      <a:pt x="948" y="81"/>
                    </a:lnTo>
                    <a:lnTo>
                      <a:pt x="945" y="81"/>
                    </a:lnTo>
                    <a:lnTo>
                      <a:pt x="942" y="81"/>
                    </a:lnTo>
                    <a:lnTo>
                      <a:pt x="938" y="81"/>
                    </a:lnTo>
                    <a:lnTo>
                      <a:pt x="935" y="81"/>
                    </a:lnTo>
                    <a:lnTo>
                      <a:pt x="932" y="80"/>
                    </a:lnTo>
                    <a:lnTo>
                      <a:pt x="929" y="80"/>
                    </a:lnTo>
                    <a:lnTo>
                      <a:pt x="926" y="80"/>
                    </a:lnTo>
                    <a:lnTo>
                      <a:pt x="924" y="80"/>
                    </a:lnTo>
                    <a:lnTo>
                      <a:pt x="920" y="80"/>
                    </a:lnTo>
                    <a:lnTo>
                      <a:pt x="918" y="80"/>
                    </a:lnTo>
                    <a:lnTo>
                      <a:pt x="916" y="80"/>
                    </a:lnTo>
                    <a:lnTo>
                      <a:pt x="914" y="80"/>
                    </a:lnTo>
                    <a:lnTo>
                      <a:pt x="908" y="80"/>
                    </a:lnTo>
                    <a:lnTo>
                      <a:pt x="905" y="80"/>
                    </a:lnTo>
                    <a:lnTo>
                      <a:pt x="900" y="78"/>
                    </a:lnTo>
                    <a:lnTo>
                      <a:pt x="897" y="78"/>
                    </a:lnTo>
                    <a:lnTo>
                      <a:pt x="894" y="78"/>
                    </a:lnTo>
                    <a:lnTo>
                      <a:pt x="891" y="77"/>
                    </a:lnTo>
                    <a:lnTo>
                      <a:pt x="889" y="77"/>
                    </a:lnTo>
                    <a:lnTo>
                      <a:pt x="888" y="77"/>
                    </a:lnTo>
                    <a:lnTo>
                      <a:pt x="883" y="76"/>
                    </a:lnTo>
                    <a:lnTo>
                      <a:pt x="881" y="74"/>
                    </a:lnTo>
                    <a:lnTo>
                      <a:pt x="877" y="72"/>
                    </a:lnTo>
                    <a:lnTo>
                      <a:pt x="873" y="71"/>
                    </a:lnTo>
                    <a:lnTo>
                      <a:pt x="869" y="67"/>
                    </a:lnTo>
                    <a:lnTo>
                      <a:pt x="866" y="65"/>
                    </a:lnTo>
                    <a:lnTo>
                      <a:pt x="861" y="62"/>
                    </a:lnTo>
                    <a:lnTo>
                      <a:pt x="858" y="57"/>
                    </a:lnTo>
                    <a:lnTo>
                      <a:pt x="853" y="53"/>
                    </a:lnTo>
                    <a:lnTo>
                      <a:pt x="849" y="48"/>
                    </a:lnTo>
                    <a:lnTo>
                      <a:pt x="846" y="45"/>
                    </a:lnTo>
                    <a:lnTo>
                      <a:pt x="844" y="43"/>
                    </a:lnTo>
                    <a:lnTo>
                      <a:pt x="843" y="39"/>
                    </a:lnTo>
                    <a:lnTo>
                      <a:pt x="841" y="37"/>
                    </a:lnTo>
                    <a:lnTo>
                      <a:pt x="840" y="34"/>
                    </a:lnTo>
                    <a:lnTo>
                      <a:pt x="837" y="30"/>
                    </a:lnTo>
                    <a:lnTo>
                      <a:pt x="836" y="26"/>
                    </a:lnTo>
                    <a:lnTo>
                      <a:pt x="835" y="22"/>
                    </a:lnTo>
                    <a:lnTo>
                      <a:pt x="833" y="19"/>
                    </a:lnTo>
                    <a:lnTo>
                      <a:pt x="832" y="14"/>
                    </a:lnTo>
                    <a:lnTo>
                      <a:pt x="831" y="10"/>
                    </a:lnTo>
                    <a:lnTo>
                      <a:pt x="830" y="7"/>
                    </a:lnTo>
                    <a:lnTo>
                      <a:pt x="829" y="4"/>
                    </a:lnTo>
                    <a:lnTo>
                      <a:pt x="826" y="2"/>
                    </a:lnTo>
                    <a:lnTo>
                      <a:pt x="823" y="1"/>
                    </a:lnTo>
                    <a:lnTo>
                      <a:pt x="818" y="1"/>
                    </a:lnTo>
                    <a:lnTo>
                      <a:pt x="816" y="0"/>
                    </a:lnTo>
                    <a:lnTo>
                      <a:pt x="814" y="0"/>
                    </a:lnTo>
                    <a:lnTo>
                      <a:pt x="811" y="0"/>
                    </a:lnTo>
                    <a:lnTo>
                      <a:pt x="808" y="0"/>
                    </a:lnTo>
                    <a:lnTo>
                      <a:pt x="806" y="0"/>
                    </a:lnTo>
                    <a:lnTo>
                      <a:pt x="803" y="0"/>
                    </a:lnTo>
                    <a:lnTo>
                      <a:pt x="800" y="0"/>
                    </a:lnTo>
                    <a:lnTo>
                      <a:pt x="797" y="0"/>
                    </a:lnTo>
                    <a:lnTo>
                      <a:pt x="794" y="0"/>
                    </a:lnTo>
                    <a:lnTo>
                      <a:pt x="792" y="0"/>
                    </a:lnTo>
                    <a:lnTo>
                      <a:pt x="788" y="1"/>
                    </a:lnTo>
                    <a:lnTo>
                      <a:pt x="786" y="1"/>
                    </a:lnTo>
                    <a:lnTo>
                      <a:pt x="780" y="1"/>
                    </a:lnTo>
                    <a:lnTo>
                      <a:pt x="776" y="2"/>
                    </a:lnTo>
                    <a:lnTo>
                      <a:pt x="772" y="2"/>
                    </a:lnTo>
                    <a:lnTo>
                      <a:pt x="769" y="3"/>
                    </a:lnTo>
                    <a:lnTo>
                      <a:pt x="767" y="3"/>
                    </a:lnTo>
                    <a:lnTo>
                      <a:pt x="767"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4" name="Freeform 11"/>
              <p:cNvSpPr>
                <a:spLocks/>
              </p:cNvSpPr>
              <p:nvPr/>
            </p:nvSpPr>
            <p:spPr bwMode="auto">
              <a:xfrm>
                <a:off x="4667" y="3426"/>
                <a:ext cx="246" cy="14"/>
              </a:xfrm>
              <a:custGeom>
                <a:avLst/>
                <a:gdLst>
                  <a:gd name="T0" fmla="*/ 0 w 491"/>
                  <a:gd name="T1" fmla="*/ 4 h 28"/>
                  <a:gd name="T2" fmla="*/ 62 w 491"/>
                  <a:gd name="T3" fmla="*/ 4 h 28"/>
                  <a:gd name="T4" fmla="*/ 62 w 491"/>
                  <a:gd name="T5" fmla="*/ 0 h 28"/>
                  <a:gd name="T6" fmla="*/ 0 w 491"/>
                  <a:gd name="T7" fmla="*/ 0 h 28"/>
                  <a:gd name="T8" fmla="*/ 0 w 491"/>
                  <a:gd name="T9" fmla="*/ 4 h 28"/>
                  <a:gd name="T10" fmla="*/ 0 w 491"/>
                  <a:gd name="T11" fmla="*/ 4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1" h="28">
                    <a:moveTo>
                      <a:pt x="0" y="28"/>
                    </a:moveTo>
                    <a:lnTo>
                      <a:pt x="491" y="28"/>
                    </a:lnTo>
                    <a:lnTo>
                      <a:pt x="491" y="0"/>
                    </a:lnTo>
                    <a:lnTo>
                      <a:pt x="0" y="0"/>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5" name="Freeform 12"/>
              <p:cNvSpPr>
                <a:spLocks/>
              </p:cNvSpPr>
              <p:nvPr/>
            </p:nvSpPr>
            <p:spPr bwMode="auto">
              <a:xfrm>
                <a:off x="4758" y="3253"/>
                <a:ext cx="19" cy="41"/>
              </a:xfrm>
              <a:custGeom>
                <a:avLst/>
                <a:gdLst>
                  <a:gd name="T0" fmla="*/ 0 w 39"/>
                  <a:gd name="T1" fmla="*/ 10 h 83"/>
                  <a:gd name="T2" fmla="*/ 4 w 39"/>
                  <a:gd name="T3" fmla="*/ 10 h 83"/>
                  <a:gd name="T4" fmla="*/ 4 w 39"/>
                  <a:gd name="T5" fmla="*/ 0 h 83"/>
                  <a:gd name="T6" fmla="*/ 0 w 39"/>
                  <a:gd name="T7" fmla="*/ 0 h 83"/>
                  <a:gd name="T8" fmla="*/ 0 w 39"/>
                  <a:gd name="T9" fmla="*/ 10 h 83"/>
                  <a:gd name="T10" fmla="*/ 0 w 39"/>
                  <a:gd name="T11" fmla="*/ 10 h 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83">
                    <a:moveTo>
                      <a:pt x="0" y="83"/>
                    </a:moveTo>
                    <a:lnTo>
                      <a:pt x="39" y="83"/>
                    </a:lnTo>
                    <a:lnTo>
                      <a:pt x="39" y="0"/>
                    </a:lnTo>
                    <a:lnTo>
                      <a:pt x="0" y="0"/>
                    </a:ln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6" name="Freeform 13"/>
              <p:cNvSpPr>
                <a:spLocks/>
              </p:cNvSpPr>
              <p:nvPr/>
            </p:nvSpPr>
            <p:spPr bwMode="auto">
              <a:xfrm>
                <a:off x="4740" y="3180"/>
                <a:ext cx="92" cy="83"/>
              </a:xfrm>
              <a:custGeom>
                <a:avLst/>
                <a:gdLst>
                  <a:gd name="T0" fmla="*/ 0 w 184"/>
                  <a:gd name="T1" fmla="*/ 21 h 166"/>
                  <a:gd name="T2" fmla="*/ 23 w 184"/>
                  <a:gd name="T3" fmla="*/ 21 h 166"/>
                  <a:gd name="T4" fmla="*/ 23 w 184"/>
                  <a:gd name="T5" fmla="*/ 0 h 166"/>
                  <a:gd name="T6" fmla="*/ 0 w 184"/>
                  <a:gd name="T7" fmla="*/ 0 h 166"/>
                  <a:gd name="T8" fmla="*/ 0 w 184"/>
                  <a:gd name="T9" fmla="*/ 21 h 166"/>
                  <a:gd name="T10" fmla="*/ 0 w 184"/>
                  <a:gd name="T11" fmla="*/ 21 h 1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 h="166">
                    <a:moveTo>
                      <a:pt x="0" y="166"/>
                    </a:moveTo>
                    <a:lnTo>
                      <a:pt x="184" y="166"/>
                    </a:lnTo>
                    <a:lnTo>
                      <a:pt x="184" y="0"/>
                    </a:lnTo>
                    <a:lnTo>
                      <a:pt x="0" y="0"/>
                    </a:lnTo>
                    <a:lnTo>
                      <a:pt x="0" y="1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7" name="Freeform 14"/>
              <p:cNvSpPr>
                <a:spLocks/>
              </p:cNvSpPr>
              <p:nvPr/>
            </p:nvSpPr>
            <p:spPr bwMode="auto">
              <a:xfrm>
                <a:off x="4758" y="3199"/>
                <a:ext cx="55" cy="48"/>
              </a:xfrm>
              <a:custGeom>
                <a:avLst/>
                <a:gdLst>
                  <a:gd name="T0" fmla="*/ 0 w 111"/>
                  <a:gd name="T1" fmla="*/ 12 h 95"/>
                  <a:gd name="T2" fmla="*/ 13 w 111"/>
                  <a:gd name="T3" fmla="*/ 12 h 95"/>
                  <a:gd name="T4" fmla="*/ 13 w 111"/>
                  <a:gd name="T5" fmla="*/ 0 h 95"/>
                  <a:gd name="T6" fmla="*/ 0 w 111"/>
                  <a:gd name="T7" fmla="*/ 0 h 95"/>
                  <a:gd name="T8" fmla="*/ 0 w 111"/>
                  <a:gd name="T9" fmla="*/ 12 h 95"/>
                  <a:gd name="T10" fmla="*/ 0 w 111"/>
                  <a:gd name="T11" fmla="*/ 12 h 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95">
                    <a:moveTo>
                      <a:pt x="0" y="95"/>
                    </a:moveTo>
                    <a:lnTo>
                      <a:pt x="111" y="95"/>
                    </a:lnTo>
                    <a:lnTo>
                      <a:pt x="111" y="0"/>
                    </a:lnTo>
                    <a:lnTo>
                      <a:pt x="0" y="0"/>
                    </a:lnTo>
                    <a:lnTo>
                      <a:pt x="0" y="95"/>
                    </a:lnTo>
                    <a:close/>
                  </a:path>
                </a:pathLst>
              </a:custGeom>
              <a:solidFill>
                <a:srgbClr val="B0C2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8" name="Freeform 15"/>
              <p:cNvSpPr>
                <a:spLocks/>
              </p:cNvSpPr>
              <p:nvPr/>
            </p:nvSpPr>
            <p:spPr bwMode="auto">
              <a:xfrm>
                <a:off x="4563" y="3164"/>
                <a:ext cx="189" cy="120"/>
              </a:xfrm>
              <a:custGeom>
                <a:avLst/>
                <a:gdLst>
                  <a:gd name="T0" fmla="*/ 4 w 376"/>
                  <a:gd name="T1" fmla="*/ 0 h 240"/>
                  <a:gd name="T2" fmla="*/ 4 w 376"/>
                  <a:gd name="T3" fmla="*/ 1 h 240"/>
                  <a:gd name="T4" fmla="*/ 3 w 376"/>
                  <a:gd name="T5" fmla="*/ 2 h 240"/>
                  <a:gd name="T6" fmla="*/ 3 w 376"/>
                  <a:gd name="T7" fmla="*/ 3 h 240"/>
                  <a:gd name="T8" fmla="*/ 2 w 376"/>
                  <a:gd name="T9" fmla="*/ 4 h 240"/>
                  <a:gd name="T10" fmla="*/ 2 w 376"/>
                  <a:gd name="T11" fmla="*/ 6 h 240"/>
                  <a:gd name="T12" fmla="*/ 1 w 376"/>
                  <a:gd name="T13" fmla="*/ 7 h 240"/>
                  <a:gd name="T14" fmla="*/ 1 w 376"/>
                  <a:gd name="T15" fmla="*/ 8 h 240"/>
                  <a:gd name="T16" fmla="*/ 1 w 376"/>
                  <a:gd name="T17" fmla="*/ 9 h 240"/>
                  <a:gd name="T18" fmla="*/ 1 w 376"/>
                  <a:gd name="T19" fmla="*/ 10 h 240"/>
                  <a:gd name="T20" fmla="*/ 1 w 376"/>
                  <a:gd name="T21" fmla="*/ 12 h 240"/>
                  <a:gd name="T22" fmla="*/ 0 w 376"/>
                  <a:gd name="T23" fmla="*/ 13 h 240"/>
                  <a:gd name="T24" fmla="*/ 0 w 376"/>
                  <a:gd name="T25" fmla="*/ 14 h 240"/>
                  <a:gd name="T26" fmla="*/ 1 w 376"/>
                  <a:gd name="T27" fmla="*/ 16 h 240"/>
                  <a:gd name="T28" fmla="*/ 1 w 376"/>
                  <a:gd name="T29" fmla="*/ 17 h 240"/>
                  <a:gd name="T30" fmla="*/ 1 w 376"/>
                  <a:gd name="T31" fmla="*/ 19 h 240"/>
                  <a:gd name="T32" fmla="*/ 1 w 376"/>
                  <a:gd name="T33" fmla="*/ 20 h 240"/>
                  <a:gd name="T34" fmla="*/ 1 w 376"/>
                  <a:gd name="T35" fmla="*/ 21 h 240"/>
                  <a:gd name="T36" fmla="*/ 1 w 376"/>
                  <a:gd name="T37" fmla="*/ 22 h 240"/>
                  <a:gd name="T38" fmla="*/ 2 w 376"/>
                  <a:gd name="T39" fmla="*/ 24 h 240"/>
                  <a:gd name="T40" fmla="*/ 3 w 376"/>
                  <a:gd name="T41" fmla="*/ 25 h 240"/>
                  <a:gd name="T42" fmla="*/ 3 w 376"/>
                  <a:gd name="T43" fmla="*/ 27 h 240"/>
                  <a:gd name="T44" fmla="*/ 4 w 376"/>
                  <a:gd name="T45" fmla="*/ 28 h 240"/>
                  <a:gd name="T46" fmla="*/ 5 w 376"/>
                  <a:gd name="T47" fmla="*/ 29 h 240"/>
                  <a:gd name="T48" fmla="*/ 6 w 376"/>
                  <a:gd name="T49" fmla="*/ 30 h 240"/>
                  <a:gd name="T50" fmla="*/ 40 w 376"/>
                  <a:gd name="T51" fmla="*/ 26 h 240"/>
                  <a:gd name="T52" fmla="*/ 38 w 376"/>
                  <a:gd name="T53" fmla="*/ 21 h 240"/>
                  <a:gd name="T54" fmla="*/ 9 w 376"/>
                  <a:gd name="T55" fmla="*/ 24 h 240"/>
                  <a:gd name="T56" fmla="*/ 8 w 376"/>
                  <a:gd name="T57" fmla="*/ 23 h 240"/>
                  <a:gd name="T58" fmla="*/ 7 w 376"/>
                  <a:gd name="T59" fmla="*/ 22 h 240"/>
                  <a:gd name="T60" fmla="*/ 7 w 376"/>
                  <a:gd name="T61" fmla="*/ 21 h 240"/>
                  <a:gd name="T62" fmla="*/ 6 w 376"/>
                  <a:gd name="T63" fmla="*/ 20 h 240"/>
                  <a:gd name="T64" fmla="*/ 6 w 376"/>
                  <a:gd name="T65" fmla="*/ 19 h 240"/>
                  <a:gd name="T66" fmla="*/ 6 w 376"/>
                  <a:gd name="T67" fmla="*/ 17 h 240"/>
                  <a:gd name="T68" fmla="*/ 6 w 376"/>
                  <a:gd name="T69" fmla="*/ 15 h 240"/>
                  <a:gd name="T70" fmla="*/ 6 w 376"/>
                  <a:gd name="T71" fmla="*/ 14 h 240"/>
                  <a:gd name="T72" fmla="*/ 6 w 376"/>
                  <a:gd name="T73" fmla="*/ 12 h 240"/>
                  <a:gd name="T74" fmla="*/ 6 w 376"/>
                  <a:gd name="T75" fmla="*/ 11 h 240"/>
                  <a:gd name="T76" fmla="*/ 6 w 376"/>
                  <a:gd name="T77" fmla="*/ 10 h 240"/>
                  <a:gd name="T78" fmla="*/ 6 w 376"/>
                  <a:gd name="T79" fmla="*/ 8 h 240"/>
                  <a:gd name="T80" fmla="*/ 7 w 376"/>
                  <a:gd name="T81" fmla="*/ 7 h 240"/>
                  <a:gd name="T82" fmla="*/ 7 w 376"/>
                  <a:gd name="T83" fmla="*/ 6 h 240"/>
                  <a:gd name="T84" fmla="*/ 8 w 376"/>
                  <a:gd name="T85" fmla="*/ 5 h 240"/>
                  <a:gd name="T86" fmla="*/ 45 w 376"/>
                  <a:gd name="T87" fmla="*/ 14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6" h="240">
                    <a:moveTo>
                      <a:pt x="376" y="80"/>
                    </a:moveTo>
                    <a:lnTo>
                      <a:pt x="310" y="30"/>
                    </a:lnTo>
                    <a:lnTo>
                      <a:pt x="32" y="0"/>
                    </a:lnTo>
                    <a:lnTo>
                      <a:pt x="31" y="0"/>
                    </a:lnTo>
                    <a:lnTo>
                      <a:pt x="30" y="1"/>
                    </a:lnTo>
                    <a:lnTo>
                      <a:pt x="28" y="5"/>
                    </a:lnTo>
                    <a:lnTo>
                      <a:pt x="27" y="8"/>
                    </a:lnTo>
                    <a:lnTo>
                      <a:pt x="25" y="9"/>
                    </a:lnTo>
                    <a:lnTo>
                      <a:pt x="23" y="11"/>
                    </a:lnTo>
                    <a:lnTo>
                      <a:pt x="22" y="14"/>
                    </a:lnTo>
                    <a:lnTo>
                      <a:pt x="21" y="17"/>
                    </a:lnTo>
                    <a:lnTo>
                      <a:pt x="19" y="20"/>
                    </a:lnTo>
                    <a:lnTo>
                      <a:pt x="18" y="24"/>
                    </a:lnTo>
                    <a:lnTo>
                      <a:pt x="16" y="27"/>
                    </a:lnTo>
                    <a:lnTo>
                      <a:pt x="14" y="30"/>
                    </a:lnTo>
                    <a:lnTo>
                      <a:pt x="13" y="35"/>
                    </a:lnTo>
                    <a:lnTo>
                      <a:pt x="11" y="39"/>
                    </a:lnTo>
                    <a:lnTo>
                      <a:pt x="10" y="43"/>
                    </a:lnTo>
                    <a:lnTo>
                      <a:pt x="9" y="48"/>
                    </a:lnTo>
                    <a:lnTo>
                      <a:pt x="7" y="51"/>
                    </a:lnTo>
                    <a:lnTo>
                      <a:pt x="7" y="53"/>
                    </a:lnTo>
                    <a:lnTo>
                      <a:pt x="6" y="56"/>
                    </a:lnTo>
                    <a:lnTo>
                      <a:pt x="5" y="59"/>
                    </a:lnTo>
                    <a:lnTo>
                      <a:pt x="5" y="62"/>
                    </a:lnTo>
                    <a:lnTo>
                      <a:pt x="5" y="64"/>
                    </a:lnTo>
                    <a:lnTo>
                      <a:pt x="4" y="68"/>
                    </a:lnTo>
                    <a:lnTo>
                      <a:pt x="4" y="71"/>
                    </a:lnTo>
                    <a:lnTo>
                      <a:pt x="3" y="73"/>
                    </a:lnTo>
                    <a:lnTo>
                      <a:pt x="2" y="76"/>
                    </a:lnTo>
                    <a:lnTo>
                      <a:pt x="2" y="80"/>
                    </a:lnTo>
                    <a:lnTo>
                      <a:pt x="2" y="83"/>
                    </a:lnTo>
                    <a:lnTo>
                      <a:pt x="1" y="85"/>
                    </a:lnTo>
                    <a:lnTo>
                      <a:pt x="1" y="90"/>
                    </a:lnTo>
                    <a:lnTo>
                      <a:pt x="1" y="93"/>
                    </a:lnTo>
                    <a:lnTo>
                      <a:pt x="1" y="97"/>
                    </a:lnTo>
                    <a:lnTo>
                      <a:pt x="0" y="100"/>
                    </a:lnTo>
                    <a:lnTo>
                      <a:pt x="0" y="105"/>
                    </a:lnTo>
                    <a:lnTo>
                      <a:pt x="0" y="108"/>
                    </a:lnTo>
                    <a:lnTo>
                      <a:pt x="0" y="112"/>
                    </a:lnTo>
                    <a:lnTo>
                      <a:pt x="0" y="116"/>
                    </a:lnTo>
                    <a:lnTo>
                      <a:pt x="0" y="120"/>
                    </a:lnTo>
                    <a:lnTo>
                      <a:pt x="1" y="125"/>
                    </a:lnTo>
                    <a:lnTo>
                      <a:pt x="1" y="128"/>
                    </a:lnTo>
                    <a:lnTo>
                      <a:pt x="1" y="131"/>
                    </a:lnTo>
                    <a:lnTo>
                      <a:pt x="1" y="136"/>
                    </a:lnTo>
                    <a:lnTo>
                      <a:pt x="2" y="139"/>
                    </a:lnTo>
                    <a:lnTo>
                      <a:pt x="2" y="144"/>
                    </a:lnTo>
                    <a:lnTo>
                      <a:pt x="2" y="147"/>
                    </a:lnTo>
                    <a:lnTo>
                      <a:pt x="2" y="151"/>
                    </a:lnTo>
                    <a:lnTo>
                      <a:pt x="3" y="154"/>
                    </a:lnTo>
                    <a:lnTo>
                      <a:pt x="4" y="157"/>
                    </a:lnTo>
                    <a:lnTo>
                      <a:pt x="4" y="160"/>
                    </a:lnTo>
                    <a:lnTo>
                      <a:pt x="5" y="163"/>
                    </a:lnTo>
                    <a:lnTo>
                      <a:pt x="5" y="166"/>
                    </a:lnTo>
                    <a:lnTo>
                      <a:pt x="6" y="170"/>
                    </a:lnTo>
                    <a:lnTo>
                      <a:pt x="6" y="173"/>
                    </a:lnTo>
                    <a:lnTo>
                      <a:pt x="7" y="175"/>
                    </a:lnTo>
                    <a:lnTo>
                      <a:pt x="9" y="179"/>
                    </a:lnTo>
                    <a:lnTo>
                      <a:pt x="10" y="181"/>
                    </a:lnTo>
                    <a:lnTo>
                      <a:pt x="11" y="185"/>
                    </a:lnTo>
                    <a:lnTo>
                      <a:pt x="13" y="191"/>
                    </a:lnTo>
                    <a:lnTo>
                      <a:pt x="15" y="195"/>
                    </a:lnTo>
                    <a:lnTo>
                      <a:pt x="18" y="200"/>
                    </a:lnTo>
                    <a:lnTo>
                      <a:pt x="20" y="204"/>
                    </a:lnTo>
                    <a:lnTo>
                      <a:pt x="22" y="209"/>
                    </a:lnTo>
                    <a:lnTo>
                      <a:pt x="24" y="212"/>
                    </a:lnTo>
                    <a:lnTo>
                      <a:pt x="27" y="216"/>
                    </a:lnTo>
                    <a:lnTo>
                      <a:pt x="29" y="219"/>
                    </a:lnTo>
                    <a:lnTo>
                      <a:pt x="31" y="221"/>
                    </a:lnTo>
                    <a:lnTo>
                      <a:pt x="33" y="224"/>
                    </a:lnTo>
                    <a:lnTo>
                      <a:pt x="35" y="226"/>
                    </a:lnTo>
                    <a:lnTo>
                      <a:pt x="39" y="230"/>
                    </a:lnTo>
                    <a:lnTo>
                      <a:pt x="42" y="235"/>
                    </a:lnTo>
                    <a:lnTo>
                      <a:pt x="46" y="237"/>
                    </a:lnTo>
                    <a:lnTo>
                      <a:pt x="48" y="238"/>
                    </a:lnTo>
                    <a:lnTo>
                      <a:pt x="49" y="239"/>
                    </a:lnTo>
                    <a:lnTo>
                      <a:pt x="50" y="240"/>
                    </a:lnTo>
                    <a:lnTo>
                      <a:pt x="314" y="203"/>
                    </a:lnTo>
                    <a:lnTo>
                      <a:pt x="375" y="158"/>
                    </a:lnTo>
                    <a:lnTo>
                      <a:pt x="370" y="117"/>
                    </a:lnTo>
                    <a:lnTo>
                      <a:pt x="303" y="163"/>
                    </a:lnTo>
                    <a:lnTo>
                      <a:pt x="71" y="194"/>
                    </a:lnTo>
                    <a:lnTo>
                      <a:pt x="70" y="193"/>
                    </a:lnTo>
                    <a:lnTo>
                      <a:pt x="67" y="191"/>
                    </a:lnTo>
                    <a:lnTo>
                      <a:pt x="65" y="188"/>
                    </a:lnTo>
                    <a:lnTo>
                      <a:pt x="62" y="185"/>
                    </a:lnTo>
                    <a:lnTo>
                      <a:pt x="60" y="182"/>
                    </a:lnTo>
                    <a:lnTo>
                      <a:pt x="59" y="179"/>
                    </a:lnTo>
                    <a:lnTo>
                      <a:pt x="57" y="176"/>
                    </a:lnTo>
                    <a:lnTo>
                      <a:pt x="56" y="174"/>
                    </a:lnTo>
                    <a:lnTo>
                      <a:pt x="55" y="171"/>
                    </a:lnTo>
                    <a:lnTo>
                      <a:pt x="53" y="169"/>
                    </a:lnTo>
                    <a:lnTo>
                      <a:pt x="51" y="165"/>
                    </a:lnTo>
                    <a:lnTo>
                      <a:pt x="50" y="163"/>
                    </a:lnTo>
                    <a:lnTo>
                      <a:pt x="49" y="160"/>
                    </a:lnTo>
                    <a:lnTo>
                      <a:pt x="48" y="157"/>
                    </a:lnTo>
                    <a:lnTo>
                      <a:pt x="47" y="153"/>
                    </a:lnTo>
                    <a:lnTo>
                      <a:pt x="46" y="149"/>
                    </a:lnTo>
                    <a:lnTo>
                      <a:pt x="44" y="146"/>
                    </a:lnTo>
                    <a:lnTo>
                      <a:pt x="44" y="143"/>
                    </a:lnTo>
                    <a:lnTo>
                      <a:pt x="43" y="138"/>
                    </a:lnTo>
                    <a:lnTo>
                      <a:pt x="42" y="134"/>
                    </a:lnTo>
                    <a:lnTo>
                      <a:pt x="42" y="130"/>
                    </a:lnTo>
                    <a:lnTo>
                      <a:pt x="42" y="126"/>
                    </a:lnTo>
                    <a:lnTo>
                      <a:pt x="41" y="120"/>
                    </a:lnTo>
                    <a:lnTo>
                      <a:pt x="41" y="116"/>
                    </a:lnTo>
                    <a:lnTo>
                      <a:pt x="41" y="111"/>
                    </a:lnTo>
                    <a:lnTo>
                      <a:pt x="41" y="108"/>
                    </a:lnTo>
                    <a:lnTo>
                      <a:pt x="41" y="102"/>
                    </a:lnTo>
                    <a:lnTo>
                      <a:pt x="41" y="99"/>
                    </a:lnTo>
                    <a:lnTo>
                      <a:pt x="41" y="94"/>
                    </a:lnTo>
                    <a:lnTo>
                      <a:pt x="42" y="91"/>
                    </a:lnTo>
                    <a:lnTo>
                      <a:pt x="42" y="87"/>
                    </a:lnTo>
                    <a:lnTo>
                      <a:pt x="43" y="83"/>
                    </a:lnTo>
                    <a:lnTo>
                      <a:pt x="43" y="80"/>
                    </a:lnTo>
                    <a:lnTo>
                      <a:pt x="44" y="76"/>
                    </a:lnTo>
                    <a:lnTo>
                      <a:pt x="44" y="73"/>
                    </a:lnTo>
                    <a:lnTo>
                      <a:pt x="47" y="70"/>
                    </a:lnTo>
                    <a:lnTo>
                      <a:pt x="47" y="68"/>
                    </a:lnTo>
                    <a:lnTo>
                      <a:pt x="48" y="64"/>
                    </a:lnTo>
                    <a:lnTo>
                      <a:pt x="49" y="61"/>
                    </a:lnTo>
                    <a:lnTo>
                      <a:pt x="50" y="59"/>
                    </a:lnTo>
                    <a:lnTo>
                      <a:pt x="50" y="56"/>
                    </a:lnTo>
                    <a:lnTo>
                      <a:pt x="51" y="53"/>
                    </a:lnTo>
                    <a:lnTo>
                      <a:pt x="53" y="50"/>
                    </a:lnTo>
                    <a:lnTo>
                      <a:pt x="55" y="46"/>
                    </a:lnTo>
                    <a:lnTo>
                      <a:pt x="56" y="43"/>
                    </a:lnTo>
                    <a:lnTo>
                      <a:pt x="57" y="42"/>
                    </a:lnTo>
                    <a:lnTo>
                      <a:pt x="58" y="39"/>
                    </a:lnTo>
                    <a:lnTo>
                      <a:pt x="59" y="39"/>
                    </a:lnTo>
                    <a:lnTo>
                      <a:pt x="300" y="65"/>
                    </a:lnTo>
                    <a:lnTo>
                      <a:pt x="358" y="111"/>
                    </a:lnTo>
                    <a:lnTo>
                      <a:pt x="376"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39" name="Freeform 16"/>
              <p:cNvSpPr>
                <a:spLocks/>
              </p:cNvSpPr>
              <p:nvPr/>
            </p:nvSpPr>
            <p:spPr bwMode="auto">
              <a:xfrm>
                <a:off x="4699" y="3180"/>
                <a:ext cx="21" cy="81"/>
              </a:xfrm>
              <a:custGeom>
                <a:avLst/>
                <a:gdLst>
                  <a:gd name="T0" fmla="*/ 0 w 43"/>
                  <a:gd name="T1" fmla="*/ 0 h 161"/>
                  <a:gd name="T2" fmla="*/ 0 w 43"/>
                  <a:gd name="T3" fmla="*/ 21 h 161"/>
                  <a:gd name="T4" fmla="*/ 5 w 43"/>
                  <a:gd name="T5" fmla="*/ 19 h 161"/>
                  <a:gd name="T6" fmla="*/ 5 w 43"/>
                  <a:gd name="T7" fmla="*/ 3 h 161"/>
                  <a:gd name="T8" fmla="*/ 0 w 43"/>
                  <a:gd name="T9" fmla="*/ 0 h 161"/>
                  <a:gd name="T10" fmla="*/ 0 w 43"/>
                  <a:gd name="T11" fmla="*/ 0 h 1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61">
                    <a:moveTo>
                      <a:pt x="0" y="0"/>
                    </a:moveTo>
                    <a:lnTo>
                      <a:pt x="1" y="161"/>
                    </a:lnTo>
                    <a:lnTo>
                      <a:pt x="43" y="147"/>
                    </a:lnTo>
                    <a:lnTo>
                      <a:pt x="43"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0" name="Freeform 17"/>
              <p:cNvSpPr>
                <a:spLocks/>
              </p:cNvSpPr>
              <p:nvPr/>
            </p:nvSpPr>
            <p:spPr bwMode="auto">
              <a:xfrm>
                <a:off x="4658" y="3351"/>
                <a:ext cx="260" cy="89"/>
              </a:xfrm>
              <a:custGeom>
                <a:avLst/>
                <a:gdLst>
                  <a:gd name="T0" fmla="*/ 0 w 520"/>
                  <a:gd name="T1" fmla="*/ 23 h 178"/>
                  <a:gd name="T2" fmla="*/ 65 w 520"/>
                  <a:gd name="T3" fmla="*/ 23 h 178"/>
                  <a:gd name="T4" fmla="*/ 65 w 520"/>
                  <a:gd name="T5" fmla="*/ 0 h 178"/>
                  <a:gd name="T6" fmla="*/ 0 w 520"/>
                  <a:gd name="T7" fmla="*/ 0 h 178"/>
                  <a:gd name="T8" fmla="*/ 0 w 520"/>
                  <a:gd name="T9" fmla="*/ 23 h 178"/>
                  <a:gd name="T10" fmla="*/ 0 w 520"/>
                  <a:gd name="T11" fmla="*/ 23 h 1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0" h="178">
                    <a:moveTo>
                      <a:pt x="0" y="178"/>
                    </a:moveTo>
                    <a:lnTo>
                      <a:pt x="520" y="178"/>
                    </a:lnTo>
                    <a:lnTo>
                      <a:pt x="520" y="0"/>
                    </a:lnTo>
                    <a:lnTo>
                      <a:pt x="0" y="0"/>
                    </a:lnTo>
                    <a:lnTo>
                      <a:pt x="0" y="1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1" name="Freeform 18"/>
              <p:cNvSpPr>
                <a:spLocks/>
              </p:cNvSpPr>
              <p:nvPr/>
            </p:nvSpPr>
            <p:spPr bwMode="auto">
              <a:xfrm>
                <a:off x="4679" y="3372"/>
                <a:ext cx="218" cy="48"/>
              </a:xfrm>
              <a:custGeom>
                <a:avLst/>
                <a:gdLst>
                  <a:gd name="T0" fmla="*/ 0 w 435"/>
                  <a:gd name="T1" fmla="*/ 12 h 96"/>
                  <a:gd name="T2" fmla="*/ 55 w 435"/>
                  <a:gd name="T3" fmla="*/ 12 h 96"/>
                  <a:gd name="T4" fmla="*/ 55 w 435"/>
                  <a:gd name="T5" fmla="*/ 0 h 96"/>
                  <a:gd name="T6" fmla="*/ 0 w 435"/>
                  <a:gd name="T7" fmla="*/ 0 h 96"/>
                  <a:gd name="T8" fmla="*/ 0 w 435"/>
                  <a:gd name="T9" fmla="*/ 12 h 96"/>
                  <a:gd name="T10" fmla="*/ 0 w 435"/>
                  <a:gd name="T11" fmla="*/ 12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5" h="96">
                    <a:moveTo>
                      <a:pt x="0" y="96"/>
                    </a:moveTo>
                    <a:lnTo>
                      <a:pt x="435" y="96"/>
                    </a:lnTo>
                    <a:lnTo>
                      <a:pt x="435" y="0"/>
                    </a:lnTo>
                    <a:lnTo>
                      <a:pt x="0" y="0"/>
                    </a:lnTo>
                    <a:lnTo>
                      <a:pt x="0" y="96"/>
                    </a:lnTo>
                    <a:close/>
                  </a:path>
                </a:pathLst>
              </a:custGeom>
              <a:solidFill>
                <a:srgbClr val="B0C2B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2" name="Freeform 19"/>
              <p:cNvSpPr>
                <a:spLocks/>
              </p:cNvSpPr>
              <p:nvPr/>
            </p:nvSpPr>
            <p:spPr bwMode="auto">
              <a:xfrm>
                <a:off x="4733" y="3355"/>
                <a:ext cx="21" cy="76"/>
              </a:xfrm>
              <a:custGeom>
                <a:avLst/>
                <a:gdLst>
                  <a:gd name="T0" fmla="*/ 0 w 44"/>
                  <a:gd name="T1" fmla="*/ 19 h 152"/>
                  <a:gd name="T2" fmla="*/ 5 w 44"/>
                  <a:gd name="T3" fmla="*/ 19 h 152"/>
                  <a:gd name="T4" fmla="*/ 5 w 44"/>
                  <a:gd name="T5" fmla="*/ 0 h 152"/>
                  <a:gd name="T6" fmla="*/ 0 w 44"/>
                  <a:gd name="T7" fmla="*/ 0 h 152"/>
                  <a:gd name="T8" fmla="*/ 0 w 44"/>
                  <a:gd name="T9" fmla="*/ 19 h 152"/>
                  <a:gd name="T10" fmla="*/ 0 w 44"/>
                  <a:gd name="T11" fmla="*/ 19 h 1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152">
                    <a:moveTo>
                      <a:pt x="0" y="152"/>
                    </a:moveTo>
                    <a:lnTo>
                      <a:pt x="44" y="152"/>
                    </a:lnTo>
                    <a:lnTo>
                      <a:pt x="44" y="0"/>
                    </a:lnTo>
                    <a:lnTo>
                      <a:pt x="0" y="0"/>
                    </a:lnTo>
                    <a:lnTo>
                      <a:pt x="0" y="1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3" name="Freeform 20"/>
              <p:cNvSpPr>
                <a:spLocks/>
              </p:cNvSpPr>
              <p:nvPr/>
            </p:nvSpPr>
            <p:spPr bwMode="auto">
              <a:xfrm>
                <a:off x="4829" y="3353"/>
                <a:ext cx="20" cy="75"/>
              </a:xfrm>
              <a:custGeom>
                <a:avLst/>
                <a:gdLst>
                  <a:gd name="T0" fmla="*/ 0 w 40"/>
                  <a:gd name="T1" fmla="*/ 18 h 151"/>
                  <a:gd name="T2" fmla="*/ 5 w 40"/>
                  <a:gd name="T3" fmla="*/ 18 h 151"/>
                  <a:gd name="T4" fmla="*/ 5 w 40"/>
                  <a:gd name="T5" fmla="*/ 0 h 151"/>
                  <a:gd name="T6" fmla="*/ 0 w 40"/>
                  <a:gd name="T7" fmla="*/ 0 h 151"/>
                  <a:gd name="T8" fmla="*/ 0 w 40"/>
                  <a:gd name="T9" fmla="*/ 18 h 151"/>
                  <a:gd name="T10" fmla="*/ 0 w 40"/>
                  <a:gd name="T11" fmla="*/ 18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51">
                    <a:moveTo>
                      <a:pt x="0" y="151"/>
                    </a:moveTo>
                    <a:lnTo>
                      <a:pt x="40" y="151"/>
                    </a:lnTo>
                    <a:lnTo>
                      <a:pt x="40" y="0"/>
                    </a:lnTo>
                    <a:lnTo>
                      <a:pt x="0" y="0"/>
                    </a:lnTo>
                    <a:lnTo>
                      <a:pt x="0" y="1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4" name="Freeform 21"/>
              <p:cNvSpPr>
                <a:spLocks/>
              </p:cNvSpPr>
              <p:nvPr/>
            </p:nvSpPr>
            <p:spPr bwMode="auto">
              <a:xfrm>
                <a:off x="4468" y="3428"/>
                <a:ext cx="261" cy="62"/>
              </a:xfrm>
              <a:custGeom>
                <a:avLst/>
                <a:gdLst>
                  <a:gd name="T0" fmla="*/ 29 w 521"/>
                  <a:gd name="T1" fmla="*/ 3 h 124"/>
                  <a:gd name="T2" fmla="*/ 53 w 521"/>
                  <a:gd name="T3" fmla="*/ 10 h 124"/>
                  <a:gd name="T4" fmla="*/ 53 w 521"/>
                  <a:gd name="T5" fmla="*/ 10 h 124"/>
                  <a:gd name="T6" fmla="*/ 54 w 521"/>
                  <a:gd name="T7" fmla="*/ 10 h 124"/>
                  <a:gd name="T8" fmla="*/ 55 w 521"/>
                  <a:gd name="T9" fmla="*/ 9 h 124"/>
                  <a:gd name="T10" fmla="*/ 56 w 521"/>
                  <a:gd name="T11" fmla="*/ 8 h 124"/>
                  <a:gd name="T12" fmla="*/ 56 w 521"/>
                  <a:gd name="T13" fmla="*/ 8 h 124"/>
                  <a:gd name="T14" fmla="*/ 56 w 521"/>
                  <a:gd name="T15" fmla="*/ 7 h 124"/>
                  <a:gd name="T16" fmla="*/ 57 w 521"/>
                  <a:gd name="T17" fmla="*/ 6 h 124"/>
                  <a:gd name="T18" fmla="*/ 57 w 521"/>
                  <a:gd name="T19" fmla="*/ 5 h 124"/>
                  <a:gd name="T20" fmla="*/ 58 w 521"/>
                  <a:gd name="T21" fmla="*/ 4 h 124"/>
                  <a:gd name="T22" fmla="*/ 58 w 521"/>
                  <a:gd name="T23" fmla="*/ 3 h 124"/>
                  <a:gd name="T24" fmla="*/ 58 w 521"/>
                  <a:gd name="T25" fmla="*/ 3 h 124"/>
                  <a:gd name="T26" fmla="*/ 58 w 521"/>
                  <a:gd name="T27" fmla="*/ 2 h 124"/>
                  <a:gd name="T28" fmla="*/ 58 w 521"/>
                  <a:gd name="T29" fmla="*/ 1 h 124"/>
                  <a:gd name="T30" fmla="*/ 58 w 521"/>
                  <a:gd name="T31" fmla="*/ 0 h 124"/>
                  <a:gd name="T32" fmla="*/ 65 w 521"/>
                  <a:gd name="T33" fmla="*/ 0 h 124"/>
                  <a:gd name="T34" fmla="*/ 65 w 521"/>
                  <a:gd name="T35" fmla="*/ 1 h 124"/>
                  <a:gd name="T36" fmla="*/ 65 w 521"/>
                  <a:gd name="T37" fmla="*/ 2 h 124"/>
                  <a:gd name="T38" fmla="*/ 65 w 521"/>
                  <a:gd name="T39" fmla="*/ 2 h 124"/>
                  <a:gd name="T40" fmla="*/ 65 w 521"/>
                  <a:gd name="T41" fmla="*/ 3 h 124"/>
                  <a:gd name="T42" fmla="*/ 65 w 521"/>
                  <a:gd name="T43" fmla="*/ 4 h 124"/>
                  <a:gd name="T44" fmla="*/ 64 w 521"/>
                  <a:gd name="T45" fmla="*/ 5 h 124"/>
                  <a:gd name="T46" fmla="*/ 64 w 521"/>
                  <a:gd name="T47" fmla="*/ 7 h 124"/>
                  <a:gd name="T48" fmla="*/ 64 w 521"/>
                  <a:gd name="T49" fmla="*/ 8 h 124"/>
                  <a:gd name="T50" fmla="*/ 63 w 521"/>
                  <a:gd name="T51" fmla="*/ 8 h 124"/>
                  <a:gd name="T52" fmla="*/ 63 w 521"/>
                  <a:gd name="T53" fmla="*/ 9 h 124"/>
                  <a:gd name="T54" fmla="*/ 63 w 521"/>
                  <a:gd name="T55" fmla="*/ 9 h 124"/>
                  <a:gd name="T56" fmla="*/ 62 w 521"/>
                  <a:gd name="T57" fmla="*/ 10 h 124"/>
                  <a:gd name="T58" fmla="*/ 62 w 521"/>
                  <a:gd name="T59" fmla="*/ 11 h 124"/>
                  <a:gd name="T60" fmla="*/ 61 w 521"/>
                  <a:gd name="T61" fmla="*/ 12 h 124"/>
                  <a:gd name="T62" fmla="*/ 60 w 521"/>
                  <a:gd name="T63" fmla="*/ 13 h 124"/>
                  <a:gd name="T64" fmla="*/ 60 w 521"/>
                  <a:gd name="T65" fmla="*/ 13 h 124"/>
                  <a:gd name="T66" fmla="*/ 59 w 521"/>
                  <a:gd name="T67" fmla="*/ 14 h 124"/>
                  <a:gd name="T68" fmla="*/ 58 w 521"/>
                  <a:gd name="T69" fmla="*/ 15 h 124"/>
                  <a:gd name="T70" fmla="*/ 58 w 521"/>
                  <a:gd name="T71" fmla="*/ 15 h 124"/>
                  <a:gd name="T72" fmla="*/ 57 w 521"/>
                  <a:gd name="T73" fmla="*/ 16 h 124"/>
                  <a:gd name="T74" fmla="*/ 32 w 521"/>
                  <a:gd name="T75" fmla="*/ 16 h 124"/>
                  <a:gd name="T76" fmla="*/ 0 w 521"/>
                  <a:gd name="T77" fmla="*/ 8 h 124"/>
                  <a:gd name="T78" fmla="*/ 0 w 521"/>
                  <a:gd name="T79" fmla="*/ 3 h 1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1" h="124">
                    <a:moveTo>
                      <a:pt x="0" y="19"/>
                    </a:moveTo>
                    <a:lnTo>
                      <a:pt x="228" y="18"/>
                    </a:lnTo>
                    <a:lnTo>
                      <a:pt x="278" y="77"/>
                    </a:lnTo>
                    <a:lnTo>
                      <a:pt x="419" y="77"/>
                    </a:lnTo>
                    <a:lnTo>
                      <a:pt x="419" y="76"/>
                    </a:lnTo>
                    <a:lnTo>
                      <a:pt x="422" y="76"/>
                    </a:lnTo>
                    <a:lnTo>
                      <a:pt x="423" y="75"/>
                    </a:lnTo>
                    <a:lnTo>
                      <a:pt x="426" y="75"/>
                    </a:lnTo>
                    <a:lnTo>
                      <a:pt x="428" y="73"/>
                    </a:lnTo>
                    <a:lnTo>
                      <a:pt x="433" y="70"/>
                    </a:lnTo>
                    <a:lnTo>
                      <a:pt x="436" y="67"/>
                    </a:lnTo>
                    <a:lnTo>
                      <a:pt x="441" y="64"/>
                    </a:lnTo>
                    <a:lnTo>
                      <a:pt x="442" y="61"/>
                    </a:lnTo>
                    <a:lnTo>
                      <a:pt x="444" y="59"/>
                    </a:lnTo>
                    <a:lnTo>
                      <a:pt x="445" y="57"/>
                    </a:lnTo>
                    <a:lnTo>
                      <a:pt x="447" y="55"/>
                    </a:lnTo>
                    <a:lnTo>
                      <a:pt x="450" y="51"/>
                    </a:lnTo>
                    <a:lnTo>
                      <a:pt x="452" y="48"/>
                    </a:lnTo>
                    <a:lnTo>
                      <a:pt x="453" y="44"/>
                    </a:lnTo>
                    <a:lnTo>
                      <a:pt x="455" y="40"/>
                    </a:lnTo>
                    <a:lnTo>
                      <a:pt x="456" y="37"/>
                    </a:lnTo>
                    <a:lnTo>
                      <a:pt x="459" y="32"/>
                    </a:lnTo>
                    <a:lnTo>
                      <a:pt x="460" y="27"/>
                    </a:lnTo>
                    <a:lnTo>
                      <a:pt x="461" y="22"/>
                    </a:lnTo>
                    <a:lnTo>
                      <a:pt x="461" y="20"/>
                    </a:lnTo>
                    <a:lnTo>
                      <a:pt x="462" y="17"/>
                    </a:lnTo>
                    <a:lnTo>
                      <a:pt x="462" y="14"/>
                    </a:lnTo>
                    <a:lnTo>
                      <a:pt x="463" y="11"/>
                    </a:lnTo>
                    <a:lnTo>
                      <a:pt x="463" y="9"/>
                    </a:lnTo>
                    <a:lnTo>
                      <a:pt x="464" y="5"/>
                    </a:lnTo>
                    <a:lnTo>
                      <a:pt x="464" y="2"/>
                    </a:lnTo>
                    <a:lnTo>
                      <a:pt x="464" y="0"/>
                    </a:lnTo>
                    <a:lnTo>
                      <a:pt x="521" y="0"/>
                    </a:lnTo>
                    <a:lnTo>
                      <a:pt x="520" y="0"/>
                    </a:lnTo>
                    <a:lnTo>
                      <a:pt x="520" y="3"/>
                    </a:lnTo>
                    <a:lnTo>
                      <a:pt x="520" y="4"/>
                    </a:lnTo>
                    <a:lnTo>
                      <a:pt x="519" y="6"/>
                    </a:lnTo>
                    <a:lnTo>
                      <a:pt x="519" y="9"/>
                    </a:lnTo>
                    <a:lnTo>
                      <a:pt x="519" y="12"/>
                    </a:lnTo>
                    <a:lnTo>
                      <a:pt x="518" y="14"/>
                    </a:lnTo>
                    <a:lnTo>
                      <a:pt x="517" y="19"/>
                    </a:lnTo>
                    <a:lnTo>
                      <a:pt x="516" y="22"/>
                    </a:lnTo>
                    <a:lnTo>
                      <a:pt x="516" y="27"/>
                    </a:lnTo>
                    <a:lnTo>
                      <a:pt x="513" y="31"/>
                    </a:lnTo>
                    <a:lnTo>
                      <a:pt x="512" y="35"/>
                    </a:lnTo>
                    <a:lnTo>
                      <a:pt x="511" y="40"/>
                    </a:lnTo>
                    <a:lnTo>
                      <a:pt x="510" y="45"/>
                    </a:lnTo>
                    <a:lnTo>
                      <a:pt x="508" y="49"/>
                    </a:lnTo>
                    <a:lnTo>
                      <a:pt x="506" y="55"/>
                    </a:lnTo>
                    <a:lnTo>
                      <a:pt x="505" y="57"/>
                    </a:lnTo>
                    <a:lnTo>
                      <a:pt x="503" y="59"/>
                    </a:lnTo>
                    <a:lnTo>
                      <a:pt x="502" y="61"/>
                    </a:lnTo>
                    <a:lnTo>
                      <a:pt x="501" y="65"/>
                    </a:lnTo>
                    <a:lnTo>
                      <a:pt x="500" y="67"/>
                    </a:lnTo>
                    <a:lnTo>
                      <a:pt x="498" y="69"/>
                    </a:lnTo>
                    <a:lnTo>
                      <a:pt x="497" y="72"/>
                    </a:lnTo>
                    <a:lnTo>
                      <a:pt x="496" y="75"/>
                    </a:lnTo>
                    <a:lnTo>
                      <a:pt x="493" y="77"/>
                    </a:lnTo>
                    <a:lnTo>
                      <a:pt x="492" y="81"/>
                    </a:lnTo>
                    <a:lnTo>
                      <a:pt x="490" y="83"/>
                    </a:lnTo>
                    <a:lnTo>
                      <a:pt x="489" y="86"/>
                    </a:lnTo>
                    <a:lnTo>
                      <a:pt x="484" y="91"/>
                    </a:lnTo>
                    <a:lnTo>
                      <a:pt x="481" y="95"/>
                    </a:lnTo>
                    <a:lnTo>
                      <a:pt x="479" y="97"/>
                    </a:lnTo>
                    <a:lnTo>
                      <a:pt x="476" y="101"/>
                    </a:lnTo>
                    <a:lnTo>
                      <a:pt x="474" y="103"/>
                    </a:lnTo>
                    <a:lnTo>
                      <a:pt x="472" y="106"/>
                    </a:lnTo>
                    <a:lnTo>
                      <a:pt x="470" y="109"/>
                    </a:lnTo>
                    <a:lnTo>
                      <a:pt x="466" y="111"/>
                    </a:lnTo>
                    <a:lnTo>
                      <a:pt x="464" y="113"/>
                    </a:lnTo>
                    <a:lnTo>
                      <a:pt x="462" y="115"/>
                    </a:lnTo>
                    <a:lnTo>
                      <a:pt x="459" y="118"/>
                    </a:lnTo>
                    <a:lnTo>
                      <a:pt x="456" y="120"/>
                    </a:lnTo>
                    <a:lnTo>
                      <a:pt x="453" y="122"/>
                    </a:lnTo>
                    <a:lnTo>
                      <a:pt x="451" y="124"/>
                    </a:lnTo>
                    <a:lnTo>
                      <a:pt x="256" y="123"/>
                    </a:lnTo>
                    <a:lnTo>
                      <a:pt x="205" y="63"/>
                    </a:lnTo>
                    <a:lnTo>
                      <a:pt x="0" y="64"/>
                    </a:lnTo>
                    <a:lnTo>
                      <a:pt x="0"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5" name="Freeform 22"/>
              <p:cNvSpPr>
                <a:spLocks/>
              </p:cNvSpPr>
              <p:nvPr/>
            </p:nvSpPr>
            <p:spPr bwMode="auto">
              <a:xfrm>
                <a:off x="4794" y="3254"/>
                <a:ext cx="19" cy="42"/>
              </a:xfrm>
              <a:custGeom>
                <a:avLst/>
                <a:gdLst>
                  <a:gd name="T0" fmla="*/ 0 w 38"/>
                  <a:gd name="T1" fmla="*/ 11 h 84"/>
                  <a:gd name="T2" fmla="*/ 5 w 38"/>
                  <a:gd name="T3" fmla="*/ 11 h 84"/>
                  <a:gd name="T4" fmla="*/ 5 w 38"/>
                  <a:gd name="T5" fmla="*/ 0 h 84"/>
                  <a:gd name="T6" fmla="*/ 0 w 38"/>
                  <a:gd name="T7" fmla="*/ 0 h 84"/>
                  <a:gd name="T8" fmla="*/ 0 w 38"/>
                  <a:gd name="T9" fmla="*/ 11 h 84"/>
                  <a:gd name="T10" fmla="*/ 0 w 38"/>
                  <a:gd name="T11" fmla="*/ 11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84">
                    <a:moveTo>
                      <a:pt x="0" y="84"/>
                    </a:moveTo>
                    <a:lnTo>
                      <a:pt x="38" y="84"/>
                    </a:lnTo>
                    <a:lnTo>
                      <a:pt x="38" y="0"/>
                    </a:lnTo>
                    <a:lnTo>
                      <a:pt x="0" y="0"/>
                    </a:lnTo>
                    <a:lnTo>
                      <a:pt x="0" y="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6" name="Freeform 23"/>
              <p:cNvSpPr>
                <a:spLocks/>
              </p:cNvSpPr>
              <p:nvPr/>
            </p:nvSpPr>
            <p:spPr bwMode="auto">
              <a:xfrm>
                <a:off x="4818" y="3163"/>
                <a:ext cx="188" cy="120"/>
              </a:xfrm>
              <a:custGeom>
                <a:avLst/>
                <a:gdLst>
                  <a:gd name="T0" fmla="*/ 43 w 375"/>
                  <a:gd name="T1" fmla="*/ 0 h 239"/>
                  <a:gd name="T2" fmla="*/ 44 w 375"/>
                  <a:gd name="T3" fmla="*/ 1 h 239"/>
                  <a:gd name="T4" fmla="*/ 45 w 375"/>
                  <a:gd name="T5" fmla="*/ 2 h 239"/>
                  <a:gd name="T6" fmla="*/ 45 w 375"/>
                  <a:gd name="T7" fmla="*/ 3 h 239"/>
                  <a:gd name="T8" fmla="*/ 46 w 375"/>
                  <a:gd name="T9" fmla="*/ 5 h 239"/>
                  <a:gd name="T10" fmla="*/ 46 w 375"/>
                  <a:gd name="T11" fmla="*/ 6 h 239"/>
                  <a:gd name="T12" fmla="*/ 46 w 375"/>
                  <a:gd name="T13" fmla="*/ 7 h 239"/>
                  <a:gd name="T14" fmla="*/ 47 w 375"/>
                  <a:gd name="T15" fmla="*/ 8 h 239"/>
                  <a:gd name="T16" fmla="*/ 47 w 375"/>
                  <a:gd name="T17" fmla="*/ 9 h 239"/>
                  <a:gd name="T18" fmla="*/ 47 w 375"/>
                  <a:gd name="T19" fmla="*/ 10 h 239"/>
                  <a:gd name="T20" fmla="*/ 47 w 375"/>
                  <a:gd name="T21" fmla="*/ 11 h 239"/>
                  <a:gd name="T22" fmla="*/ 47 w 375"/>
                  <a:gd name="T23" fmla="*/ 13 h 239"/>
                  <a:gd name="T24" fmla="*/ 47 w 375"/>
                  <a:gd name="T25" fmla="*/ 14 h 239"/>
                  <a:gd name="T26" fmla="*/ 47 w 375"/>
                  <a:gd name="T27" fmla="*/ 16 h 239"/>
                  <a:gd name="T28" fmla="*/ 47 w 375"/>
                  <a:gd name="T29" fmla="*/ 17 h 239"/>
                  <a:gd name="T30" fmla="*/ 47 w 375"/>
                  <a:gd name="T31" fmla="*/ 19 h 239"/>
                  <a:gd name="T32" fmla="*/ 47 w 375"/>
                  <a:gd name="T33" fmla="*/ 20 h 239"/>
                  <a:gd name="T34" fmla="*/ 47 w 375"/>
                  <a:gd name="T35" fmla="*/ 21 h 239"/>
                  <a:gd name="T36" fmla="*/ 46 w 375"/>
                  <a:gd name="T37" fmla="*/ 22 h 239"/>
                  <a:gd name="T38" fmla="*/ 46 w 375"/>
                  <a:gd name="T39" fmla="*/ 23 h 239"/>
                  <a:gd name="T40" fmla="*/ 45 w 375"/>
                  <a:gd name="T41" fmla="*/ 25 h 239"/>
                  <a:gd name="T42" fmla="*/ 45 w 375"/>
                  <a:gd name="T43" fmla="*/ 27 h 239"/>
                  <a:gd name="T44" fmla="*/ 44 w 375"/>
                  <a:gd name="T45" fmla="*/ 28 h 239"/>
                  <a:gd name="T46" fmla="*/ 43 w 375"/>
                  <a:gd name="T47" fmla="*/ 29 h 239"/>
                  <a:gd name="T48" fmla="*/ 42 w 375"/>
                  <a:gd name="T49" fmla="*/ 30 h 239"/>
                  <a:gd name="T50" fmla="*/ 41 w 375"/>
                  <a:gd name="T51" fmla="*/ 30 h 239"/>
                  <a:gd name="T52" fmla="*/ 1 w 375"/>
                  <a:gd name="T53" fmla="*/ 15 h 239"/>
                  <a:gd name="T54" fmla="*/ 39 w 375"/>
                  <a:gd name="T55" fmla="*/ 25 h 239"/>
                  <a:gd name="T56" fmla="*/ 39 w 375"/>
                  <a:gd name="T57" fmla="*/ 24 h 239"/>
                  <a:gd name="T58" fmla="*/ 40 w 375"/>
                  <a:gd name="T59" fmla="*/ 22 h 239"/>
                  <a:gd name="T60" fmla="*/ 41 w 375"/>
                  <a:gd name="T61" fmla="*/ 21 h 239"/>
                  <a:gd name="T62" fmla="*/ 41 w 375"/>
                  <a:gd name="T63" fmla="*/ 20 h 239"/>
                  <a:gd name="T64" fmla="*/ 42 w 375"/>
                  <a:gd name="T65" fmla="*/ 19 h 239"/>
                  <a:gd name="T66" fmla="*/ 42 w 375"/>
                  <a:gd name="T67" fmla="*/ 18 h 239"/>
                  <a:gd name="T68" fmla="*/ 42 w 375"/>
                  <a:gd name="T69" fmla="*/ 16 h 239"/>
                  <a:gd name="T70" fmla="*/ 42 w 375"/>
                  <a:gd name="T71" fmla="*/ 14 h 239"/>
                  <a:gd name="T72" fmla="*/ 42 w 375"/>
                  <a:gd name="T73" fmla="*/ 13 h 239"/>
                  <a:gd name="T74" fmla="*/ 42 w 375"/>
                  <a:gd name="T75" fmla="*/ 11 h 239"/>
                  <a:gd name="T76" fmla="*/ 42 w 375"/>
                  <a:gd name="T77" fmla="*/ 10 h 239"/>
                  <a:gd name="T78" fmla="*/ 41 w 375"/>
                  <a:gd name="T79" fmla="*/ 9 h 239"/>
                  <a:gd name="T80" fmla="*/ 41 w 375"/>
                  <a:gd name="T81" fmla="*/ 8 h 239"/>
                  <a:gd name="T82" fmla="*/ 41 w 375"/>
                  <a:gd name="T83" fmla="*/ 7 h 239"/>
                  <a:gd name="T84" fmla="*/ 40 w 375"/>
                  <a:gd name="T85" fmla="*/ 6 h 239"/>
                  <a:gd name="T86" fmla="*/ 3 w 375"/>
                  <a:gd name="T87" fmla="*/ 14 h 2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5" h="239">
                    <a:moveTo>
                      <a:pt x="0" y="80"/>
                    </a:moveTo>
                    <a:lnTo>
                      <a:pt x="66" y="29"/>
                    </a:lnTo>
                    <a:lnTo>
                      <a:pt x="344" y="0"/>
                    </a:lnTo>
                    <a:lnTo>
                      <a:pt x="345" y="1"/>
                    </a:lnTo>
                    <a:lnTo>
                      <a:pt x="346" y="3"/>
                    </a:lnTo>
                    <a:lnTo>
                      <a:pt x="350" y="7"/>
                    </a:lnTo>
                    <a:lnTo>
                      <a:pt x="351" y="9"/>
                    </a:lnTo>
                    <a:lnTo>
                      <a:pt x="352" y="11"/>
                    </a:lnTo>
                    <a:lnTo>
                      <a:pt x="353" y="13"/>
                    </a:lnTo>
                    <a:lnTo>
                      <a:pt x="354" y="17"/>
                    </a:lnTo>
                    <a:lnTo>
                      <a:pt x="356" y="20"/>
                    </a:lnTo>
                    <a:lnTo>
                      <a:pt x="357" y="23"/>
                    </a:lnTo>
                    <a:lnTo>
                      <a:pt x="360" y="27"/>
                    </a:lnTo>
                    <a:lnTo>
                      <a:pt x="361" y="31"/>
                    </a:lnTo>
                    <a:lnTo>
                      <a:pt x="363" y="35"/>
                    </a:lnTo>
                    <a:lnTo>
                      <a:pt x="364" y="39"/>
                    </a:lnTo>
                    <a:lnTo>
                      <a:pt x="364" y="41"/>
                    </a:lnTo>
                    <a:lnTo>
                      <a:pt x="365" y="44"/>
                    </a:lnTo>
                    <a:lnTo>
                      <a:pt x="365" y="46"/>
                    </a:lnTo>
                    <a:lnTo>
                      <a:pt x="366" y="49"/>
                    </a:lnTo>
                    <a:lnTo>
                      <a:pt x="367" y="52"/>
                    </a:lnTo>
                    <a:lnTo>
                      <a:pt x="367" y="54"/>
                    </a:lnTo>
                    <a:lnTo>
                      <a:pt x="369" y="56"/>
                    </a:lnTo>
                    <a:lnTo>
                      <a:pt x="369" y="59"/>
                    </a:lnTo>
                    <a:lnTo>
                      <a:pt x="370" y="62"/>
                    </a:lnTo>
                    <a:lnTo>
                      <a:pt x="371" y="65"/>
                    </a:lnTo>
                    <a:lnTo>
                      <a:pt x="371" y="67"/>
                    </a:lnTo>
                    <a:lnTo>
                      <a:pt x="372" y="71"/>
                    </a:lnTo>
                    <a:lnTo>
                      <a:pt x="372" y="74"/>
                    </a:lnTo>
                    <a:lnTo>
                      <a:pt x="372" y="76"/>
                    </a:lnTo>
                    <a:lnTo>
                      <a:pt x="373" y="80"/>
                    </a:lnTo>
                    <a:lnTo>
                      <a:pt x="373" y="84"/>
                    </a:lnTo>
                    <a:lnTo>
                      <a:pt x="373" y="86"/>
                    </a:lnTo>
                    <a:lnTo>
                      <a:pt x="374" y="90"/>
                    </a:lnTo>
                    <a:lnTo>
                      <a:pt x="374" y="93"/>
                    </a:lnTo>
                    <a:lnTo>
                      <a:pt x="374" y="98"/>
                    </a:lnTo>
                    <a:lnTo>
                      <a:pt x="374" y="101"/>
                    </a:lnTo>
                    <a:lnTo>
                      <a:pt x="374" y="104"/>
                    </a:lnTo>
                    <a:lnTo>
                      <a:pt x="374" y="109"/>
                    </a:lnTo>
                    <a:lnTo>
                      <a:pt x="375" y="113"/>
                    </a:lnTo>
                    <a:lnTo>
                      <a:pt x="375" y="117"/>
                    </a:lnTo>
                    <a:lnTo>
                      <a:pt x="375" y="121"/>
                    </a:lnTo>
                    <a:lnTo>
                      <a:pt x="375" y="125"/>
                    </a:lnTo>
                    <a:lnTo>
                      <a:pt x="375" y="129"/>
                    </a:lnTo>
                    <a:lnTo>
                      <a:pt x="374" y="132"/>
                    </a:lnTo>
                    <a:lnTo>
                      <a:pt x="374" y="137"/>
                    </a:lnTo>
                    <a:lnTo>
                      <a:pt x="373" y="140"/>
                    </a:lnTo>
                    <a:lnTo>
                      <a:pt x="373" y="145"/>
                    </a:lnTo>
                    <a:lnTo>
                      <a:pt x="372" y="147"/>
                    </a:lnTo>
                    <a:lnTo>
                      <a:pt x="372" y="150"/>
                    </a:lnTo>
                    <a:lnTo>
                      <a:pt x="371" y="154"/>
                    </a:lnTo>
                    <a:lnTo>
                      <a:pt x="371" y="158"/>
                    </a:lnTo>
                    <a:lnTo>
                      <a:pt x="371" y="160"/>
                    </a:lnTo>
                    <a:lnTo>
                      <a:pt x="370" y="164"/>
                    </a:lnTo>
                    <a:lnTo>
                      <a:pt x="369" y="167"/>
                    </a:lnTo>
                    <a:lnTo>
                      <a:pt x="369" y="171"/>
                    </a:lnTo>
                    <a:lnTo>
                      <a:pt x="367" y="173"/>
                    </a:lnTo>
                    <a:lnTo>
                      <a:pt x="366" y="176"/>
                    </a:lnTo>
                    <a:lnTo>
                      <a:pt x="365" y="178"/>
                    </a:lnTo>
                    <a:lnTo>
                      <a:pt x="365" y="182"/>
                    </a:lnTo>
                    <a:lnTo>
                      <a:pt x="363" y="186"/>
                    </a:lnTo>
                    <a:lnTo>
                      <a:pt x="361" y="192"/>
                    </a:lnTo>
                    <a:lnTo>
                      <a:pt x="360" y="196"/>
                    </a:lnTo>
                    <a:lnTo>
                      <a:pt x="357" y="201"/>
                    </a:lnTo>
                    <a:lnTo>
                      <a:pt x="355" y="204"/>
                    </a:lnTo>
                    <a:lnTo>
                      <a:pt x="353" y="209"/>
                    </a:lnTo>
                    <a:lnTo>
                      <a:pt x="351" y="212"/>
                    </a:lnTo>
                    <a:lnTo>
                      <a:pt x="348" y="215"/>
                    </a:lnTo>
                    <a:lnTo>
                      <a:pt x="346" y="219"/>
                    </a:lnTo>
                    <a:lnTo>
                      <a:pt x="344" y="221"/>
                    </a:lnTo>
                    <a:lnTo>
                      <a:pt x="342" y="223"/>
                    </a:lnTo>
                    <a:lnTo>
                      <a:pt x="339" y="226"/>
                    </a:lnTo>
                    <a:lnTo>
                      <a:pt x="336" y="230"/>
                    </a:lnTo>
                    <a:lnTo>
                      <a:pt x="333" y="233"/>
                    </a:lnTo>
                    <a:lnTo>
                      <a:pt x="329" y="236"/>
                    </a:lnTo>
                    <a:lnTo>
                      <a:pt x="328" y="238"/>
                    </a:lnTo>
                    <a:lnTo>
                      <a:pt x="326" y="239"/>
                    </a:lnTo>
                    <a:lnTo>
                      <a:pt x="62" y="202"/>
                    </a:lnTo>
                    <a:lnTo>
                      <a:pt x="1" y="157"/>
                    </a:lnTo>
                    <a:lnTo>
                      <a:pt x="6" y="118"/>
                    </a:lnTo>
                    <a:lnTo>
                      <a:pt x="73" y="163"/>
                    </a:lnTo>
                    <a:lnTo>
                      <a:pt x="305" y="195"/>
                    </a:lnTo>
                    <a:lnTo>
                      <a:pt x="306" y="194"/>
                    </a:lnTo>
                    <a:lnTo>
                      <a:pt x="308" y="191"/>
                    </a:lnTo>
                    <a:lnTo>
                      <a:pt x="309" y="188"/>
                    </a:lnTo>
                    <a:lnTo>
                      <a:pt x="311" y="185"/>
                    </a:lnTo>
                    <a:lnTo>
                      <a:pt x="315" y="182"/>
                    </a:lnTo>
                    <a:lnTo>
                      <a:pt x="317" y="178"/>
                    </a:lnTo>
                    <a:lnTo>
                      <a:pt x="318" y="176"/>
                    </a:lnTo>
                    <a:lnTo>
                      <a:pt x="319" y="174"/>
                    </a:lnTo>
                    <a:lnTo>
                      <a:pt x="320" y="171"/>
                    </a:lnTo>
                    <a:lnTo>
                      <a:pt x="323" y="168"/>
                    </a:lnTo>
                    <a:lnTo>
                      <a:pt x="323" y="166"/>
                    </a:lnTo>
                    <a:lnTo>
                      <a:pt x="325" y="163"/>
                    </a:lnTo>
                    <a:lnTo>
                      <a:pt x="326" y="159"/>
                    </a:lnTo>
                    <a:lnTo>
                      <a:pt x="327" y="157"/>
                    </a:lnTo>
                    <a:lnTo>
                      <a:pt x="328" y="153"/>
                    </a:lnTo>
                    <a:lnTo>
                      <a:pt x="329" y="150"/>
                    </a:lnTo>
                    <a:lnTo>
                      <a:pt x="330" y="146"/>
                    </a:lnTo>
                    <a:lnTo>
                      <a:pt x="330" y="142"/>
                    </a:lnTo>
                    <a:lnTo>
                      <a:pt x="332" y="139"/>
                    </a:lnTo>
                    <a:lnTo>
                      <a:pt x="333" y="135"/>
                    </a:lnTo>
                    <a:lnTo>
                      <a:pt x="334" y="130"/>
                    </a:lnTo>
                    <a:lnTo>
                      <a:pt x="334" y="127"/>
                    </a:lnTo>
                    <a:lnTo>
                      <a:pt x="334" y="121"/>
                    </a:lnTo>
                    <a:lnTo>
                      <a:pt x="334" y="117"/>
                    </a:lnTo>
                    <a:lnTo>
                      <a:pt x="334" y="112"/>
                    </a:lnTo>
                    <a:lnTo>
                      <a:pt x="334" y="108"/>
                    </a:lnTo>
                    <a:lnTo>
                      <a:pt x="334" y="103"/>
                    </a:lnTo>
                    <a:lnTo>
                      <a:pt x="334" y="99"/>
                    </a:lnTo>
                    <a:lnTo>
                      <a:pt x="334" y="95"/>
                    </a:lnTo>
                    <a:lnTo>
                      <a:pt x="334" y="92"/>
                    </a:lnTo>
                    <a:lnTo>
                      <a:pt x="333" y="87"/>
                    </a:lnTo>
                    <a:lnTo>
                      <a:pt x="332" y="84"/>
                    </a:lnTo>
                    <a:lnTo>
                      <a:pt x="330" y="80"/>
                    </a:lnTo>
                    <a:lnTo>
                      <a:pt x="330" y="77"/>
                    </a:lnTo>
                    <a:lnTo>
                      <a:pt x="329" y="73"/>
                    </a:lnTo>
                    <a:lnTo>
                      <a:pt x="329" y="71"/>
                    </a:lnTo>
                    <a:lnTo>
                      <a:pt x="328" y="67"/>
                    </a:lnTo>
                    <a:lnTo>
                      <a:pt x="328" y="65"/>
                    </a:lnTo>
                    <a:lnTo>
                      <a:pt x="326" y="62"/>
                    </a:lnTo>
                    <a:lnTo>
                      <a:pt x="326" y="58"/>
                    </a:lnTo>
                    <a:lnTo>
                      <a:pt x="325" y="56"/>
                    </a:lnTo>
                    <a:lnTo>
                      <a:pt x="324" y="54"/>
                    </a:lnTo>
                    <a:lnTo>
                      <a:pt x="323" y="49"/>
                    </a:lnTo>
                    <a:lnTo>
                      <a:pt x="321" y="47"/>
                    </a:lnTo>
                    <a:lnTo>
                      <a:pt x="320" y="44"/>
                    </a:lnTo>
                    <a:lnTo>
                      <a:pt x="319" y="41"/>
                    </a:lnTo>
                    <a:lnTo>
                      <a:pt x="319" y="40"/>
                    </a:lnTo>
                    <a:lnTo>
                      <a:pt x="76" y="66"/>
                    </a:lnTo>
                    <a:lnTo>
                      <a:pt x="18" y="112"/>
                    </a:lnTo>
                    <a:lnTo>
                      <a:pt x="0"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7" name="Freeform 24"/>
              <p:cNvSpPr>
                <a:spLocks/>
              </p:cNvSpPr>
              <p:nvPr/>
            </p:nvSpPr>
            <p:spPr bwMode="auto">
              <a:xfrm>
                <a:off x="4850" y="3180"/>
                <a:ext cx="21" cy="80"/>
              </a:xfrm>
              <a:custGeom>
                <a:avLst/>
                <a:gdLst>
                  <a:gd name="T0" fmla="*/ 5 w 43"/>
                  <a:gd name="T1" fmla="*/ 0 h 160"/>
                  <a:gd name="T2" fmla="*/ 5 w 43"/>
                  <a:gd name="T3" fmla="*/ 20 h 160"/>
                  <a:gd name="T4" fmla="*/ 0 w 43"/>
                  <a:gd name="T5" fmla="*/ 19 h 160"/>
                  <a:gd name="T6" fmla="*/ 0 w 43"/>
                  <a:gd name="T7" fmla="*/ 3 h 160"/>
                  <a:gd name="T8" fmla="*/ 5 w 43"/>
                  <a:gd name="T9" fmla="*/ 0 h 160"/>
                  <a:gd name="T10" fmla="*/ 5 w 43"/>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60">
                    <a:moveTo>
                      <a:pt x="43" y="0"/>
                    </a:moveTo>
                    <a:lnTo>
                      <a:pt x="42" y="160"/>
                    </a:lnTo>
                    <a:lnTo>
                      <a:pt x="0" y="146"/>
                    </a:lnTo>
                    <a:lnTo>
                      <a:pt x="0" y="22"/>
                    </a:lnTo>
                    <a:lnTo>
                      <a:pt x="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8" name="Freeform 25"/>
              <p:cNvSpPr>
                <a:spLocks/>
              </p:cNvSpPr>
              <p:nvPr/>
            </p:nvSpPr>
            <p:spPr bwMode="auto">
              <a:xfrm>
                <a:off x="4691" y="3290"/>
                <a:ext cx="190" cy="69"/>
              </a:xfrm>
              <a:custGeom>
                <a:avLst/>
                <a:gdLst>
                  <a:gd name="T0" fmla="*/ 5 w 381"/>
                  <a:gd name="T1" fmla="*/ 16 h 138"/>
                  <a:gd name="T2" fmla="*/ 6 w 381"/>
                  <a:gd name="T3" fmla="*/ 15 h 138"/>
                  <a:gd name="T4" fmla="*/ 8 w 381"/>
                  <a:gd name="T5" fmla="*/ 13 h 138"/>
                  <a:gd name="T6" fmla="*/ 9 w 381"/>
                  <a:gd name="T7" fmla="*/ 11 h 138"/>
                  <a:gd name="T8" fmla="*/ 11 w 381"/>
                  <a:gd name="T9" fmla="*/ 10 h 138"/>
                  <a:gd name="T10" fmla="*/ 12 w 381"/>
                  <a:gd name="T11" fmla="*/ 9 h 138"/>
                  <a:gd name="T12" fmla="*/ 14 w 381"/>
                  <a:gd name="T13" fmla="*/ 8 h 138"/>
                  <a:gd name="T14" fmla="*/ 15 w 381"/>
                  <a:gd name="T15" fmla="*/ 7 h 138"/>
                  <a:gd name="T16" fmla="*/ 17 w 381"/>
                  <a:gd name="T17" fmla="*/ 7 h 138"/>
                  <a:gd name="T18" fmla="*/ 19 w 381"/>
                  <a:gd name="T19" fmla="*/ 6 h 138"/>
                  <a:gd name="T20" fmla="*/ 22 w 381"/>
                  <a:gd name="T21" fmla="*/ 6 h 138"/>
                  <a:gd name="T22" fmla="*/ 24 w 381"/>
                  <a:gd name="T23" fmla="*/ 6 h 138"/>
                  <a:gd name="T24" fmla="*/ 27 w 381"/>
                  <a:gd name="T25" fmla="*/ 6 h 138"/>
                  <a:gd name="T26" fmla="*/ 29 w 381"/>
                  <a:gd name="T27" fmla="*/ 6 h 138"/>
                  <a:gd name="T28" fmla="*/ 31 w 381"/>
                  <a:gd name="T29" fmla="*/ 7 h 138"/>
                  <a:gd name="T30" fmla="*/ 32 w 381"/>
                  <a:gd name="T31" fmla="*/ 7 h 138"/>
                  <a:gd name="T32" fmla="*/ 34 w 381"/>
                  <a:gd name="T33" fmla="*/ 8 h 138"/>
                  <a:gd name="T34" fmla="*/ 36 w 381"/>
                  <a:gd name="T35" fmla="*/ 10 h 138"/>
                  <a:gd name="T36" fmla="*/ 38 w 381"/>
                  <a:gd name="T37" fmla="*/ 12 h 138"/>
                  <a:gd name="T38" fmla="*/ 39 w 381"/>
                  <a:gd name="T39" fmla="*/ 14 h 138"/>
                  <a:gd name="T40" fmla="*/ 40 w 381"/>
                  <a:gd name="T41" fmla="*/ 15 h 138"/>
                  <a:gd name="T42" fmla="*/ 41 w 381"/>
                  <a:gd name="T43" fmla="*/ 17 h 138"/>
                  <a:gd name="T44" fmla="*/ 47 w 381"/>
                  <a:gd name="T45" fmla="*/ 17 h 138"/>
                  <a:gd name="T46" fmla="*/ 46 w 381"/>
                  <a:gd name="T47" fmla="*/ 15 h 138"/>
                  <a:gd name="T48" fmla="*/ 45 w 381"/>
                  <a:gd name="T49" fmla="*/ 13 h 138"/>
                  <a:gd name="T50" fmla="*/ 45 w 381"/>
                  <a:gd name="T51" fmla="*/ 12 h 138"/>
                  <a:gd name="T52" fmla="*/ 44 w 381"/>
                  <a:gd name="T53" fmla="*/ 10 h 138"/>
                  <a:gd name="T54" fmla="*/ 43 w 381"/>
                  <a:gd name="T55" fmla="*/ 9 h 138"/>
                  <a:gd name="T56" fmla="*/ 41 w 381"/>
                  <a:gd name="T57" fmla="*/ 7 h 138"/>
                  <a:gd name="T58" fmla="*/ 40 w 381"/>
                  <a:gd name="T59" fmla="*/ 6 h 138"/>
                  <a:gd name="T60" fmla="*/ 38 w 381"/>
                  <a:gd name="T61" fmla="*/ 4 h 138"/>
                  <a:gd name="T62" fmla="*/ 36 w 381"/>
                  <a:gd name="T63" fmla="*/ 3 h 138"/>
                  <a:gd name="T64" fmla="*/ 33 w 381"/>
                  <a:gd name="T65" fmla="*/ 2 h 138"/>
                  <a:gd name="T66" fmla="*/ 31 w 381"/>
                  <a:gd name="T67" fmla="*/ 1 h 138"/>
                  <a:gd name="T68" fmla="*/ 28 w 381"/>
                  <a:gd name="T69" fmla="*/ 1 h 138"/>
                  <a:gd name="T70" fmla="*/ 25 w 381"/>
                  <a:gd name="T71" fmla="*/ 0 h 138"/>
                  <a:gd name="T72" fmla="*/ 22 w 381"/>
                  <a:gd name="T73" fmla="*/ 0 h 138"/>
                  <a:gd name="T74" fmla="*/ 19 w 381"/>
                  <a:gd name="T75" fmla="*/ 1 h 138"/>
                  <a:gd name="T76" fmla="*/ 16 w 381"/>
                  <a:gd name="T77" fmla="*/ 1 h 138"/>
                  <a:gd name="T78" fmla="*/ 14 w 381"/>
                  <a:gd name="T79" fmla="*/ 2 h 138"/>
                  <a:gd name="T80" fmla="*/ 11 w 381"/>
                  <a:gd name="T81" fmla="*/ 3 h 138"/>
                  <a:gd name="T82" fmla="*/ 10 w 381"/>
                  <a:gd name="T83" fmla="*/ 4 h 138"/>
                  <a:gd name="T84" fmla="*/ 8 w 381"/>
                  <a:gd name="T85" fmla="*/ 5 h 138"/>
                  <a:gd name="T86" fmla="*/ 6 w 381"/>
                  <a:gd name="T87" fmla="*/ 7 h 138"/>
                  <a:gd name="T88" fmla="*/ 5 w 381"/>
                  <a:gd name="T89" fmla="*/ 8 h 138"/>
                  <a:gd name="T90" fmla="*/ 3 w 381"/>
                  <a:gd name="T91" fmla="*/ 10 h 138"/>
                  <a:gd name="T92" fmla="*/ 2 w 381"/>
                  <a:gd name="T93" fmla="*/ 11 h 138"/>
                  <a:gd name="T94" fmla="*/ 1 w 381"/>
                  <a:gd name="T95" fmla="*/ 13 h 138"/>
                  <a:gd name="T96" fmla="*/ 1 w 381"/>
                  <a:gd name="T97" fmla="*/ 14 h 138"/>
                  <a:gd name="T98" fmla="*/ 0 w 381"/>
                  <a:gd name="T99" fmla="*/ 16 h 138"/>
                  <a:gd name="T100" fmla="*/ 5 w 381"/>
                  <a:gd name="T101" fmla="*/ 17 h 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1" h="138">
                    <a:moveTo>
                      <a:pt x="46" y="133"/>
                    </a:moveTo>
                    <a:lnTo>
                      <a:pt x="46" y="132"/>
                    </a:lnTo>
                    <a:lnTo>
                      <a:pt x="47" y="129"/>
                    </a:lnTo>
                    <a:lnTo>
                      <a:pt x="47" y="126"/>
                    </a:lnTo>
                    <a:lnTo>
                      <a:pt x="49" y="124"/>
                    </a:lnTo>
                    <a:lnTo>
                      <a:pt x="51" y="122"/>
                    </a:lnTo>
                    <a:lnTo>
                      <a:pt x="53" y="120"/>
                    </a:lnTo>
                    <a:lnTo>
                      <a:pt x="54" y="115"/>
                    </a:lnTo>
                    <a:lnTo>
                      <a:pt x="56" y="112"/>
                    </a:lnTo>
                    <a:lnTo>
                      <a:pt x="58" y="108"/>
                    </a:lnTo>
                    <a:lnTo>
                      <a:pt x="61" y="105"/>
                    </a:lnTo>
                    <a:lnTo>
                      <a:pt x="64" y="101"/>
                    </a:lnTo>
                    <a:lnTo>
                      <a:pt x="67" y="97"/>
                    </a:lnTo>
                    <a:lnTo>
                      <a:pt x="71" y="93"/>
                    </a:lnTo>
                    <a:lnTo>
                      <a:pt x="74" y="89"/>
                    </a:lnTo>
                    <a:lnTo>
                      <a:pt x="79" y="85"/>
                    </a:lnTo>
                    <a:lnTo>
                      <a:pt x="83" y="80"/>
                    </a:lnTo>
                    <a:lnTo>
                      <a:pt x="85" y="78"/>
                    </a:lnTo>
                    <a:lnTo>
                      <a:pt x="88" y="77"/>
                    </a:lnTo>
                    <a:lnTo>
                      <a:pt x="90" y="75"/>
                    </a:lnTo>
                    <a:lnTo>
                      <a:pt x="93" y="73"/>
                    </a:lnTo>
                    <a:lnTo>
                      <a:pt x="95" y="70"/>
                    </a:lnTo>
                    <a:lnTo>
                      <a:pt x="98" y="69"/>
                    </a:lnTo>
                    <a:lnTo>
                      <a:pt x="101" y="67"/>
                    </a:lnTo>
                    <a:lnTo>
                      <a:pt x="104" y="66"/>
                    </a:lnTo>
                    <a:lnTo>
                      <a:pt x="107" y="64"/>
                    </a:lnTo>
                    <a:lnTo>
                      <a:pt x="110" y="61"/>
                    </a:lnTo>
                    <a:lnTo>
                      <a:pt x="113" y="60"/>
                    </a:lnTo>
                    <a:lnTo>
                      <a:pt x="117" y="59"/>
                    </a:lnTo>
                    <a:lnTo>
                      <a:pt x="119" y="57"/>
                    </a:lnTo>
                    <a:lnTo>
                      <a:pt x="123" y="56"/>
                    </a:lnTo>
                    <a:lnTo>
                      <a:pt x="127" y="55"/>
                    </a:lnTo>
                    <a:lnTo>
                      <a:pt x="130" y="52"/>
                    </a:lnTo>
                    <a:lnTo>
                      <a:pt x="134" y="51"/>
                    </a:lnTo>
                    <a:lnTo>
                      <a:pt x="138" y="50"/>
                    </a:lnTo>
                    <a:lnTo>
                      <a:pt x="142" y="49"/>
                    </a:lnTo>
                    <a:lnTo>
                      <a:pt x="147" y="49"/>
                    </a:lnTo>
                    <a:lnTo>
                      <a:pt x="150" y="47"/>
                    </a:lnTo>
                    <a:lnTo>
                      <a:pt x="155" y="47"/>
                    </a:lnTo>
                    <a:lnTo>
                      <a:pt x="159" y="46"/>
                    </a:lnTo>
                    <a:lnTo>
                      <a:pt x="165" y="46"/>
                    </a:lnTo>
                    <a:lnTo>
                      <a:pt x="168" y="45"/>
                    </a:lnTo>
                    <a:lnTo>
                      <a:pt x="174" y="45"/>
                    </a:lnTo>
                    <a:lnTo>
                      <a:pt x="178" y="45"/>
                    </a:lnTo>
                    <a:lnTo>
                      <a:pt x="184" y="45"/>
                    </a:lnTo>
                    <a:lnTo>
                      <a:pt x="188" y="43"/>
                    </a:lnTo>
                    <a:lnTo>
                      <a:pt x="193" y="43"/>
                    </a:lnTo>
                    <a:lnTo>
                      <a:pt x="199" y="43"/>
                    </a:lnTo>
                    <a:lnTo>
                      <a:pt x="203" y="43"/>
                    </a:lnTo>
                    <a:lnTo>
                      <a:pt x="208" y="43"/>
                    </a:lnTo>
                    <a:lnTo>
                      <a:pt x="212" y="45"/>
                    </a:lnTo>
                    <a:lnTo>
                      <a:pt x="216" y="45"/>
                    </a:lnTo>
                    <a:lnTo>
                      <a:pt x="221" y="46"/>
                    </a:lnTo>
                    <a:lnTo>
                      <a:pt x="224" y="46"/>
                    </a:lnTo>
                    <a:lnTo>
                      <a:pt x="229" y="47"/>
                    </a:lnTo>
                    <a:lnTo>
                      <a:pt x="233" y="47"/>
                    </a:lnTo>
                    <a:lnTo>
                      <a:pt x="237" y="49"/>
                    </a:lnTo>
                    <a:lnTo>
                      <a:pt x="241" y="49"/>
                    </a:lnTo>
                    <a:lnTo>
                      <a:pt x="245" y="50"/>
                    </a:lnTo>
                    <a:lnTo>
                      <a:pt x="248" y="51"/>
                    </a:lnTo>
                    <a:lnTo>
                      <a:pt x="252" y="52"/>
                    </a:lnTo>
                    <a:lnTo>
                      <a:pt x="255" y="53"/>
                    </a:lnTo>
                    <a:lnTo>
                      <a:pt x="258" y="55"/>
                    </a:lnTo>
                    <a:lnTo>
                      <a:pt x="261" y="56"/>
                    </a:lnTo>
                    <a:lnTo>
                      <a:pt x="265" y="57"/>
                    </a:lnTo>
                    <a:lnTo>
                      <a:pt x="267" y="59"/>
                    </a:lnTo>
                    <a:lnTo>
                      <a:pt x="270" y="60"/>
                    </a:lnTo>
                    <a:lnTo>
                      <a:pt x="273" y="62"/>
                    </a:lnTo>
                    <a:lnTo>
                      <a:pt x="276" y="64"/>
                    </a:lnTo>
                    <a:lnTo>
                      <a:pt x="281" y="67"/>
                    </a:lnTo>
                    <a:lnTo>
                      <a:pt x="286" y="70"/>
                    </a:lnTo>
                    <a:lnTo>
                      <a:pt x="290" y="74"/>
                    </a:lnTo>
                    <a:lnTo>
                      <a:pt x="296" y="78"/>
                    </a:lnTo>
                    <a:lnTo>
                      <a:pt x="299" y="82"/>
                    </a:lnTo>
                    <a:lnTo>
                      <a:pt x="303" y="85"/>
                    </a:lnTo>
                    <a:lnTo>
                      <a:pt x="306" y="89"/>
                    </a:lnTo>
                    <a:lnTo>
                      <a:pt x="311" y="94"/>
                    </a:lnTo>
                    <a:lnTo>
                      <a:pt x="313" y="97"/>
                    </a:lnTo>
                    <a:lnTo>
                      <a:pt x="315" y="101"/>
                    </a:lnTo>
                    <a:lnTo>
                      <a:pt x="317" y="105"/>
                    </a:lnTo>
                    <a:lnTo>
                      <a:pt x="321" y="110"/>
                    </a:lnTo>
                    <a:lnTo>
                      <a:pt x="322" y="112"/>
                    </a:lnTo>
                    <a:lnTo>
                      <a:pt x="324" y="116"/>
                    </a:lnTo>
                    <a:lnTo>
                      <a:pt x="326" y="120"/>
                    </a:lnTo>
                    <a:lnTo>
                      <a:pt x="327" y="123"/>
                    </a:lnTo>
                    <a:lnTo>
                      <a:pt x="329" y="126"/>
                    </a:lnTo>
                    <a:lnTo>
                      <a:pt x="330" y="130"/>
                    </a:lnTo>
                    <a:lnTo>
                      <a:pt x="332" y="132"/>
                    </a:lnTo>
                    <a:lnTo>
                      <a:pt x="333" y="135"/>
                    </a:lnTo>
                    <a:lnTo>
                      <a:pt x="381" y="138"/>
                    </a:lnTo>
                    <a:lnTo>
                      <a:pt x="380" y="135"/>
                    </a:lnTo>
                    <a:lnTo>
                      <a:pt x="379" y="132"/>
                    </a:lnTo>
                    <a:lnTo>
                      <a:pt x="378" y="129"/>
                    </a:lnTo>
                    <a:lnTo>
                      <a:pt x="377" y="125"/>
                    </a:lnTo>
                    <a:lnTo>
                      <a:pt x="376" y="121"/>
                    </a:lnTo>
                    <a:lnTo>
                      <a:pt x="373" y="117"/>
                    </a:lnTo>
                    <a:lnTo>
                      <a:pt x="371" y="112"/>
                    </a:lnTo>
                    <a:lnTo>
                      <a:pt x="370" y="107"/>
                    </a:lnTo>
                    <a:lnTo>
                      <a:pt x="368" y="104"/>
                    </a:lnTo>
                    <a:lnTo>
                      <a:pt x="367" y="102"/>
                    </a:lnTo>
                    <a:lnTo>
                      <a:pt x="366" y="98"/>
                    </a:lnTo>
                    <a:lnTo>
                      <a:pt x="364" y="96"/>
                    </a:lnTo>
                    <a:lnTo>
                      <a:pt x="362" y="93"/>
                    </a:lnTo>
                    <a:lnTo>
                      <a:pt x="360" y="91"/>
                    </a:lnTo>
                    <a:lnTo>
                      <a:pt x="359" y="87"/>
                    </a:lnTo>
                    <a:lnTo>
                      <a:pt x="357" y="85"/>
                    </a:lnTo>
                    <a:lnTo>
                      <a:pt x="354" y="82"/>
                    </a:lnTo>
                    <a:lnTo>
                      <a:pt x="352" y="78"/>
                    </a:lnTo>
                    <a:lnTo>
                      <a:pt x="351" y="76"/>
                    </a:lnTo>
                    <a:lnTo>
                      <a:pt x="349" y="73"/>
                    </a:lnTo>
                    <a:lnTo>
                      <a:pt x="347" y="69"/>
                    </a:lnTo>
                    <a:lnTo>
                      <a:pt x="344" y="66"/>
                    </a:lnTo>
                    <a:lnTo>
                      <a:pt x="341" y="62"/>
                    </a:lnTo>
                    <a:lnTo>
                      <a:pt x="339" y="60"/>
                    </a:lnTo>
                    <a:lnTo>
                      <a:pt x="335" y="57"/>
                    </a:lnTo>
                    <a:lnTo>
                      <a:pt x="333" y="53"/>
                    </a:lnTo>
                    <a:lnTo>
                      <a:pt x="330" y="51"/>
                    </a:lnTo>
                    <a:lnTo>
                      <a:pt x="327" y="48"/>
                    </a:lnTo>
                    <a:lnTo>
                      <a:pt x="323" y="46"/>
                    </a:lnTo>
                    <a:lnTo>
                      <a:pt x="320" y="42"/>
                    </a:lnTo>
                    <a:lnTo>
                      <a:pt x="316" y="40"/>
                    </a:lnTo>
                    <a:lnTo>
                      <a:pt x="313" y="37"/>
                    </a:lnTo>
                    <a:lnTo>
                      <a:pt x="310" y="34"/>
                    </a:lnTo>
                    <a:lnTo>
                      <a:pt x="305" y="31"/>
                    </a:lnTo>
                    <a:lnTo>
                      <a:pt x="302" y="29"/>
                    </a:lnTo>
                    <a:lnTo>
                      <a:pt x="298" y="27"/>
                    </a:lnTo>
                    <a:lnTo>
                      <a:pt x="293" y="23"/>
                    </a:lnTo>
                    <a:lnTo>
                      <a:pt x="289" y="21"/>
                    </a:lnTo>
                    <a:lnTo>
                      <a:pt x="285" y="19"/>
                    </a:lnTo>
                    <a:lnTo>
                      <a:pt x="280" y="16"/>
                    </a:lnTo>
                    <a:lnTo>
                      <a:pt x="275" y="14"/>
                    </a:lnTo>
                    <a:lnTo>
                      <a:pt x="270" y="13"/>
                    </a:lnTo>
                    <a:lnTo>
                      <a:pt x="265" y="11"/>
                    </a:lnTo>
                    <a:lnTo>
                      <a:pt x="260" y="10"/>
                    </a:lnTo>
                    <a:lnTo>
                      <a:pt x="255" y="7"/>
                    </a:lnTo>
                    <a:lnTo>
                      <a:pt x="249" y="6"/>
                    </a:lnTo>
                    <a:lnTo>
                      <a:pt x="243" y="5"/>
                    </a:lnTo>
                    <a:lnTo>
                      <a:pt x="238" y="3"/>
                    </a:lnTo>
                    <a:lnTo>
                      <a:pt x="232" y="2"/>
                    </a:lnTo>
                    <a:lnTo>
                      <a:pt x="225" y="2"/>
                    </a:lnTo>
                    <a:lnTo>
                      <a:pt x="220" y="1"/>
                    </a:lnTo>
                    <a:lnTo>
                      <a:pt x="213" y="1"/>
                    </a:lnTo>
                    <a:lnTo>
                      <a:pt x="206" y="0"/>
                    </a:lnTo>
                    <a:lnTo>
                      <a:pt x="200" y="0"/>
                    </a:lnTo>
                    <a:lnTo>
                      <a:pt x="193" y="0"/>
                    </a:lnTo>
                    <a:lnTo>
                      <a:pt x="187" y="0"/>
                    </a:lnTo>
                    <a:lnTo>
                      <a:pt x="182" y="0"/>
                    </a:lnTo>
                    <a:lnTo>
                      <a:pt x="176" y="0"/>
                    </a:lnTo>
                    <a:lnTo>
                      <a:pt x="171" y="0"/>
                    </a:lnTo>
                    <a:lnTo>
                      <a:pt x="165" y="1"/>
                    </a:lnTo>
                    <a:lnTo>
                      <a:pt x="159" y="2"/>
                    </a:lnTo>
                    <a:lnTo>
                      <a:pt x="153" y="2"/>
                    </a:lnTo>
                    <a:lnTo>
                      <a:pt x="147" y="3"/>
                    </a:lnTo>
                    <a:lnTo>
                      <a:pt x="142" y="5"/>
                    </a:lnTo>
                    <a:lnTo>
                      <a:pt x="137" y="5"/>
                    </a:lnTo>
                    <a:lnTo>
                      <a:pt x="132" y="7"/>
                    </a:lnTo>
                    <a:lnTo>
                      <a:pt x="127" y="9"/>
                    </a:lnTo>
                    <a:lnTo>
                      <a:pt x="122" y="11"/>
                    </a:lnTo>
                    <a:lnTo>
                      <a:pt x="118" y="12"/>
                    </a:lnTo>
                    <a:lnTo>
                      <a:pt x="113" y="13"/>
                    </a:lnTo>
                    <a:lnTo>
                      <a:pt x="108" y="15"/>
                    </a:lnTo>
                    <a:lnTo>
                      <a:pt x="104" y="18"/>
                    </a:lnTo>
                    <a:lnTo>
                      <a:pt x="99" y="19"/>
                    </a:lnTo>
                    <a:lnTo>
                      <a:pt x="95" y="21"/>
                    </a:lnTo>
                    <a:lnTo>
                      <a:pt x="91" y="23"/>
                    </a:lnTo>
                    <a:lnTo>
                      <a:pt x="88" y="25"/>
                    </a:lnTo>
                    <a:lnTo>
                      <a:pt x="83" y="28"/>
                    </a:lnTo>
                    <a:lnTo>
                      <a:pt x="80" y="30"/>
                    </a:lnTo>
                    <a:lnTo>
                      <a:pt x="75" y="32"/>
                    </a:lnTo>
                    <a:lnTo>
                      <a:pt x="72" y="36"/>
                    </a:lnTo>
                    <a:lnTo>
                      <a:pt x="67" y="38"/>
                    </a:lnTo>
                    <a:lnTo>
                      <a:pt x="65" y="40"/>
                    </a:lnTo>
                    <a:lnTo>
                      <a:pt x="62" y="43"/>
                    </a:lnTo>
                    <a:lnTo>
                      <a:pt x="58" y="46"/>
                    </a:lnTo>
                    <a:lnTo>
                      <a:pt x="55" y="49"/>
                    </a:lnTo>
                    <a:lnTo>
                      <a:pt x="52" y="51"/>
                    </a:lnTo>
                    <a:lnTo>
                      <a:pt x="48" y="55"/>
                    </a:lnTo>
                    <a:lnTo>
                      <a:pt x="46" y="57"/>
                    </a:lnTo>
                    <a:lnTo>
                      <a:pt x="43" y="60"/>
                    </a:lnTo>
                    <a:lnTo>
                      <a:pt x="40" y="62"/>
                    </a:lnTo>
                    <a:lnTo>
                      <a:pt x="37" y="66"/>
                    </a:lnTo>
                    <a:lnTo>
                      <a:pt x="35" y="68"/>
                    </a:lnTo>
                    <a:lnTo>
                      <a:pt x="33" y="71"/>
                    </a:lnTo>
                    <a:lnTo>
                      <a:pt x="30" y="74"/>
                    </a:lnTo>
                    <a:lnTo>
                      <a:pt x="27" y="77"/>
                    </a:lnTo>
                    <a:lnTo>
                      <a:pt x="26" y="79"/>
                    </a:lnTo>
                    <a:lnTo>
                      <a:pt x="24" y="83"/>
                    </a:lnTo>
                    <a:lnTo>
                      <a:pt x="21" y="86"/>
                    </a:lnTo>
                    <a:lnTo>
                      <a:pt x="19" y="88"/>
                    </a:lnTo>
                    <a:lnTo>
                      <a:pt x="18" y="92"/>
                    </a:lnTo>
                    <a:lnTo>
                      <a:pt x="16" y="94"/>
                    </a:lnTo>
                    <a:lnTo>
                      <a:pt x="14" y="97"/>
                    </a:lnTo>
                    <a:lnTo>
                      <a:pt x="12" y="100"/>
                    </a:lnTo>
                    <a:lnTo>
                      <a:pt x="11" y="103"/>
                    </a:lnTo>
                    <a:lnTo>
                      <a:pt x="10" y="105"/>
                    </a:lnTo>
                    <a:lnTo>
                      <a:pt x="8" y="108"/>
                    </a:lnTo>
                    <a:lnTo>
                      <a:pt x="7" y="111"/>
                    </a:lnTo>
                    <a:lnTo>
                      <a:pt x="6" y="114"/>
                    </a:lnTo>
                    <a:lnTo>
                      <a:pt x="3" y="119"/>
                    </a:lnTo>
                    <a:lnTo>
                      <a:pt x="2" y="123"/>
                    </a:lnTo>
                    <a:lnTo>
                      <a:pt x="1" y="129"/>
                    </a:lnTo>
                    <a:lnTo>
                      <a:pt x="0" y="133"/>
                    </a:lnTo>
                    <a:lnTo>
                      <a:pt x="46" y="1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49" name="Freeform 26"/>
              <p:cNvSpPr>
                <a:spLocks/>
              </p:cNvSpPr>
              <p:nvPr/>
            </p:nvSpPr>
            <p:spPr bwMode="auto">
              <a:xfrm>
                <a:off x="5053" y="3749"/>
                <a:ext cx="31" cy="64"/>
              </a:xfrm>
              <a:custGeom>
                <a:avLst/>
                <a:gdLst>
                  <a:gd name="T0" fmla="*/ 2 w 61"/>
                  <a:gd name="T1" fmla="*/ 0 h 128"/>
                  <a:gd name="T2" fmla="*/ 0 w 61"/>
                  <a:gd name="T3" fmla="*/ 16 h 128"/>
                  <a:gd name="T4" fmla="*/ 6 w 61"/>
                  <a:gd name="T5" fmla="*/ 16 h 128"/>
                  <a:gd name="T6" fmla="*/ 8 w 61"/>
                  <a:gd name="T7" fmla="*/ 1 h 128"/>
                  <a:gd name="T8" fmla="*/ 2 w 61"/>
                  <a:gd name="T9" fmla="*/ 0 h 128"/>
                  <a:gd name="T10" fmla="*/ 2 w 61"/>
                  <a:gd name="T11" fmla="*/ 0 h 1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128">
                    <a:moveTo>
                      <a:pt x="16" y="0"/>
                    </a:moveTo>
                    <a:lnTo>
                      <a:pt x="0" y="127"/>
                    </a:lnTo>
                    <a:lnTo>
                      <a:pt x="48" y="128"/>
                    </a:lnTo>
                    <a:lnTo>
                      <a:pt x="61" y="3"/>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0" name="Freeform 27"/>
              <p:cNvSpPr>
                <a:spLocks/>
              </p:cNvSpPr>
              <p:nvPr/>
            </p:nvSpPr>
            <p:spPr bwMode="auto">
              <a:xfrm>
                <a:off x="5108" y="3735"/>
                <a:ext cx="26" cy="86"/>
              </a:xfrm>
              <a:custGeom>
                <a:avLst/>
                <a:gdLst>
                  <a:gd name="T0" fmla="*/ 0 w 52"/>
                  <a:gd name="T1" fmla="*/ 0 h 171"/>
                  <a:gd name="T2" fmla="*/ 1 w 52"/>
                  <a:gd name="T3" fmla="*/ 22 h 171"/>
                  <a:gd name="T4" fmla="*/ 7 w 52"/>
                  <a:gd name="T5" fmla="*/ 22 h 171"/>
                  <a:gd name="T6" fmla="*/ 6 w 52"/>
                  <a:gd name="T7" fmla="*/ 0 h 171"/>
                  <a:gd name="T8" fmla="*/ 0 w 52"/>
                  <a:gd name="T9" fmla="*/ 0 h 171"/>
                  <a:gd name="T10" fmla="*/ 0 w 52"/>
                  <a:gd name="T11" fmla="*/ 0 h 1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171">
                    <a:moveTo>
                      <a:pt x="0" y="0"/>
                    </a:moveTo>
                    <a:lnTo>
                      <a:pt x="3" y="171"/>
                    </a:lnTo>
                    <a:lnTo>
                      <a:pt x="52" y="171"/>
                    </a:lnTo>
                    <a:lnTo>
                      <a:pt x="46"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1" name="Freeform 28"/>
              <p:cNvSpPr>
                <a:spLocks/>
              </p:cNvSpPr>
              <p:nvPr/>
            </p:nvSpPr>
            <p:spPr bwMode="auto">
              <a:xfrm>
                <a:off x="4514" y="3599"/>
                <a:ext cx="34" cy="47"/>
              </a:xfrm>
              <a:custGeom>
                <a:avLst/>
                <a:gdLst>
                  <a:gd name="T0" fmla="*/ 6 w 67"/>
                  <a:gd name="T1" fmla="*/ 0 h 94"/>
                  <a:gd name="T2" fmla="*/ 6 w 67"/>
                  <a:gd name="T3" fmla="*/ 1 h 94"/>
                  <a:gd name="T4" fmla="*/ 6 w 67"/>
                  <a:gd name="T5" fmla="*/ 1 h 94"/>
                  <a:gd name="T6" fmla="*/ 6 w 67"/>
                  <a:gd name="T7" fmla="*/ 1 h 94"/>
                  <a:gd name="T8" fmla="*/ 6 w 67"/>
                  <a:gd name="T9" fmla="*/ 2 h 94"/>
                  <a:gd name="T10" fmla="*/ 6 w 67"/>
                  <a:gd name="T11" fmla="*/ 2 h 94"/>
                  <a:gd name="T12" fmla="*/ 6 w 67"/>
                  <a:gd name="T13" fmla="*/ 3 h 94"/>
                  <a:gd name="T14" fmla="*/ 6 w 67"/>
                  <a:gd name="T15" fmla="*/ 3 h 94"/>
                  <a:gd name="T16" fmla="*/ 6 w 67"/>
                  <a:gd name="T17" fmla="*/ 3 h 94"/>
                  <a:gd name="T18" fmla="*/ 6 w 67"/>
                  <a:gd name="T19" fmla="*/ 4 h 94"/>
                  <a:gd name="T20" fmla="*/ 6 w 67"/>
                  <a:gd name="T21" fmla="*/ 4 h 94"/>
                  <a:gd name="T22" fmla="*/ 7 w 67"/>
                  <a:gd name="T23" fmla="*/ 5 h 94"/>
                  <a:gd name="T24" fmla="*/ 7 w 67"/>
                  <a:gd name="T25" fmla="*/ 5 h 94"/>
                  <a:gd name="T26" fmla="*/ 7 w 67"/>
                  <a:gd name="T27" fmla="*/ 6 h 94"/>
                  <a:gd name="T28" fmla="*/ 7 w 67"/>
                  <a:gd name="T29" fmla="*/ 6 h 94"/>
                  <a:gd name="T30" fmla="*/ 7 w 67"/>
                  <a:gd name="T31" fmla="*/ 6 h 94"/>
                  <a:gd name="T32" fmla="*/ 7 w 67"/>
                  <a:gd name="T33" fmla="*/ 7 h 94"/>
                  <a:gd name="T34" fmla="*/ 7 w 67"/>
                  <a:gd name="T35" fmla="*/ 7 h 94"/>
                  <a:gd name="T36" fmla="*/ 7 w 67"/>
                  <a:gd name="T37" fmla="*/ 8 h 94"/>
                  <a:gd name="T38" fmla="*/ 8 w 67"/>
                  <a:gd name="T39" fmla="*/ 9 h 94"/>
                  <a:gd name="T40" fmla="*/ 8 w 67"/>
                  <a:gd name="T41" fmla="*/ 9 h 94"/>
                  <a:gd name="T42" fmla="*/ 8 w 67"/>
                  <a:gd name="T43" fmla="*/ 10 h 94"/>
                  <a:gd name="T44" fmla="*/ 8 w 67"/>
                  <a:gd name="T45" fmla="*/ 10 h 94"/>
                  <a:gd name="T46" fmla="*/ 8 w 67"/>
                  <a:gd name="T47" fmla="*/ 11 h 94"/>
                  <a:gd name="T48" fmla="*/ 8 w 67"/>
                  <a:gd name="T49" fmla="*/ 11 h 94"/>
                  <a:gd name="T50" fmla="*/ 9 w 67"/>
                  <a:gd name="T51" fmla="*/ 12 h 94"/>
                  <a:gd name="T52" fmla="*/ 9 w 67"/>
                  <a:gd name="T53" fmla="*/ 12 h 94"/>
                  <a:gd name="T54" fmla="*/ 9 w 67"/>
                  <a:gd name="T55" fmla="*/ 12 h 94"/>
                  <a:gd name="T56" fmla="*/ 3 w 67"/>
                  <a:gd name="T57" fmla="*/ 12 h 94"/>
                  <a:gd name="T58" fmla="*/ 3 w 67"/>
                  <a:gd name="T59" fmla="*/ 12 h 94"/>
                  <a:gd name="T60" fmla="*/ 3 w 67"/>
                  <a:gd name="T61" fmla="*/ 12 h 94"/>
                  <a:gd name="T62" fmla="*/ 3 w 67"/>
                  <a:gd name="T63" fmla="*/ 12 h 94"/>
                  <a:gd name="T64" fmla="*/ 3 w 67"/>
                  <a:gd name="T65" fmla="*/ 11 h 94"/>
                  <a:gd name="T66" fmla="*/ 3 w 67"/>
                  <a:gd name="T67" fmla="*/ 11 h 94"/>
                  <a:gd name="T68" fmla="*/ 2 w 67"/>
                  <a:gd name="T69" fmla="*/ 10 h 94"/>
                  <a:gd name="T70" fmla="*/ 2 w 67"/>
                  <a:gd name="T71" fmla="*/ 10 h 94"/>
                  <a:gd name="T72" fmla="*/ 2 w 67"/>
                  <a:gd name="T73" fmla="*/ 9 h 94"/>
                  <a:gd name="T74" fmla="*/ 2 w 67"/>
                  <a:gd name="T75" fmla="*/ 9 h 94"/>
                  <a:gd name="T76" fmla="*/ 2 w 67"/>
                  <a:gd name="T77" fmla="*/ 9 h 94"/>
                  <a:gd name="T78" fmla="*/ 2 w 67"/>
                  <a:gd name="T79" fmla="*/ 8 h 94"/>
                  <a:gd name="T80" fmla="*/ 2 w 67"/>
                  <a:gd name="T81" fmla="*/ 8 h 94"/>
                  <a:gd name="T82" fmla="*/ 2 w 67"/>
                  <a:gd name="T83" fmla="*/ 7 h 94"/>
                  <a:gd name="T84" fmla="*/ 2 w 67"/>
                  <a:gd name="T85" fmla="*/ 7 h 94"/>
                  <a:gd name="T86" fmla="*/ 1 w 67"/>
                  <a:gd name="T87" fmla="*/ 7 h 94"/>
                  <a:gd name="T88" fmla="*/ 1 w 67"/>
                  <a:gd name="T89" fmla="*/ 6 h 94"/>
                  <a:gd name="T90" fmla="*/ 1 w 67"/>
                  <a:gd name="T91" fmla="*/ 6 h 94"/>
                  <a:gd name="T92" fmla="*/ 1 w 67"/>
                  <a:gd name="T93" fmla="*/ 5 h 94"/>
                  <a:gd name="T94" fmla="*/ 1 w 67"/>
                  <a:gd name="T95" fmla="*/ 5 h 94"/>
                  <a:gd name="T96" fmla="*/ 1 w 67"/>
                  <a:gd name="T97" fmla="*/ 4 h 94"/>
                  <a:gd name="T98" fmla="*/ 1 w 67"/>
                  <a:gd name="T99" fmla="*/ 3 h 94"/>
                  <a:gd name="T100" fmla="*/ 1 w 67"/>
                  <a:gd name="T101" fmla="*/ 3 h 94"/>
                  <a:gd name="T102" fmla="*/ 1 w 67"/>
                  <a:gd name="T103" fmla="*/ 2 h 94"/>
                  <a:gd name="T104" fmla="*/ 1 w 67"/>
                  <a:gd name="T105" fmla="*/ 2 h 94"/>
                  <a:gd name="T106" fmla="*/ 0 w 67"/>
                  <a:gd name="T107" fmla="*/ 1 h 94"/>
                  <a:gd name="T108" fmla="*/ 0 w 67"/>
                  <a:gd name="T109" fmla="*/ 0 h 94"/>
                  <a:gd name="T110" fmla="*/ 6 w 67"/>
                  <a:gd name="T111" fmla="*/ 0 h 94"/>
                  <a:gd name="T112" fmla="*/ 6 w 67"/>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 h="94">
                    <a:moveTo>
                      <a:pt x="44" y="0"/>
                    </a:moveTo>
                    <a:lnTo>
                      <a:pt x="44" y="1"/>
                    </a:lnTo>
                    <a:lnTo>
                      <a:pt x="44" y="4"/>
                    </a:lnTo>
                    <a:lnTo>
                      <a:pt x="44" y="7"/>
                    </a:lnTo>
                    <a:lnTo>
                      <a:pt x="45" y="10"/>
                    </a:lnTo>
                    <a:lnTo>
                      <a:pt x="46" y="15"/>
                    </a:lnTo>
                    <a:lnTo>
                      <a:pt x="46" y="17"/>
                    </a:lnTo>
                    <a:lnTo>
                      <a:pt x="47" y="20"/>
                    </a:lnTo>
                    <a:lnTo>
                      <a:pt x="47" y="24"/>
                    </a:lnTo>
                    <a:lnTo>
                      <a:pt x="48" y="26"/>
                    </a:lnTo>
                    <a:lnTo>
                      <a:pt x="48" y="29"/>
                    </a:lnTo>
                    <a:lnTo>
                      <a:pt x="49" y="33"/>
                    </a:lnTo>
                    <a:lnTo>
                      <a:pt x="49" y="36"/>
                    </a:lnTo>
                    <a:lnTo>
                      <a:pt x="50" y="41"/>
                    </a:lnTo>
                    <a:lnTo>
                      <a:pt x="52" y="44"/>
                    </a:lnTo>
                    <a:lnTo>
                      <a:pt x="53" y="47"/>
                    </a:lnTo>
                    <a:lnTo>
                      <a:pt x="54" y="52"/>
                    </a:lnTo>
                    <a:lnTo>
                      <a:pt x="55" y="56"/>
                    </a:lnTo>
                    <a:lnTo>
                      <a:pt x="56" y="61"/>
                    </a:lnTo>
                    <a:lnTo>
                      <a:pt x="58" y="65"/>
                    </a:lnTo>
                    <a:lnTo>
                      <a:pt x="59" y="70"/>
                    </a:lnTo>
                    <a:lnTo>
                      <a:pt x="60" y="74"/>
                    </a:lnTo>
                    <a:lnTo>
                      <a:pt x="62" y="79"/>
                    </a:lnTo>
                    <a:lnTo>
                      <a:pt x="64" y="83"/>
                    </a:lnTo>
                    <a:lnTo>
                      <a:pt x="64" y="87"/>
                    </a:lnTo>
                    <a:lnTo>
                      <a:pt x="65" y="89"/>
                    </a:lnTo>
                    <a:lnTo>
                      <a:pt x="66" y="91"/>
                    </a:lnTo>
                    <a:lnTo>
                      <a:pt x="67" y="94"/>
                    </a:lnTo>
                    <a:lnTo>
                      <a:pt x="21" y="92"/>
                    </a:lnTo>
                    <a:lnTo>
                      <a:pt x="20" y="91"/>
                    </a:lnTo>
                    <a:lnTo>
                      <a:pt x="19" y="89"/>
                    </a:lnTo>
                    <a:lnTo>
                      <a:pt x="19" y="85"/>
                    </a:lnTo>
                    <a:lnTo>
                      <a:pt x="17" y="82"/>
                    </a:lnTo>
                    <a:lnTo>
                      <a:pt x="16" y="78"/>
                    </a:lnTo>
                    <a:lnTo>
                      <a:pt x="15" y="75"/>
                    </a:lnTo>
                    <a:lnTo>
                      <a:pt x="15" y="72"/>
                    </a:lnTo>
                    <a:lnTo>
                      <a:pt x="13" y="70"/>
                    </a:lnTo>
                    <a:lnTo>
                      <a:pt x="13" y="67"/>
                    </a:lnTo>
                    <a:lnTo>
                      <a:pt x="11" y="64"/>
                    </a:lnTo>
                    <a:lnTo>
                      <a:pt x="10" y="61"/>
                    </a:lnTo>
                    <a:lnTo>
                      <a:pt x="10" y="56"/>
                    </a:lnTo>
                    <a:lnTo>
                      <a:pt x="9" y="53"/>
                    </a:lnTo>
                    <a:lnTo>
                      <a:pt x="8" y="50"/>
                    </a:lnTo>
                    <a:lnTo>
                      <a:pt x="7" y="46"/>
                    </a:lnTo>
                    <a:lnTo>
                      <a:pt x="7" y="42"/>
                    </a:lnTo>
                    <a:lnTo>
                      <a:pt x="6" y="38"/>
                    </a:lnTo>
                    <a:lnTo>
                      <a:pt x="4" y="33"/>
                    </a:lnTo>
                    <a:lnTo>
                      <a:pt x="4" y="29"/>
                    </a:lnTo>
                    <a:lnTo>
                      <a:pt x="3" y="24"/>
                    </a:lnTo>
                    <a:lnTo>
                      <a:pt x="2" y="19"/>
                    </a:lnTo>
                    <a:lnTo>
                      <a:pt x="1" y="15"/>
                    </a:lnTo>
                    <a:lnTo>
                      <a:pt x="1" y="9"/>
                    </a:lnTo>
                    <a:lnTo>
                      <a:pt x="0" y="5"/>
                    </a:lnTo>
                    <a:lnTo>
                      <a:pt x="0" y="0"/>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2" name="Freeform 29"/>
              <p:cNvSpPr>
                <a:spLocks/>
              </p:cNvSpPr>
              <p:nvPr/>
            </p:nvSpPr>
            <p:spPr bwMode="auto">
              <a:xfrm>
                <a:off x="4932" y="3558"/>
                <a:ext cx="25" cy="34"/>
              </a:xfrm>
              <a:custGeom>
                <a:avLst/>
                <a:gdLst>
                  <a:gd name="T0" fmla="*/ 0 w 50"/>
                  <a:gd name="T1" fmla="*/ 0 h 69"/>
                  <a:gd name="T2" fmla="*/ 0 w 50"/>
                  <a:gd name="T3" fmla="*/ 0 h 69"/>
                  <a:gd name="T4" fmla="*/ 0 w 50"/>
                  <a:gd name="T5" fmla="*/ 0 h 69"/>
                  <a:gd name="T6" fmla="*/ 0 w 50"/>
                  <a:gd name="T7" fmla="*/ 0 h 69"/>
                  <a:gd name="T8" fmla="*/ 0 w 50"/>
                  <a:gd name="T9" fmla="*/ 1 h 69"/>
                  <a:gd name="T10" fmla="*/ 0 w 50"/>
                  <a:gd name="T11" fmla="*/ 1 h 69"/>
                  <a:gd name="T12" fmla="*/ 0 w 50"/>
                  <a:gd name="T13" fmla="*/ 2 h 69"/>
                  <a:gd name="T14" fmla="*/ 0 w 50"/>
                  <a:gd name="T15" fmla="*/ 2 h 69"/>
                  <a:gd name="T16" fmla="*/ 0 w 50"/>
                  <a:gd name="T17" fmla="*/ 3 h 69"/>
                  <a:gd name="T18" fmla="*/ 0 w 50"/>
                  <a:gd name="T19" fmla="*/ 3 h 69"/>
                  <a:gd name="T20" fmla="*/ 1 w 50"/>
                  <a:gd name="T21" fmla="*/ 3 h 69"/>
                  <a:gd name="T22" fmla="*/ 1 w 50"/>
                  <a:gd name="T23" fmla="*/ 3 h 69"/>
                  <a:gd name="T24" fmla="*/ 1 w 50"/>
                  <a:gd name="T25" fmla="*/ 4 h 69"/>
                  <a:gd name="T26" fmla="*/ 1 w 50"/>
                  <a:gd name="T27" fmla="*/ 4 h 69"/>
                  <a:gd name="T28" fmla="*/ 1 w 50"/>
                  <a:gd name="T29" fmla="*/ 5 h 69"/>
                  <a:gd name="T30" fmla="*/ 1 w 50"/>
                  <a:gd name="T31" fmla="*/ 5 h 69"/>
                  <a:gd name="T32" fmla="*/ 1 w 50"/>
                  <a:gd name="T33" fmla="*/ 5 h 69"/>
                  <a:gd name="T34" fmla="*/ 1 w 50"/>
                  <a:gd name="T35" fmla="*/ 6 h 69"/>
                  <a:gd name="T36" fmla="*/ 1 w 50"/>
                  <a:gd name="T37" fmla="*/ 6 h 69"/>
                  <a:gd name="T38" fmla="*/ 1 w 50"/>
                  <a:gd name="T39" fmla="*/ 7 h 69"/>
                  <a:gd name="T40" fmla="*/ 1 w 50"/>
                  <a:gd name="T41" fmla="*/ 7 h 69"/>
                  <a:gd name="T42" fmla="*/ 2 w 50"/>
                  <a:gd name="T43" fmla="*/ 8 h 69"/>
                  <a:gd name="T44" fmla="*/ 2 w 50"/>
                  <a:gd name="T45" fmla="*/ 8 h 69"/>
                  <a:gd name="T46" fmla="*/ 7 w 50"/>
                  <a:gd name="T47" fmla="*/ 8 h 69"/>
                  <a:gd name="T48" fmla="*/ 7 w 50"/>
                  <a:gd name="T49" fmla="*/ 8 h 69"/>
                  <a:gd name="T50" fmla="*/ 6 w 50"/>
                  <a:gd name="T51" fmla="*/ 8 h 69"/>
                  <a:gd name="T52" fmla="*/ 6 w 50"/>
                  <a:gd name="T53" fmla="*/ 7 h 69"/>
                  <a:gd name="T54" fmla="*/ 6 w 50"/>
                  <a:gd name="T55" fmla="*/ 7 h 69"/>
                  <a:gd name="T56" fmla="*/ 6 w 50"/>
                  <a:gd name="T57" fmla="*/ 6 h 69"/>
                  <a:gd name="T58" fmla="*/ 6 w 50"/>
                  <a:gd name="T59" fmla="*/ 6 h 69"/>
                  <a:gd name="T60" fmla="*/ 6 w 50"/>
                  <a:gd name="T61" fmla="*/ 6 h 69"/>
                  <a:gd name="T62" fmla="*/ 6 w 50"/>
                  <a:gd name="T63" fmla="*/ 5 h 69"/>
                  <a:gd name="T64" fmla="*/ 6 w 50"/>
                  <a:gd name="T65" fmla="*/ 5 h 69"/>
                  <a:gd name="T66" fmla="*/ 6 w 50"/>
                  <a:gd name="T67" fmla="*/ 5 h 69"/>
                  <a:gd name="T68" fmla="*/ 6 w 50"/>
                  <a:gd name="T69" fmla="*/ 4 h 69"/>
                  <a:gd name="T70" fmla="*/ 6 w 50"/>
                  <a:gd name="T71" fmla="*/ 4 h 69"/>
                  <a:gd name="T72" fmla="*/ 6 w 50"/>
                  <a:gd name="T73" fmla="*/ 4 h 69"/>
                  <a:gd name="T74" fmla="*/ 6 w 50"/>
                  <a:gd name="T75" fmla="*/ 3 h 69"/>
                  <a:gd name="T76" fmla="*/ 6 w 50"/>
                  <a:gd name="T77" fmla="*/ 3 h 69"/>
                  <a:gd name="T78" fmla="*/ 6 w 50"/>
                  <a:gd name="T79" fmla="*/ 2 h 69"/>
                  <a:gd name="T80" fmla="*/ 6 w 50"/>
                  <a:gd name="T81" fmla="*/ 2 h 69"/>
                  <a:gd name="T82" fmla="*/ 6 w 50"/>
                  <a:gd name="T83" fmla="*/ 2 h 69"/>
                  <a:gd name="T84" fmla="*/ 6 w 50"/>
                  <a:gd name="T85" fmla="*/ 1 h 69"/>
                  <a:gd name="T86" fmla="*/ 6 w 50"/>
                  <a:gd name="T87" fmla="*/ 1 h 69"/>
                  <a:gd name="T88" fmla="*/ 6 w 50"/>
                  <a:gd name="T89" fmla="*/ 0 h 69"/>
                  <a:gd name="T90" fmla="*/ 6 w 50"/>
                  <a:gd name="T91" fmla="*/ 0 h 69"/>
                  <a:gd name="T92" fmla="*/ 0 w 50"/>
                  <a:gd name="T93" fmla="*/ 0 h 69"/>
                  <a:gd name="T94" fmla="*/ 0 w 50"/>
                  <a:gd name="T95" fmla="*/ 0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0" h="69">
                    <a:moveTo>
                      <a:pt x="0" y="0"/>
                    </a:moveTo>
                    <a:lnTo>
                      <a:pt x="0" y="0"/>
                    </a:lnTo>
                    <a:lnTo>
                      <a:pt x="0" y="5"/>
                    </a:lnTo>
                    <a:lnTo>
                      <a:pt x="0" y="7"/>
                    </a:lnTo>
                    <a:lnTo>
                      <a:pt x="0" y="10"/>
                    </a:lnTo>
                    <a:lnTo>
                      <a:pt x="0" y="15"/>
                    </a:lnTo>
                    <a:lnTo>
                      <a:pt x="0" y="19"/>
                    </a:lnTo>
                    <a:lnTo>
                      <a:pt x="0" y="21"/>
                    </a:lnTo>
                    <a:lnTo>
                      <a:pt x="0" y="24"/>
                    </a:lnTo>
                    <a:lnTo>
                      <a:pt x="0" y="26"/>
                    </a:lnTo>
                    <a:lnTo>
                      <a:pt x="1" y="29"/>
                    </a:lnTo>
                    <a:lnTo>
                      <a:pt x="1" y="31"/>
                    </a:lnTo>
                    <a:lnTo>
                      <a:pt x="1" y="35"/>
                    </a:lnTo>
                    <a:lnTo>
                      <a:pt x="3" y="38"/>
                    </a:lnTo>
                    <a:lnTo>
                      <a:pt x="4" y="40"/>
                    </a:lnTo>
                    <a:lnTo>
                      <a:pt x="4" y="44"/>
                    </a:lnTo>
                    <a:lnTo>
                      <a:pt x="4" y="47"/>
                    </a:lnTo>
                    <a:lnTo>
                      <a:pt x="5" y="51"/>
                    </a:lnTo>
                    <a:lnTo>
                      <a:pt x="6" y="54"/>
                    </a:lnTo>
                    <a:lnTo>
                      <a:pt x="7" y="57"/>
                    </a:lnTo>
                    <a:lnTo>
                      <a:pt x="7" y="61"/>
                    </a:lnTo>
                    <a:lnTo>
                      <a:pt x="9" y="64"/>
                    </a:lnTo>
                    <a:lnTo>
                      <a:pt x="10" y="69"/>
                    </a:lnTo>
                    <a:lnTo>
                      <a:pt x="50" y="69"/>
                    </a:lnTo>
                    <a:lnTo>
                      <a:pt x="49" y="67"/>
                    </a:lnTo>
                    <a:lnTo>
                      <a:pt x="47" y="64"/>
                    </a:lnTo>
                    <a:lnTo>
                      <a:pt x="47" y="61"/>
                    </a:lnTo>
                    <a:lnTo>
                      <a:pt x="46" y="58"/>
                    </a:lnTo>
                    <a:lnTo>
                      <a:pt x="45" y="55"/>
                    </a:lnTo>
                    <a:lnTo>
                      <a:pt x="45" y="52"/>
                    </a:lnTo>
                    <a:lnTo>
                      <a:pt x="44" y="49"/>
                    </a:lnTo>
                    <a:lnTo>
                      <a:pt x="44" y="46"/>
                    </a:lnTo>
                    <a:lnTo>
                      <a:pt x="43" y="44"/>
                    </a:lnTo>
                    <a:lnTo>
                      <a:pt x="43" y="42"/>
                    </a:lnTo>
                    <a:lnTo>
                      <a:pt x="43" y="38"/>
                    </a:lnTo>
                    <a:lnTo>
                      <a:pt x="42" y="35"/>
                    </a:lnTo>
                    <a:lnTo>
                      <a:pt x="42" y="33"/>
                    </a:lnTo>
                    <a:lnTo>
                      <a:pt x="42" y="29"/>
                    </a:lnTo>
                    <a:lnTo>
                      <a:pt x="42" y="26"/>
                    </a:lnTo>
                    <a:lnTo>
                      <a:pt x="42" y="23"/>
                    </a:lnTo>
                    <a:lnTo>
                      <a:pt x="42" y="19"/>
                    </a:lnTo>
                    <a:lnTo>
                      <a:pt x="42" y="16"/>
                    </a:lnTo>
                    <a:lnTo>
                      <a:pt x="42" y="11"/>
                    </a:lnTo>
                    <a:lnTo>
                      <a:pt x="42" y="8"/>
                    </a:lnTo>
                    <a:lnTo>
                      <a:pt x="42" y="3"/>
                    </a:lnTo>
                    <a:lnTo>
                      <a:pt x="4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3" name="Freeform 30"/>
              <p:cNvSpPr>
                <a:spLocks/>
              </p:cNvSpPr>
              <p:nvPr/>
            </p:nvSpPr>
            <p:spPr bwMode="auto">
              <a:xfrm>
                <a:off x="5034" y="3575"/>
                <a:ext cx="39" cy="47"/>
              </a:xfrm>
              <a:custGeom>
                <a:avLst/>
                <a:gdLst>
                  <a:gd name="T0" fmla="*/ 0 w 78"/>
                  <a:gd name="T1" fmla="*/ 8 h 92"/>
                  <a:gd name="T2" fmla="*/ 0 w 78"/>
                  <a:gd name="T3" fmla="*/ 8 h 92"/>
                  <a:gd name="T4" fmla="*/ 0 w 78"/>
                  <a:gd name="T5" fmla="*/ 8 h 92"/>
                  <a:gd name="T6" fmla="*/ 1 w 78"/>
                  <a:gd name="T7" fmla="*/ 7 h 92"/>
                  <a:gd name="T8" fmla="*/ 1 w 78"/>
                  <a:gd name="T9" fmla="*/ 7 h 92"/>
                  <a:gd name="T10" fmla="*/ 1 w 78"/>
                  <a:gd name="T11" fmla="*/ 7 h 92"/>
                  <a:gd name="T12" fmla="*/ 1 w 78"/>
                  <a:gd name="T13" fmla="*/ 6 h 92"/>
                  <a:gd name="T14" fmla="*/ 1 w 78"/>
                  <a:gd name="T15" fmla="*/ 6 h 92"/>
                  <a:gd name="T16" fmla="*/ 2 w 78"/>
                  <a:gd name="T17" fmla="*/ 5 h 92"/>
                  <a:gd name="T18" fmla="*/ 2 w 78"/>
                  <a:gd name="T19" fmla="*/ 5 h 92"/>
                  <a:gd name="T20" fmla="*/ 3 w 78"/>
                  <a:gd name="T21" fmla="*/ 4 h 92"/>
                  <a:gd name="T22" fmla="*/ 3 w 78"/>
                  <a:gd name="T23" fmla="*/ 3 h 92"/>
                  <a:gd name="T24" fmla="*/ 4 w 78"/>
                  <a:gd name="T25" fmla="*/ 3 h 92"/>
                  <a:gd name="T26" fmla="*/ 4 w 78"/>
                  <a:gd name="T27" fmla="*/ 2 h 92"/>
                  <a:gd name="T28" fmla="*/ 5 w 78"/>
                  <a:gd name="T29" fmla="*/ 2 h 92"/>
                  <a:gd name="T30" fmla="*/ 5 w 78"/>
                  <a:gd name="T31" fmla="*/ 2 h 92"/>
                  <a:gd name="T32" fmla="*/ 5 w 78"/>
                  <a:gd name="T33" fmla="*/ 2 h 92"/>
                  <a:gd name="T34" fmla="*/ 6 w 78"/>
                  <a:gd name="T35" fmla="*/ 1 h 92"/>
                  <a:gd name="T36" fmla="*/ 6 w 78"/>
                  <a:gd name="T37" fmla="*/ 1 h 92"/>
                  <a:gd name="T38" fmla="*/ 6 w 78"/>
                  <a:gd name="T39" fmla="*/ 1 h 92"/>
                  <a:gd name="T40" fmla="*/ 7 w 78"/>
                  <a:gd name="T41" fmla="*/ 0 h 92"/>
                  <a:gd name="T42" fmla="*/ 10 w 78"/>
                  <a:gd name="T43" fmla="*/ 5 h 92"/>
                  <a:gd name="T44" fmla="*/ 10 w 78"/>
                  <a:gd name="T45" fmla="*/ 5 h 92"/>
                  <a:gd name="T46" fmla="*/ 9 w 78"/>
                  <a:gd name="T47" fmla="*/ 5 h 92"/>
                  <a:gd name="T48" fmla="*/ 9 w 78"/>
                  <a:gd name="T49" fmla="*/ 5 h 92"/>
                  <a:gd name="T50" fmla="*/ 9 w 78"/>
                  <a:gd name="T51" fmla="*/ 6 h 92"/>
                  <a:gd name="T52" fmla="*/ 8 w 78"/>
                  <a:gd name="T53" fmla="*/ 6 h 92"/>
                  <a:gd name="T54" fmla="*/ 8 w 78"/>
                  <a:gd name="T55" fmla="*/ 7 h 92"/>
                  <a:gd name="T56" fmla="*/ 7 w 78"/>
                  <a:gd name="T57" fmla="*/ 7 h 92"/>
                  <a:gd name="T58" fmla="*/ 7 w 78"/>
                  <a:gd name="T59" fmla="*/ 8 h 92"/>
                  <a:gd name="T60" fmla="*/ 7 w 78"/>
                  <a:gd name="T61" fmla="*/ 8 h 92"/>
                  <a:gd name="T62" fmla="*/ 6 w 78"/>
                  <a:gd name="T63" fmla="*/ 8 h 92"/>
                  <a:gd name="T64" fmla="*/ 6 w 78"/>
                  <a:gd name="T65" fmla="*/ 9 h 92"/>
                  <a:gd name="T66" fmla="*/ 6 w 78"/>
                  <a:gd name="T67" fmla="*/ 9 h 92"/>
                  <a:gd name="T68" fmla="*/ 5 w 78"/>
                  <a:gd name="T69" fmla="*/ 9 h 92"/>
                  <a:gd name="T70" fmla="*/ 5 w 78"/>
                  <a:gd name="T71" fmla="*/ 10 h 92"/>
                  <a:gd name="T72" fmla="*/ 5 w 78"/>
                  <a:gd name="T73" fmla="*/ 10 h 92"/>
                  <a:gd name="T74" fmla="*/ 5 w 78"/>
                  <a:gd name="T75" fmla="*/ 11 h 92"/>
                  <a:gd name="T76" fmla="*/ 4 w 78"/>
                  <a:gd name="T77" fmla="*/ 11 h 92"/>
                  <a:gd name="T78" fmla="*/ 4 w 78"/>
                  <a:gd name="T79" fmla="*/ 11 h 92"/>
                  <a:gd name="T80" fmla="*/ 4 w 78"/>
                  <a:gd name="T81" fmla="*/ 12 h 92"/>
                  <a:gd name="T82" fmla="*/ 3 w 78"/>
                  <a:gd name="T83" fmla="*/ 12 h 92"/>
                  <a:gd name="T84" fmla="*/ 0 w 78"/>
                  <a:gd name="T85" fmla="*/ 8 h 92"/>
                  <a:gd name="T86" fmla="*/ 0 w 78"/>
                  <a:gd name="T87" fmla="*/ 8 h 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92">
                    <a:moveTo>
                      <a:pt x="0" y="58"/>
                    </a:moveTo>
                    <a:lnTo>
                      <a:pt x="0" y="57"/>
                    </a:lnTo>
                    <a:lnTo>
                      <a:pt x="0" y="56"/>
                    </a:lnTo>
                    <a:lnTo>
                      <a:pt x="1" y="54"/>
                    </a:lnTo>
                    <a:lnTo>
                      <a:pt x="3" y="52"/>
                    </a:lnTo>
                    <a:lnTo>
                      <a:pt x="5" y="48"/>
                    </a:lnTo>
                    <a:lnTo>
                      <a:pt x="6" y="45"/>
                    </a:lnTo>
                    <a:lnTo>
                      <a:pt x="8" y="42"/>
                    </a:lnTo>
                    <a:lnTo>
                      <a:pt x="12" y="37"/>
                    </a:lnTo>
                    <a:lnTo>
                      <a:pt x="15" y="33"/>
                    </a:lnTo>
                    <a:lnTo>
                      <a:pt x="19" y="28"/>
                    </a:lnTo>
                    <a:lnTo>
                      <a:pt x="23" y="22"/>
                    </a:lnTo>
                    <a:lnTo>
                      <a:pt x="28" y="19"/>
                    </a:lnTo>
                    <a:lnTo>
                      <a:pt x="30" y="16"/>
                    </a:lnTo>
                    <a:lnTo>
                      <a:pt x="33" y="13"/>
                    </a:lnTo>
                    <a:lnTo>
                      <a:pt x="35" y="11"/>
                    </a:lnTo>
                    <a:lnTo>
                      <a:pt x="38" y="9"/>
                    </a:lnTo>
                    <a:lnTo>
                      <a:pt x="41" y="7"/>
                    </a:lnTo>
                    <a:lnTo>
                      <a:pt x="44" y="4"/>
                    </a:lnTo>
                    <a:lnTo>
                      <a:pt x="47" y="2"/>
                    </a:lnTo>
                    <a:lnTo>
                      <a:pt x="51" y="0"/>
                    </a:lnTo>
                    <a:lnTo>
                      <a:pt x="78" y="36"/>
                    </a:lnTo>
                    <a:lnTo>
                      <a:pt x="77" y="36"/>
                    </a:lnTo>
                    <a:lnTo>
                      <a:pt x="72" y="39"/>
                    </a:lnTo>
                    <a:lnTo>
                      <a:pt x="70" y="40"/>
                    </a:lnTo>
                    <a:lnTo>
                      <a:pt x="66" y="44"/>
                    </a:lnTo>
                    <a:lnTo>
                      <a:pt x="63" y="46"/>
                    </a:lnTo>
                    <a:lnTo>
                      <a:pt x="60" y="51"/>
                    </a:lnTo>
                    <a:lnTo>
                      <a:pt x="55" y="54"/>
                    </a:lnTo>
                    <a:lnTo>
                      <a:pt x="52" y="58"/>
                    </a:lnTo>
                    <a:lnTo>
                      <a:pt x="49" y="59"/>
                    </a:lnTo>
                    <a:lnTo>
                      <a:pt x="46" y="62"/>
                    </a:lnTo>
                    <a:lnTo>
                      <a:pt x="44" y="65"/>
                    </a:lnTo>
                    <a:lnTo>
                      <a:pt x="43" y="67"/>
                    </a:lnTo>
                    <a:lnTo>
                      <a:pt x="40" y="71"/>
                    </a:lnTo>
                    <a:lnTo>
                      <a:pt x="37" y="73"/>
                    </a:lnTo>
                    <a:lnTo>
                      <a:pt x="35" y="76"/>
                    </a:lnTo>
                    <a:lnTo>
                      <a:pt x="33" y="80"/>
                    </a:lnTo>
                    <a:lnTo>
                      <a:pt x="31" y="82"/>
                    </a:lnTo>
                    <a:lnTo>
                      <a:pt x="28" y="85"/>
                    </a:lnTo>
                    <a:lnTo>
                      <a:pt x="26" y="88"/>
                    </a:lnTo>
                    <a:lnTo>
                      <a:pt x="24" y="92"/>
                    </a:lnTo>
                    <a:lnTo>
                      <a:pt x="0" y="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4" name="Freeform 31"/>
              <p:cNvSpPr>
                <a:spLocks/>
              </p:cNvSpPr>
              <p:nvPr/>
            </p:nvSpPr>
            <p:spPr bwMode="auto">
              <a:xfrm>
                <a:off x="5051" y="3619"/>
                <a:ext cx="35" cy="37"/>
              </a:xfrm>
              <a:custGeom>
                <a:avLst/>
                <a:gdLst>
                  <a:gd name="T0" fmla="*/ 0 w 71"/>
                  <a:gd name="T1" fmla="*/ 5 h 73"/>
                  <a:gd name="T2" fmla="*/ 0 w 71"/>
                  <a:gd name="T3" fmla="*/ 4 h 73"/>
                  <a:gd name="T4" fmla="*/ 0 w 71"/>
                  <a:gd name="T5" fmla="*/ 4 h 73"/>
                  <a:gd name="T6" fmla="*/ 0 w 71"/>
                  <a:gd name="T7" fmla="*/ 4 h 73"/>
                  <a:gd name="T8" fmla="*/ 1 w 71"/>
                  <a:gd name="T9" fmla="*/ 3 h 73"/>
                  <a:gd name="T10" fmla="*/ 1 w 71"/>
                  <a:gd name="T11" fmla="*/ 3 h 73"/>
                  <a:gd name="T12" fmla="*/ 1 w 71"/>
                  <a:gd name="T13" fmla="*/ 3 h 73"/>
                  <a:gd name="T14" fmla="*/ 2 w 71"/>
                  <a:gd name="T15" fmla="*/ 2 h 73"/>
                  <a:gd name="T16" fmla="*/ 2 w 71"/>
                  <a:gd name="T17" fmla="*/ 2 h 73"/>
                  <a:gd name="T18" fmla="*/ 3 w 71"/>
                  <a:gd name="T19" fmla="*/ 2 h 73"/>
                  <a:gd name="T20" fmla="*/ 3 w 71"/>
                  <a:gd name="T21" fmla="*/ 2 h 73"/>
                  <a:gd name="T22" fmla="*/ 3 w 71"/>
                  <a:gd name="T23" fmla="*/ 2 h 73"/>
                  <a:gd name="T24" fmla="*/ 4 w 71"/>
                  <a:gd name="T25" fmla="*/ 2 h 73"/>
                  <a:gd name="T26" fmla="*/ 4 w 71"/>
                  <a:gd name="T27" fmla="*/ 1 h 73"/>
                  <a:gd name="T28" fmla="*/ 4 w 71"/>
                  <a:gd name="T29" fmla="*/ 1 h 73"/>
                  <a:gd name="T30" fmla="*/ 5 w 71"/>
                  <a:gd name="T31" fmla="*/ 1 h 73"/>
                  <a:gd name="T32" fmla="*/ 5 w 71"/>
                  <a:gd name="T33" fmla="*/ 1 h 73"/>
                  <a:gd name="T34" fmla="*/ 6 w 71"/>
                  <a:gd name="T35" fmla="*/ 1 h 73"/>
                  <a:gd name="T36" fmla="*/ 6 w 71"/>
                  <a:gd name="T37" fmla="*/ 1 h 73"/>
                  <a:gd name="T38" fmla="*/ 7 w 71"/>
                  <a:gd name="T39" fmla="*/ 0 h 73"/>
                  <a:gd name="T40" fmla="*/ 7 w 71"/>
                  <a:gd name="T41" fmla="*/ 0 h 73"/>
                  <a:gd name="T42" fmla="*/ 8 w 71"/>
                  <a:gd name="T43" fmla="*/ 6 h 73"/>
                  <a:gd name="T44" fmla="*/ 8 w 71"/>
                  <a:gd name="T45" fmla="*/ 6 h 73"/>
                  <a:gd name="T46" fmla="*/ 8 w 71"/>
                  <a:gd name="T47" fmla="*/ 6 h 73"/>
                  <a:gd name="T48" fmla="*/ 8 w 71"/>
                  <a:gd name="T49" fmla="*/ 6 h 73"/>
                  <a:gd name="T50" fmla="*/ 8 w 71"/>
                  <a:gd name="T51" fmla="*/ 6 h 73"/>
                  <a:gd name="T52" fmla="*/ 7 w 71"/>
                  <a:gd name="T53" fmla="*/ 6 h 73"/>
                  <a:gd name="T54" fmla="*/ 7 w 71"/>
                  <a:gd name="T55" fmla="*/ 6 h 73"/>
                  <a:gd name="T56" fmla="*/ 6 w 71"/>
                  <a:gd name="T57" fmla="*/ 6 h 73"/>
                  <a:gd name="T58" fmla="*/ 6 w 71"/>
                  <a:gd name="T59" fmla="*/ 7 h 73"/>
                  <a:gd name="T60" fmla="*/ 5 w 71"/>
                  <a:gd name="T61" fmla="*/ 7 h 73"/>
                  <a:gd name="T62" fmla="*/ 5 w 71"/>
                  <a:gd name="T63" fmla="*/ 7 h 73"/>
                  <a:gd name="T64" fmla="*/ 4 w 71"/>
                  <a:gd name="T65" fmla="*/ 7 h 73"/>
                  <a:gd name="T66" fmla="*/ 4 w 71"/>
                  <a:gd name="T67" fmla="*/ 7 h 73"/>
                  <a:gd name="T68" fmla="*/ 4 w 71"/>
                  <a:gd name="T69" fmla="*/ 7 h 73"/>
                  <a:gd name="T70" fmla="*/ 3 w 71"/>
                  <a:gd name="T71" fmla="*/ 8 h 73"/>
                  <a:gd name="T72" fmla="*/ 3 w 71"/>
                  <a:gd name="T73" fmla="*/ 8 h 73"/>
                  <a:gd name="T74" fmla="*/ 3 w 71"/>
                  <a:gd name="T75" fmla="*/ 8 h 73"/>
                  <a:gd name="T76" fmla="*/ 2 w 71"/>
                  <a:gd name="T77" fmla="*/ 8 h 73"/>
                  <a:gd name="T78" fmla="*/ 2 w 71"/>
                  <a:gd name="T79" fmla="*/ 9 h 73"/>
                  <a:gd name="T80" fmla="*/ 2 w 71"/>
                  <a:gd name="T81" fmla="*/ 9 h 73"/>
                  <a:gd name="T82" fmla="*/ 1 w 71"/>
                  <a:gd name="T83" fmla="*/ 9 h 73"/>
                  <a:gd name="T84" fmla="*/ 1 w 71"/>
                  <a:gd name="T85" fmla="*/ 9 h 73"/>
                  <a:gd name="T86" fmla="*/ 1 w 71"/>
                  <a:gd name="T87" fmla="*/ 10 h 73"/>
                  <a:gd name="T88" fmla="*/ 0 w 71"/>
                  <a:gd name="T89" fmla="*/ 5 h 73"/>
                  <a:gd name="T90" fmla="*/ 0 w 71"/>
                  <a:gd name="T91" fmla="*/ 5 h 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1" h="73">
                    <a:moveTo>
                      <a:pt x="0" y="33"/>
                    </a:moveTo>
                    <a:lnTo>
                      <a:pt x="0" y="32"/>
                    </a:lnTo>
                    <a:lnTo>
                      <a:pt x="3" y="29"/>
                    </a:lnTo>
                    <a:lnTo>
                      <a:pt x="4" y="26"/>
                    </a:lnTo>
                    <a:lnTo>
                      <a:pt x="8" y="24"/>
                    </a:lnTo>
                    <a:lnTo>
                      <a:pt x="10" y="22"/>
                    </a:lnTo>
                    <a:lnTo>
                      <a:pt x="15" y="20"/>
                    </a:lnTo>
                    <a:lnTo>
                      <a:pt x="18" y="16"/>
                    </a:lnTo>
                    <a:lnTo>
                      <a:pt x="22" y="14"/>
                    </a:lnTo>
                    <a:lnTo>
                      <a:pt x="25" y="12"/>
                    </a:lnTo>
                    <a:lnTo>
                      <a:pt x="27" y="11"/>
                    </a:lnTo>
                    <a:lnTo>
                      <a:pt x="30" y="10"/>
                    </a:lnTo>
                    <a:lnTo>
                      <a:pt x="32" y="9"/>
                    </a:lnTo>
                    <a:lnTo>
                      <a:pt x="36" y="6"/>
                    </a:lnTo>
                    <a:lnTo>
                      <a:pt x="39" y="5"/>
                    </a:lnTo>
                    <a:lnTo>
                      <a:pt x="43" y="4"/>
                    </a:lnTo>
                    <a:lnTo>
                      <a:pt x="46" y="3"/>
                    </a:lnTo>
                    <a:lnTo>
                      <a:pt x="49" y="2"/>
                    </a:lnTo>
                    <a:lnTo>
                      <a:pt x="54" y="1"/>
                    </a:lnTo>
                    <a:lnTo>
                      <a:pt x="57" y="0"/>
                    </a:lnTo>
                    <a:lnTo>
                      <a:pt x="62" y="0"/>
                    </a:lnTo>
                    <a:lnTo>
                      <a:pt x="71" y="43"/>
                    </a:lnTo>
                    <a:lnTo>
                      <a:pt x="69" y="43"/>
                    </a:lnTo>
                    <a:lnTo>
                      <a:pt x="68" y="43"/>
                    </a:lnTo>
                    <a:lnTo>
                      <a:pt x="67" y="43"/>
                    </a:lnTo>
                    <a:lnTo>
                      <a:pt x="65" y="44"/>
                    </a:lnTo>
                    <a:lnTo>
                      <a:pt x="62" y="44"/>
                    </a:lnTo>
                    <a:lnTo>
                      <a:pt x="58" y="46"/>
                    </a:lnTo>
                    <a:lnTo>
                      <a:pt x="55" y="47"/>
                    </a:lnTo>
                    <a:lnTo>
                      <a:pt x="52" y="49"/>
                    </a:lnTo>
                    <a:lnTo>
                      <a:pt x="46" y="50"/>
                    </a:lnTo>
                    <a:lnTo>
                      <a:pt x="41" y="52"/>
                    </a:lnTo>
                    <a:lnTo>
                      <a:pt x="39" y="53"/>
                    </a:lnTo>
                    <a:lnTo>
                      <a:pt x="37" y="55"/>
                    </a:lnTo>
                    <a:lnTo>
                      <a:pt x="34" y="56"/>
                    </a:lnTo>
                    <a:lnTo>
                      <a:pt x="31" y="58"/>
                    </a:lnTo>
                    <a:lnTo>
                      <a:pt x="28" y="59"/>
                    </a:lnTo>
                    <a:lnTo>
                      <a:pt x="26" y="60"/>
                    </a:lnTo>
                    <a:lnTo>
                      <a:pt x="22" y="62"/>
                    </a:lnTo>
                    <a:lnTo>
                      <a:pt x="20" y="65"/>
                    </a:lnTo>
                    <a:lnTo>
                      <a:pt x="17" y="66"/>
                    </a:lnTo>
                    <a:lnTo>
                      <a:pt x="15" y="68"/>
                    </a:lnTo>
                    <a:lnTo>
                      <a:pt x="11" y="70"/>
                    </a:lnTo>
                    <a:lnTo>
                      <a:pt x="9" y="73"/>
                    </a:lnTo>
                    <a:lnTo>
                      <a:pt x="0"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5" name="Freeform 32"/>
              <p:cNvSpPr>
                <a:spLocks/>
              </p:cNvSpPr>
              <p:nvPr/>
            </p:nvSpPr>
            <p:spPr bwMode="auto">
              <a:xfrm>
                <a:off x="4585" y="3464"/>
                <a:ext cx="43" cy="169"/>
              </a:xfrm>
              <a:custGeom>
                <a:avLst/>
                <a:gdLst>
                  <a:gd name="T0" fmla="*/ 2 w 87"/>
                  <a:gd name="T1" fmla="*/ 0 h 336"/>
                  <a:gd name="T2" fmla="*/ 2 w 87"/>
                  <a:gd name="T3" fmla="*/ 1 h 336"/>
                  <a:gd name="T4" fmla="*/ 2 w 87"/>
                  <a:gd name="T5" fmla="*/ 2 h 336"/>
                  <a:gd name="T6" fmla="*/ 2 w 87"/>
                  <a:gd name="T7" fmla="*/ 3 h 336"/>
                  <a:gd name="T8" fmla="*/ 1 w 87"/>
                  <a:gd name="T9" fmla="*/ 3 h 336"/>
                  <a:gd name="T10" fmla="*/ 1 w 87"/>
                  <a:gd name="T11" fmla="*/ 4 h 336"/>
                  <a:gd name="T12" fmla="*/ 1 w 87"/>
                  <a:gd name="T13" fmla="*/ 5 h 336"/>
                  <a:gd name="T14" fmla="*/ 1 w 87"/>
                  <a:gd name="T15" fmla="*/ 6 h 336"/>
                  <a:gd name="T16" fmla="*/ 1 w 87"/>
                  <a:gd name="T17" fmla="*/ 7 h 336"/>
                  <a:gd name="T18" fmla="*/ 0 w 87"/>
                  <a:gd name="T19" fmla="*/ 9 h 336"/>
                  <a:gd name="T20" fmla="*/ 0 w 87"/>
                  <a:gd name="T21" fmla="*/ 10 h 336"/>
                  <a:gd name="T22" fmla="*/ 0 w 87"/>
                  <a:gd name="T23" fmla="*/ 11 h 336"/>
                  <a:gd name="T24" fmla="*/ 0 w 87"/>
                  <a:gd name="T25" fmla="*/ 13 h 336"/>
                  <a:gd name="T26" fmla="*/ 0 w 87"/>
                  <a:gd name="T27" fmla="*/ 14 h 336"/>
                  <a:gd name="T28" fmla="*/ 0 w 87"/>
                  <a:gd name="T29" fmla="*/ 16 h 336"/>
                  <a:gd name="T30" fmla="*/ 0 w 87"/>
                  <a:gd name="T31" fmla="*/ 17 h 336"/>
                  <a:gd name="T32" fmla="*/ 0 w 87"/>
                  <a:gd name="T33" fmla="*/ 19 h 336"/>
                  <a:gd name="T34" fmla="*/ 0 w 87"/>
                  <a:gd name="T35" fmla="*/ 21 h 336"/>
                  <a:gd name="T36" fmla="*/ 0 w 87"/>
                  <a:gd name="T37" fmla="*/ 22 h 336"/>
                  <a:gd name="T38" fmla="*/ 0 w 87"/>
                  <a:gd name="T39" fmla="*/ 24 h 336"/>
                  <a:gd name="T40" fmla="*/ 0 w 87"/>
                  <a:gd name="T41" fmla="*/ 26 h 336"/>
                  <a:gd name="T42" fmla="*/ 0 w 87"/>
                  <a:gd name="T43" fmla="*/ 28 h 336"/>
                  <a:gd name="T44" fmla="*/ 0 w 87"/>
                  <a:gd name="T45" fmla="*/ 30 h 336"/>
                  <a:gd name="T46" fmla="*/ 1 w 87"/>
                  <a:gd name="T47" fmla="*/ 32 h 336"/>
                  <a:gd name="T48" fmla="*/ 1 w 87"/>
                  <a:gd name="T49" fmla="*/ 34 h 336"/>
                  <a:gd name="T50" fmla="*/ 2 w 87"/>
                  <a:gd name="T51" fmla="*/ 36 h 336"/>
                  <a:gd name="T52" fmla="*/ 2 w 87"/>
                  <a:gd name="T53" fmla="*/ 38 h 336"/>
                  <a:gd name="T54" fmla="*/ 3 w 87"/>
                  <a:gd name="T55" fmla="*/ 40 h 336"/>
                  <a:gd name="T56" fmla="*/ 4 w 87"/>
                  <a:gd name="T57" fmla="*/ 42 h 336"/>
                  <a:gd name="T58" fmla="*/ 10 w 87"/>
                  <a:gd name="T59" fmla="*/ 42 h 336"/>
                  <a:gd name="T60" fmla="*/ 10 w 87"/>
                  <a:gd name="T61" fmla="*/ 41 h 336"/>
                  <a:gd name="T62" fmla="*/ 10 w 87"/>
                  <a:gd name="T63" fmla="*/ 41 h 336"/>
                  <a:gd name="T64" fmla="*/ 10 w 87"/>
                  <a:gd name="T65" fmla="*/ 40 h 336"/>
                  <a:gd name="T66" fmla="*/ 9 w 87"/>
                  <a:gd name="T67" fmla="*/ 39 h 336"/>
                  <a:gd name="T68" fmla="*/ 9 w 87"/>
                  <a:gd name="T69" fmla="*/ 38 h 336"/>
                  <a:gd name="T70" fmla="*/ 9 w 87"/>
                  <a:gd name="T71" fmla="*/ 37 h 336"/>
                  <a:gd name="T72" fmla="*/ 8 w 87"/>
                  <a:gd name="T73" fmla="*/ 36 h 336"/>
                  <a:gd name="T74" fmla="*/ 8 w 87"/>
                  <a:gd name="T75" fmla="*/ 35 h 336"/>
                  <a:gd name="T76" fmla="*/ 8 w 87"/>
                  <a:gd name="T77" fmla="*/ 34 h 336"/>
                  <a:gd name="T78" fmla="*/ 7 w 87"/>
                  <a:gd name="T79" fmla="*/ 33 h 336"/>
                  <a:gd name="T80" fmla="*/ 7 w 87"/>
                  <a:gd name="T81" fmla="*/ 32 h 336"/>
                  <a:gd name="T82" fmla="*/ 7 w 87"/>
                  <a:gd name="T83" fmla="*/ 31 h 336"/>
                  <a:gd name="T84" fmla="*/ 7 w 87"/>
                  <a:gd name="T85" fmla="*/ 29 h 336"/>
                  <a:gd name="T86" fmla="*/ 6 w 87"/>
                  <a:gd name="T87" fmla="*/ 28 h 336"/>
                  <a:gd name="T88" fmla="*/ 6 w 87"/>
                  <a:gd name="T89" fmla="*/ 27 h 336"/>
                  <a:gd name="T90" fmla="*/ 6 w 87"/>
                  <a:gd name="T91" fmla="*/ 25 h 336"/>
                  <a:gd name="T92" fmla="*/ 6 w 87"/>
                  <a:gd name="T93" fmla="*/ 24 h 336"/>
                  <a:gd name="T94" fmla="*/ 6 w 87"/>
                  <a:gd name="T95" fmla="*/ 22 h 336"/>
                  <a:gd name="T96" fmla="*/ 6 w 87"/>
                  <a:gd name="T97" fmla="*/ 20 h 336"/>
                  <a:gd name="T98" fmla="*/ 6 w 87"/>
                  <a:gd name="T99" fmla="*/ 19 h 336"/>
                  <a:gd name="T100" fmla="*/ 6 w 87"/>
                  <a:gd name="T101" fmla="*/ 17 h 336"/>
                  <a:gd name="T102" fmla="*/ 6 w 87"/>
                  <a:gd name="T103" fmla="*/ 15 h 336"/>
                  <a:gd name="T104" fmla="*/ 6 w 87"/>
                  <a:gd name="T105" fmla="*/ 13 h 336"/>
                  <a:gd name="T106" fmla="*/ 6 w 87"/>
                  <a:gd name="T107" fmla="*/ 11 h 336"/>
                  <a:gd name="T108" fmla="*/ 6 w 87"/>
                  <a:gd name="T109" fmla="*/ 9 h 336"/>
                  <a:gd name="T110" fmla="*/ 7 w 87"/>
                  <a:gd name="T111" fmla="*/ 7 h 336"/>
                  <a:gd name="T112" fmla="*/ 7 w 87"/>
                  <a:gd name="T113" fmla="*/ 5 h 336"/>
                  <a:gd name="T114" fmla="*/ 8 w 87"/>
                  <a:gd name="T115" fmla="*/ 3 h 336"/>
                  <a:gd name="T116" fmla="*/ 2 w 87"/>
                  <a:gd name="T117" fmla="*/ 0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7" h="336">
                    <a:moveTo>
                      <a:pt x="23" y="0"/>
                    </a:moveTo>
                    <a:lnTo>
                      <a:pt x="21" y="0"/>
                    </a:lnTo>
                    <a:lnTo>
                      <a:pt x="21" y="1"/>
                    </a:lnTo>
                    <a:lnTo>
                      <a:pt x="20" y="3"/>
                    </a:lnTo>
                    <a:lnTo>
                      <a:pt x="19" y="6"/>
                    </a:lnTo>
                    <a:lnTo>
                      <a:pt x="18" y="10"/>
                    </a:lnTo>
                    <a:lnTo>
                      <a:pt x="17" y="15"/>
                    </a:lnTo>
                    <a:lnTo>
                      <a:pt x="16" y="19"/>
                    </a:lnTo>
                    <a:lnTo>
                      <a:pt x="15" y="21"/>
                    </a:lnTo>
                    <a:lnTo>
                      <a:pt x="15" y="24"/>
                    </a:lnTo>
                    <a:lnTo>
                      <a:pt x="15" y="28"/>
                    </a:lnTo>
                    <a:lnTo>
                      <a:pt x="13" y="31"/>
                    </a:lnTo>
                    <a:lnTo>
                      <a:pt x="13" y="35"/>
                    </a:lnTo>
                    <a:lnTo>
                      <a:pt x="11" y="39"/>
                    </a:lnTo>
                    <a:lnTo>
                      <a:pt x="10" y="44"/>
                    </a:lnTo>
                    <a:lnTo>
                      <a:pt x="9" y="47"/>
                    </a:lnTo>
                    <a:lnTo>
                      <a:pt x="9" y="51"/>
                    </a:lnTo>
                    <a:lnTo>
                      <a:pt x="8" y="56"/>
                    </a:lnTo>
                    <a:lnTo>
                      <a:pt x="8" y="61"/>
                    </a:lnTo>
                    <a:lnTo>
                      <a:pt x="7" y="65"/>
                    </a:lnTo>
                    <a:lnTo>
                      <a:pt x="6" y="70"/>
                    </a:lnTo>
                    <a:lnTo>
                      <a:pt x="6" y="76"/>
                    </a:lnTo>
                    <a:lnTo>
                      <a:pt x="5" y="82"/>
                    </a:lnTo>
                    <a:lnTo>
                      <a:pt x="4" y="86"/>
                    </a:lnTo>
                    <a:lnTo>
                      <a:pt x="4" y="92"/>
                    </a:lnTo>
                    <a:lnTo>
                      <a:pt x="2" y="99"/>
                    </a:lnTo>
                    <a:lnTo>
                      <a:pt x="2" y="104"/>
                    </a:lnTo>
                    <a:lnTo>
                      <a:pt x="1" y="110"/>
                    </a:lnTo>
                    <a:lnTo>
                      <a:pt x="1" y="115"/>
                    </a:lnTo>
                    <a:lnTo>
                      <a:pt x="0" y="122"/>
                    </a:lnTo>
                    <a:lnTo>
                      <a:pt x="0" y="129"/>
                    </a:lnTo>
                    <a:lnTo>
                      <a:pt x="0" y="134"/>
                    </a:lnTo>
                    <a:lnTo>
                      <a:pt x="0" y="141"/>
                    </a:lnTo>
                    <a:lnTo>
                      <a:pt x="0" y="148"/>
                    </a:lnTo>
                    <a:lnTo>
                      <a:pt x="0" y="155"/>
                    </a:lnTo>
                    <a:lnTo>
                      <a:pt x="0" y="161"/>
                    </a:lnTo>
                    <a:lnTo>
                      <a:pt x="0" y="168"/>
                    </a:lnTo>
                    <a:lnTo>
                      <a:pt x="0" y="175"/>
                    </a:lnTo>
                    <a:lnTo>
                      <a:pt x="1" y="183"/>
                    </a:lnTo>
                    <a:lnTo>
                      <a:pt x="1" y="189"/>
                    </a:lnTo>
                    <a:lnTo>
                      <a:pt x="2" y="197"/>
                    </a:lnTo>
                    <a:lnTo>
                      <a:pt x="2" y="204"/>
                    </a:lnTo>
                    <a:lnTo>
                      <a:pt x="4" y="212"/>
                    </a:lnTo>
                    <a:lnTo>
                      <a:pt x="5" y="219"/>
                    </a:lnTo>
                    <a:lnTo>
                      <a:pt x="6" y="226"/>
                    </a:lnTo>
                    <a:lnTo>
                      <a:pt x="7" y="234"/>
                    </a:lnTo>
                    <a:lnTo>
                      <a:pt x="8" y="242"/>
                    </a:lnTo>
                    <a:lnTo>
                      <a:pt x="9" y="250"/>
                    </a:lnTo>
                    <a:lnTo>
                      <a:pt x="11" y="258"/>
                    </a:lnTo>
                    <a:lnTo>
                      <a:pt x="13" y="265"/>
                    </a:lnTo>
                    <a:lnTo>
                      <a:pt x="15" y="273"/>
                    </a:lnTo>
                    <a:lnTo>
                      <a:pt x="17" y="280"/>
                    </a:lnTo>
                    <a:lnTo>
                      <a:pt x="19" y="288"/>
                    </a:lnTo>
                    <a:lnTo>
                      <a:pt x="21" y="296"/>
                    </a:lnTo>
                    <a:lnTo>
                      <a:pt x="24" y="304"/>
                    </a:lnTo>
                    <a:lnTo>
                      <a:pt x="27" y="312"/>
                    </a:lnTo>
                    <a:lnTo>
                      <a:pt x="29" y="321"/>
                    </a:lnTo>
                    <a:lnTo>
                      <a:pt x="33" y="328"/>
                    </a:lnTo>
                    <a:lnTo>
                      <a:pt x="36" y="336"/>
                    </a:lnTo>
                    <a:lnTo>
                      <a:pt x="87" y="328"/>
                    </a:lnTo>
                    <a:lnTo>
                      <a:pt x="87" y="326"/>
                    </a:lnTo>
                    <a:lnTo>
                      <a:pt x="85" y="326"/>
                    </a:lnTo>
                    <a:lnTo>
                      <a:pt x="85" y="324"/>
                    </a:lnTo>
                    <a:lnTo>
                      <a:pt x="84" y="322"/>
                    </a:lnTo>
                    <a:lnTo>
                      <a:pt x="82" y="319"/>
                    </a:lnTo>
                    <a:lnTo>
                      <a:pt x="81" y="315"/>
                    </a:lnTo>
                    <a:lnTo>
                      <a:pt x="79" y="310"/>
                    </a:lnTo>
                    <a:lnTo>
                      <a:pt x="78" y="305"/>
                    </a:lnTo>
                    <a:lnTo>
                      <a:pt x="75" y="302"/>
                    </a:lnTo>
                    <a:lnTo>
                      <a:pt x="74" y="299"/>
                    </a:lnTo>
                    <a:lnTo>
                      <a:pt x="73" y="296"/>
                    </a:lnTo>
                    <a:lnTo>
                      <a:pt x="72" y="293"/>
                    </a:lnTo>
                    <a:lnTo>
                      <a:pt x="71" y="289"/>
                    </a:lnTo>
                    <a:lnTo>
                      <a:pt x="70" y="285"/>
                    </a:lnTo>
                    <a:lnTo>
                      <a:pt x="69" y="281"/>
                    </a:lnTo>
                    <a:lnTo>
                      <a:pt x="69" y="278"/>
                    </a:lnTo>
                    <a:lnTo>
                      <a:pt x="66" y="274"/>
                    </a:lnTo>
                    <a:lnTo>
                      <a:pt x="65" y="269"/>
                    </a:lnTo>
                    <a:lnTo>
                      <a:pt x="64" y="265"/>
                    </a:lnTo>
                    <a:lnTo>
                      <a:pt x="63" y="261"/>
                    </a:lnTo>
                    <a:lnTo>
                      <a:pt x="62" y="256"/>
                    </a:lnTo>
                    <a:lnTo>
                      <a:pt x="61" y="251"/>
                    </a:lnTo>
                    <a:lnTo>
                      <a:pt x="60" y="247"/>
                    </a:lnTo>
                    <a:lnTo>
                      <a:pt x="60" y="242"/>
                    </a:lnTo>
                    <a:lnTo>
                      <a:pt x="58" y="237"/>
                    </a:lnTo>
                    <a:lnTo>
                      <a:pt x="57" y="231"/>
                    </a:lnTo>
                    <a:lnTo>
                      <a:pt x="56" y="225"/>
                    </a:lnTo>
                    <a:lnTo>
                      <a:pt x="55" y="221"/>
                    </a:lnTo>
                    <a:lnTo>
                      <a:pt x="54" y="214"/>
                    </a:lnTo>
                    <a:lnTo>
                      <a:pt x="54" y="209"/>
                    </a:lnTo>
                    <a:lnTo>
                      <a:pt x="53" y="203"/>
                    </a:lnTo>
                    <a:lnTo>
                      <a:pt x="53" y="197"/>
                    </a:lnTo>
                    <a:lnTo>
                      <a:pt x="52" y="191"/>
                    </a:lnTo>
                    <a:lnTo>
                      <a:pt x="52" y="184"/>
                    </a:lnTo>
                    <a:lnTo>
                      <a:pt x="51" y="177"/>
                    </a:lnTo>
                    <a:lnTo>
                      <a:pt x="51" y="171"/>
                    </a:lnTo>
                    <a:lnTo>
                      <a:pt x="51" y="165"/>
                    </a:lnTo>
                    <a:lnTo>
                      <a:pt x="51" y="158"/>
                    </a:lnTo>
                    <a:lnTo>
                      <a:pt x="51" y="151"/>
                    </a:lnTo>
                    <a:lnTo>
                      <a:pt x="51" y="145"/>
                    </a:lnTo>
                    <a:lnTo>
                      <a:pt x="51" y="137"/>
                    </a:lnTo>
                    <a:lnTo>
                      <a:pt x="51" y="130"/>
                    </a:lnTo>
                    <a:lnTo>
                      <a:pt x="51" y="123"/>
                    </a:lnTo>
                    <a:lnTo>
                      <a:pt x="51" y="115"/>
                    </a:lnTo>
                    <a:lnTo>
                      <a:pt x="51" y="107"/>
                    </a:lnTo>
                    <a:lnTo>
                      <a:pt x="52" y="100"/>
                    </a:lnTo>
                    <a:lnTo>
                      <a:pt x="52" y="92"/>
                    </a:lnTo>
                    <a:lnTo>
                      <a:pt x="54" y="85"/>
                    </a:lnTo>
                    <a:lnTo>
                      <a:pt x="54" y="76"/>
                    </a:lnTo>
                    <a:lnTo>
                      <a:pt x="55" y="68"/>
                    </a:lnTo>
                    <a:lnTo>
                      <a:pt x="57" y="60"/>
                    </a:lnTo>
                    <a:lnTo>
                      <a:pt x="58" y="52"/>
                    </a:lnTo>
                    <a:lnTo>
                      <a:pt x="60" y="45"/>
                    </a:lnTo>
                    <a:lnTo>
                      <a:pt x="62" y="36"/>
                    </a:lnTo>
                    <a:lnTo>
                      <a:pt x="63" y="28"/>
                    </a:lnTo>
                    <a:lnTo>
                      <a:pt x="65" y="19"/>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6" name="Freeform 33"/>
              <p:cNvSpPr>
                <a:spLocks/>
              </p:cNvSpPr>
              <p:nvPr/>
            </p:nvSpPr>
            <p:spPr bwMode="auto">
              <a:xfrm>
                <a:off x="4539" y="3440"/>
                <a:ext cx="48" cy="225"/>
              </a:xfrm>
              <a:custGeom>
                <a:avLst/>
                <a:gdLst>
                  <a:gd name="T0" fmla="*/ 3 w 97"/>
                  <a:gd name="T1" fmla="*/ 0 h 452"/>
                  <a:gd name="T2" fmla="*/ 3 w 97"/>
                  <a:gd name="T3" fmla="*/ 0 h 452"/>
                  <a:gd name="T4" fmla="*/ 3 w 97"/>
                  <a:gd name="T5" fmla="*/ 1 h 452"/>
                  <a:gd name="T6" fmla="*/ 3 w 97"/>
                  <a:gd name="T7" fmla="*/ 2 h 452"/>
                  <a:gd name="T8" fmla="*/ 2 w 97"/>
                  <a:gd name="T9" fmla="*/ 3 h 452"/>
                  <a:gd name="T10" fmla="*/ 2 w 97"/>
                  <a:gd name="T11" fmla="*/ 4 h 452"/>
                  <a:gd name="T12" fmla="*/ 2 w 97"/>
                  <a:gd name="T13" fmla="*/ 5 h 452"/>
                  <a:gd name="T14" fmla="*/ 2 w 97"/>
                  <a:gd name="T15" fmla="*/ 6 h 452"/>
                  <a:gd name="T16" fmla="*/ 1 w 97"/>
                  <a:gd name="T17" fmla="*/ 7 h 452"/>
                  <a:gd name="T18" fmla="*/ 1 w 97"/>
                  <a:gd name="T19" fmla="*/ 9 h 452"/>
                  <a:gd name="T20" fmla="*/ 1 w 97"/>
                  <a:gd name="T21" fmla="*/ 10 h 452"/>
                  <a:gd name="T22" fmla="*/ 1 w 97"/>
                  <a:gd name="T23" fmla="*/ 12 h 452"/>
                  <a:gd name="T24" fmla="*/ 0 w 97"/>
                  <a:gd name="T25" fmla="*/ 14 h 452"/>
                  <a:gd name="T26" fmla="*/ 0 w 97"/>
                  <a:gd name="T27" fmla="*/ 15 h 452"/>
                  <a:gd name="T28" fmla="*/ 0 w 97"/>
                  <a:gd name="T29" fmla="*/ 17 h 452"/>
                  <a:gd name="T30" fmla="*/ 0 w 97"/>
                  <a:gd name="T31" fmla="*/ 19 h 452"/>
                  <a:gd name="T32" fmla="*/ 0 w 97"/>
                  <a:gd name="T33" fmla="*/ 21 h 452"/>
                  <a:gd name="T34" fmla="*/ 0 w 97"/>
                  <a:gd name="T35" fmla="*/ 24 h 452"/>
                  <a:gd name="T36" fmla="*/ 0 w 97"/>
                  <a:gd name="T37" fmla="*/ 26 h 452"/>
                  <a:gd name="T38" fmla="*/ 0 w 97"/>
                  <a:gd name="T39" fmla="*/ 28 h 452"/>
                  <a:gd name="T40" fmla="*/ 0 w 97"/>
                  <a:gd name="T41" fmla="*/ 30 h 452"/>
                  <a:gd name="T42" fmla="*/ 0 w 97"/>
                  <a:gd name="T43" fmla="*/ 33 h 452"/>
                  <a:gd name="T44" fmla="*/ 0 w 97"/>
                  <a:gd name="T45" fmla="*/ 35 h 452"/>
                  <a:gd name="T46" fmla="*/ 1 w 97"/>
                  <a:gd name="T47" fmla="*/ 38 h 452"/>
                  <a:gd name="T48" fmla="*/ 1 w 97"/>
                  <a:gd name="T49" fmla="*/ 41 h 452"/>
                  <a:gd name="T50" fmla="*/ 2 w 97"/>
                  <a:gd name="T51" fmla="*/ 43 h 452"/>
                  <a:gd name="T52" fmla="*/ 3 w 97"/>
                  <a:gd name="T53" fmla="*/ 46 h 452"/>
                  <a:gd name="T54" fmla="*/ 4 w 97"/>
                  <a:gd name="T55" fmla="*/ 49 h 452"/>
                  <a:gd name="T56" fmla="*/ 5 w 97"/>
                  <a:gd name="T57" fmla="*/ 52 h 452"/>
                  <a:gd name="T58" fmla="*/ 5 w 97"/>
                  <a:gd name="T59" fmla="*/ 54 h 452"/>
                  <a:gd name="T60" fmla="*/ 12 w 97"/>
                  <a:gd name="T61" fmla="*/ 54 h 452"/>
                  <a:gd name="T62" fmla="*/ 11 w 97"/>
                  <a:gd name="T63" fmla="*/ 53 h 452"/>
                  <a:gd name="T64" fmla="*/ 11 w 97"/>
                  <a:gd name="T65" fmla="*/ 53 h 452"/>
                  <a:gd name="T66" fmla="*/ 11 w 97"/>
                  <a:gd name="T67" fmla="*/ 52 h 452"/>
                  <a:gd name="T68" fmla="*/ 11 w 97"/>
                  <a:gd name="T69" fmla="*/ 51 h 452"/>
                  <a:gd name="T70" fmla="*/ 10 w 97"/>
                  <a:gd name="T71" fmla="*/ 50 h 452"/>
                  <a:gd name="T72" fmla="*/ 10 w 97"/>
                  <a:gd name="T73" fmla="*/ 49 h 452"/>
                  <a:gd name="T74" fmla="*/ 10 w 97"/>
                  <a:gd name="T75" fmla="*/ 48 h 452"/>
                  <a:gd name="T76" fmla="*/ 9 w 97"/>
                  <a:gd name="T77" fmla="*/ 47 h 452"/>
                  <a:gd name="T78" fmla="*/ 9 w 97"/>
                  <a:gd name="T79" fmla="*/ 46 h 452"/>
                  <a:gd name="T80" fmla="*/ 8 w 97"/>
                  <a:gd name="T81" fmla="*/ 44 h 452"/>
                  <a:gd name="T82" fmla="*/ 8 w 97"/>
                  <a:gd name="T83" fmla="*/ 43 h 452"/>
                  <a:gd name="T84" fmla="*/ 8 w 97"/>
                  <a:gd name="T85" fmla="*/ 41 h 452"/>
                  <a:gd name="T86" fmla="*/ 7 w 97"/>
                  <a:gd name="T87" fmla="*/ 40 h 452"/>
                  <a:gd name="T88" fmla="*/ 7 w 97"/>
                  <a:gd name="T89" fmla="*/ 38 h 452"/>
                  <a:gd name="T90" fmla="*/ 7 w 97"/>
                  <a:gd name="T91" fmla="*/ 36 h 452"/>
                  <a:gd name="T92" fmla="*/ 6 w 97"/>
                  <a:gd name="T93" fmla="*/ 34 h 452"/>
                  <a:gd name="T94" fmla="*/ 6 w 97"/>
                  <a:gd name="T95" fmla="*/ 32 h 452"/>
                  <a:gd name="T96" fmla="*/ 6 w 97"/>
                  <a:gd name="T97" fmla="*/ 30 h 452"/>
                  <a:gd name="T98" fmla="*/ 6 w 97"/>
                  <a:gd name="T99" fmla="*/ 28 h 452"/>
                  <a:gd name="T100" fmla="*/ 6 w 97"/>
                  <a:gd name="T101" fmla="*/ 26 h 452"/>
                  <a:gd name="T102" fmla="*/ 6 w 97"/>
                  <a:gd name="T103" fmla="*/ 24 h 452"/>
                  <a:gd name="T104" fmla="*/ 6 w 97"/>
                  <a:gd name="T105" fmla="*/ 21 h 452"/>
                  <a:gd name="T106" fmla="*/ 6 w 97"/>
                  <a:gd name="T107" fmla="*/ 19 h 452"/>
                  <a:gd name="T108" fmla="*/ 6 w 97"/>
                  <a:gd name="T109" fmla="*/ 17 h 452"/>
                  <a:gd name="T110" fmla="*/ 6 w 97"/>
                  <a:gd name="T111" fmla="*/ 14 h 452"/>
                  <a:gd name="T112" fmla="*/ 7 w 97"/>
                  <a:gd name="T113" fmla="*/ 12 h 452"/>
                  <a:gd name="T114" fmla="*/ 7 w 97"/>
                  <a:gd name="T115" fmla="*/ 9 h 452"/>
                  <a:gd name="T116" fmla="*/ 8 w 97"/>
                  <a:gd name="T117" fmla="*/ 7 h 452"/>
                  <a:gd name="T118" fmla="*/ 9 w 97"/>
                  <a:gd name="T119" fmla="*/ 5 h 452"/>
                  <a:gd name="T120" fmla="*/ 10 w 97"/>
                  <a:gd name="T121" fmla="*/ 2 h 452"/>
                  <a:gd name="T122" fmla="*/ 4 w 97"/>
                  <a:gd name="T123" fmla="*/ 0 h 4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452">
                    <a:moveTo>
                      <a:pt x="32" y="0"/>
                    </a:moveTo>
                    <a:lnTo>
                      <a:pt x="31" y="0"/>
                    </a:lnTo>
                    <a:lnTo>
                      <a:pt x="31" y="3"/>
                    </a:lnTo>
                    <a:lnTo>
                      <a:pt x="28" y="5"/>
                    </a:lnTo>
                    <a:lnTo>
                      <a:pt x="28" y="9"/>
                    </a:lnTo>
                    <a:lnTo>
                      <a:pt x="27" y="12"/>
                    </a:lnTo>
                    <a:lnTo>
                      <a:pt x="26" y="14"/>
                    </a:lnTo>
                    <a:lnTo>
                      <a:pt x="25" y="17"/>
                    </a:lnTo>
                    <a:lnTo>
                      <a:pt x="24" y="21"/>
                    </a:lnTo>
                    <a:lnTo>
                      <a:pt x="23" y="24"/>
                    </a:lnTo>
                    <a:lnTo>
                      <a:pt x="23" y="27"/>
                    </a:lnTo>
                    <a:lnTo>
                      <a:pt x="22" y="32"/>
                    </a:lnTo>
                    <a:lnTo>
                      <a:pt x="21" y="36"/>
                    </a:lnTo>
                    <a:lnTo>
                      <a:pt x="19" y="41"/>
                    </a:lnTo>
                    <a:lnTo>
                      <a:pt x="17" y="45"/>
                    </a:lnTo>
                    <a:lnTo>
                      <a:pt x="16" y="50"/>
                    </a:lnTo>
                    <a:lnTo>
                      <a:pt x="15" y="55"/>
                    </a:lnTo>
                    <a:lnTo>
                      <a:pt x="14" y="61"/>
                    </a:lnTo>
                    <a:lnTo>
                      <a:pt x="13" y="67"/>
                    </a:lnTo>
                    <a:lnTo>
                      <a:pt x="12" y="72"/>
                    </a:lnTo>
                    <a:lnTo>
                      <a:pt x="10" y="79"/>
                    </a:lnTo>
                    <a:lnTo>
                      <a:pt x="9" y="85"/>
                    </a:lnTo>
                    <a:lnTo>
                      <a:pt x="8" y="91"/>
                    </a:lnTo>
                    <a:lnTo>
                      <a:pt x="8" y="98"/>
                    </a:lnTo>
                    <a:lnTo>
                      <a:pt x="7" y="105"/>
                    </a:lnTo>
                    <a:lnTo>
                      <a:pt x="6" y="113"/>
                    </a:lnTo>
                    <a:lnTo>
                      <a:pt x="5" y="119"/>
                    </a:lnTo>
                    <a:lnTo>
                      <a:pt x="5" y="126"/>
                    </a:lnTo>
                    <a:lnTo>
                      <a:pt x="4" y="135"/>
                    </a:lnTo>
                    <a:lnTo>
                      <a:pt x="3" y="142"/>
                    </a:lnTo>
                    <a:lnTo>
                      <a:pt x="3" y="150"/>
                    </a:lnTo>
                    <a:lnTo>
                      <a:pt x="2" y="159"/>
                    </a:lnTo>
                    <a:lnTo>
                      <a:pt x="2" y="166"/>
                    </a:lnTo>
                    <a:lnTo>
                      <a:pt x="2" y="175"/>
                    </a:lnTo>
                    <a:lnTo>
                      <a:pt x="0" y="183"/>
                    </a:lnTo>
                    <a:lnTo>
                      <a:pt x="0" y="192"/>
                    </a:lnTo>
                    <a:lnTo>
                      <a:pt x="2" y="201"/>
                    </a:lnTo>
                    <a:lnTo>
                      <a:pt x="2" y="210"/>
                    </a:lnTo>
                    <a:lnTo>
                      <a:pt x="2" y="219"/>
                    </a:lnTo>
                    <a:lnTo>
                      <a:pt x="2" y="229"/>
                    </a:lnTo>
                    <a:lnTo>
                      <a:pt x="3" y="239"/>
                    </a:lnTo>
                    <a:lnTo>
                      <a:pt x="3" y="248"/>
                    </a:lnTo>
                    <a:lnTo>
                      <a:pt x="4" y="259"/>
                    </a:lnTo>
                    <a:lnTo>
                      <a:pt x="5" y="267"/>
                    </a:lnTo>
                    <a:lnTo>
                      <a:pt x="6" y="279"/>
                    </a:lnTo>
                    <a:lnTo>
                      <a:pt x="7" y="288"/>
                    </a:lnTo>
                    <a:lnTo>
                      <a:pt x="8" y="298"/>
                    </a:lnTo>
                    <a:lnTo>
                      <a:pt x="10" y="308"/>
                    </a:lnTo>
                    <a:lnTo>
                      <a:pt x="13" y="319"/>
                    </a:lnTo>
                    <a:lnTo>
                      <a:pt x="14" y="329"/>
                    </a:lnTo>
                    <a:lnTo>
                      <a:pt x="16" y="339"/>
                    </a:lnTo>
                    <a:lnTo>
                      <a:pt x="19" y="351"/>
                    </a:lnTo>
                    <a:lnTo>
                      <a:pt x="23" y="362"/>
                    </a:lnTo>
                    <a:lnTo>
                      <a:pt x="25" y="373"/>
                    </a:lnTo>
                    <a:lnTo>
                      <a:pt x="28" y="383"/>
                    </a:lnTo>
                    <a:lnTo>
                      <a:pt x="32" y="394"/>
                    </a:lnTo>
                    <a:lnTo>
                      <a:pt x="35" y="406"/>
                    </a:lnTo>
                    <a:lnTo>
                      <a:pt x="40" y="417"/>
                    </a:lnTo>
                    <a:lnTo>
                      <a:pt x="43" y="428"/>
                    </a:lnTo>
                    <a:lnTo>
                      <a:pt x="47" y="439"/>
                    </a:lnTo>
                    <a:lnTo>
                      <a:pt x="53" y="452"/>
                    </a:lnTo>
                    <a:lnTo>
                      <a:pt x="97" y="435"/>
                    </a:lnTo>
                    <a:lnTo>
                      <a:pt x="96" y="434"/>
                    </a:lnTo>
                    <a:lnTo>
                      <a:pt x="95" y="431"/>
                    </a:lnTo>
                    <a:lnTo>
                      <a:pt x="93" y="428"/>
                    </a:lnTo>
                    <a:lnTo>
                      <a:pt x="92" y="425"/>
                    </a:lnTo>
                    <a:lnTo>
                      <a:pt x="91" y="422"/>
                    </a:lnTo>
                    <a:lnTo>
                      <a:pt x="90" y="420"/>
                    </a:lnTo>
                    <a:lnTo>
                      <a:pt x="89" y="417"/>
                    </a:lnTo>
                    <a:lnTo>
                      <a:pt x="88" y="415"/>
                    </a:lnTo>
                    <a:lnTo>
                      <a:pt x="87" y="410"/>
                    </a:lnTo>
                    <a:lnTo>
                      <a:pt x="86" y="407"/>
                    </a:lnTo>
                    <a:lnTo>
                      <a:pt x="83" y="403"/>
                    </a:lnTo>
                    <a:lnTo>
                      <a:pt x="82" y="400"/>
                    </a:lnTo>
                    <a:lnTo>
                      <a:pt x="81" y="394"/>
                    </a:lnTo>
                    <a:lnTo>
                      <a:pt x="80" y="390"/>
                    </a:lnTo>
                    <a:lnTo>
                      <a:pt x="78" y="385"/>
                    </a:lnTo>
                    <a:lnTo>
                      <a:pt x="77" y="381"/>
                    </a:lnTo>
                    <a:lnTo>
                      <a:pt x="76" y="375"/>
                    </a:lnTo>
                    <a:lnTo>
                      <a:pt x="74" y="370"/>
                    </a:lnTo>
                    <a:lnTo>
                      <a:pt x="72" y="364"/>
                    </a:lnTo>
                    <a:lnTo>
                      <a:pt x="71" y="360"/>
                    </a:lnTo>
                    <a:lnTo>
                      <a:pt x="69" y="353"/>
                    </a:lnTo>
                    <a:lnTo>
                      <a:pt x="68" y="347"/>
                    </a:lnTo>
                    <a:lnTo>
                      <a:pt x="67" y="340"/>
                    </a:lnTo>
                    <a:lnTo>
                      <a:pt x="65" y="334"/>
                    </a:lnTo>
                    <a:lnTo>
                      <a:pt x="63" y="328"/>
                    </a:lnTo>
                    <a:lnTo>
                      <a:pt x="62" y="321"/>
                    </a:lnTo>
                    <a:lnTo>
                      <a:pt x="61" y="314"/>
                    </a:lnTo>
                    <a:lnTo>
                      <a:pt x="60" y="308"/>
                    </a:lnTo>
                    <a:lnTo>
                      <a:pt x="59" y="300"/>
                    </a:lnTo>
                    <a:lnTo>
                      <a:pt x="56" y="292"/>
                    </a:lnTo>
                    <a:lnTo>
                      <a:pt x="55" y="284"/>
                    </a:lnTo>
                    <a:lnTo>
                      <a:pt x="54" y="276"/>
                    </a:lnTo>
                    <a:lnTo>
                      <a:pt x="53" y="269"/>
                    </a:lnTo>
                    <a:lnTo>
                      <a:pt x="53" y="261"/>
                    </a:lnTo>
                    <a:lnTo>
                      <a:pt x="52" y="253"/>
                    </a:lnTo>
                    <a:lnTo>
                      <a:pt x="51" y="245"/>
                    </a:lnTo>
                    <a:lnTo>
                      <a:pt x="51" y="236"/>
                    </a:lnTo>
                    <a:lnTo>
                      <a:pt x="50" y="227"/>
                    </a:lnTo>
                    <a:lnTo>
                      <a:pt x="50" y="219"/>
                    </a:lnTo>
                    <a:lnTo>
                      <a:pt x="50" y="210"/>
                    </a:lnTo>
                    <a:lnTo>
                      <a:pt x="50" y="201"/>
                    </a:lnTo>
                    <a:lnTo>
                      <a:pt x="50" y="193"/>
                    </a:lnTo>
                    <a:lnTo>
                      <a:pt x="50" y="184"/>
                    </a:lnTo>
                    <a:lnTo>
                      <a:pt x="51" y="175"/>
                    </a:lnTo>
                    <a:lnTo>
                      <a:pt x="51" y="165"/>
                    </a:lnTo>
                    <a:lnTo>
                      <a:pt x="51" y="156"/>
                    </a:lnTo>
                    <a:lnTo>
                      <a:pt x="51" y="146"/>
                    </a:lnTo>
                    <a:lnTo>
                      <a:pt x="53" y="137"/>
                    </a:lnTo>
                    <a:lnTo>
                      <a:pt x="54" y="127"/>
                    </a:lnTo>
                    <a:lnTo>
                      <a:pt x="55" y="118"/>
                    </a:lnTo>
                    <a:lnTo>
                      <a:pt x="56" y="108"/>
                    </a:lnTo>
                    <a:lnTo>
                      <a:pt x="59" y="99"/>
                    </a:lnTo>
                    <a:lnTo>
                      <a:pt x="60" y="89"/>
                    </a:lnTo>
                    <a:lnTo>
                      <a:pt x="62" y="79"/>
                    </a:lnTo>
                    <a:lnTo>
                      <a:pt x="64" y="69"/>
                    </a:lnTo>
                    <a:lnTo>
                      <a:pt x="67" y="60"/>
                    </a:lnTo>
                    <a:lnTo>
                      <a:pt x="70" y="50"/>
                    </a:lnTo>
                    <a:lnTo>
                      <a:pt x="72" y="40"/>
                    </a:lnTo>
                    <a:lnTo>
                      <a:pt x="76" y="30"/>
                    </a:lnTo>
                    <a:lnTo>
                      <a:pt x="80" y="21"/>
                    </a:lnTo>
                    <a:lnTo>
                      <a:pt x="3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7" name="Freeform 34"/>
              <p:cNvSpPr>
                <a:spLocks/>
              </p:cNvSpPr>
              <p:nvPr/>
            </p:nvSpPr>
            <p:spPr bwMode="auto">
              <a:xfrm>
                <a:off x="4701" y="3375"/>
                <a:ext cx="28" cy="17"/>
              </a:xfrm>
              <a:custGeom>
                <a:avLst/>
                <a:gdLst>
                  <a:gd name="T0" fmla="*/ 0 w 55"/>
                  <a:gd name="T1" fmla="*/ 5 h 34"/>
                  <a:gd name="T2" fmla="*/ 7 w 55"/>
                  <a:gd name="T3" fmla="*/ 5 h 34"/>
                  <a:gd name="T4" fmla="*/ 7 w 55"/>
                  <a:gd name="T5" fmla="*/ 0 h 34"/>
                  <a:gd name="T6" fmla="*/ 0 w 55"/>
                  <a:gd name="T7" fmla="*/ 0 h 34"/>
                  <a:gd name="T8" fmla="*/ 0 w 55"/>
                  <a:gd name="T9" fmla="*/ 5 h 34"/>
                  <a:gd name="T10" fmla="*/ 0 w 55"/>
                  <a:gd name="T11" fmla="*/ 5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4">
                    <a:moveTo>
                      <a:pt x="0" y="34"/>
                    </a:moveTo>
                    <a:lnTo>
                      <a:pt x="55" y="34"/>
                    </a:lnTo>
                    <a:lnTo>
                      <a:pt x="55" y="0"/>
                    </a:lnTo>
                    <a:lnTo>
                      <a:pt x="0" y="0"/>
                    </a:lnTo>
                    <a:lnTo>
                      <a:pt x="0"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8" name="Freeform 35"/>
              <p:cNvSpPr>
                <a:spLocks/>
              </p:cNvSpPr>
              <p:nvPr/>
            </p:nvSpPr>
            <p:spPr bwMode="auto">
              <a:xfrm>
                <a:off x="4701" y="3399"/>
                <a:ext cx="28" cy="18"/>
              </a:xfrm>
              <a:custGeom>
                <a:avLst/>
                <a:gdLst>
                  <a:gd name="T0" fmla="*/ 0 w 56"/>
                  <a:gd name="T1" fmla="*/ 5 h 34"/>
                  <a:gd name="T2" fmla="*/ 7 w 56"/>
                  <a:gd name="T3" fmla="*/ 5 h 34"/>
                  <a:gd name="T4" fmla="*/ 7 w 56"/>
                  <a:gd name="T5" fmla="*/ 0 h 34"/>
                  <a:gd name="T6" fmla="*/ 0 w 56"/>
                  <a:gd name="T7" fmla="*/ 0 h 34"/>
                  <a:gd name="T8" fmla="*/ 0 w 56"/>
                  <a:gd name="T9" fmla="*/ 5 h 34"/>
                  <a:gd name="T10" fmla="*/ 0 w 56"/>
                  <a:gd name="T11" fmla="*/ 5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34">
                    <a:moveTo>
                      <a:pt x="0" y="34"/>
                    </a:moveTo>
                    <a:lnTo>
                      <a:pt x="56" y="34"/>
                    </a:lnTo>
                    <a:lnTo>
                      <a:pt x="56" y="0"/>
                    </a:lnTo>
                    <a:lnTo>
                      <a:pt x="0" y="0"/>
                    </a:lnTo>
                    <a:lnTo>
                      <a:pt x="0"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59" name="Freeform 36"/>
              <p:cNvSpPr>
                <a:spLocks/>
              </p:cNvSpPr>
              <p:nvPr/>
            </p:nvSpPr>
            <p:spPr bwMode="auto">
              <a:xfrm>
                <a:off x="4793" y="3376"/>
                <a:ext cx="28" cy="17"/>
              </a:xfrm>
              <a:custGeom>
                <a:avLst/>
                <a:gdLst>
                  <a:gd name="T0" fmla="*/ 0 w 55"/>
                  <a:gd name="T1" fmla="*/ 5 h 34"/>
                  <a:gd name="T2" fmla="*/ 7 w 55"/>
                  <a:gd name="T3" fmla="*/ 5 h 34"/>
                  <a:gd name="T4" fmla="*/ 7 w 55"/>
                  <a:gd name="T5" fmla="*/ 0 h 34"/>
                  <a:gd name="T6" fmla="*/ 0 w 55"/>
                  <a:gd name="T7" fmla="*/ 0 h 34"/>
                  <a:gd name="T8" fmla="*/ 0 w 55"/>
                  <a:gd name="T9" fmla="*/ 5 h 34"/>
                  <a:gd name="T10" fmla="*/ 0 w 55"/>
                  <a:gd name="T11" fmla="*/ 5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4">
                    <a:moveTo>
                      <a:pt x="0" y="34"/>
                    </a:moveTo>
                    <a:lnTo>
                      <a:pt x="55" y="34"/>
                    </a:lnTo>
                    <a:lnTo>
                      <a:pt x="55" y="0"/>
                    </a:lnTo>
                    <a:lnTo>
                      <a:pt x="0" y="0"/>
                    </a:lnTo>
                    <a:lnTo>
                      <a:pt x="0"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0" name="Freeform 37"/>
              <p:cNvSpPr>
                <a:spLocks/>
              </p:cNvSpPr>
              <p:nvPr/>
            </p:nvSpPr>
            <p:spPr bwMode="auto">
              <a:xfrm>
                <a:off x="4793" y="3400"/>
                <a:ext cx="28" cy="17"/>
              </a:xfrm>
              <a:custGeom>
                <a:avLst/>
                <a:gdLst>
                  <a:gd name="T0" fmla="*/ 0 w 55"/>
                  <a:gd name="T1" fmla="*/ 5 h 33"/>
                  <a:gd name="T2" fmla="*/ 7 w 55"/>
                  <a:gd name="T3" fmla="*/ 5 h 33"/>
                  <a:gd name="T4" fmla="*/ 7 w 55"/>
                  <a:gd name="T5" fmla="*/ 0 h 33"/>
                  <a:gd name="T6" fmla="*/ 0 w 55"/>
                  <a:gd name="T7" fmla="*/ 0 h 33"/>
                  <a:gd name="T8" fmla="*/ 0 w 55"/>
                  <a:gd name="T9" fmla="*/ 5 h 33"/>
                  <a:gd name="T10" fmla="*/ 0 w 55"/>
                  <a:gd name="T11" fmla="*/ 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3">
                    <a:moveTo>
                      <a:pt x="0" y="33"/>
                    </a:moveTo>
                    <a:lnTo>
                      <a:pt x="55" y="33"/>
                    </a:lnTo>
                    <a:lnTo>
                      <a:pt x="55" y="0"/>
                    </a:lnTo>
                    <a:lnTo>
                      <a:pt x="0" y="0"/>
                    </a:lnTo>
                    <a:lnTo>
                      <a:pt x="0"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1" name="Freeform 38"/>
              <p:cNvSpPr>
                <a:spLocks/>
              </p:cNvSpPr>
              <p:nvPr/>
            </p:nvSpPr>
            <p:spPr bwMode="auto">
              <a:xfrm>
                <a:off x="4592" y="3219"/>
                <a:ext cx="30" cy="38"/>
              </a:xfrm>
              <a:custGeom>
                <a:avLst/>
                <a:gdLst>
                  <a:gd name="T0" fmla="*/ 0 w 59"/>
                  <a:gd name="T1" fmla="*/ 0 h 77"/>
                  <a:gd name="T2" fmla="*/ 0 w 59"/>
                  <a:gd name="T3" fmla="*/ 0 h 77"/>
                  <a:gd name="T4" fmla="*/ 0 w 59"/>
                  <a:gd name="T5" fmla="*/ 0 h 77"/>
                  <a:gd name="T6" fmla="*/ 0 w 59"/>
                  <a:gd name="T7" fmla="*/ 0 h 77"/>
                  <a:gd name="T8" fmla="*/ 0 w 59"/>
                  <a:gd name="T9" fmla="*/ 0 h 77"/>
                  <a:gd name="T10" fmla="*/ 0 w 59"/>
                  <a:gd name="T11" fmla="*/ 1 h 77"/>
                  <a:gd name="T12" fmla="*/ 0 w 59"/>
                  <a:gd name="T13" fmla="*/ 1 h 77"/>
                  <a:gd name="T14" fmla="*/ 0 w 59"/>
                  <a:gd name="T15" fmla="*/ 1 h 77"/>
                  <a:gd name="T16" fmla="*/ 0 w 59"/>
                  <a:gd name="T17" fmla="*/ 2 h 77"/>
                  <a:gd name="T18" fmla="*/ 0 w 59"/>
                  <a:gd name="T19" fmla="*/ 2 h 77"/>
                  <a:gd name="T20" fmla="*/ 1 w 59"/>
                  <a:gd name="T21" fmla="*/ 2 h 77"/>
                  <a:gd name="T22" fmla="*/ 1 w 59"/>
                  <a:gd name="T23" fmla="*/ 3 h 77"/>
                  <a:gd name="T24" fmla="*/ 1 w 59"/>
                  <a:gd name="T25" fmla="*/ 3 h 77"/>
                  <a:gd name="T26" fmla="*/ 1 w 59"/>
                  <a:gd name="T27" fmla="*/ 3 h 77"/>
                  <a:gd name="T28" fmla="*/ 1 w 59"/>
                  <a:gd name="T29" fmla="*/ 4 h 77"/>
                  <a:gd name="T30" fmla="*/ 1 w 59"/>
                  <a:gd name="T31" fmla="*/ 4 h 77"/>
                  <a:gd name="T32" fmla="*/ 1 w 59"/>
                  <a:gd name="T33" fmla="*/ 5 h 77"/>
                  <a:gd name="T34" fmla="*/ 1 w 59"/>
                  <a:gd name="T35" fmla="*/ 5 h 77"/>
                  <a:gd name="T36" fmla="*/ 1 w 59"/>
                  <a:gd name="T37" fmla="*/ 6 h 77"/>
                  <a:gd name="T38" fmla="*/ 1 w 59"/>
                  <a:gd name="T39" fmla="*/ 6 h 77"/>
                  <a:gd name="T40" fmla="*/ 2 w 59"/>
                  <a:gd name="T41" fmla="*/ 6 h 77"/>
                  <a:gd name="T42" fmla="*/ 2 w 59"/>
                  <a:gd name="T43" fmla="*/ 7 h 77"/>
                  <a:gd name="T44" fmla="*/ 2 w 59"/>
                  <a:gd name="T45" fmla="*/ 7 h 77"/>
                  <a:gd name="T46" fmla="*/ 2 w 59"/>
                  <a:gd name="T47" fmla="*/ 8 h 77"/>
                  <a:gd name="T48" fmla="*/ 2 w 59"/>
                  <a:gd name="T49" fmla="*/ 8 h 77"/>
                  <a:gd name="T50" fmla="*/ 3 w 59"/>
                  <a:gd name="T51" fmla="*/ 9 h 77"/>
                  <a:gd name="T52" fmla="*/ 3 w 59"/>
                  <a:gd name="T53" fmla="*/ 9 h 77"/>
                  <a:gd name="T54" fmla="*/ 8 w 59"/>
                  <a:gd name="T55" fmla="*/ 9 h 77"/>
                  <a:gd name="T56" fmla="*/ 8 w 59"/>
                  <a:gd name="T57" fmla="*/ 8 h 77"/>
                  <a:gd name="T58" fmla="*/ 8 w 59"/>
                  <a:gd name="T59" fmla="*/ 8 h 77"/>
                  <a:gd name="T60" fmla="*/ 7 w 59"/>
                  <a:gd name="T61" fmla="*/ 8 h 77"/>
                  <a:gd name="T62" fmla="*/ 7 w 59"/>
                  <a:gd name="T63" fmla="*/ 7 h 77"/>
                  <a:gd name="T64" fmla="*/ 7 w 59"/>
                  <a:gd name="T65" fmla="*/ 7 h 77"/>
                  <a:gd name="T66" fmla="*/ 7 w 59"/>
                  <a:gd name="T67" fmla="*/ 7 h 77"/>
                  <a:gd name="T68" fmla="*/ 7 w 59"/>
                  <a:gd name="T69" fmla="*/ 6 h 77"/>
                  <a:gd name="T70" fmla="*/ 6 w 59"/>
                  <a:gd name="T71" fmla="*/ 6 h 77"/>
                  <a:gd name="T72" fmla="*/ 6 w 59"/>
                  <a:gd name="T73" fmla="*/ 6 h 77"/>
                  <a:gd name="T74" fmla="*/ 6 w 59"/>
                  <a:gd name="T75" fmla="*/ 5 h 77"/>
                  <a:gd name="T76" fmla="*/ 6 w 59"/>
                  <a:gd name="T77" fmla="*/ 5 h 77"/>
                  <a:gd name="T78" fmla="*/ 6 w 59"/>
                  <a:gd name="T79" fmla="*/ 5 h 77"/>
                  <a:gd name="T80" fmla="*/ 6 w 59"/>
                  <a:gd name="T81" fmla="*/ 4 h 77"/>
                  <a:gd name="T82" fmla="*/ 6 w 59"/>
                  <a:gd name="T83" fmla="*/ 4 h 77"/>
                  <a:gd name="T84" fmla="*/ 6 w 59"/>
                  <a:gd name="T85" fmla="*/ 3 h 77"/>
                  <a:gd name="T86" fmla="*/ 6 w 59"/>
                  <a:gd name="T87" fmla="*/ 3 h 77"/>
                  <a:gd name="T88" fmla="*/ 6 w 59"/>
                  <a:gd name="T89" fmla="*/ 3 h 77"/>
                  <a:gd name="T90" fmla="*/ 5 w 59"/>
                  <a:gd name="T91" fmla="*/ 2 h 77"/>
                  <a:gd name="T92" fmla="*/ 5 w 59"/>
                  <a:gd name="T93" fmla="*/ 2 h 77"/>
                  <a:gd name="T94" fmla="*/ 5 w 59"/>
                  <a:gd name="T95" fmla="*/ 1 h 77"/>
                  <a:gd name="T96" fmla="*/ 5 w 59"/>
                  <a:gd name="T97" fmla="*/ 0 h 77"/>
                  <a:gd name="T98" fmla="*/ 5 w 59"/>
                  <a:gd name="T99" fmla="*/ 0 h 77"/>
                  <a:gd name="T100" fmla="*/ 0 w 59"/>
                  <a:gd name="T101" fmla="*/ 0 h 77"/>
                  <a:gd name="T102" fmla="*/ 0 w 59"/>
                  <a:gd name="T103" fmla="*/ 0 h 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 h="77">
                    <a:moveTo>
                      <a:pt x="0" y="0"/>
                    </a:moveTo>
                    <a:lnTo>
                      <a:pt x="0" y="0"/>
                    </a:lnTo>
                    <a:lnTo>
                      <a:pt x="0" y="1"/>
                    </a:lnTo>
                    <a:lnTo>
                      <a:pt x="0" y="2"/>
                    </a:lnTo>
                    <a:lnTo>
                      <a:pt x="0" y="6"/>
                    </a:lnTo>
                    <a:lnTo>
                      <a:pt x="0" y="9"/>
                    </a:lnTo>
                    <a:lnTo>
                      <a:pt x="0" y="14"/>
                    </a:lnTo>
                    <a:lnTo>
                      <a:pt x="0" y="15"/>
                    </a:lnTo>
                    <a:lnTo>
                      <a:pt x="0" y="17"/>
                    </a:lnTo>
                    <a:lnTo>
                      <a:pt x="0" y="20"/>
                    </a:lnTo>
                    <a:lnTo>
                      <a:pt x="1" y="22"/>
                    </a:lnTo>
                    <a:lnTo>
                      <a:pt x="1" y="25"/>
                    </a:lnTo>
                    <a:lnTo>
                      <a:pt x="1" y="28"/>
                    </a:lnTo>
                    <a:lnTo>
                      <a:pt x="2" y="30"/>
                    </a:lnTo>
                    <a:lnTo>
                      <a:pt x="2" y="34"/>
                    </a:lnTo>
                    <a:lnTo>
                      <a:pt x="3" y="37"/>
                    </a:lnTo>
                    <a:lnTo>
                      <a:pt x="4" y="40"/>
                    </a:lnTo>
                    <a:lnTo>
                      <a:pt x="5" y="44"/>
                    </a:lnTo>
                    <a:lnTo>
                      <a:pt x="6" y="48"/>
                    </a:lnTo>
                    <a:lnTo>
                      <a:pt x="8" y="51"/>
                    </a:lnTo>
                    <a:lnTo>
                      <a:pt x="9" y="54"/>
                    </a:lnTo>
                    <a:lnTo>
                      <a:pt x="10" y="57"/>
                    </a:lnTo>
                    <a:lnTo>
                      <a:pt x="12" y="62"/>
                    </a:lnTo>
                    <a:lnTo>
                      <a:pt x="13" y="65"/>
                    </a:lnTo>
                    <a:lnTo>
                      <a:pt x="15" y="70"/>
                    </a:lnTo>
                    <a:lnTo>
                      <a:pt x="17" y="73"/>
                    </a:lnTo>
                    <a:lnTo>
                      <a:pt x="20" y="77"/>
                    </a:lnTo>
                    <a:lnTo>
                      <a:pt x="59" y="72"/>
                    </a:lnTo>
                    <a:lnTo>
                      <a:pt x="58" y="71"/>
                    </a:lnTo>
                    <a:lnTo>
                      <a:pt x="57" y="67"/>
                    </a:lnTo>
                    <a:lnTo>
                      <a:pt x="55" y="65"/>
                    </a:lnTo>
                    <a:lnTo>
                      <a:pt x="54" y="63"/>
                    </a:lnTo>
                    <a:lnTo>
                      <a:pt x="52" y="60"/>
                    </a:lnTo>
                    <a:lnTo>
                      <a:pt x="50" y="56"/>
                    </a:lnTo>
                    <a:lnTo>
                      <a:pt x="49" y="54"/>
                    </a:lnTo>
                    <a:lnTo>
                      <a:pt x="48" y="52"/>
                    </a:lnTo>
                    <a:lnTo>
                      <a:pt x="48" y="48"/>
                    </a:lnTo>
                    <a:lnTo>
                      <a:pt x="47" y="46"/>
                    </a:lnTo>
                    <a:lnTo>
                      <a:pt x="46" y="44"/>
                    </a:lnTo>
                    <a:lnTo>
                      <a:pt x="45" y="40"/>
                    </a:lnTo>
                    <a:lnTo>
                      <a:pt x="45" y="37"/>
                    </a:lnTo>
                    <a:lnTo>
                      <a:pt x="43" y="35"/>
                    </a:lnTo>
                    <a:lnTo>
                      <a:pt x="42" y="30"/>
                    </a:lnTo>
                    <a:lnTo>
                      <a:pt x="42" y="27"/>
                    </a:lnTo>
                    <a:lnTo>
                      <a:pt x="41" y="24"/>
                    </a:lnTo>
                    <a:lnTo>
                      <a:pt x="40" y="20"/>
                    </a:lnTo>
                    <a:lnTo>
                      <a:pt x="39" y="16"/>
                    </a:lnTo>
                    <a:lnTo>
                      <a:pt x="39" y="11"/>
                    </a:lnTo>
                    <a:lnTo>
                      <a:pt x="38" y="7"/>
                    </a:lnTo>
                    <a:lnTo>
                      <a:pt x="38" y="2"/>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2" name="Freeform 39"/>
              <p:cNvSpPr>
                <a:spLocks/>
              </p:cNvSpPr>
              <p:nvPr/>
            </p:nvSpPr>
            <p:spPr bwMode="auto">
              <a:xfrm>
                <a:off x="4626" y="3221"/>
                <a:ext cx="28" cy="31"/>
              </a:xfrm>
              <a:custGeom>
                <a:avLst/>
                <a:gdLst>
                  <a:gd name="T0" fmla="*/ 0 w 57"/>
                  <a:gd name="T1" fmla="*/ 0 h 61"/>
                  <a:gd name="T2" fmla="*/ 0 w 57"/>
                  <a:gd name="T3" fmla="*/ 0 h 61"/>
                  <a:gd name="T4" fmla="*/ 0 w 57"/>
                  <a:gd name="T5" fmla="*/ 1 h 61"/>
                  <a:gd name="T6" fmla="*/ 0 w 57"/>
                  <a:gd name="T7" fmla="*/ 1 h 61"/>
                  <a:gd name="T8" fmla="*/ 0 w 57"/>
                  <a:gd name="T9" fmla="*/ 2 h 61"/>
                  <a:gd name="T10" fmla="*/ 0 w 57"/>
                  <a:gd name="T11" fmla="*/ 2 h 61"/>
                  <a:gd name="T12" fmla="*/ 0 w 57"/>
                  <a:gd name="T13" fmla="*/ 2 h 61"/>
                  <a:gd name="T14" fmla="*/ 0 w 57"/>
                  <a:gd name="T15" fmla="*/ 3 h 61"/>
                  <a:gd name="T16" fmla="*/ 0 w 57"/>
                  <a:gd name="T17" fmla="*/ 4 h 61"/>
                  <a:gd name="T18" fmla="*/ 0 w 57"/>
                  <a:gd name="T19" fmla="*/ 4 h 61"/>
                  <a:gd name="T20" fmla="*/ 0 w 57"/>
                  <a:gd name="T21" fmla="*/ 4 h 61"/>
                  <a:gd name="T22" fmla="*/ 0 w 57"/>
                  <a:gd name="T23" fmla="*/ 5 h 61"/>
                  <a:gd name="T24" fmla="*/ 1 w 57"/>
                  <a:gd name="T25" fmla="*/ 5 h 61"/>
                  <a:gd name="T26" fmla="*/ 1 w 57"/>
                  <a:gd name="T27" fmla="*/ 5 h 61"/>
                  <a:gd name="T28" fmla="*/ 1 w 57"/>
                  <a:gd name="T29" fmla="*/ 6 h 61"/>
                  <a:gd name="T30" fmla="*/ 1 w 57"/>
                  <a:gd name="T31" fmla="*/ 6 h 61"/>
                  <a:gd name="T32" fmla="*/ 1 w 57"/>
                  <a:gd name="T33" fmla="*/ 6 h 61"/>
                  <a:gd name="T34" fmla="*/ 1 w 57"/>
                  <a:gd name="T35" fmla="*/ 7 h 61"/>
                  <a:gd name="T36" fmla="*/ 1 w 57"/>
                  <a:gd name="T37" fmla="*/ 7 h 61"/>
                  <a:gd name="T38" fmla="*/ 2 w 57"/>
                  <a:gd name="T39" fmla="*/ 8 h 61"/>
                  <a:gd name="T40" fmla="*/ 2 w 57"/>
                  <a:gd name="T41" fmla="*/ 8 h 61"/>
                  <a:gd name="T42" fmla="*/ 7 w 57"/>
                  <a:gd name="T43" fmla="*/ 8 h 61"/>
                  <a:gd name="T44" fmla="*/ 7 w 57"/>
                  <a:gd name="T45" fmla="*/ 7 h 61"/>
                  <a:gd name="T46" fmla="*/ 6 w 57"/>
                  <a:gd name="T47" fmla="*/ 7 h 61"/>
                  <a:gd name="T48" fmla="*/ 6 w 57"/>
                  <a:gd name="T49" fmla="*/ 7 h 61"/>
                  <a:gd name="T50" fmla="*/ 6 w 57"/>
                  <a:gd name="T51" fmla="*/ 6 h 61"/>
                  <a:gd name="T52" fmla="*/ 6 w 57"/>
                  <a:gd name="T53" fmla="*/ 6 h 61"/>
                  <a:gd name="T54" fmla="*/ 6 w 57"/>
                  <a:gd name="T55" fmla="*/ 5 h 61"/>
                  <a:gd name="T56" fmla="*/ 6 w 57"/>
                  <a:gd name="T57" fmla="*/ 5 h 61"/>
                  <a:gd name="T58" fmla="*/ 5 w 57"/>
                  <a:gd name="T59" fmla="*/ 4 h 61"/>
                  <a:gd name="T60" fmla="*/ 5 w 57"/>
                  <a:gd name="T61" fmla="*/ 4 h 61"/>
                  <a:gd name="T62" fmla="*/ 5 w 57"/>
                  <a:gd name="T63" fmla="*/ 3 h 61"/>
                  <a:gd name="T64" fmla="*/ 5 w 57"/>
                  <a:gd name="T65" fmla="*/ 3 h 61"/>
                  <a:gd name="T66" fmla="*/ 5 w 57"/>
                  <a:gd name="T67" fmla="*/ 3 h 61"/>
                  <a:gd name="T68" fmla="*/ 5 w 57"/>
                  <a:gd name="T69" fmla="*/ 2 h 61"/>
                  <a:gd name="T70" fmla="*/ 5 w 57"/>
                  <a:gd name="T71" fmla="*/ 2 h 61"/>
                  <a:gd name="T72" fmla="*/ 4 w 57"/>
                  <a:gd name="T73" fmla="*/ 2 h 61"/>
                  <a:gd name="T74" fmla="*/ 4 w 57"/>
                  <a:gd name="T75" fmla="*/ 1 h 61"/>
                  <a:gd name="T76" fmla="*/ 4 w 57"/>
                  <a:gd name="T77" fmla="*/ 1 h 61"/>
                  <a:gd name="T78" fmla="*/ 4 w 57"/>
                  <a:gd name="T79" fmla="*/ 1 h 61"/>
                  <a:gd name="T80" fmla="*/ 0 w 57"/>
                  <a:gd name="T81" fmla="*/ 0 h 61"/>
                  <a:gd name="T82" fmla="*/ 0 w 57"/>
                  <a:gd name="T83" fmla="*/ 0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 h="61">
                    <a:moveTo>
                      <a:pt x="1" y="0"/>
                    </a:moveTo>
                    <a:lnTo>
                      <a:pt x="0" y="0"/>
                    </a:lnTo>
                    <a:lnTo>
                      <a:pt x="1" y="3"/>
                    </a:lnTo>
                    <a:lnTo>
                      <a:pt x="1" y="5"/>
                    </a:lnTo>
                    <a:lnTo>
                      <a:pt x="1" y="9"/>
                    </a:lnTo>
                    <a:lnTo>
                      <a:pt x="1" y="12"/>
                    </a:lnTo>
                    <a:lnTo>
                      <a:pt x="2" y="16"/>
                    </a:lnTo>
                    <a:lnTo>
                      <a:pt x="2" y="20"/>
                    </a:lnTo>
                    <a:lnTo>
                      <a:pt x="3" y="25"/>
                    </a:lnTo>
                    <a:lnTo>
                      <a:pt x="5" y="28"/>
                    </a:lnTo>
                    <a:lnTo>
                      <a:pt x="6" y="30"/>
                    </a:lnTo>
                    <a:lnTo>
                      <a:pt x="7" y="33"/>
                    </a:lnTo>
                    <a:lnTo>
                      <a:pt x="8" y="35"/>
                    </a:lnTo>
                    <a:lnTo>
                      <a:pt x="8" y="39"/>
                    </a:lnTo>
                    <a:lnTo>
                      <a:pt x="9" y="41"/>
                    </a:lnTo>
                    <a:lnTo>
                      <a:pt x="10" y="44"/>
                    </a:lnTo>
                    <a:lnTo>
                      <a:pt x="12" y="48"/>
                    </a:lnTo>
                    <a:lnTo>
                      <a:pt x="13" y="50"/>
                    </a:lnTo>
                    <a:lnTo>
                      <a:pt x="15" y="55"/>
                    </a:lnTo>
                    <a:lnTo>
                      <a:pt x="17" y="57"/>
                    </a:lnTo>
                    <a:lnTo>
                      <a:pt x="19" y="61"/>
                    </a:lnTo>
                    <a:lnTo>
                      <a:pt x="57" y="57"/>
                    </a:lnTo>
                    <a:lnTo>
                      <a:pt x="56" y="56"/>
                    </a:lnTo>
                    <a:lnTo>
                      <a:pt x="55" y="52"/>
                    </a:lnTo>
                    <a:lnTo>
                      <a:pt x="53" y="49"/>
                    </a:lnTo>
                    <a:lnTo>
                      <a:pt x="52" y="47"/>
                    </a:lnTo>
                    <a:lnTo>
                      <a:pt x="50" y="43"/>
                    </a:lnTo>
                    <a:lnTo>
                      <a:pt x="49" y="40"/>
                    </a:lnTo>
                    <a:lnTo>
                      <a:pt x="48" y="37"/>
                    </a:lnTo>
                    <a:lnTo>
                      <a:pt x="46" y="32"/>
                    </a:lnTo>
                    <a:lnTo>
                      <a:pt x="45" y="28"/>
                    </a:lnTo>
                    <a:lnTo>
                      <a:pt x="44" y="23"/>
                    </a:lnTo>
                    <a:lnTo>
                      <a:pt x="43" y="20"/>
                    </a:lnTo>
                    <a:lnTo>
                      <a:pt x="42" y="17"/>
                    </a:lnTo>
                    <a:lnTo>
                      <a:pt x="40" y="14"/>
                    </a:lnTo>
                    <a:lnTo>
                      <a:pt x="40" y="12"/>
                    </a:lnTo>
                    <a:lnTo>
                      <a:pt x="39" y="9"/>
                    </a:lnTo>
                    <a:lnTo>
                      <a:pt x="39" y="6"/>
                    </a:lnTo>
                    <a:lnTo>
                      <a:pt x="38" y="3"/>
                    </a:lnTo>
                    <a:lnTo>
                      <a:pt x="38" y="1"/>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3" name="Freeform 40"/>
              <p:cNvSpPr>
                <a:spLocks/>
              </p:cNvSpPr>
              <p:nvPr/>
            </p:nvSpPr>
            <p:spPr bwMode="auto">
              <a:xfrm>
                <a:off x="4660" y="3222"/>
                <a:ext cx="26" cy="25"/>
              </a:xfrm>
              <a:custGeom>
                <a:avLst/>
                <a:gdLst>
                  <a:gd name="T0" fmla="*/ 0 w 52"/>
                  <a:gd name="T1" fmla="*/ 0 h 50"/>
                  <a:gd name="T2" fmla="*/ 0 w 52"/>
                  <a:gd name="T3" fmla="*/ 1 h 50"/>
                  <a:gd name="T4" fmla="*/ 0 w 52"/>
                  <a:gd name="T5" fmla="*/ 1 h 50"/>
                  <a:gd name="T6" fmla="*/ 0 w 52"/>
                  <a:gd name="T7" fmla="*/ 1 h 50"/>
                  <a:gd name="T8" fmla="*/ 1 w 52"/>
                  <a:gd name="T9" fmla="*/ 2 h 50"/>
                  <a:gd name="T10" fmla="*/ 1 w 52"/>
                  <a:gd name="T11" fmla="*/ 2 h 50"/>
                  <a:gd name="T12" fmla="*/ 1 w 52"/>
                  <a:gd name="T13" fmla="*/ 3 h 50"/>
                  <a:gd name="T14" fmla="*/ 1 w 52"/>
                  <a:gd name="T15" fmla="*/ 3 h 50"/>
                  <a:gd name="T16" fmla="*/ 1 w 52"/>
                  <a:gd name="T17" fmla="*/ 3 h 50"/>
                  <a:gd name="T18" fmla="*/ 1 w 52"/>
                  <a:gd name="T19" fmla="*/ 4 h 50"/>
                  <a:gd name="T20" fmla="*/ 1 w 52"/>
                  <a:gd name="T21" fmla="*/ 4 h 50"/>
                  <a:gd name="T22" fmla="*/ 2 w 52"/>
                  <a:gd name="T23" fmla="*/ 5 h 50"/>
                  <a:gd name="T24" fmla="*/ 2 w 52"/>
                  <a:gd name="T25" fmla="*/ 6 h 50"/>
                  <a:gd name="T26" fmla="*/ 2 w 52"/>
                  <a:gd name="T27" fmla="*/ 6 h 50"/>
                  <a:gd name="T28" fmla="*/ 3 w 52"/>
                  <a:gd name="T29" fmla="*/ 7 h 50"/>
                  <a:gd name="T30" fmla="*/ 7 w 52"/>
                  <a:gd name="T31" fmla="*/ 6 h 50"/>
                  <a:gd name="T32" fmla="*/ 7 w 52"/>
                  <a:gd name="T33" fmla="*/ 6 h 50"/>
                  <a:gd name="T34" fmla="*/ 7 w 52"/>
                  <a:gd name="T35" fmla="*/ 6 h 50"/>
                  <a:gd name="T36" fmla="*/ 7 w 52"/>
                  <a:gd name="T37" fmla="*/ 5 h 50"/>
                  <a:gd name="T38" fmla="*/ 6 w 52"/>
                  <a:gd name="T39" fmla="*/ 5 h 50"/>
                  <a:gd name="T40" fmla="*/ 6 w 52"/>
                  <a:gd name="T41" fmla="*/ 4 h 50"/>
                  <a:gd name="T42" fmla="*/ 6 w 52"/>
                  <a:gd name="T43" fmla="*/ 4 h 50"/>
                  <a:gd name="T44" fmla="*/ 6 w 52"/>
                  <a:gd name="T45" fmla="*/ 3 h 50"/>
                  <a:gd name="T46" fmla="*/ 6 w 52"/>
                  <a:gd name="T47" fmla="*/ 3 h 50"/>
                  <a:gd name="T48" fmla="*/ 6 w 52"/>
                  <a:gd name="T49" fmla="*/ 3 h 50"/>
                  <a:gd name="T50" fmla="*/ 5 w 52"/>
                  <a:gd name="T51" fmla="*/ 2 h 50"/>
                  <a:gd name="T52" fmla="*/ 5 w 52"/>
                  <a:gd name="T53" fmla="*/ 1 h 50"/>
                  <a:gd name="T54" fmla="*/ 5 w 52"/>
                  <a:gd name="T55" fmla="*/ 1 h 50"/>
                  <a:gd name="T56" fmla="*/ 0 w 52"/>
                  <a:gd name="T57" fmla="*/ 0 h 50"/>
                  <a:gd name="T58" fmla="*/ 0 w 52"/>
                  <a:gd name="T59" fmla="*/ 0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 h="50">
                    <a:moveTo>
                      <a:pt x="0" y="0"/>
                    </a:moveTo>
                    <a:lnTo>
                      <a:pt x="0" y="1"/>
                    </a:lnTo>
                    <a:lnTo>
                      <a:pt x="0" y="4"/>
                    </a:lnTo>
                    <a:lnTo>
                      <a:pt x="0" y="7"/>
                    </a:lnTo>
                    <a:lnTo>
                      <a:pt x="2" y="10"/>
                    </a:lnTo>
                    <a:lnTo>
                      <a:pt x="2" y="12"/>
                    </a:lnTo>
                    <a:lnTo>
                      <a:pt x="4" y="17"/>
                    </a:lnTo>
                    <a:lnTo>
                      <a:pt x="4" y="20"/>
                    </a:lnTo>
                    <a:lnTo>
                      <a:pt x="5" y="24"/>
                    </a:lnTo>
                    <a:lnTo>
                      <a:pt x="7" y="29"/>
                    </a:lnTo>
                    <a:lnTo>
                      <a:pt x="8" y="32"/>
                    </a:lnTo>
                    <a:lnTo>
                      <a:pt x="9" y="37"/>
                    </a:lnTo>
                    <a:lnTo>
                      <a:pt x="13" y="41"/>
                    </a:lnTo>
                    <a:lnTo>
                      <a:pt x="15" y="46"/>
                    </a:lnTo>
                    <a:lnTo>
                      <a:pt x="18" y="50"/>
                    </a:lnTo>
                    <a:lnTo>
                      <a:pt x="52" y="45"/>
                    </a:lnTo>
                    <a:lnTo>
                      <a:pt x="51" y="44"/>
                    </a:lnTo>
                    <a:lnTo>
                      <a:pt x="50" y="42"/>
                    </a:lnTo>
                    <a:lnTo>
                      <a:pt x="49" y="38"/>
                    </a:lnTo>
                    <a:lnTo>
                      <a:pt x="48" y="35"/>
                    </a:lnTo>
                    <a:lnTo>
                      <a:pt x="45" y="31"/>
                    </a:lnTo>
                    <a:lnTo>
                      <a:pt x="44" y="28"/>
                    </a:lnTo>
                    <a:lnTo>
                      <a:pt x="43" y="24"/>
                    </a:lnTo>
                    <a:lnTo>
                      <a:pt x="42" y="21"/>
                    </a:lnTo>
                    <a:lnTo>
                      <a:pt x="41" y="17"/>
                    </a:lnTo>
                    <a:lnTo>
                      <a:pt x="40" y="12"/>
                    </a:lnTo>
                    <a:lnTo>
                      <a:pt x="39" y="8"/>
                    </a:lnTo>
                    <a:lnTo>
                      <a:pt x="39"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4" name="Freeform 41"/>
              <p:cNvSpPr>
                <a:spLocks/>
              </p:cNvSpPr>
              <p:nvPr/>
            </p:nvSpPr>
            <p:spPr bwMode="auto">
              <a:xfrm>
                <a:off x="4475" y="3599"/>
                <a:ext cx="34" cy="47"/>
              </a:xfrm>
              <a:custGeom>
                <a:avLst/>
                <a:gdLst>
                  <a:gd name="T0" fmla="*/ 6 w 67"/>
                  <a:gd name="T1" fmla="*/ 0 h 94"/>
                  <a:gd name="T2" fmla="*/ 6 w 67"/>
                  <a:gd name="T3" fmla="*/ 1 h 94"/>
                  <a:gd name="T4" fmla="*/ 6 w 67"/>
                  <a:gd name="T5" fmla="*/ 1 h 94"/>
                  <a:gd name="T6" fmla="*/ 6 w 67"/>
                  <a:gd name="T7" fmla="*/ 1 h 94"/>
                  <a:gd name="T8" fmla="*/ 6 w 67"/>
                  <a:gd name="T9" fmla="*/ 2 h 94"/>
                  <a:gd name="T10" fmla="*/ 6 w 67"/>
                  <a:gd name="T11" fmla="*/ 2 h 94"/>
                  <a:gd name="T12" fmla="*/ 6 w 67"/>
                  <a:gd name="T13" fmla="*/ 3 h 94"/>
                  <a:gd name="T14" fmla="*/ 6 w 67"/>
                  <a:gd name="T15" fmla="*/ 3 h 94"/>
                  <a:gd name="T16" fmla="*/ 6 w 67"/>
                  <a:gd name="T17" fmla="*/ 3 h 94"/>
                  <a:gd name="T18" fmla="*/ 6 w 67"/>
                  <a:gd name="T19" fmla="*/ 4 h 94"/>
                  <a:gd name="T20" fmla="*/ 6 w 67"/>
                  <a:gd name="T21" fmla="*/ 4 h 94"/>
                  <a:gd name="T22" fmla="*/ 6 w 67"/>
                  <a:gd name="T23" fmla="*/ 5 h 94"/>
                  <a:gd name="T24" fmla="*/ 7 w 67"/>
                  <a:gd name="T25" fmla="*/ 5 h 94"/>
                  <a:gd name="T26" fmla="*/ 7 w 67"/>
                  <a:gd name="T27" fmla="*/ 6 h 94"/>
                  <a:gd name="T28" fmla="*/ 7 w 67"/>
                  <a:gd name="T29" fmla="*/ 6 h 94"/>
                  <a:gd name="T30" fmla="*/ 7 w 67"/>
                  <a:gd name="T31" fmla="*/ 6 h 94"/>
                  <a:gd name="T32" fmla="*/ 7 w 67"/>
                  <a:gd name="T33" fmla="*/ 7 h 94"/>
                  <a:gd name="T34" fmla="*/ 7 w 67"/>
                  <a:gd name="T35" fmla="*/ 7 h 94"/>
                  <a:gd name="T36" fmla="*/ 7 w 67"/>
                  <a:gd name="T37" fmla="*/ 8 h 94"/>
                  <a:gd name="T38" fmla="*/ 8 w 67"/>
                  <a:gd name="T39" fmla="*/ 9 h 94"/>
                  <a:gd name="T40" fmla="*/ 8 w 67"/>
                  <a:gd name="T41" fmla="*/ 9 h 94"/>
                  <a:gd name="T42" fmla="*/ 8 w 67"/>
                  <a:gd name="T43" fmla="*/ 10 h 94"/>
                  <a:gd name="T44" fmla="*/ 8 w 67"/>
                  <a:gd name="T45" fmla="*/ 10 h 94"/>
                  <a:gd name="T46" fmla="*/ 8 w 67"/>
                  <a:gd name="T47" fmla="*/ 11 h 94"/>
                  <a:gd name="T48" fmla="*/ 8 w 67"/>
                  <a:gd name="T49" fmla="*/ 11 h 94"/>
                  <a:gd name="T50" fmla="*/ 9 w 67"/>
                  <a:gd name="T51" fmla="*/ 12 h 94"/>
                  <a:gd name="T52" fmla="*/ 9 w 67"/>
                  <a:gd name="T53" fmla="*/ 12 h 94"/>
                  <a:gd name="T54" fmla="*/ 9 w 67"/>
                  <a:gd name="T55" fmla="*/ 12 h 94"/>
                  <a:gd name="T56" fmla="*/ 3 w 67"/>
                  <a:gd name="T57" fmla="*/ 12 h 94"/>
                  <a:gd name="T58" fmla="*/ 3 w 67"/>
                  <a:gd name="T59" fmla="*/ 12 h 94"/>
                  <a:gd name="T60" fmla="*/ 3 w 67"/>
                  <a:gd name="T61" fmla="*/ 12 h 94"/>
                  <a:gd name="T62" fmla="*/ 3 w 67"/>
                  <a:gd name="T63" fmla="*/ 12 h 94"/>
                  <a:gd name="T64" fmla="*/ 3 w 67"/>
                  <a:gd name="T65" fmla="*/ 11 h 94"/>
                  <a:gd name="T66" fmla="*/ 2 w 67"/>
                  <a:gd name="T67" fmla="*/ 11 h 94"/>
                  <a:gd name="T68" fmla="*/ 2 w 67"/>
                  <a:gd name="T69" fmla="*/ 10 h 94"/>
                  <a:gd name="T70" fmla="*/ 2 w 67"/>
                  <a:gd name="T71" fmla="*/ 10 h 94"/>
                  <a:gd name="T72" fmla="*/ 2 w 67"/>
                  <a:gd name="T73" fmla="*/ 10 h 94"/>
                  <a:gd name="T74" fmla="*/ 2 w 67"/>
                  <a:gd name="T75" fmla="*/ 9 h 94"/>
                  <a:gd name="T76" fmla="*/ 2 w 67"/>
                  <a:gd name="T77" fmla="*/ 9 h 94"/>
                  <a:gd name="T78" fmla="*/ 2 w 67"/>
                  <a:gd name="T79" fmla="*/ 9 h 94"/>
                  <a:gd name="T80" fmla="*/ 2 w 67"/>
                  <a:gd name="T81" fmla="*/ 8 h 94"/>
                  <a:gd name="T82" fmla="*/ 2 w 67"/>
                  <a:gd name="T83" fmla="*/ 8 h 94"/>
                  <a:gd name="T84" fmla="*/ 2 w 67"/>
                  <a:gd name="T85" fmla="*/ 7 h 94"/>
                  <a:gd name="T86" fmla="*/ 1 w 67"/>
                  <a:gd name="T87" fmla="*/ 7 h 94"/>
                  <a:gd name="T88" fmla="*/ 1 w 67"/>
                  <a:gd name="T89" fmla="*/ 6 h 94"/>
                  <a:gd name="T90" fmla="*/ 1 w 67"/>
                  <a:gd name="T91" fmla="*/ 6 h 94"/>
                  <a:gd name="T92" fmla="*/ 1 w 67"/>
                  <a:gd name="T93" fmla="*/ 5 h 94"/>
                  <a:gd name="T94" fmla="*/ 1 w 67"/>
                  <a:gd name="T95" fmla="*/ 5 h 94"/>
                  <a:gd name="T96" fmla="*/ 1 w 67"/>
                  <a:gd name="T97" fmla="*/ 4 h 94"/>
                  <a:gd name="T98" fmla="*/ 1 w 67"/>
                  <a:gd name="T99" fmla="*/ 4 h 94"/>
                  <a:gd name="T100" fmla="*/ 1 w 67"/>
                  <a:gd name="T101" fmla="*/ 3 h 94"/>
                  <a:gd name="T102" fmla="*/ 1 w 67"/>
                  <a:gd name="T103" fmla="*/ 2 h 94"/>
                  <a:gd name="T104" fmla="*/ 1 w 67"/>
                  <a:gd name="T105" fmla="*/ 2 h 94"/>
                  <a:gd name="T106" fmla="*/ 0 w 67"/>
                  <a:gd name="T107" fmla="*/ 1 h 94"/>
                  <a:gd name="T108" fmla="*/ 0 w 67"/>
                  <a:gd name="T109" fmla="*/ 1 h 94"/>
                  <a:gd name="T110" fmla="*/ 6 w 67"/>
                  <a:gd name="T111" fmla="*/ 0 h 94"/>
                  <a:gd name="T112" fmla="*/ 6 w 67"/>
                  <a:gd name="T113" fmla="*/ 0 h 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 h="94">
                    <a:moveTo>
                      <a:pt x="43" y="0"/>
                    </a:moveTo>
                    <a:lnTo>
                      <a:pt x="43" y="1"/>
                    </a:lnTo>
                    <a:lnTo>
                      <a:pt x="43" y="4"/>
                    </a:lnTo>
                    <a:lnTo>
                      <a:pt x="43" y="7"/>
                    </a:lnTo>
                    <a:lnTo>
                      <a:pt x="43" y="10"/>
                    </a:lnTo>
                    <a:lnTo>
                      <a:pt x="44" y="15"/>
                    </a:lnTo>
                    <a:lnTo>
                      <a:pt x="44" y="17"/>
                    </a:lnTo>
                    <a:lnTo>
                      <a:pt x="46" y="20"/>
                    </a:lnTo>
                    <a:lnTo>
                      <a:pt x="47" y="24"/>
                    </a:lnTo>
                    <a:lnTo>
                      <a:pt x="47" y="26"/>
                    </a:lnTo>
                    <a:lnTo>
                      <a:pt x="47" y="29"/>
                    </a:lnTo>
                    <a:lnTo>
                      <a:pt x="48" y="33"/>
                    </a:lnTo>
                    <a:lnTo>
                      <a:pt x="49" y="36"/>
                    </a:lnTo>
                    <a:lnTo>
                      <a:pt x="50" y="41"/>
                    </a:lnTo>
                    <a:lnTo>
                      <a:pt x="50" y="44"/>
                    </a:lnTo>
                    <a:lnTo>
                      <a:pt x="51" y="47"/>
                    </a:lnTo>
                    <a:lnTo>
                      <a:pt x="52" y="52"/>
                    </a:lnTo>
                    <a:lnTo>
                      <a:pt x="55" y="56"/>
                    </a:lnTo>
                    <a:lnTo>
                      <a:pt x="56" y="61"/>
                    </a:lnTo>
                    <a:lnTo>
                      <a:pt x="57" y="65"/>
                    </a:lnTo>
                    <a:lnTo>
                      <a:pt x="58" y="70"/>
                    </a:lnTo>
                    <a:lnTo>
                      <a:pt x="60" y="74"/>
                    </a:lnTo>
                    <a:lnTo>
                      <a:pt x="61" y="79"/>
                    </a:lnTo>
                    <a:lnTo>
                      <a:pt x="63" y="83"/>
                    </a:lnTo>
                    <a:lnTo>
                      <a:pt x="63" y="87"/>
                    </a:lnTo>
                    <a:lnTo>
                      <a:pt x="65" y="89"/>
                    </a:lnTo>
                    <a:lnTo>
                      <a:pt x="66" y="91"/>
                    </a:lnTo>
                    <a:lnTo>
                      <a:pt x="67" y="94"/>
                    </a:lnTo>
                    <a:lnTo>
                      <a:pt x="21" y="94"/>
                    </a:lnTo>
                    <a:lnTo>
                      <a:pt x="21" y="93"/>
                    </a:lnTo>
                    <a:lnTo>
                      <a:pt x="20" y="92"/>
                    </a:lnTo>
                    <a:lnTo>
                      <a:pt x="19" y="90"/>
                    </a:lnTo>
                    <a:lnTo>
                      <a:pt x="19" y="87"/>
                    </a:lnTo>
                    <a:lnTo>
                      <a:pt x="16" y="83"/>
                    </a:lnTo>
                    <a:lnTo>
                      <a:pt x="15" y="79"/>
                    </a:lnTo>
                    <a:lnTo>
                      <a:pt x="14" y="76"/>
                    </a:lnTo>
                    <a:lnTo>
                      <a:pt x="14" y="74"/>
                    </a:lnTo>
                    <a:lnTo>
                      <a:pt x="13" y="71"/>
                    </a:lnTo>
                    <a:lnTo>
                      <a:pt x="13" y="69"/>
                    </a:lnTo>
                    <a:lnTo>
                      <a:pt x="11" y="65"/>
                    </a:lnTo>
                    <a:lnTo>
                      <a:pt x="10" y="62"/>
                    </a:lnTo>
                    <a:lnTo>
                      <a:pt x="10" y="57"/>
                    </a:lnTo>
                    <a:lnTo>
                      <a:pt x="9" y="55"/>
                    </a:lnTo>
                    <a:lnTo>
                      <a:pt x="7" y="51"/>
                    </a:lnTo>
                    <a:lnTo>
                      <a:pt x="7" y="47"/>
                    </a:lnTo>
                    <a:lnTo>
                      <a:pt x="6" y="43"/>
                    </a:lnTo>
                    <a:lnTo>
                      <a:pt x="5" y="39"/>
                    </a:lnTo>
                    <a:lnTo>
                      <a:pt x="4" y="35"/>
                    </a:lnTo>
                    <a:lnTo>
                      <a:pt x="4" y="30"/>
                    </a:lnTo>
                    <a:lnTo>
                      <a:pt x="3" y="26"/>
                    </a:lnTo>
                    <a:lnTo>
                      <a:pt x="2" y="20"/>
                    </a:lnTo>
                    <a:lnTo>
                      <a:pt x="2" y="16"/>
                    </a:lnTo>
                    <a:lnTo>
                      <a:pt x="1" y="11"/>
                    </a:lnTo>
                    <a:lnTo>
                      <a:pt x="0" y="6"/>
                    </a:lnTo>
                    <a:lnTo>
                      <a:pt x="0" y="1"/>
                    </a:lnTo>
                    <a:lnTo>
                      <a:pt x="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5" name="Freeform 42"/>
              <p:cNvSpPr>
                <a:spLocks/>
              </p:cNvSpPr>
              <p:nvPr/>
            </p:nvSpPr>
            <p:spPr bwMode="auto">
              <a:xfrm>
                <a:off x="4654" y="3520"/>
                <a:ext cx="45" cy="38"/>
              </a:xfrm>
              <a:custGeom>
                <a:avLst/>
                <a:gdLst>
                  <a:gd name="T0" fmla="*/ 11 w 90"/>
                  <a:gd name="T1" fmla="*/ 0 h 76"/>
                  <a:gd name="T2" fmla="*/ 11 w 90"/>
                  <a:gd name="T3" fmla="*/ 0 h 76"/>
                  <a:gd name="T4" fmla="*/ 11 w 90"/>
                  <a:gd name="T5" fmla="*/ 0 h 76"/>
                  <a:gd name="T6" fmla="*/ 10 w 90"/>
                  <a:gd name="T7" fmla="*/ 0 h 76"/>
                  <a:gd name="T8" fmla="*/ 10 w 90"/>
                  <a:gd name="T9" fmla="*/ 1 h 76"/>
                  <a:gd name="T10" fmla="*/ 9 w 90"/>
                  <a:gd name="T11" fmla="*/ 1 h 76"/>
                  <a:gd name="T12" fmla="*/ 9 w 90"/>
                  <a:gd name="T13" fmla="*/ 1 h 76"/>
                  <a:gd name="T14" fmla="*/ 9 w 90"/>
                  <a:gd name="T15" fmla="*/ 1 h 76"/>
                  <a:gd name="T16" fmla="*/ 8 w 90"/>
                  <a:gd name="T17" fmla="*/ 1 h 76"/>
                  <a:gd name="T18" fmla="*/ 8 w 90"/>
                  <a:gd name="T19" fmla="*/ 1 h 76"/>
                  <a:gd name="T20" fmla="*/ 8 w 90"/>
                  <a:gd name="T21" fmla="*/ 1 h 76"/>
                  <a:gd name="T22" fmla="*/ 7 w 90"/>
                  <a:gd name="T23" fmla="*/ 1 h 76"/>
                  <a:gd name="T24" fmla="*/ 7 w 90"/>
                  <a:gd name="T25" fmla="*/ 1 h 76"/>
                  <a:gd name="T26" fmla="*/ 6 w 90"/>
                  <a:gd name="T27" fmla="*/ 1 h 76"/>
                  <a:gd name="T28" fmla="*/ 6 w 90"/>
                  <a:gd name="T29" fmla="*/ 2 h 76"/>
                  <a:gd name="T30" fmla="*/ 6 w 90"/>
                  <a:gd name="T31" fmla="*/ 2 h 76"/>
                  <a:gd name="T32" fmla="*/ 5 w 90"/>
                  <a:gd name="T33" fmla="*/ 2 h 76"/>
                  <a:gd name="T34" fmla="*/ 5 w 90"/>
                  <a:gd name="T35" fmla="*/ 2 h 76"/>
                  <a:gd name="T36" fmla="*/ 4 w 90"/>
                  <a:gd name="T37" fmla="*/ 2 h 76"/>
                  <a:gd name="T38" fmla="*/ 4 w 90"/>
                  <a:gd name="T39" fmla="*/ 3 h 76"/>
                  <a:gd name="T40" fmla="*/ 3 w 90"/>
                  <a:gd name="T41" fmla="*/ 3 h 76"/>
                  <a:gd name="T42" fmla="*/ 3 w 90"/>
                  <a:gd name="T43" fmla="*/ 3 h 76"/>
                  <a:gd name="T44" fmla="*/ 2 w 90"/>
                  <a:gd name="T45" fmla="*/ 3 h 76"/>
                  <a:gd name="T46" fmla="*/ 2 w 90"/>
                  <a:gd name="T47" fmla="*/ 4 h 76"/>
                  <a:gd name="T48" fmla="*/ 1 w 90"/>
                  <a:gd name="T49" fmla="*/ 4 h 76"/>
                  <a:gd name="T50" fmla="*/ 1 w 90"/>
                  <a:gd name="T51" fmla="*/ 4 h 76"/>
                  <a:gd name="T52" fmla="*/ 0 w 90"/>
                  <a:gd name="T53" fmla="*/ 4 h 76"/>
                  <a:gd name="T54" fmla="*/ 2 w 90"/>
                  <a:gd name="T55" fmla="*/ 10 h 76"/>
                  <a:gd name="T56" fmla="*/ 2 w 90"/>
                  <a:gd name="T57" fmla="*/ 10 h 76"/>
                  <a:gd name="T58" fmla="*/ 2 w 90"/>
                  <a:gd name="T59" fmla="*/ 10 h 76"/>
                  <a:gd name="T60" fmla="*/ 3 w 90"/>
                  <a:gd name="T61" fmla="*/ 9 h 76"/>
                  <a:gd name="T62" fmla="*/ 3 w 90"/>
                  <a:gd name="T63" fmla="*/ 9 h 76"/>
                  <a:gd name="T64" fmla="*/ 3 w 90"/>
                  <a:gd name="T65" fmla="*/ 9 h 76"/>
                  <a:gd name="T66" fmla="*/ 4 w 90"/>
                  <a:gd name="T67" fmla="*/ 8 h 76"/>
                  <a:gd name="T68" fmla="*/ 4 w 90"/>
                  <a:gd name="T69" fmla="*/ 8 h 76"/>
                  <a:gd name="T70" fmla="*/ 5 w 90"/>
                  <a:gd name="T71" fmla="*/ 8 h 76"/>
                  <a:gd name="T72" fmla="*/ 5 w 90"/>
                  <a:gd name="T73" fmla="*/ 8 h 76"/>
                  <a:gd name="T74" fmla="*/ 5 w 90"/>
                  <a:gd name="T75" fmla="*/ 8 h 76"/>
                  <a:gd name="T76" fmla="*/ 6 w 90"/>
                  <a:gd name="T77" fmla="*/ 8 h 76"/>
                  <a:gd name="T78" fmla="*/ 6 w 90"/>
                  <a:gd name="T79" fmla="*/ 7 h 76"/>
                  <a:gd name="T80" fmla="*/ 7 w 90"/>
                  <a:gd name="T81" fmla="*/ 7 h 76"/>
                  <a:gd name="T82" fmla="*/ 7 w 90"/>
                  <a:gd name="T83" fmla="*/ 7 h 76"/>
                  <a:gd name="T84" fmla="*/ 8 w 90"/>
                  <a:gd name="T85" fmla="*/ 7 h 76"/>
                  <a:gd name="T86" fmla="*/ 8 w 90"/>
                  <a:gd name="T87" fmla="*/ 7 h 76"/>
                  <a:gd name="T88" fmla="*/ 9 w 90"/>
                  <a:gd name="T89" fmla="*/ 6 h 76"/>
                  <a:gd name="T90" fmla="*/ 9 w 90"/>
                  <a:gd name="T91" fmla="*/ 6 h 76"/>
                  <a:gd name="T92" fmla="*/ 10 w 90"/>
                  <a:gd name="T93" fmla="*/ 6 h 76"/>
                  <a:gd name="T94" fmla="*/ 10 w 90"/>
                  <a:gd name="T95" fmla="*/ 6 h 76"/>
                  <a:gd name="T96" fmla="*/ 11 w 90"/>
                  <a:gd name="T97" fmla="*/ 6 h 76"/>
                  <a:gd name="T98" fmla="*/ 11 w 90"/>
                  <a:gd name="T99" fmla="*/ 6 h 76"/>
                  <a:gd name="T100" fmla="*/ 11 w 90"/>
                  <a:gd name="T101" fmla="*/ 6 h 76"/>
                  <a:gd name="T102" fmla="*/ 12 w 90"/>
                  <a:gd name="T103" fmla="*/ 6 h 76"/>
                  <a:gd name="T104" fmla="*/ 11 w 90"/>
                  <a:gd name="T105" fmla="*/ 0 h 76"/>
                  <a:gd name="T106" fmla="*/ 11 w 90"/>
                  <a:gd name="T107" fmla="*/ 0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 h="76">
                    <a:moveTo>
                      <a:pt x="84" y="0"/>
                    </a:moveTo>
                    <a:lnTo>
                      <a:pt x="83" y="0"/>
                    </a:lnTo>
                    <a:lnTo>
                      <a:pt x="82" y="0"/>
                    </a:lnTo>
                    <a:lnTo>
                      <a:pt x="79" y="0"/>
                    </a:lnTo>
                    <a:lnTo>
                      <a:pt x="76" y="1"/>
                    </a:lnTo>
                    <a:lnTo>
                      <a:pt x="72" y="1"/>
                    </a:lnTo>
                    <a:lnTo>
                      <a:pt x="67" y="2"/>
                    </a:lnTo>
                    <a:lnTo>
                      <a:pt x="65" y="3"/>
                    </a:lnTo>
                    <a:lnTo>
                      <a:pt x="62" y="3"/>
                    </a:lnTo>
                    <a:lnTo>
                      <a:pt x="60" y="4"/>
                    </a:lnTo>
                    <a:lnTo>
                      <a:pt x="57" y="5"/>
                    </a:lnTo>
                    <a:lnTo>
                      <a:pt x="54" y="5"/>
                    </a:lnTo>
                    <a:lnTo>
                      <a:pt x="51" y="7"/>
                    </a:lnTo>
                    <a:lnTo>
                      <a:pt x="47" y="8"/>
                    </a:lnTo>
                    <a:lnTo>
                      <a:pt x="44" y="9"/>
                    </a:lnTo>
                    <a:lnTo>
                      <a:pt x="41" y="10"/>
                    </a:lnTo>
                    <a:lnTo>
                      <a:pt x="37" y="12"/>
                    </a:lnTo>
                    <a:lnTo>
                      <a:pt x="33" y="13"/>
                    </a:lnTo>
                    <a:lnTo>
                      <a:pt x="29" y="14"/>
                    </a:lnTo>
                    <a:lnTo>
                      <a:pt x="26" y="17"/>
                    </a:lnTo>
                    <a:lnTo>
                      <a:pt x="22" y="18"/>
                    </a:lnTo>
                    <a:lnTo>
                      <a:pt x="18" y="20"/>
                    </a:lnTo>
                    <a:lnTo>
                      <a:pt x="15" y="22"/>
                    </a:lnTo>
                    <a:lnTo>
                      <a:pt x="10" y="25"/>
                    </a:lnTo>
                    <a:lnTo>
                      <a:pt x="7" y="27"/>
                    </a:lnTo>
                    <a:lnTo>
                      <a:pt x="4" y="29"/>
                    </a:lnTo>
                    <a:lnTo>
                      <a:pt x="0" y="32"/>
                    </a:lnTo>
                    <a:lnTo>
                      <a:pt x="9" y="76"/>
                    </a:lnTo>
                    <a:lnTo>
                      <a:pt x="10" y="75"/>
                    </a:lnTo>
                    <a:lnTo>
                      <a:pt x="15" y="73"/>
                    </a:lnTo>
                    <a:lnTo>
                      <a:pt x="17" y="69"/>
                    </a:lnTo>
                    <a:lnTo>
                      <a:pt x="20" y="68"/>
                    </a:lnTo>
                    <a:lnTo>
                      <a:pt x="24" y="66"/>
                    </a:lnTo>
                    <a:lnTo>
                      <a:pt x="29" y="64"/>
                    </a:lnTo>
                    <a:lnTo>
                      <a:pt x="32" y="63"/>
                    </a:lnTo>
                    <a:lnTo>
                      <a:pt x="34" y="60"/>
                    </a:lnTo>
                    <a:lnTo>
                      <a:pt x="36" y="59"/>
                    </a:lnTo>
                    <a:lnTo>
                      <a:pt x="39" y="58"/>
                    </a:lnTo>
                    <a:lnTo>
                      <a:pt x="43" y="57"/>
                    </a:lnTo>
                    <a:lnTo>
                      <a:pt x="46" y="55"/>
                    </a:lnTo>
                    <a:lnTo>
                      <a:pt x="50" y="54"/>
                    </a:lnTo>
                    <a:lnTo>
                      <a:pt x="54" y="53"/>
                    </a:lnTo>
                    <a:lnTo>
                      <a:pt x="57" y="51"/>
                    </a:lnTo>
                    <a:lnTo>
                      <a:pt x="61" y="49"/>
                    </a:lnTo>
                    <a:lnTo>
                      <a:pt x="65" y="48"/>
                    </a:lnTo>
                    <a:lnTo>
                      <a:pt x="70" y="47"/>
                    </a:lnTo>
                    <a:lnTo>
                      <a:pt x="74" y="46"/>
                    </a:lnTo>
                    <a:lnTo>
                      <a:pt x="80" y="44"/>
                    </a:lnTo>
                    <a:lnTo>
                      <a:pt x="82" y="44"/>
                    </a:lnTo>
                    <a:lnTo>
                      <a:pt x="84" y="44"/>
                    </a:lnTo>
                    <a:lnTo>
                      <a:pt x="87" y="43"/>
                    </a:lnTo>
                    <a:lnTo>
                      <a:pt x="90" y="43"/>
                    </a:lnTo>
                    <a:lnTo>
                      <a:pt x="8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6" name="Freeform 43"/>
              <p:cNvSpPr>
                <a:spLocks/>
              </p:cNvSpPr>
              <p:nvPr/>
            </p:nvSpPr>
            <p:spPr bwMode="auto">
              <a:xfrm>
                <a:off x="4679" y="3584"/>
                <a:ext cx="50" cy="34"/>
              </a:xfrm>
              <a:custGeom>
                <a:avLst/>
                <a:gdLst>
                  <a:gd name="T0" fmla="*/ 0 w 98"/>
                  <a:gd name="T1" fmla="*/ 5 h 68"/>
                  <a:gd name="T2" fmla="*/ 0 w 98"/>
                  <a:gd name="T3" fmla="*/ 5 h 68"/>
                  <a:gd name="T4" fmla="*/ 1 w 98"/>
                  <a:gd name="T5" fmla="*/ 5 h 68"/>
                  <a:gd name="T6" fmla="*/ 1 w 98"/>
                  <a:gd name="T7" fmla="*/ 5 h 68"/>
                  <a:gd name="T8" fmla="*/ 1 w 98"/>
                  <a:gd name="T9" fmla="*/ 5 h 68"/>
                  <a:gd name="T10" fmla="*/ 2 w 98"/>
                  <a:gd name="T11" fmla="*/ 5 h 68"/>
                  <a:gd name="T12" fmla="*/ 2 w 98"/>
                  <a:gd name="T13" fmla="*/ 5 h 68"/>
                  <a:gd name="T14" fmla="*/ 2 w 98"/>
                  <a:gd name="T15" fmla="*/ 4 h 68"/>
                  <a:gd name="T16" fmla="*/ 3 w 98"/>
                  <a:gd name="T17" fmla="*/ 4 h 68"/>
                  <a:gd name="T18" fmla="*/ 3 w 98"/>
                  <a:gd name="T19" fmla="*/ 4 h 68"/>
                  <a:gd name="T20" fmla="*/ 3 w 98"/>
                  <a:gd name="T21" fmla="*/ 4 h 68"/>
                  <a:gd name="T22" fmla="*/ 4 w 98"/>
                  <a:gd name="T23" fmla="*/ 4 h 68"/>
                  <a:gd name="T24" fmla="*/ 4 w 98"/>
                  <a:gd name="T25" fmla="*/ 4 h 68"/>
                  <a:gd name="T26" fmla="*/ 4 w 98"/>
                  <a:gd name="T27" fmla="*/ 4 h 68"/>
                  <a:gd name="T28" fmla="*/ 5 w 98"/>
                  <a:gd name="T29" fmla="*/ 3 h 68"/>
                  <a:gd name="T30" fmla="*/ 5 w 98"/>
                  <a:gd name="T31" fmla="*/ 3 h 68"/>
                  <a:gd name="T32" fmla="*/ 6 w 98"/>
                  <a:gd name="T33" fmla="*/ 3 h 68"/>
                  <a:gd name="T34" fmla="*/ 6 w 98"/>
                  <a:gd name="T35" fmla="*/ 3 h 68"/>
                  <a:gd name="T36" fmla="*/ 6 w 98"/>
                  <a:gd name="T37" fmla="*/ 3 h 68"/>
                  <a:gd name="T38" fmla="*/ 7 w 98"/>
                  <a:gd name="T39" fmla="*/ 2 h 68"/>
                  <a:gd name="T40" fmla="*/ 7 w 98"/>
                  <a:gd name="T41" fmla="*/ 2 h 68"/>
                  <a:gd name="T42" fmla="*/ 8 w 98"/>
                  <a:gd name="T43" fmla="*/ 2 h 68"/>
                  <a:gd name="T44" fmla="*/ 8 w 98"/>
                  <a:gd name="T45" fmla="*/ 2 h 68"/>
                  <a:gd name="T46" fmla="*/ 9 w 98"/>
                  <a:gd name="T47" fmla="*/ 1 h 68"/>
                  <a:gd name="T48" fmla="*/ 9 w 98"/>
                  <a:gd name="T49" fmla="*/ 1 h 68"/>
                  <a:gd name="T50" fmla="*/ 10 w 98"/>
                  <a:gd name="T51" fmla="*/ 1 h 68"/>
                  <a:gd name="T52" fmla="*/ 10 w 98"/>
                  <a:gd name="T53" fmla="*/ 0 h 68"/>
                  <a:gd name="T54" fmla="*/ 13 w 98"/>
                  <a:gd name="T55" fmla="*/ 4 h 68"/>
                  <a:gd name="T56" fmla="*/ 13 w 98"/>
                  <a:gd name="T57" fmla="*/ 4 h 68"/>
                  <a:gd name="T58" fmla="*/ 13 w 98"/>
                  <a:gd name="T59" fmla="*/ 4 h 68"/>
                  <a:gd name="T60" fmla="*/ 12 w 98"/>
                  <a:gd name="T61" fmla="*/ 5 h 68"/>
                  <a:gd name="T62" fmla="*/ 12 w 98"/>
                  <a:gd name="T63" fmla="*/ 5 h 68"/>
                  <a:gd name="T64" fmla="*/ 12 w 98"/>
                  <a:gd name="T65" fmla="*/ 5 h 68"/>
                  <a:gd name="T66" fmla="*/ 11 w 98"/>
                  <a:gd name="T67" fmla="*/ 5 h 68"/>
                  <a:gd name="T68" fmla="*/ 11 w 98"/>
                  <a:gd name="T69" fmla="*/ 6 h 68"/>
                  <a:gd name="T70" fmla="*/ 10 w 98"/>
                  <a:gd name="T71" fmla="*/ 6 h 68"/>
                  <a:gd name="T72" fmla="*/ 10 w 98"/>
                  <a:gd name="T73" fmla="*/ 6 h 68"/>
                  <a:gd name="T74" fmla="*/ 9 w 98"/>
                  <a:gd name="T75" fmla="*/ 6 h 68"/>
                  <a:gd name="T76" fmla="*/ 9 w 98"/>
                  <a:gd name="T77" fmla="*/ 7 h 68"/>
                  <a:gd name="T78" fmla="*/ 9 w 98"/>
                  <a:gd name="T79" fmla="*/ 7 h 68"/>
                  <a:gd name="T80" fmla="*/ 8 w 98"/>
                  <a:gd name="T81" fmla="*/ 7 h 68"/>
                  <a:gd name="T82" fmla="*/ 8 w 98"/>
                  <a:gd name="T83" fmla="*/ 7 h 68"/>
                  <a:gd name="T84" fmla="*/ 7 w 98"/>
                  <a:gd name="T85" fmla="*/ 7 h 68"/>
                  <a:gd name="T86" fmla="*/ 7 w 98"/>
                  <a:gd name="T87" fmla="*/ 8 h 68"/>
                  <a:gd name="T88" fmla="*/ 6 w 98"/>
                  <a:gd name="T89" fmla="*/ 8 h 68"/>
                  <a:gd name="T90" fmla="*/ 6 w 98"/>
                  <a:gd name="T91" fmla="*/ 8 h 68"/>
                  <a:gd name="T92" fmla="*/ 6 w 98"/>
                  <a:gd name="T93" fmla="*/ 8 h 68"/>
                  <a:gd name="T94" fmla="*/ 5 w 98"/>
                  <a:gd name="T95" fmla="*/ 8 h 68"/>
                  <a:gd name="T96" fmla="*/ 5 w 98"/>
                  <a:gd name="T97" fmla="*/ 8 h 68"/>
                  <a:gd name="T98" fmla="*/ 4 w 98"/>
                  <a:gd name="T99" fmla="*/ 9 h 68"/>
                  <a:gd name="T100" fmla="*/ 4 w 98"/>
                  <a:gd name="T101" fmla="*/ 9 h 68"/>
                  <a:gd name="T102" fmla="*/ 3 w 98"/>
                  <a:gd name="T103" fmla="*/ 9 h 68"/>
                  <a:gd name="T104" fmla="*/ 0 w 98"/>
                  <a:gd name="T105" fmla="*/ 5 h 68"/>
                  <a:gd name="T106" fmla="*/ 0 w 98"/>
                  <a:gd name="T107" fmla="*/ 5 h 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 h="68">
                    <a:moveTo>
                      <a:pt x="0" y="39"/>
                    </a:moveTo>
                    <a:lnTo>
                      <a:pt x="0" y="39"/>
                    </a:lnTo>
                    <a:lnTo>
                      <a:pt x="1" y="39"/>
                    </a:lnTo>
                    <a:lnTo>
                      <a:pt x="3" y="38"/>
                    </a:lnTo>
                    <a:lnTo>
                      <a:pt x="6" y="37"/>
                    </a:lnTo>
                    <a:lnTo>
                      <a:pt x="10" y="35"/>
                    </a:lnTo>
                    <a:lnTo>
                      <a:pt x="13" y="34"/>
                    </a:lnTo>
                    <a:lnTo>
                      <a:pt x="15" y="32"/>
                    </a:lnTo>
                    <a:lnTo>
                      <a:pt x="19" y="31"/>
                    </a:lnTo>
                    <a:lnTo>
                      <a:pt x="21" y="30"/>
                    </a:lnTo>
                    <a:lnTo>
                      <a:pt x="24" y="29"/>
                    </a:lnTo>
                    <a:lnTo>
                      <a:pt x="27" y="28"/>
                    </a:lnTo>
                    <a:lnTo>
                      <a:pt x="29" y="27"/>
                    </a:lnTo>
                    <a:lnTo>
                      <a:pt x="32" y="25"/>
                    </a:lnTo>
                    <a:lnTo>
                      <a:pt x="36" y="23"/>
                    </a:lnTo>
                    <a:lnTo>
                      <a:pt x="38" y="22"/>
                    </a:lnTo>
                    <a:lnTo>
                      <a:pt x="41" y="20"/>
                    </a:lnTo>
                    <a:lnTo>
                      <a:pt x="45" y="18"/>
                    </a:lnTo>
                    <a:lnTo>
                      <a:pt x="48" y="17"/>
                    </a:lnTo>
                    <a:lnTo>
                      <a:pt x="51" y="14"/>
                    </a:lnTo>
                    <a:lnTo>
                      <a:pt x="55" y="12"/>
                    </a:lnTo>
                    <a:lnTo>
                      <a:pt x="58" y="11"/>
                    </a:lnTo>
                    <a:lnTo>
                      <a:pt x="62" y="9"/>
                    </a:lnTo>
                    <a:lnTo>
                      <a:pt x="66" y="7"/>
                    </a:lnTo>
                    <a:lnTo>
                      <a:pt x="69" y="4"/>
                    </a:lnTo>
                    <a:lnTo>
                      <a:pt x="73" y="2"/>
                    </a:lnTo>
                    <a:lnTo>
                      <a:pt x="77" y="0"/>
                    </a:lnTo>
                    <a:lnTo>
                      <a:pt x="98" y="31"/>
                    </a:lnTo>
                    <a:lnTo>
                      <a:pt x="97" y="31"/>
                    </a:lnTo>
                    <a:lnTo>
                      <a:pt x="96" y="32"/>
                    </a:lnTo>
                    <a:lnTo>
                      <a:pt x="94" y="34"/>
                    </a:lnTo>
                    <a:lnTo>
                      <a:pt x="92" y="36"/>
                    </a:lnTo>
                    <a:lnTo>
                      <a:pt x="88" y="37"/>
                    </a:lnTo>
                    <a:lnTo>
                      <a:pt x="85" y="39"/>
                    </a:lnTo>
                    <a:lnTo>
                      <a:pt x="80" y="42"/>
                    </a:lnTo>
                    <a:lnTo>
                      <a:pt x="76" y="46"/>
                    </a:lnTo>
                    <a:lnTo>
                      <a:pt x="73" y="47"/>
                    </a:lnTo>
                    <a:lnTo>
                      <a:pt x="70" y="48"/>
                    </a:lnTo>
                    <a:lnTo>
                      <a:pt x="67" y="50"/>
                    </a:lnTo>
                    <a:lnTo>
                      <a:pt x="65" y="51"/>
                    </a:lnTo>
                    <a:lnTo>
                      <a:pt x="61" y="53"/>
                    </a:lnTo>
                    <a:lnTo>
                      <a:pt x="58" y="54"/>
                    </a:lnTo>
                    <a:lnTo>
                      <a:pt x="55" y="56"/>
                    </a:lnTo>
                    <a:lnTo>
                      <a:pt x="52" y="57"/>
                    </a:lnTo>
                    <a:lnTo>
                      <a:pt x="48" y="59"/>
                    </a:lnTo>
                    <a:lnTo>
                      <a:pt x="45" y="60"/>
                    </a:lnTo>
                    <a:lnTo>
                      <a:pt x="41" y="62"/>
                    </a:lnTo>
                    <a:lnTo>
                      <a:pt x="38" y="63"/>
                    </a:lnTo>
                    <a:lnTo>
                      <a:pt x="33" y="64"/>
                    </a:lnTo>
                    <a:lnTo>
                      <a:pt x="30" y="65"/>
                    </a:lnTo>
                    <a:lnTo>
                      <a:pt x="25" y="66"/>
                    </a:lnTo>
                    <a:lnTo>
                      <a:pt x="22" y="68"/>
                    </a:lnTo>
                    <a:lnTo>
                      <a:pt x="0"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7" name="Freeform 44"/>
              <p:cNvSpPr>
                <a:spLocks/>
              </p:cNvSpPr>
              <p:nvPr/>
            </p:nvSpPr>
            <p:spPr bwMode="auto">
              <a:xfrm>
                <a:off x="4742" y="3636"/>
                <a:ext cx="57" cy="20"/>
              </a:xfrm>
              <a:custGeom>
                <a:avLst/>
                <a:gdLst>
                  <a:gd name="T0" fmla="*/ 7 w 114"/>
                  <a:gd name="T1" fmla="*/ 0 h 41"/>
                  <a:gd name="T2" fmla="*/ 7 w 114"/>
                  <a:gd name="T3" fmla="*/ 0 h 41"/>
                  <a:gd name="T4" fmla="*/ 6 w 114"/>
                  <a:gd name="T5" fmla="*/ 0 h 41"/>
                  <a:gd name="T6" fmla="*/ 6 w 114"/>
                  <a:gd name="T7" fmla="*/ 0 h 41"/>
                  <a:gd name="T8" fmla="*/ 6 w 114"/>
                  <a:gd name="T9" fmla="*/ 0 h 41"/>
                  <a:gd name="T10" fmla="*/ 5 w 114"/>
                  <a:gd name="T11" fmla="*/ 1 h 41"/>
                  <a:gd name="T12" fmla="*/ 5 w 114"/>
                  <a:gd name="T13" fmla="*/ 1 h 41"/>
                  <a:gd name="T14" fmla="*/ 4 w 114"/>
                  <a:gd name="T15" fmla="*/ 1 h 41"/>
                  <a:gd name="T16" fmla="*/ 4 w 114"/>
                  <a:gd name="T17" fmla="*/ 2 h 41"/>
                  <a:gd name="T18" fmla="*/ 3 w 114"/>
                  <a:gd name="T19" fmla="*/ 2 h 41"/>
                  <a:gd name="T20" fmla="*/ 3 w 114"/>
                  <a:gd name="T21" fmla="*/ 2 h 41"/>
                  <a:gd name="T22" fmla="*/ 2 w 114"/>
                  <a:gd name="T23" fmla="*/ 2 h 41"/>
                  <a:gd name="T24" fmla="*/ 2 w 114"/>
                  <a:gd name="T25" fmla="*/ 3 h 41"/>
                  <a:gd name="T26" fmla="*/ 1 w 114"/>
                  <a:gd name="T27" fmla="*/ 3 h 41"/>
                  <a:gd name="T28" fmla="*/ 0 w 114"/>
                  <a:gd name="T29" fmla="*/ 3 h 41"/>
                  <a:gd name="T30" fmla="*/ 1 w 114"/>
                  <a:gd name="T31" fmla="*/ 3 h 41"/>
                  <a:gd name="T32" fmla="*/ 1 w 114"/>
                  <a:gd name="T33" fmla="*/ 4 h 41"/>
                  <a:gd name="T34" fmla="*/ 2 w 114"/>
                  <a:gd name="T35" fmla="*/ 4 h 41"/>
                  <a:gd name="T36" fmla="*/ 2 w 114"/>
                  <a:gd name="T37" fmla="*/ 4 h 41"/>
                  <a:gd name="T38" fmla="*/ 2 w 114"/>
                  <a:gd name="T39" fmla="*/ 4 h 41"/>
                  <a:gd name="T40" fmla="*/ 3 w 114"/>
                  <a:gd name="T41" fmla="*/ 4 h 41"/>
                  <a:gd name="T42" fmla="*/ 3 w 114"/>
                  <a:gd name="T43" fmla="*/ 4 h 41"/>
                  <a:gd name="T44" fmla="*/ 4 w 114"/>
                  <a:gd name="T45" fmla="*/ 4 h 41"/>
                  <a:gd name="T46" fmla="*/ 4 w 114"/>
                  <a:gd name="T47" fmla="*/ 4 h 41"/>
                  <a:gd name="T48" fmla="*/ 4 w 114"/>
                  <a:gd name="T49" fmla="*/ 4 h 41"/>
                  <a:gd name="T50" fmla="*/ 5 w 114"/>
                  <a:gd name="T51" fmla="*/ 4 h 41"/>
                  <a:gd name="T52" fmla="*/ 5 w 114"/>
                  <a:gd name="T53" fmla="*/ 4 h 41"/>
                  <a:gd name="T54" fmla="*/ 5 w 114"/>
                  <a:gd name="T55" fmla="*/ 4 h 41"/>
                  <a:gd name="T56" fmla="*/ 6 w 114"/>
                  <a:gd name="T57" fmla="*/ 4 h 41"/>
                  <a:gd name="T58" fmla="*/ 6 w 114"/>
                  <a:gd name="T59" fmla="*/ 4 h 41"/>
                  <a:gd name="T60" fmla="*/ 6 w 114"/>
                  <a:gd name="T61" fmla="*/ 4 h 41"/>
                  <a:gd name="T62" fmla="*/ 7 w 114"/>
                  <a:gd name="T63" fmla="*/ 4 h 41"/>
                  <a:gd name="T64" fmla="*/ 7 w 114"/>
                  <a:gd name="T65" fmla="*/ 4 h 41"/>
                  <a:gd name="T66" fmla="*/ 7 w 114"/>
                  <a:gd name="T67" fmla="*/ 4 h 41"/>
                  <a:gd name="T68" fmla="*/ 8 w 114"/>
                  <a:gd name="T69" fmla="*/ 4 h 41"/>
                  <a:gd name="T70" fmla="*/ 8 w 114"/>
                  <a:gd name="T71" fmla="*/ 5 h 41"/>
                  <a:gd name="T72" fmla="*/ 8 w 114"/>
                  <a:gd name="T73" fmla="*/ 4 h 41"/>
                  <a:gd name="T74" fmla="*/ 9 w 114"/>
                  <a:gd name="T75" fmla="*/ 4 h 41"/>
                  <a:gd name="T76" fmla="*/ 9 w 114"/>
                  <a:gd name="T77" fmla="*/ 4 h 41"/>
                  <a:gd name="T78" fmla="*/ 9 w 114"/>
                  <a:gd name="T79" fmla="*/ 4 h 41"/>
                  <a:gd name="T80" fmla="*/ 10 w 114"/>
                  <a:gd name="T81" fmla="*/ 4 h 41"/>
                  <a:gd name="T82" fmla="*/ 10 w 114"/>
                  <a:gd name="T83" fmla="*/ 4 h 41"/>
                  <a:gd name="T84" fmla="*/ 10 w 114"/>
                  <a:gd name="T85" fmla="*/ 4 h 41"/>
                  <a:gd name="T86" fmla="*/ 11 w 114"/>
                  <a:gd name="T87" fmla="*/ 4 h 41"/>
                  <a:gd name="T88" fmla="*/ 11 w 114"/>
                  <a:gd name="T89" fmla="*/ 4 h 41"/>
                  <a:gd name="T90" fmla="*/ 12 w 114"/>
                  <a:gd name="T91" fmla="*/ 4 h 41"/>
                  <a:gd name="T92" fmla="*/ 12 w 114"/>
                  <a:gd name="T93" fmla="*/ 4 h 41"/>
                  <a:gd name="T94" fmla="*/ 13 w 114"/>
                  <a:gd name="T95" fmla="*/ 4 h 41"/>
                  <a:gd name="T96" fmla="*/ 13 w 114"/>
                  <a:gd name="T97" fmla="*/ 4 h 41"/>
                  <a:gd name="T98" fmla="*/ 14 w 114"/>
                  <a:gd name="T99" fmla="*/ 4 h 41"/>
                  <a:gd name="T100" fmla="*/ 14 w 114"/>
                  <a:gd name="T101" fmla="*/ 4 h 41"/>
                  <a:gd name="T102" fmla="*/ 15 w 114"/>
                  <a:gd name="T103" fmla="*/ 4 h 41"/>
                  <a:gd name="T104" fmla="*/ 7 w 114"/>
                  <a:gd name="T105" fmla="*/ 0 h 41"/>
                  <a:gd name="T106" fmla="*/ 7 w 114"/>
                  <a:gd name="T107" fmla="*/ 0 h 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4" h="41">
                    <a:moveTo>
                      <a:pt x="53" y="0"/>
                    </a:moveTo>
                    <a:lnTo>
                      <a:pt x="51" y="0"/>
                    </a:lnTo>
                    <a:lnTo>
                      <a:pt x="48" y="3"/>
                    </a:lnTo>
                    <a:lnTo>
                      <a:pt x="45" y="5"/>
                    </a:lnTo>
                    <a:lnTo>
                      <a:pt x="43" y="7"/>
                    </a:lnTo>
                    <a:lnTo>
                      <a:pt x="39" y="8"/>
                    </a:lnTo>
                    <a:lnTo>
                      <a:pt x="36" y="11"/>
                    </a:lnTo>
                    <a:lnTo>
                      <a:pt x="32" y="14"/>
                    </a:lnTo>
                    <a:lnTo>
                      <a:pt x="28" y="16"/>
                    </a:lnTo>
                    <a:lnTo>
                      <a:pt x="24" y="18"/>
                    </a:lnTo>
                    <a:lnTo>
                      <a:pt x="20" y="21"/>
                    </a:lnTo>
                    <a:lnTo>
                      <a:pt x="15" y="23"/>
                    </a:lnTo>
                    <a:lnTo>
                      <a:pt x="10" y="25"/>
                    </a:lnTo>
                    <a:lnTo>
                      <a:pt x="6" y="27"/>
                    </a:lnTo>
                    <a:lnTo>
                      <a:pt x="0" y="29"/>
                    </a:lnTo>
                    <a:lnTo>
                      <a:pt x="2" y="30"/>
                    </a:lnTo>
                    <a:lnTo>
                      <a:pt x="5" y="32"/>
                    </a:lnTo>
                    <a:lnTo>
                      <a:pt x="9" y="34"/>
                    </a:lnTo>
                    <a:lnTo>
                      <a:pt x="11" y="34"/>
                    </a:lnTo>
                    <a:lnTo>
                      <a:pt x="15" y="35"/>
                    </a:lnTo>
                    <a:lnTo>
                      <a:pt x="17" y="35"/>
                    </a:lnTo>
                    <a:lnTo>
                      <a:pt x="20" y="36"/>
                    </a:lnTo>
                    <a:lnTo>
                      <a:pt x="25" y="36"/>
                    </a:lnTo>
                    <a:lnTo>
                      <a:pt x="29" y="37"/>
                    </a:lnTo>
                    <a:lnTo>
                      <a:pt x="32" y="38"/>
                    </a:lnTo>
                    <a:lnTo>
                      <a:pt x="34" y="38"/>
                    </a:lnTo>
                    <a:lnTo>
                      <a:pt x="37" y="39"/>
                    </a:lnTo>
                    <a:lnTo>
                      <a:pt x="39" y="39"/>
                    </a:lnTo>
                    <a:lnTo>
                      <a:pt x="43" y="39"/>
                    </a:lnTo>
                    <a:lnTo>
                      <a:pt x="45" y="39"/>
                    </a:lnTo>
                    <a:lnTo>
                      <a:pt x="47" y="39"/>
                    </a:lnTo>
                    <a:lnTo>
                      <a:pt x="51" y="39"/>
                    </a:lnTo>
                    <a:lnTo>
                      <a:pt x="53" y="39"/>
                    </a:lnTo>
                    <a:lnTo>
                      <a:pt x="55" y="39"/>
                    </a:lnTo>
                    <a:lnTo>
                      <a:pt x="57" y="39"/>
                    </a:lnTo>
                    <a:lnTo>
                      <a:pt x="61" y="41"/>
                    </a:lnTo>
                    <a:lnTo>
                      <a:pt x="63" y="39"/>
                    </a:lnTo>
                    <a:lnTo>
                      <a:pt x="65" y="39"/>
                    </a:lnTo>
                    <a:lnTo>
                      <a:pt x="69" y="39"/>
                    </a:lnTo>
                    <a:lnTo>
                      <a:pt x="71" y="39"/>
                    </a:lnTo>
                    <a:lnTo>
                      <a:pt x="73" y="39"/>
                    </a:lnTo>
                    <a:lnTo>
                      <a:pt x="76" y="39"/>
                    </a:lnTo>
                    <a:lnTo>
                      <a:pt x="79" y="39"/>
                    </a:lnTo>
                    <a:lnTo>
                      <a:pt x="81" y="39"/>
                    </a:lnTo>
                    <a:lnTo>
                      <a:pt x="85" y="38"/>
                    </a:lnTo>
                    <a:lnTo>
                      <a:pt x="91" y="38"/>
                    </a:lnTo>
                    <a:lnTo>
                      <a:pt x="94" y="37"/>
                    </a:lnTo>
                    <a:lnTo>
                      <a:pt x="100" y="36"/>
                    </a:lnTo>
                    <a:lnTo>
                      <a:pt x="103" y="35"/>
                    </a:lnTo>
                    <a:lnTo>
                      <a:pt x="108" y="34"/>
                    </a:lnTo>
                    <a:lnTo>
                      <a:pt x="111" y="34"/>
                    </a:lnTo>
                    <a:lnTo>
                      <a:pt x="114" y="33"/>
                    </a:lnTo>
                    <a:lnTo>
                      <a:pt x="5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8" name="Freeform 45"/>
              <p:cNvSpPr>
                <a:spLocks/>
              </p:cNvSpPr>
              <p:nvPr/>
            </p:nvSpPr>
            <p:spPr bwMode="auto">
              <a:xfrm>
                <a:off x="4664" y="3554"/>
                <a:ext cx="47" cy="38"/>
              </a:xfrm>
              <a:custGeom>
                <a:avLst/>
                <a:gdLst>
                  <a:gd name="T0" fmla="*/ 9 w 96"/>
                  <a:gd name="T1" fmla="*/ 0 h 78"/>
                  <a:gd name="T2" fmla="*/ 9 w 96"/>
                  <a:gd name="T3" fmla="*/ 0 h 78"/>
                  <a:gd name="T4" fmla="*/ 9 w 96"/>
                  <a:gd name="T5" fmla="*/ 0 h 78"/>
                  <a:gd name="T6" fmla="*/ 9 w 96"/>
                  <a:gd name="T7" fmla="*/ 0 h 78"/>
                  <a:gd name="T8" fmla="*/ 8 w 96"/>
                  <a:gd name="T9" fmla="*/ 0 h 78"/>
                  <a:gd name="T10" fmla="*/ 8 w 96"/>
                  <a:gd name="T11" fmla="*/ 0 h 78"/>
                  <a:gd name="T12" fmla="*/ 7 w 96"/>
                  <a:gd name="T13" fmla="*/ 0 h 78"/>
                  <a:gd name="T14" fmla="*/ 7 w 96"/>
                  <a:gd name="T15" fmla="*/ 0 h 78"/>
                  <a:gd name="T16" fmla="*/ 7 w 96"/>
                  <a:gd name="T17" fmla="*/ 0 h 78"/>
                  <a:gd name="T18" fmla="*/ 6 w 96"/>
                  <a:gd name="T19" fmla="*/ 0 h 78"/>
                  <a:gd name="T20" fmla="*/ 6 w 96"/>
                  <a:gd name="T21" fmla="*/ 1 h 78"/>
                  <a:gd name="T22" fmla="*/ 6 w 96"/>
                  <a:gd name="T23" fmla="*/ 1 h 78"/>
                  <a:gd name="T24" fmla="*/ 5 w 96"/>
                  <a:gd name="T25" fmla="*/ 1 h 78"/>
                  <a:gd name="T26" fmla="*/ 5 w 96"/>
                  <a:gd name="T27" fmla="*/ 1 h 78"/>
                  <a:gd name="T28" fmla="*/ 5 w 96"/>
                  <a:gd name="T29" fmla="*/ 1 h 78"/>
                  <a:gd name="T30" fmla="*/ 4 w 96"/>
                  <a:gd name="T31" fmla="*/ 1 h 78"/>
                  <a:gd name="T32" fmla="*/ 4 w 96"/>
                  <a:gd name="T33" fmla="*/ 2 h 78"/>
                  <a:gd name="T34" fmla="*/ 3 w 96"/>
                  <a:gd name="T35" fmla="*/ 2 h 78"/>
                  <a:gd name="T36" fmla="*/ 3 w 96"/>
                  <a:gd name="T37" fmla="*/ 2 h 78"/>
                  <a:gd name="T38" fmla="*/ 2 w 96"/>
                  <a:gd name="T39" fmla="*/ 2 h 78"/>
                  <a:gd name="T40" fmla="*/ 2 w 96"/>
                  <a:gd name="T41" fmla="*/ 3 h 78"/>
                  <a:gd name="T42" fmla="*/ 2 w 96"/>
                  <a:gd name="T43" fmla="*/ 3 h 78"/>
                  <a:gd name="T44" fmla="*/ 1 w 96"/>
                  <a:gd name="T45" fmla="*/ 3 h 78"/>
                  <a:gd name="T46" fmla="*/ 1 w 96"/>
                  <a:gd name="T47" fmla="*/ 3 h 78"/>
                  <a:gd name="T48" fmla="*/ 0 w 96"/>
                  <a:gd name="T49" fmla="*/ 4 h 78"/>
                  <a:gd name="T50" fmla="*/ 0 w 96"/>
                  <a:gd name="T51" fmla="*/ 4 h 78"/>
                  <a:gd name="T52" fmla="*/ 0 w 96"/>
                  <a:gd name="T53" fmla="*/ 4 h 78"/>
                  <a:gd name="T54" fmla="*/ 2 w 96"/>
                  <a:gd name="T55" fmla="*/ 9 h 78"/>
                  <a:gd name="T56" fmla="*/ 2 w 96"/>
                  <a:gd name="T57" fmla="*/ 9 h 78"/>
                  <a:gd name="T58" fmla="*/ 2 w 96"/>
                  <a:gd name="T59" fmla="*/ 9 h 78"/>
                  <a:gd name="T60" fmla="*/ 3 w 96"/>
                  <a:gd name="T61" fmla="*/ 8 h 78"/>
                  <a:gd name="T62" fmla="*/ 3 w 96"/>
                  <a:gd name="T63" fmla="*/ 8 h 78"/>
                  <a:gd name="T64" fmla="*/ 4 w 96"/>
                  <a:gd name="T65" fmla="*/ 8 h 78"/>
                  <a:gd name="T66" fmla="*/ 4 w 96"/>
                  <a:gd name="T67" fmla="*/ 8 h 78"/>
                  <a:gd name="T68" fmla="*/ 4 w 96"/>
                  <a:gd name="T69" fmla="*/ 7 h 78"/>
                  <a:gd name="T70" fmla="*/ 5 w 96"/>
                  <a:gd name="T71" fmla="*/ 7 h 78"/>
                  <a:gd name="T72" fmla="*/ 5 w 96"/>
                  <a:gd name="T73" fmla="*/ 7 h 78"/>
                  <a:gd name="T74" fmla="*/ 5 w 96"/>
                  <a:gd name="T75" fmla="*/ 7 h 78"/>
                  <a:gd name="T76" fmla="*/ 6 w 96"/>
                  <a:gd name="T77" fmla="*/ 6 h 78"/>
                  <a:gd name="T78" fmla="*/ 6 w 96"/>
                  <a:gd name="T79" fmla="*/ 6 h 78"/>
                  <a:gd name="T80" fmla="*/ 6 w 96"/>
                  <a:gd name="T81" fmla="*/ 6 h 78"/>
                  <a:gd name="T82" fmla="*/ 7 w 96"/>
                  <a:gd name="T83" fmla="*/ 6 h 78"/>
                  <a:gd name="T84" fmla="*/ 7 w 96"/>
                  <a:gd name="T85" fmla="*/ 6 h 78"/>
                  <a:gd name="T86" fmla="*/ 8 w 96"/>
                  <a:gd name="T87" fmla="*/ 5 h 78"/>
                  <a:gd name="T88" fmla="*/ 8 w 96"/>
                  <a:gd name="T89" fmla="*/ 5 h 78"/>
                  <a:gd name="T90" fmla="*/ 9 w 96"/>
                  <a:gd name="T91" fmla="*/ 5 h 78"/>
                  <a:gd name="T92" fmla="*/ 10 w 96"/>
                  <a:gd name="T93" fmla="*/ 5 h 78"/>
                  <a:gd name="T94" fmla="*/ 10 w 96"/>
                  <a:gd name="T95" fmla="*/ 5 h 78"/>
                  <a:gd name="T96" fmla="*/ 10 w 96"/>
                  <a:gd name="T97" fmla="*/ 5 h 78"/>
                  <a:gd name="T98" fmla="*/ 11 w 96"/>
                  <a:gd name="T99" fmla="*/ 4 h 78"/>
                  <a:gd name="T100" fmla="*/ 11 w 96"/>
                  <a:gd name="T101" fmla="*/ 4 h 78"/>
                  <a:gd name="T102" fmla="*/ 11 w 96"/>
                  <a:gd name="T103" fmla="*/ 4 h 78"/>
                  <a:gd name="T104" fmla="*/ 9 w 96"/>
                  <a:gd name="T105" fmla="*/ 0 h 78"/>
                  <a:gd name="T106" fmla="*/ 9 w 96"/>
                  <a:gd name="T107" fmla="*/ 0 h 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6" h="78">
                    <a:moveTo>
                      <a:pt x="78" y="0"/>
                    </a:moveTo>
                    <a:lnTo>
                      <a:pt x="77" y="0"/>
                    </a:lnTo>
                    <a:lnTo>
                      <a:pt x="75" y="0"/>
                    </a:lnTo>
                    <a:lnTo>
                      <a:pt x="73" y="1"/>
                    </a:lnTo>
                    <a:lnTo>
                      <a:pt x="70" y="2"/>
                    </a:lnTo>
                    <a:lnTo>
                      <a:pt x="66" y="2"/>
                    </a:lnTo>
                    <a:lnTo>
                      <a:pt x="62" y="5"/>
                    </a:lnTo>
                    <a:lnTo>
                      <a:pt x="60" y="5"/>
                    </a:lnTo>
                    <a:lnTo>
                      <a:pt x="57" y="6"/>
                    </a:lnTo>
                    <a:lnTo>
                      <a:pt x="54" y="7"/>
                    </a:lnTo>
                    <a:lnTo>
                      <a:pt x="52" y="8"/>
                    </a:lnTo>
                    <a:lnTo>
                      <a:pt x="48" y="9"/>
                    </a:lnTo>
                    <a:lnTo>
                      <a:pt x="46" y="10"/>
                    </a:lnTo>
                    <a:lnTo>
                      <a:pt x="43" y="11"/>
                    </a:lnTo>
                    <a:lnTo>
                      <a:pt x="40" y="13"/>
                    </a:lnTo>
                    <a:lnTo>
                      <a:pt x="36" y="14"/>
                    </a:lnTo>
                    <a:lnTo>
                      <a:pt x="34" y="16"/>
                    </a:lnTo>
                    <a:lnTo>
                      <a:pt x="29" y="17"/>
                    </a:lnTo>
                    <a:lnTo>
                      <a:pt x="27" y="19"/>
                    </a:lnTo>
                    <a:lnTo>
                      <a:pt x="23" y="22"/>
                    </a:lnTo>
                    <a:lnTo>
                      <a:pt x="20" y="24"/>
                    </a:lnTo>
                    <a:lnTo>
                      <a:pt x="16" y="26"/>
                    </a:lnTo>
                    <a:lnTo>
                      <a:pt x="14" y="28"/>
                    </a:lnTo>
                    <a:lnTo>
                      <a:pt x="10" y="31"/>
                    </a:lnTo>
                    <a:lnTo>
                      <a:pt x="7" y="33"/>
                    </a:lnTo>
                    <a:lnTo>
                      <a:pt x="4" y="36"/>
                    </a:lnTo>
                    <a:lnTo>
                      <a:pt x="0" y="38"/>
                    </a:lnTo>
                    <a:lnTo>
                      <a:pt x="17" y="78"/>
                    </a:lnTo>
                    <a:lnTo>
                      <a:pt x="18" y="77"/>
                    </a:lnTo>
                    <a:lnTo>
                      <a:pt x="22" y="74"/>
                    </a:lnTo>
                    <a:lnTo>
                      <a:pt x="24" y="72"/>
                    </a:lnTo>
                    <a:lnTo>
                      <a:pt x="27" y="70"/>
                    </a:lnTo>
                    <a:lnTo>
                      <a:pt x="32" y="68"/>
                    </a:lnTo>
                    <a:lnTo>
                      <a:pt x="36" y="65"/>
                    </a:lnTo>
                    <a:lnTo>
                      <a:pt x="38" y="63"/>
                    </a:lnTo>
                    <a:lnTo>
                      <a:pt x="41" y="62"/>
                    </a:lnTo>
                    <a:lnTo>
                      <a:pt x="44" y="60"/>
                    </a:lnTo>
                    <a:lnTo>
                      <a:pt x="46" y="59"/>
                    </a:lnTo>
                    <a:lnTo>
                      <a:pt x="50" y="56"/>
                    </a:lnTo>
                    <a:lnTo>
                      <a:pt x="53" y="55"/>
                    </a:lnTo>
                    <a:lnTo>
                      <a:pt x="56" y="54"/>
                    </a:lnTo>
                    <a:lnTo>
                      <a:pt x="61" y="52"/>
                    </a:lnTo>
                    <a:lnTo>
                      <a:pt x="64" y="51"/>
                    </a:lnTo>
                    <a:lnTo>
                      <a:pt x="68" y="48"/>
                    </a:lnTo>
                    <a:lnTo>
                      <a:pt x="72" y="46"/>
                    </a:lnTo>
                    <a:lnTo>
                      <a:pt x="77" y="45"/>
                    </a:lnTo>
                    <a:lnTo>
                      <a:pt x="81" y="43"/>
                    </a:lnTo>
                    <a:lnTo>
                      <a:pt x="85" y="42"/>
                    </a:lnTo>
                    <a:lnTo>
                      <a:pt x="88" y="41"/>
                    </a:lnTo>
                    <a:lnTo>
                      <a:pt x="90" y="39"/>
                    </a:lnTo>
                    <a:lnTo>
                      <a:pt x="93" y="39"/>
                    </a:lnTo>
                    <a:lnTo>
                      <a:pt x="96" y="38"/>
                    </a:lnTo>
                    <a:lnTo>
                      <a:pt x="7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69" name="Freeform 46"/>
              <p:cNvSpPr>
                <a:spLocks/>
              </p:cNvSpPr>
              <p:nvPr/>
            </p:nvSpPr>
            <p:spPr bwMode="auto">
              <a:xfrm>
                <a:off x="4702" y="3610"/>
                <a:ext cx="52" cy="31"/>
              </a:xfrm>
              <a:custGeom>
                <a:avLst/>
                <a:gdLst>
                  <a:gd name="T0" fmla="*/ 0 w 104"/>
                  <a:gd name="T1" fmla="*/ 5 h 60"/>
                  <a:gd name="T2" fmla="*/ 0 w 104"/>
                  <a:gd name="T3" fmla="*/ 5 h 60"/>
                  <a:gd name="T4" fmla="*/ 1 w 104"/>
                  <a:gd name="T5" fmla="*/ 5 h 60"/>
                  <a:gd name="T6" fmla="*/ 1 w 104"/>
                  <a:gd name="T7" fmla="*/ 5 h 60"/>
                  <a:gd name="T8" fmla="*/ 1 w 104"/>
                  <a:gd name="T9" fmla="*/ 5 h 60"/>
                  <a:gd name="T10" fmla="*/ 2 w 104"/>
                  <a:gd name="T11" fmla="*/ 5 h 60"/>
                  <a:gd name="T12" fmla="*/ 2 w 104"/>
                  <a:gd name="T13" fmla="*/ 4 h 60"/>
                  <a:gd name="T14" fmla="*/ 2 w 104"/>
                  <a:gd name="T15" fmla="*/ 4 h 60"/>
                  <a:gd name="T16" fmla="*/ 2 w 104"/>
                  <a:gd name="T17" fmla="*/ 4 h 60"/>
                  <a:gd name="T18" fmla="*/ 3 w 104"/>
                  <a:gd name="T19" fmla="*/ 4 h 60"/>
                  <a:gd name="T20" fmla="*/ 3 w 104"/>
                  <a:gd name="T21" fmla="*/ 4 h 60"/>
                  <a:gd name="T22" fmla="*/ 3 w 104"/>
                  <a:gd name="T23" fmla="*/ 4 h 60"/>
                  <a:gd name="T24" fmla="*/ 4 w 104"/>
                  <a:gd name="T25" fmla="*/ 4 h 60"/>
                  <a:gd name="T26" fmla="*/ 4 w 104"/>
                  <a:gd name="T27" fmla="*/ 3 h 60"/>
                  <a:gd name="T28" fmla="*/ 4 w 104"/>
                  <a:gd name="T29" fmla="*/ 3 h 60"/>
                  <a:gd name="T30" fmla="*/ 5 w 104"/>
                  <a:gd name="T31" fmla="*/ 3 h 60"/>
                  <a:gd name="T32" fmla="*/ 5 w 104"/>
                  <a:gd name="T33" fmla="*/ 3 h 60"/>
                  <a:gd name="T34" fmla="*/ 6 w 104"/>
                  <a:gd name="T35" fmla="*/ 3 h 60"/>
                  <a:gd name="T36" fmla="*/ 6 w 104"/>
                  <a:gd name="T37" fmla="*/ 3 h 60"/>
                  <a:gd name="T38" fmla="*/ 6 w 104"/>
                  <a:gd name="T39" fmla="*/ 2 h 60"/>
                  <a:gd name="T40" fmla="*/ 7 w 104"/>
                  <a:gd name="T41" fmla="*/ 2 h 60"/>
                  <a:gd name="T42" fmla="*/ 7 w 104"/>
                  <a:gd name="T43" fmla="*/ 2 h 60"/>
                  <a:gd name="T44" fmla="*/ 8 w 104"/>
                  <a:gd name="T45" fmla="*/ 2 h 60"/>
                  <a:gd name="T46" fmla="*/ 8 w 104"/>
                  <a:gd name="T47" fmla="*/ 1 h 60"/>
                  <a:gd name="T48" fmla="*/ 9 w 104"/>
                  <a:gd name="T49" fmla="*/ 1 h 60"/>
                  <a:gd name="T50" fmla="*/ 9 w 104"/>
                  <a:gd name="T51" fmla="*/ 1 h 60"/>
                  <a:gd name="T52" fmla="*/ 10 w 104"/>
                  <a:gd name="T53" fmla="*/ 0 h 60"/>
                  <a:gd name="T54" fmla="*/ 13 w 104"/>
                  <a:gd name="T55" fmla="*/ 4 h 60"/>
                  <a:gd name="T56" fmla="*/ 13 w 104"/>
                  <a:gd name="T57" fmla="*/ 4 h 60"/>
                  <a:gd name="T58" fmla="*/ 13 w 104"/>
                  <a:gd name="T59" fmla="*/ 5 h 60"/>
                  <a:gd name="T60" fmla="*/ 12 w 104"/>
                  <a:gd name="T61" fmla="*/ 5 h 60"/>
                  <a:gd name="T62" fmla="*/ 12 w 104"/>
                  <a:gd name="T63" fmla="*/ 5 h 60"/>
                  <a:gd name="T64" fmla="*/ 12 w 104"/>
                  <a:gd name="T65" fmla="*/ 5 h 60"/>
                  <a:gd name="T66" fmla="*/ 11 w 104"/>
                  <a:gd name="T67" fmla="*/ 6 h 60"/>
                  <a:gd name="T68" fmla="*/ 11 w 104"/>
                  <a:gd name="T69" fmla="*/ 6 h 60"/>
                  <a:gd name="T70" fmla="*/ 10 w 104"/>
                  <a:gd name="T71" fmla="*/ 6 h 60"/>
                  <a:gd name="T72" fmla="*/ 10 w 104"/>
                  <a:gd name="T73" fmla="*/ 7 h 60"/>
                  <a:gd name="T74" fmla="*/ 10 w 104"/>
                  <a:gd name="T75" fmla="*/ 7 h 60"/>
                  <a:gd name="T76" fmla="*/ 9 w 104"/>
                  <a:gd name="T77" fmla="*/ 7 h 60"/>
                  <a:gd name="T78" fmla="*/ 9 w 104"/>
                  <a:gd name="T79" fmla="*/ 7 h 60"/>
                  <a:gd name="T80" fmla="*/ 8 w 104"/>
                  <a:gd name="T81" fmla="*/ 7 h 60"/>
                  <a:gd name="T82" fmla="*/ 8 w 104"/>
                  <a:gd name="T83" fmla="*/ 7 h 60"/>
                  <a:gd name="T84" fmla="*/ 8 w 104"/>
                  <a:gd name="T85" fmla="*/ 7 h 60"/>
                  <a:gd name="T86" fmla="*/ 7 w 104"/>
                  <a:gd name="T87" fmla="*/ 8 h 60"/>
                  <a:gd name="T88" fmla="*/ 7 w 104"/>
                  <a:gd name="T89" fmla="*/ 8 h 60"/>
                  <a:gd name="T90" fmla="*/ 6 w 104"/>
                  <a:gd name="T91" fmla="*/ 8 h 60"/>
                  <a:gd name="T92" fmla="*/ 6 w 104"/>
                  <a:gd name="T93" fmla="*/ 8 h 60"/>
                  <a:gd name="T94" fmla="*/ 6 w 104"/>
                  <a:gd name="T95" fmla="*/ 8 h 60"/>
                  <a:gd name="T96" fmla="*/ 0 w 104"/>
                  <a:gd name="T97" fmla="*/ 5 h 60"/>
                  <a:gd name="T98" fmla="*/ 0 w 104"/>
                  <a:gd name="T99" fmla="*/ 5 h 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4" h="60">
                    <a:moveTo>
                      <a:pt x="0" y="34"/>
                    </a:moveTo>
                    <a:lnTo>
                      <a:pt x="0" y="34"/>
                    </a:lnTo>
                    <a:lnTo>
                      <a:pt x="1" y="34"/>
                    </a:lnTo>
                    <a:lnTo>
                      <a:pt x="3" y="33"/>
                    </a:lnTo>
                    <a:lnTo>
                      <a:pt x="5" y="33"/>
                    </a:lnTo>
                    <a:lnTo>
                      <a:pt x="9" y="32"/>
                    </a:lnTo>
                    <a:lnTo>
                      <a:pt x="12" y="31"/>
                    </a:lnTo>
                    <a:lnTo>
                      <a:pt x="14" y="30"/>
                    </a:lnTo>
                    <a:lnTo>
                      <a:pt x="16" y="29"/>
                    </a:lnTo>
                    <a:lnTo>
                      <a:pt x="19" y="29"/>
                    </a:lnTo>
                    <a:lnTo>
                      <a:pt x="22" y="28"/>
                    </a:lnTo>
                    <a:lnTo>
                      <a:pt x="24" y="27"/>
                    </a:lnTo>
                    <a:lnTo>
                      <a:pt x="27" y="25"/>
                    </a:lnTo>
                    <a:lnTo>
                      <a:pt x="29" y="24"/>
                    </a:lnTo>
                    <a:lnTo>
                      <a:pt x="32" y="23"/>
                    </a:lnTo>
                    <a:lnTo>
                      <a:pt x="36" y="21"/>
                    </a:lnTo>
                    <a:lnTo>
                      <a:pt x="38" y="20"/>
                    </a:lnTo>
                    <a:lnTo>
                      <a:pt x="41" y="19"/>
                    </a:lnTo>
                    <a:lnTo>
                      <a:pt x="46" y="18"/>
                    </a:lnTo>
                    <a:lnTo>
                      <a:pt x="48" y="15"/>
                    </a:lnTo>
                    <a:lnTo>
                      <a:pt x="51" y="13"/>
                    </a:lnTo>
                    <a:lnTo>
                      <a:pt x="55" y="11"/>
                    </a:lnTo>
                    <a:lnTo>
                      <a:pt x="58" y="9"/>
                    </a:lnTo>
                    <a:lnTo>
                      <a:pt x="61" y="6"/>
                    </a:lnTo>
                    <a:lnTo>
                      <a:pt x="66" y="4"/>
                    </a:lnTo>
                    <a:lnTo>
                      <a:pt x="69" y="2"/>
                    </a:lnTo>
                    <a:lnTo>
                      <a:pt x="73" y="0"/>
                    </a:lnTo>
                    <a:lnTo>
                      <a:pt x="104" y="29"/>
                    </a:lnTo>
                    <a:lnTo>
                      <a:pt x="103" y="30"/>
                    </a:lnTo>
                    <a:lnTo>
                      <a:pt x="99" y="32"/>
                    </a:lnTo>
                    <a:lnTo>
                      <a:pt x="96" y="33"/>
                    </a:lnTo>
                    <a:lnTo>
                      <a:pt x="94" y="36"/>
                    </a:lnTo>
                    <a:lnTo>
                      <a:pt x="90" y="39"/>
                    </a:lnTo>
                    <a:lnTo>
                      <a:pt x="87" y="41"/>
                    </a:lnTo>
                    <a:lnTo>
                      <a:pt x="83" y="43"/>
                    </a:lnTo>
                    <a:lnTo>
                      <a:pt x="78" y="47"/>
                    </a:lnTo>
                    <a:lnTo>
                      <a:pt x="75" y="48"/>
                    </a:lnTo>
                    <a:lnTo>
                      <a:pt x="73" y="49"/>
                    </a:lnTo>
                    <a:lnTo>
                      <a:pt x="69" y="50"/>
                    </a:lnTo>
                    <a:lnTo>
                      <a:pt x="67" y="52"/>
                    </a:lnTo>
                    <a:lnTo>
                      <a:pt x="64" y="52"/>
                    </a:lnTo>
                    <a:lnTo>
                      <a:pt x="60" y="53"/>
                    </a:lnTo>
                    <a:lnTo>
                      <a:pt x="57" y="55"/>
                    </a:lnTo>
                    <a:lnTo>
                      <a:pt x="55" y="56"/>
                    </a:lnTo>
                    <a:lnTo>
                      <a:pt x="50" y="57"/>
                    </a:lnTo>
                    <a:lnTo>
                      <a:pt x="47" y="58"/>
                    </a:lnTo>
                    <a:lnTo>
                      <a:pt x="43" y="59"/>
                    </a:lnTo>
                    <a:lnTo>
                      <a:pt x="41" y="60"/>
                    </a:lnTo>
                    <a:lnTo>
                      <a:pt x="0"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0" name="Freeform 47"/>
              <p:cNvSpPr>
                <a:spLocks/>
              </p:cNvSpPr>
              <p:nvPr/>
            </p:nvSpPr>
            <p:spPr bwMode="auto">
              <a:xfrm>
                <a:off x="4968" y="3558"/>
                <a:ext cx="24" cy="34"/>
              </a:xfrm>
              <a:custGeom>
                <a:avLst/>
                <a:gdLst>
                  <a:gd name="T0" fmla="*/ 1 w 48"/>
                  <a:gd name="T1" fmla="*/ 0 h 69"/>
                  <a:gd name="T2" fmla="*/ 1 w 48"/>
                  <a:gd name="T3" fmla="*/ 0 h 69"/>
                  <a:gd name="T4" fmla="*/ 0 w 48"/>
                  <a:gd name="T5" fmla="*/ 0 h 69"/>
                  <a:gd name="T6" fmla="*/ 0 w 48"/>
                  <a:gd name="T7" fmla="*/ 0 h 69"/>
                  <a:gd name="T8" fmla="*/ 0 w 48"/>
                  <a:gd name="T9" fmla="*/ 1 h 69"/>
                  <a:gd name="T10" fmla="*/ 0 w 48"/>
                  <a:gd name="T11" fmla="*/ 1 h 69"/>
                  <a:gd name="T12" fmla="*/ 0 w 48"/>
                  <a:gd name="T13" fmla="*/ 2 h 69"/>
                  <a:gd name="T14" fmla="*/ 0 w 48"/>
                  <a:gd name="T15" fmla="*/ 2 h 69"/>
                  <a:gd name="T16" fmla="*/ 0 w 48"/>
                  <a:gd name="T17" fmla="*/ 3 h 69"/>
                  <a:gd name="T18" fmla="*/ 0 w 48"/>
                  <a:gd name="T19" fmla="*/ 3 h 69"/>
                  <a:gd name="T20" fmla="*/ 0 w 48"/>
                  <a:gd name="T21" fmla="*/ 3 h 69"/>
                  <a:gd name="T22" fmla="*/ 0 w 48"/>
                  <a:gd name="T23" fmla="*/ 3 h 69"/>
                  <a:gd name="T24" fmla="*/ 0 w 48"/>
                  <a:gd name="T25" fmla="*/ 4 h 69"/>
                  <a:gd name="T26" fmla="*/ 1 w 48"/>
                  <a:gd name="T27" fmla="*/ 4 h 69"/>
                  <a:gd name="T28" fmla="*/ 1 w 48"/>
                  <a:gd name="T29" fmla="*/ 5 h 69"/>
                  <a:gd name="T30" fmla="*/ 1 w 48"/>
                  <a:gd name="T31" fmla="*/ 5 h 69"/>
                  <a:gd name="T32" fmla="*/ 1 w 48"/>
                  <a:gd name="T33" fmla="*/ 5 h 69"/>
                  <a:gd name="T34" fmla="*/ 1 w 48"/>
                  <a:gd name="T35" fmla="*/ 6 h 69"/>
                  <a:gd name="T36" fmla="*/ 1 w 48"/>
                  <a:gd name="T37" fmla="*/ 6 h 69"/>
                  <a:gd name="T38" fmla="*/ 1 w 48"/>
                  <a:gd name="T39" fmla="*/ 7 h 69"/>
                  <a:gd name="T40" fmla="*/ 1 w 48"/>
                  <a:gd name="T41" fmla="*/ 7 h 69"/>
                  <a:gd name="T42" fmla="*/ 1 w 48"/>
                  <a:gd name="T43" fmla="*/ 8 h 69"/>
                  <a:gd name="T44" fmla="*/ 2 w 48"/>
                  <a:gd name="T45" fmla="*/ 8 h 69"/>
                  <a:gd name="T46" fmla="*/ 6 w 48"/>
                  <a:gd name="T47" fmla="*/ 8 h 69"/>
                  <a:gd name="T48" fmla="*/ 6 w 48"/>
                  <a:gd name="T49" fmla="*/ 8 h 69"/>
                  <a:gd name="T50" fmla="*/ 6 w 48"/>
                  <a:gd name="T51" fmla="*/ 8 h 69"/>
                  <a:gd name="T52" fmla="*/ 6 w 48"/>
                  <a:gd name="T53" fmla="*/ 7 h 69"/>
                  <a:gd name="T54" fmla="*/ 6 w 48"/>
                  <a:gd name="T55" fmla="*/ 7 h 69"/>
                  <a:gd name="T56" fmla="*/ 6 w 48"/>
                  <a:gd name="T57" fmla="*/ 6 h 69"/>
                  <a:gd name="T58" fmla="*/ 6 w 48"/>
                  <a:gd name="T59" fmla="*/ 6 h 69"/>
                  <a:gd name="T60" fmla="*/ 6 w 48"/>
                  <a:gd name="T61" fmla="*/ 6 h 69"/>
                  <a:gd name="T62" fmla="*/ 6 w 48"/>
                  <a:gd name="T63" fmla="*/ 5 h 69"/>
                  <a:gd name="T64" fmla="*/ 6 w 48"/>
                  <a:gd name="T65" fmla="*/ 5 h 69"/>
                  <a:gd name="T66" fmla="*/ 6 w 48"/>
                  <a:gd name="T67" fmla="*/ 5 h 69"/>
                  <a:gd name="T68" fmla="*/ 6 w 48"/>
                  <a:gd name="T69" fmla="*/ 4 h 69"/>
                  <a:gd name="T70" fmla="*/ 6 w 48"/>
                  <a:gd name="T71" fmla="*/ 4 h 69"/>
                  <a:gd name="T72" fmla="*/ 6 w 48"/>
                  <a:gd name="T73" fmla="*/ 4 h 69"/>
                  <a:gd name="T74" fmla="*/ 6 w 48"/>
                  <a:gd name="T75" fmla="*/ 3 h 69"/>
                  <a:gd name="T76" fmla="*/ 6 w 48"/>
                  <a:gd name="T77" fmla="*/ 3 h 69"/>
                  <a:gd name="T78" fmla="*/ 6 w 48"/>
                  <a:gd name="T79" fmla="*/ 3 h 69"/>
                  <a:gd name="T80" fmla="*/ 6 w 48"/>
                  <a:gd name="T81" fmla="*/ 2 h 69"/>
                  <a:gd name="T82" fmla="*/ 6 w 48"/>
                  <a:gd name="T83" fmla="*/ 2 h 69"/>
                  <a:gd name="T84" fmla="*/ 6 w 48"/>
                  <a:gd name="T85" fmla="*/ 1 h 69"/>
                  <a:gd name="T86" fmla="*/ 6 w 48"/>
                  <a:gd name="T87" fmla="*/ 1 h 69"/>
                  <a:gd name="T88" fmla="*/ 6 w 48"/>
                  <a:gd name="T89" fmla="*/ 0 h 69"/>
                  <a:gd name="T90" fmla="*/ 6 w 48"/>
                  <a:gd name="T91" fmla="*/ 0 h 69"/>
                  <a:gd name="T92" fmla="*/ 1 w 48"/>
                  <a:gd name="T93" fmla="*/ 0 h 69"/>
                  <a:gd name="T94" fmla="*/ 1 w 48"/>
                  <a:gd name="T95" fmla="*/ 0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 h="69">
                    <a:moveTo>
                      <a:pt x="1" y="0"/>
                    </a:moveTo>
                    <a:lnTo>
                      <a:pt x="1" y="0"/>
                    </a:lnTo>
                    <a:lnTo>
                      <a:pt x="0" y="5"/>
                    </a:lnTo>
                    <a:lnTo>
                      <a:pt x="0" y="7"/>
                    </a:lnTo>
                    <a:lnTo>
                      <a:pt x="0" y="10"/>
                    </a:lnTo>
                    <a:lnTo>
                      <a:pt x="0" y="15"/>
                    </a:lnTo>
                    <a:lnTo>
                      <a:pt x="0" y="19"/>
                    </a:lnTo>
                    <a:lnTo>
                      <a:pt x="0" y="21"/>
                    </a:lnTo>
                    <a:lnTo>
                      <a:pt x="0" y="24"/>
                    </a:lnTo>
                    <a:lnTo>
                      <a:pt x="0" y="26"/>
                    </a:lnTo>
                    <a:lnTo>
                      <a:pt x="0" y="29"/>
                    </a:lnTo>
                    <a:lnTo>
                      <a:pt x="0" y="31"/>
                    </a:lnTo>
                    <a:lnTo>
                      <a:pt x="0" y="35"/>
                    </a:lnTo>
                    <a:lnTo>
                      <a:pt x="1" y="38"/>
                    </a:lnTo>
                    <a:lnTo>
                      <a:pt x="1" y="40"/>
                    </a:lnTo>
                    <a:lnTo>
                      <a:pt x="1" y="44"/>
                    </a:lnTo>
                    <a:lnTo>
                      <a:pt x="2" y="47"/>
                    </a:lnTo>
                    <a:lnTo>
                      <a:pt x="3" y="51"/>
                    </a:lnTo>
                    <a:lnTo>
                      <a:pt x="5" y="54"/>
                    </a:lnTo>
                    <a:lnTo>
                      <a:pt x="5" y="57"/>
                    </a:lnTo>
                    <a:lnTo>
                      <a:pt x="6" y="61"/>
                    </a:lnTo>
                    <a:lnTo>
                      <a:pt x="7" y="64"/>
                    </a:lnTo>
                    <a:lnTo>
                      <a:pt x="9" y="69"/>
                    </a:lnTo>
                    <a:lnTo>
                      <a:pt x="48" y="69"/>
                    </a:lnTo>
                    <a:lnTo>
                      <a:pt x="47" y="67"/>
                    </a:lnTo>
                    <a:lnTo>
                      <a:pt x="47" y="64"/>
                    </a:lnTo>
                    <a:lnTo>
                      <a:pt x="46" y="62"/>
                    </a:lnTo>
                    <a:lnTo>
                      <a:pt x="46" y="58"/>
                    </a:lnTo>
                    <a:lnTo>
                      <a:pt x="46" y="55"/>
                    </a:lnTo>
                    <a:lnTo>
                      <a:pt x="46" y="52"/>
                    </a:lnTo>
                    <a:lnTo>
                      <a:pt x="46" y="49"/>
                    </a:lnTo>
                    <a:lnTo>
                      <a:pt x="46" y="47"/>
                    </a:lnTo>
                    <a:lnTo>
                      <a:pt x="45" y="44"/>
                    </a:lnTo>
                    <a:lnTo>
                      <a:pt x="45" y="42"/>
                    </a:lnTo>
                    <a:lnTo>
                      <a:pt x="45" y="39"/>
                    </a:lnTo>
                    <a:lnTo>
                      <a:pt x="45" y="36"/>
                    </a:lnTo>
                    <a:lnTo>
                      <a:pt x="45" y="34"/>
                    </a:lnTo>
                    <a:lnTo>
                      <a:pt x="45" y="30"/>
                    </a:lnTo>
                    <a:lnTo>
                      <a:pt x="45" y="27"/>
                    </a:lnTo>
                    <a:lnTo>
                      <a:pt x="45" y="24"/>
                    </a:lnTo>
                    <a:lnTo>
                      <a:pt x="45" y="20"/>
                    </a:lnTo>
                    <a:lnTo>
                      <a:pt x="45" y="17"/>
                    </a:lnTo>
                    <a:lnTo>
                      <a:pt x="45" y="12"/>
                    </a:lnTo>
                    <a:lnTo>
                      <a:pt x="46" y="9"/>
                    </a:lnTo>
                    <a:lnTo>
                      <a:pt x="46" y="5"/>
                    </a:lnTo>
                    <a:lnTo>
                      <a:pt x="46" y="1"/>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1" name="Freeform 48"/>
              <p:cNvSpPr>
                <a:spLocks/>
              </p:cNvSpPr>
              <p:nvPr/>
            </p:nvSpPr>
            <p:spPr bwMode="auto">
              <a:xfrm>
                <a:off x="5007" y="3559"/>
                <a:ext cx="27" cy="39"/>
              </a:xfrm>
              <a:custGeom>
                <a:avLst/>
                <a:gdLst>
                  <a:gd name="T0" fmla="*/ 1 w 54"/>
                  <a:gd name="T1" fmla="*/ 9 h 78"/>
                  <a:gd name="T2" fmla="*/ 5 w 54"/>
                  <a:gd name="T3" fmla="*/ 10 h 78"/>
                  <a:gd name="T4" fmla="*/ 5 w 54"/>
                  <a:gd name="T5" fmla="*/ 10 h 78"/>
                  <a:gd name="T6" fmla="*/ 5 w 54"/>
                  <a:gd name="T7" fmla="*/ 10 h 78"/>
                  <a:gd name="T8" fmla="*/ 5 w 54"/>
                  <a:gd name="T9" fmla="*/ 10 h 78"/>
                  <a:gd name="T10" fmla="*/ 5 w 54"/>
                  <a:gd name="T11" fmla="*/ 9 h 78"/>
                  <a:gd name="T12" fmla="*/ 5 w 54"/>
                  <a:gd name="T13" fmla="*/ 9 h 78"/>
                  <a:gd name="T14" fmla="*/ 5 w 54"/>
                  <a:gd name="T15" fmla="*/ 8 h 78"/>
                  <a:gd name="T16" fmla="*/ 5 w 54"/>
                  <a:gd name="T17" fmla="*/ 8 h 78"/>
                  <a:gd name="T18" fmla="*/ 5 w 54"/>
                  <a:gd name="T19" fmla="*/ 7 h 78"/>
                  <a:gd name="T20" fmla="*/ 5 w 54"/>
                  <a:gd name="T21" fmla="*/ 7 h 78"/>
                  <a:gd name="T22" fmla="*/ 6 w 54"/>
                  <a:gd name="T23" fmla="*/ 7 h 78"/>
                  <a:gd name="T24" fmla="*/ 6 w 54"/>
                  <a:gd name="T25" fmla="*/ 6 h 78"/>
                  <a:gd name="T26" fmla="*/ 6 w 54"/>
                  <a:gd name="T27" fmla="*/ 6 h 78"/>
                  <a:gd name="T28" fmla="*/ 6 w 54"/>
                  <a:gd name="T29" fmla="*/ 6 h 78"/>
                  <a:gd name="T30" fmla="*/ 6 w 54"/>
                  <a:gd name="T31" fmla="*/ 5 h 78"/>
                  <a:gd name="T32" fmla="*/ 6 w 54"/>
                  <a:gd name="T33" fmla="*/ 5 h 78"/>
                  <a:gd name="T34" fmla="*/ 6 w 54"/>
                  <a:gd name="T35" fmla="*/ 5 h 78"/>
                  <a:gd name="T36" fmla="*/ 6 w 54"/>
                  <a:gd name="T37" fmla="*/ 4 h 78"/>
                  <a:gd name="T38" fmla="*/ 6 w 54"/>
                  <a:gd name="T39" fmla="*/ 4 h 78"/>
                  <a:gd name="T40" fmla="*/ 6 w 54"/>
                  <a:gd name="T41" fmla="*/ 3 h 78"/>
                  <a:gd name="T42" fmla="*/ 7 w 54"/>
                  <a:gd name="T43" fmla="*/ 3 h 78"/>
                  <a:gd name="T44" fmla="*/ 7 w 54"/>
                  <a:gd name="T45" fmla="*/ 3 h 78"/>
                  <a:gd name="T46" fmla="*/ 7 w 54"/>
                  <a:gd name="T47" fmla="*/ 2 h 78"/>
                  <a:gd name="T48" fmla="*/ 7 w 54"/>
                  <a:gd name="T49" fmla="*/ 2 h 78"/>
                  <a:gd name="T50" fmla="*/ 7 w 54"/>
                  <a:gd name="T51" fmla="*/ 2 h 78"/>
                  <a:gd name="T52" fmla="*/ 2 w 54"/>
                  <a:gd name="T53" fmla="*/ 0 h 78"/>
                  <a:gd name="T54" fmla="*/ 1 w 54"/>
                  <a:gd name="T55" fmla="*/ 0 h 78"/>
                  <a:gd name="T56" fmla="*/ 1 w 54"/>
                  <a:gd name="T57" fmla="*/ 1 h 78"/>
                  <a:gd name="T58" fmla="*/ 1 w 54"/>
                  <a:gd name="T59" fmla="*/ 1 h 78"/>
                  <a:gd name="T60" fmla="*/ 1 w 54"/>
                  <a:gd name="T61" fmla="*/ 2 h 78"/>
                  <a:gd name="T62" fmla="*/ 1 w 54"/>
                  <a:gd name="T63" fmla="*/ 2 h 78"/>
                  <a:gd name="T64" fmla="*/ 1 w 54"/>
                  <a:gd name="T65" fmla="*/ 2 h 78"/>
                  <a:gd name="T66" fmla="*/ 1 w 54"/>
                  <a:gd name="T67" fmla="*/ 2 h 78"/>
                  <a:gd name="T68" fmla="*/ 1 w 54"/>
                  <a:gd name="T69" fmla="*/ 3 h 78"/>
                  <a:gd name="T70" fmla="*/ 1 w 54"/>
                  <a:gd name="T71" fmla="*/ 3 h 78"/>
                  <a:gd name="T72" fmla="*/ 1 w 54"/>
                  <a:gd name="T73" fmla="*/ 4 h 78"/>
                  <a:gd name="T74" fmla="*/ 1 w 54"/>
                  <a:gd name="T75" fmla="*/ 4 h 78"/>
                  <a:gd name="T76" fmla="*/ 1 w 54"/>
                  <a:gd name="T77" fmla="*/ 5 h 78"/>
                  <a:gd name="T78" fmla="*/ 0 w 54"/>
                  <a:gd name="T79" fmla="*/ 5 h 78"/>
                  <a:gd name="T80" fmla="*/ 0 w 54"/>
                  <a:gd name="T81" fmla="*/ 5 h 78"/>
                  <a:gd name="T82" fmla="*/ 0 w 54"/>
                  <a:gd name="T83" fmla="*/ 6 h 78"/>
                  <a:gd name="T84" fmla="*/ 0 w 54"/>
                  <a:gd name="T85" fmla="*/ 6 h 78"/>
                  <a:gd name="T86" fmla="*/ 0 w 54"/>
                  <a:gd name="T87" fmla="*/ 7 h 78"/>
                  <a:gd name="T88" fmla="*/ 0 w 54"/>
                  <a:gd name="T89" fmla="*/ 7 h 78"/>
                  <a:gd name="T90" fmla="*/ 0 w 54"/>
                  <a:gd name="T91" fmla="*/ 7 h 78"/>
                  <a:gd name="T92" fmla="*/ 0 w 54"/>
                  <a:gd name="T93" fmla="*/ 8 h 78"/>
                  <a:gd name="T94" fmla="*/ 0 w 54"/>
                  <a:gd name="T95" fmla="*/ 8 h 78"/>
                  <a:gd name="T96" fmla="*/ 0 w 54"/>
                  <a:gd name="T97" fmla="*/ 9 h 78"/>
                  <a:gd name="T98" fmla="*/ 1 w 54"/>
                  <a:gd name="T99" fmla="*/ 9 h 78"/>
                  <a:gd name="T100" fmla="*/ 1 w 54"/>
                  <a:gd name="T101" fmla="*/ 9 h 78"/>
                  <a:gd name="T102" fmla="*/ 1 w 54"/>
                  <a:gd name="T103" fmla="*/ 9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4" h="78">
                    <a:moveTo>
                      <a:pt x="2" y="70"/>
                    </a:moveTo>
                    <a:lnTo>
                      <a:pt x="35" y="78"/>
                    </a:lnTo>
                    <a:lnTo>
                      <a:pt x="35" y="77"/>
                    </a:lnTo>
                    <a:lnTo>
                      <a:pt x="35" y="75"/>
                    </a:lnTo>
                    <a:lnTo>
                      <a:pt x="36" y="72"/>
                    </a:lnTo>
                    <a:lnTo>
                      <a:pt x="36" y="68"/>
                    </a:lnTo>
                    <a:lnTo>
                      <a:pt x="37" y="64"/>
                    </a:lnTo>
                    <a:lnTo>
                      <a:pt x="39" y="60"/>
                    </a:lnTo>
                    <a:lnTo>
                      <a:pt x="40" y="55"/>
                    </a:lnTo>
                    <a:lnTo>
                      <a:pt x="40" y="52"/>
                    </a:lnTo>
                    <a:lnTo>
                      <a:pt x="41" y="50"/>
                    </a:lnTo>
                    <a:lnTo>
                      <a:pt x="41" y="46"/>
                    </a:lnTo>
                    <a:lnTo>
                      <a:pt x="42" y="44"/>
                    </a:lnTo>
                    <a:lnTo>
                      <a:pt x="43" y="41"/>
                    </a:lnTo>
                    <a:lnTo>
                      <a:pt x="43" y="39"/>
                    </a:lnTo>
                    <a:lnTo>
                      <a:pt x="44" y="35"/>
                    </a:lnTo>
                    <a:lnTo>
                      <a:pt x="45" y="33"/>
                    </a:lnTo>
                    <a:lnTo>
                      <a:pt x="46" y="30"/>
                    </a:lnTo>
                    <a:lnTo>
                      <a:pt x="46" y="26"/>
                    </a:lnTo>
                    <a:lnTo>
                      <a:pt x="48" y="23"/>
                    </a:lnTo>
                    <a:lnTo>
                      <a:pt x="49" y="21"/>
                    </a:lnTo>
                    <a:lnTo>
                      <a:pt x="50" y="17"/>
                    </a:lnTo>
                    <a:lnTo>
                      <a:pt x="51" y="15"/>
                    </a:lnTo>
                    <a:lnTo>
                      <a:pt x="52" y="12"/>
                    </a:lnTo>
                    <a:lnTo>
                      <a:pt x="54" y="9"/>
                    </a:lnTo>
                    <a:lnTo>
                      <a:pt x="9" y="0"/>
                    </a:lnTo>
                    <a:lnTo>
                      <a:pt x="8" y="0"/>
                    </a:lnTo>
                    <a:lnTo>
                      <a:pt x="8" y="3"/>
                    </a:lnTo>
                    <a:lnTo>
                      <a:pt x="7" y="5"/>
                    </a:lnTo>
                    <a:lnTo>
                      <a:pt x="6" y="9"/>
                    </a:lnTo>
                    <a:lnTo>
                      <a:pt x="5" y="12"/>
                    </a:lnTo>
                    <a:lnTo>
                      <a:pt x="5" y="14"/>
                    </a:lnTo>
                    <a:lnTo>
                      <a:pt x="4" y="16"/>
                    </a:lnTo>
                    <a:lnTo>
                      <a:pt x="4" y="20"/>
                    </a:lnTo>
                    <a:lnTo>
                      <a:pt x="3" y="23"/>
                    </a:lnTo>
                    <a:lnTo>
                      <a:pt x="3" y="26"/>
                    </a:lnTo>
                    <a:lnTo>
                      <a:pt x="2" y="28"/>
                    </a:lnTo>
                    <a:lnTo>
                      <a:pt x="2" y="33"/>
                    </a:lnTo>
                    <a:lnTo>
                      <a:pt x="0" y="36"/>
                    </a:lnTo>
                    <a:lnTo>
                      <a:pt x="0" y="40"/>
                    </a:lnTo>
                    <a:lnTo>
                      <a:pt x="0" y="43"/>
                    </a:lnTo>
                    <a:lnTo>
                      <a:pt x="0" y="46"/>
                    </a:lnTo>
                    <a:lnTo>
                      <a:pt x="0" y="50"/>
                    </a:lnTo>
                    <a:lnTo>
                      <a:pt x="0" y="53"/>
                    </a:lnTo>
                    <a:lnTo>
                      <a:pt x="0" y="55"/>
                    </a:lnTo>
                    <a:lnTo>
                      <a:pt x="0" y="59"/>
                    </a:lnTo>
                    <a:lnTo>
                      <a:pt x="0" y="63"/>
                    </a:lnTo>
                    <a:lnTo>
                      <a:pt x="0" y="67"/>
                    </a:lnTo>
                    <a:lnTo>
                      <a:pt x="2" y="69"/>
                    </a:lnTo>
                    <a:lnTo>
                      <a:pt x="2" y="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2" name="Freeform 49"/>
              <p:cNvSpPr>
                <a:spLocks/>
              </p:cNvSpPr>
              <p:nvPr/>
            </p:nvSpPr>
            <p:spPr bwMode="auto">
              <a:xfrm>
                <a:off x="5056" y="3662"/>
                <a:ext cx="33" cy="30"/>
              </a:xfrm>
              <a:custGeom>
                <a:avLst/>
                <a:gdLst>
                  <a:gd name="T0" fmla="*/ 0 w 66"/>
                  <a:gd name="T1" fmla="*/ 3 h 58"/>
                  <a:gd name="T2" fmla="*/ 1 w 66"/>
                  <a:gd name="T3" fmla="*/ 3 h 58"/>
                  <a:gd name="T4" fmla="*/ 1 w 66"/>
                  <a:gd name="T5" fmla="*/ 2 h 58"/>
                  <a:gd name="T6" fmla="*/ 1 w 66"/>
                  <a:gd name="T7" fmla="*/ 2 h 58"/>
                  <a:gd name="T8" fmla="*/ 2 w 66"/>
                  <a:gd name="T9" fmla="*/ 2 h 58"/>
                  <a:gd name="T10" fmla="*/ 2 w 66"/>
                  <a:gd name="T11" fmla="*/ 2 h 58"/>
                  <a:gd name="T12" fmla="*/ 3 w 66"/>
                  <a:gd name="T13" fmla="*/ 2 h 58"/>
                  <a:gd name="T14" fmla="*/ 3 w 66"/>
                  <a:gd name="T15" fmla="*/ 1 h 58"/>
                  <a:gd name="T16" fmla="*/ 3 w 66"/>
                  <a:gd name="T17" fmla="*/ 1 h 58"/>
                  <a:gd name="T18" fmla="*/ 3 w 66"/>
                  <a:gd name="T19" fmla="*/ 1 h 58"/>
                  <a:gd name="T20" fmla="*/ 4 w 66"/>
                  <a:gd name="T21" fmla="*/ 1 h 58"/>
                  <a:gd name="T22" fmla="*/ 4 w 66"/>
                  <a:gd name="T23" fmla="*/ 1 h 58"/>
                  <a:gd name="T24" fmla="*/ 4 w 66"/>
                  <a:gd name="T25" fmla="*/ 1 h 58"/>
                  <a:gd name="T26" fmla="*/ 5 w 66"/>
                  <a:gd name="T27" fmla="*/ 1 h 58"/>
                  <a:gd name="T28" fmla="*/ 5 w 66"/>
                  <a:gd name="T29" fmla="*/ 1 h 58"/>
                  <a:gd name="T30" fmla="*/ 5 w 66"/>
                  <a:gd name="T31" fmla="*/ 1 h 58"/>
                  <a:gd name="T32" fmla="*/ 6 w 66"/>
                  <a:gd name="T33" fmla="*/ 1 h 58"/>
                  <a:gd name="T34" fmla="*/ 6 w 66"/>
                  <a:gd name="T35" fmla="*/ 1 h 58"/>
                  <a:gd name="T36" fmla="*/ 7 w 66"/>
                  <a:gd name="T37" fmla="*/ 0 h 58"/>
                  <a:gd name="T38" fmla="*/ 7 w 66"/>
                  <a:gd name="T39" fmla="*/ 0 h 58"/>
                  <a:gd name="T40" fmla="*/ 8 w 66"/>
                  <a:gd name="T41" fmla="*/ 0 h 58"/>
                  <a:gd name="T42" fmla="*/ 8 w 66"/>
                  <a:gd name="T43" fmla="*/ 0 h 58"/>
                  <a:gd name="T44" fmla="*/ 9 w 66"/>
                  <a:gd name="T45" fmla="*/ 0 h 58"/>
                  <a:gd name="T46" fmla="*/ 9 w 66"/>
                  <a:gd name="T47" fmla="*/ 6 h 58"/>
                  <a:gd name="T48" fmla="*/ 8 w 66"/>
                  <a:gd name="T49" fmla="*/ 6 h 58"/>
                  <a:gd name="T50" fmla="*/ 8 w 66"/>
                  <a:gd name="T51" fmla="*/ 6 h 58"/>
                  <a:gd name="T52" fmla="*/ 8 w 66"/>
                  <a:gd name="T53" fmla="*/ 6 h 58"/>
                  <a:gd name="T54" fmla="*/ 7 w 66"/>
                  <a:gd name="T55" fmla="*/ 6 h 58"/>
                  <a:gd name="T56" fmla="*/ 7 w 66"/>
                  <a:gd name="T57" fmla="*/ 6 h 58"/>
                  <a:gd name="T58" fmla="*/ 7 w 66"/>
                  <a:gd name="T59" fmla="*/ 6 h 58"/>
                  <a:gd name="T60" fmla="*/ 6 w 66"/>
                  <a:gd name="T61" fmla="*/ 6 h 58"/>
                  <a:gd name="T62" fmla="*/ 5 w 66"/>
                  <a:gd name="T63" fmla="*/ 6 h 58"/>
                  <a:gd name="T64" fmla="*/ 5 w 66"/>
                  <a:gd name="T65" fmla="*/ 6 h 58"/>
                  <a:gd name="T66" fmla="*/ 5 w 66"/>
                  <a:gd name="T67" fmla="*/ 7 h 58"/>
                  <a:gd name="T68" fmla="*/ 4 w 66"/>
                  <a:gd name="T69" fmla="*/ 7 h 58"/>
                  <a:gd name="T70" fmla="*/ 4 w 66"/>
                  <a:gd name="T71" fmla="*/ 7 h 58"/>
                  <a:gd name="T72" fmla="*/ 4 w 66"/>
                  <a:gd name="T73" fmla="*/ 7 h 58"/>
                  <a:gd name="T74" fmla="*/ 3 w 66"/>
                  <a:gd name="T75" fmla="*/ 7 h 58"/>
                  <a:gd name="T76" fmla="*/ 3 w 66"/>
                  <a:gd name="T77" fmla="*/ 7 h 58"/>
                  <a:gd name="T78" fmla="*/ 3 w 66"/>
                  <a:gd name="T79" fmla="*/ 7 h 58"/>
                  <a:gd name="T80" fmla="*/ 2 w 66"/>
                  <a:gd name="T81" fmla="*/ 7 h 58"/>
                  <a:gd name="T82" fmla="*/ 2 w 66"/>
                  <a:gd name="T83" fmla="*/ 7 h 58"/>
                  <a:gd name="T84" fmla="*/ 1 w 66"/>
                  <a:gd name="T85" fmla="*/ 8 h 58"/>
                  <a:gd name="T86" fmla="*/ 1 w 66"/>
                  <a:gd name="T87" fmla="*/ 8 h 58"/>
                  <a:gd name="T88" fmla="*/ 0 w 66"/>
                  <a:gd name="T89" fmla="*/ 3 h 58"/>
                  <a:gd name="T90" fmla="*/ 0 w 66"/>
                  <a:gd name="T91" fmla="*/ 3 h 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6" h="58">
                    <a:moveTo>
                      <a:pt x="0" y="18"/>
                    </a:moveTo>
                    <a:lnTo>
                      <a:pt x="1" y="17"/>
                    </a:lnTo>
                    <a:lnTo>
                      <a:pt x="5" y="15"/>
                    </a:lnTo>
                    <a:lnTo>
                      <a:pt x="7" y="13"/>
                    </a:lnTo>
                    <a:lnTo>
                      <a:pt x="9" y="12"/>
                    </a:lnTo>
                    <a:lnTo>
                      <a:pt x="14" y="11"/>
                    </a:lnTo>
                    <a:lnTo>
                      <a:pt x="17" y="9"/>
                    </a:lnTo>
                    <a:lnTo>
                      <a:pt x="19" y="8"/>
                    </a:lnTo>
                    <a:lnTo>
                      <a:pt x="21" y="8"/>
                    </a:lnTo>
                    <a:lnTo>
                      <a:pt x="24" y="7"/>
                    </a:lnTo>
                    <a:lnTo>
                      <a:pt x="27" y="6"/>
                    </a:lnTo>
                    <a:lnTo>
                      <a:pt x="29" y="6"/>
                    </a:lnTo>
                    <a:lnTo>
                      <a:pt x="31" y="4"/>
                    </a:lnTo>
                    <a:lnTo>
                      <a:pt x="35" y="3"/>
                    </a:lnTo>
                    <a:lnTo>
                      <a:pt x="38" y="3"/>
                    </a:lnTo>
                    <a:lnTo>
                      <a:pt x="40" y="2"/>
                    </a:lnTo>
                    <a:lnTo>
                      <a:pt x="44" y="2"/>
                    </a:lnTo>
                    <a:lnTo>
                      <a:pt x="47" y="1"/>
                    </a:lnTo>
                    <a:lnTo>
                      <a:pt x="51" y="0"/>
                    </a:lnTo>
                    <a:lnTo>
                      <a:pt x="54" y="0"/>
                    </a:lnTo>
                    <a:lnTo>
                      <a:pt x="58" y="0"/>
                    </a:lnTo>
                    <a:lnTo>
                      <a:pt x="62" y="0"/>
                    </a:lnTo>
                    <a:lnTo>
                      <a:pt x="66" y="0"/>
                    </a:lnTo>
                    <a:lnTo>
                      <a:pt x="66" y="46"/>
                    </a:lnTo>
                    <a:lnTo>
                      <a:pt x="64" y="46"/>
                    </a:lnTo>
                    <a:lnTo>
                      <a:pt x="61" y="45"/>
                    </a:lnTo>
                    <a:lnTo>
                      <a:pt x="58" y="45"/>
                    </a:lnTo>
                    <a:lnTo>
                      <a:pt x="55" y="45"/>
                    </a:lnTo>
                    <a:lnTo>
                      <a:pt x="53" y="45"/>
                    </a:lnTo>
                    <a:lnTo>
                      <a:pt x="49" y="46"/>
                    </a:lnTo>
                    <a:lnTo>
                      <a:pt x="44" y="46"/>
                    </a:lnTo>
                    <a:lnTo>
                      <a:pt x="39" y="47"/>
                    </a:lnTo>
                    <a:lnTo>
                      <a:pt x="37" y="47"/>
                    </a:lnTo>
                    <a:lnTo>
                      <a:pt x="35" y="48"/>
                    </a:lnTo>
                    <a:lnTo>
                      <a:pt x="31" y="48"/>
                    </a:lnTo>
                    <a:lnTo>
                      <a:pt x="29" y="49"/>
                    </a:lnTo>
                    <a:lnTo>
                      <a:pt x="26" y="49"/>
                    </a:lnTo>
                    <a:lnTo>
                      <a:pt x="24" y="51"/>
                    </a:lnTo>
                    <a:lnTo>
                      <a:pt x="20" y="52"/>
                    </a:lnTo>
                    <a:lnTo>
                      <a:pt x="17" y="53"/>
                    </a:lnTo>
                    <a:lnTo>
                      <a:pt x="14" y="54"/>
                    </a:lnTo>
                    <a:lnTo>
                      <a:pt x="10" y="55"/>
                    </a:lnTo>
                    <a:lnTo>
                      <a:pt x="8" y="57"/>
                    </a:lnTo>
                    <a:lnTo>
                      <a:pt x="5" y="58"/>
                    </a:lnTo>
                    <a:lnTo>
                      <a:pt x="0"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3" name="Freeform 50"/>
              <p:cNvSpPr>
                <a:spLocks/>
              </p:cNvSpPr>
              <p:nvPr/>
            </p:nvSpPr>
            <p:spPr bwMode="auto">
              <a:xfrm>
                <a:off x="4946" y="3218"/>
                <a:ext cx="29" cy="39"/>
              </a:xfrm>
              <a:custGeom>
                <a:avLst/>
                <a:gdLst>
                  <a:gd name="T0" fmla="*/ 7 w 60"/>
                  <a:gd name="T1" fmla="*/ 0 h 77"/>
                  <a:gd name="T2" fmla="*/ 7 w 60"/>
                  <a:gd name="T3" fmla="*/ 1 h 77"/>
                  <a:gd name="T4" fmla="*/ 7 w 60"/>
                  <a:gd name="T5" fmla="*/ 1 h 77"/>
                  <a:gd name="T6" fmla="*/ 7 w 60"/>
                  <a:gd name="T7" fmla="*/ 1 h 77"/>
                  <a:gd name="T8" fmla="*/ 7 w 60"/>
                  <a:gd name="T9" fmla="*/ 2 h 77"/>
                  <a:gd name="T10" fmla="*/ 7 w 60"/>
                  <a:gd name="T11" fmla="*/ 2 h 77"/>
                  <a:gd name="T12" fmla="*/ 7 w 60"/>
                  <a:gd name="T13" fmla="*/ 2 h 77"/>
                  <a:gd name="T14" fmla="*/ 7 w 60"/>
                  <a:gd name="T15" fmla="*/ 3 h 77"/>
                  <a:gd name="T16" fmla="*/ 7 w 60"/>
                  <a:gd name="T17" fmla="*/ 3 h 77"/>
                  <a:gd name="T18" fmla="*/ 7 w 60"/>
                  <a:gd name="T19" fmla="*/ 3 h 77"/>
                  <a:gd name="T20" fmla="*/ 7 w 60"/>
                  <a:gd name="T21" fmla="*/ 4 h 77"/>
                  <a:gd name="T22" fmla="*/ 6 w 60"/>
                  <a:gd name="T23" fmla="*/ 4 h 77"/>
                  <a:gd name="T24" fmla="*/ 6 w 60"/>
                  <a:gd name="T25" fmla="*/ 4 h 77"/>
                  <a:gd name="T26" fmla="*/ 6 w 60"/>
                  <a:gd name="T27" fmla="*/ 5 h 77"/>
                  <a:gd name="T28" fmla="*/ 6 w 60"/>
                  <a:gd name="T29" fmla="*/ 5 h 77"/>
                  <a:gd name="T30" fmla="*/ 6 w 60"/>
                  <a:gd name="T31" fmla="*/ 5 h 77"/>
                  <a:gd name="T32" fmla="*/ 6 w 60"/>
                  <a:gd name="T33" fmla="*/ 6 h 77"/>
                  <a:gd name="T34" fmla="*/ 6 w 60"/>
                  <a:gd name="T35" fmla="*/ 6 h 77"/>
                  <a:gd name="T36" fmla="*/ 6 w 60"/>
                  <a:gd name="T37" fmla="*/ 7 h 77"/>
                  <a:gd name="T38" fmla="*/ 6 w 60"/>
                  <a:gd name="T39" fmla="*/ 7 h 77"/>
                  <a:gd name="T40" fmla="*/ 5 w 60"/>
                  <a:gd name="T41" fmla="*/ 8 h 77"/>
                  <a:gd name="T42" fmla="*/ 5 w 60"/>
                  <a:gd name="T43" fmla="*/ 8 h 77"/>
                  <a:gd name="T44" fmla="*/ 5 w 60"/>
                  <a:gd name="T45" fmla="*/ 9 h 77"/>
                  <a:gd name="T46" fmla="*/ 5 w 60"/>
                  <a:gd name="T47" fmla="*/ 9 h 77"/>
                  <a:gd name="T48" fmla="*/ 5 w 60"/>
                  <a:gd name="T49" fmla="*/ 10 h 77"/>
                  <a:gd name="T50" fmla="*/ 4 w 60"/>
                  <a:gd name="T51" fmla="*/ 10 h 77"/>
                  <a:gd name="T52" fmla="*/ 0 w 60"/>
                  <a:gd name="T53" fmla="*/ 9 h 77"/>
                  <a:gd name="T54" fmla="*/ 0 w 60"/>
                  <a:gd name="T55" fmla="*/ 9 h 77"/>
                  <a:gd name="T56" fmla="*/ 0 w 60"/>
                  <a:gd name="T57" fmla="*/ 9 h 77"/>
                  <a:gd name="T58" fmla="*/ 0 w 60"/>
                  <a:gd name="T59" fmla="*/ 9 h 77"/>
                  <a:gd name="T60" fmla="*/ 0 w 60"/>
                  <a:gd name="T61" fmla="*/ 8 h 77"/>
                  <a:gd name="T62" fmla="*/ 0 w 60"/>
                  <a:gd name="T63" fmla="*/ 8 h 77"/>
                  <a:gd name="T64" fmla="*/ 1 w 60"/>
                  <a:gd name="T65" fmla="*/ 7 h 77"/>
                  <a:gd name="T66" fmla="*/ 1 w 60"/>
                  <a:gd name="T67" fmla="*/ 7 h 77"/>
                  <a:gd name="T68" fmla="*/ 1 w 60"/>
                  <a:gd name="T69" fmla="*/ 7 h 77"/>
                  <a:gd name="T70" fmla="*/ 1 w 60"/>
                  <a:gd name="T71" fmla="*/ 6 h 77"/>
                  <a:gd name="T72" fmla="*/ 1 w 60"/>
                  <a:gd name="T73" fmla="*/ 6 h 77"/>
                  <a:gd name="T74" fmla="*/ 1 w 60"/>
                  <a:gd name="T75" fmla="*/ 6 h 77"/>
                  <a:gd name="T76" fmla="*/ 1 w 60"/>
                  <a:gd name="T77" fmla="*/ 5 h 77"/>
                  <a:gd name="T78" fmla="*/ 1 w 60"/>
                  <a:gd name="T79" fmla="*/ 5 h 77"/>
                  <a:gd name="T80" fmla="*/ 1 w 60"/>
                  <a:gd name="T81" fmla="*/ 5 h 77"/>
                  <a:gd name="T82" fmla="*/ 2 w 60"/>
                  <a:gd name="T83" fmla="*/ 4 h 77"/>
                  <a:gd name="T84" fmla="*/ 2 w 60"/>
                  <a:gd name="T85" fmla="*/ 4 h 77"/>
                  <a:gd name="T86" fmla="*/ 2 w 60"/>
                  <a:gd name="T87" fmla="*/ 3 h 77"/>
                  <a:gd name="T88" fmla="*/ 2 w 60"/>
                  <a:gd name="T89" fmla="*/ 3 h 77"/>
                  <a:gd name="T90" fmla="*/ 2 w 60"/>
                  <a:gd name="T91" fmla="*/ 2 h 77"/>
                  <a:gd name="T92" fmla="*/ 2 w 60"/>
                  <a:gd name="T93" fmla="*/ 2 h 77"/>
                  <a:gd name="T94" fmla="*/ 2 w 60"/>
                  <a:gd name="T95" fmla="*/ 1 h 77"/>
                  <a:gd name="T96" fmla="*/ 2 w 60"/>
                  <a:gd name="T97" fmla="*/ 1 h 77"/>
                  <a:gd name="T98" fmla="*/ 7 w 60"/>
                  <a:gd name="T99" fmla="*/ 0 h 77"/>
                  <a:gd name="T100" fmla="*/ 7 w 60"/>
                  <a:gd name="T101" fmla="*/ 0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0" h="77">
                    <a:moveTo>
                      <a:pt x="60" y="0"/>
                    </a:moveTo>
                    <a:lnTo>
                      <a:pt x="60" y="1"/>
                    </a:lnTo>
                    <a:lnTo>
                      <a:pt x="60" y="2"/>
                    </a:lnTo>
                    <a:lnTo>
                      <a:pt x="60" y="6"/>
                    </a:lnTo>
                    <a:lnTo>
                      <a:pt x="59" y="9"/>
                    </a:lnTo>
                    <a:lnTo>
                      <a:pt x="59" y="12"/>
                    </a:lnTo>
                    <a:lnTo>
                      <a:pt x="59" y="15"/>
                    </a:lnTo>
                    <a:lnTo>
                      <a:pt x="59" y="17"/>
                    </a:lnTo>
                    <a:lnTo>
                      <a:pt x="59" y="20"/>
                    </a:lnTo>
                    <a:lnTo>
                      <a:pt x="59" y="22"/>
                    </a:lnTo>
                    <a:lnTo>
                      <a:pt x="57" y="25"/>
                    </a:lnTo>
                    <a:lnTo>
                      <a:pt x="56" y="28"/>
                    </a:lnTo>
                    <a:lnTo>
                      <a:pt x="56" y="30"/>
                    </a:lnTo>
                    <a:lnTo>
                      <a:pt x="56" y="34"/>
                    </a:lnTo>
                    <a:lnTo>
                      <a:pt x="55" y="37"/>
                    </a:lnTo>
                    <a:lnTo>
                      <a:pt x="54" y="40"/>
                    </a:lnTo>
                    <a:lnTo>
                      <a:pt x="53" y="44"/>
                    </a:lnTo>
                    <a:lnTo>
                      <a:pt x="52" y="47"/>
                    </a:lnTo>
                    <a:lnTo>
                      <a:pt x="51" y="50"/>
                    </a:lnTo>
                    <a:lnTo>
                      <a:pt x="50" y="54"/>
                    </a:lnTo>
                    <a:lnTo>
                      <a:pt x="48" y="57"/>
                    </a:lnTo>
                    <a:lnTo>
                      <a:pt x="46" y="62"/>
                    </a:lnTo>
                    <a:lnTo>
                      <a:pt x="45" y="65"/>
                    </a:lnTo>
                    <a:lnTo>
                      <a:pt x="43" y="68"/>
                    </a:lnTo>
                    <a:lnTo>
                      <a:pt x="42" y="73"/>
                    </a:lnTo>
                    <a:lnTo>
                      <a:pt x="39" y="77"/>
                    </a:lnTo>
                    <a:lnTo>
                      <a:pt x="0" y="72"/>
                    </a:lnTo>
                    <a:lnTo>
                      <a:pt x="0" y="70"/>
                    </a:lnTo>
                    <a:lnTo>
                      <a:pt x="2" y="67"/>
                    </a:lnTo>
                    <a:lnTo>
                      <a:pt x="4" y="65"/>
                    </a:lnTo>
                    <a:lnTo>
                      <a:pt x="5" y="63"/>
                    </a:lnTo>
                    <a:lnTo>
                      <a:pt x="7" y="59"/>
                    </a:lnTo>
                    <a:lnTo>
                      <a:pt x="9" y="56"/>
                    </a:lnTo>
                    <a:lnTo>
                      <a:pt x="9" y="54"/>
                    </a:lnTo>
                    <a:lnTo>
                      <a:pt x="10" y="52"/>
                    </a:lnTo>
                    <a:lnTo>
                      <a:pt x="10" y="48"/>
                    </a:lnTo>
                    <a:lnTo>
                      <a:pt x="11" y="46"/>
                    </a:lnTo>
                    <a:lnTo>
                      <a:pt x="11" y="43"/>
                    </a:lnTo>
                    <a:lnTo>
                      <a:pt x="14" y="40"/>
                    </a:lnTo>
                    <a:lnTo>
                      <a:pt x="14" y="37"/>
                    </a:lnTo>
                    <a:lnTo>
                      <a:pt x="15" y="35"/>
                    </a:lnTo>
                    <a:lnTo>
                      <a:pt x="16" y="30"/>
                    </a:lnTo>
                    <a:lnTo>
                      <a:pt x="17" y="27"/>
                    </a:lnTo>
                    <a:lnTo>
                      <a:pt x="17" y="23"/>
                    </a:lnTo>
                    <a:lnTo>
                      <a:pt x="18" y="20"/>
                    </a:lnTo>
                    <a:lnTo>
                      <a:pt x="19" y="15"/>
                    </a:lnTo>
                    <a:lnTo>
                      <a:pt x="20" y="11"/>
                    </a:lnTo>
                    <a:lnTo>
                      <a:pt x="20" y="7"/>
                    </a:lnTo>
                    <a:lnTo>
                      <a:pt x="22" y="2"/>
                    </a:lnTo>
                    <a:lnTo>
                      <a:pt x="6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4" name="Freeform 51"/>
              <p:cNvSpPr>
                <a:spLocks/>
              </p:cNvSpPr>
              <p:nvPr/>
            </p:nvSpPr>
            <p:spPr bwMode="auto">
              <a:xfrm>
                <a:off x="4913" y="3219"/>
                <a:ext cx="28" cy="32"/>
              </a:xfrm>
              <a:custGeom>
                <a:avLst/>
                <a:gdLst>
                  <a:gd name="T0" fmla="*/ 7 w 56"/>
                  <a:gd name="T1" fmla="*/ 0 h 64"/>
                  <a:gd name="T2" fmla="*/ 7 w 56"/>
                  <a:gd name="T3" fmla="*/ 1 h 64"/>
                  <a:gd name="T4" fmla="*/ 7 w 56"/>
                  <a:gd name="T5" fmla="*/ 1 h 64"/>
                  <a:gd name="T6" fmla="*/ 7 w 56"/>
                  <a:gd name="T7" fmla="*/ 1 h 64"/>
                  <a:gd name="T8" fmla="*/ 7 w 56"/>
                  <a:gd name="T9" fmla="*/ 2 h 64"/>
                  <a:gd name="T10" fmla="*/ 7 w 56"/>
                  <a:gd name="T11" fmla="*/ 2 h 64"/>
                  <a:gd name="T12" fmla="*/ 7 w 56"/>
                  <a:gd name="T13" fmla="*/ 3 h 64"/>
                  <a:gd name="T14" fmla="*/ 7 w 56"/>
                  <a:gd name="T15" fmla="*/ 3 h 64"/>
                  <a:gd name="T16" fmla="*/ 7 w 56"/>
                  <a:gd name="T17" fmla="*/ 4 h 64"/>
                  <a:gd name="T18" fmla="*/ 7 w 56"/>
                  <a:gd name="T19" fmla="*/ 4 h 64"/>
                  <a:gd name="T20" fmla="*/ 7 w 56"/>
                  <a:gd name="T21" fmla="*/ 5 h 64"/>
                  <a:gd name="T22" fmla="*/ 7 w 56"/>
                  <a:gd name="T23" fmla="*/ 5 h 64"/>
                  <a:gd name="T24" fmla="*/ 7 w 56"/>
                  <a:gd name="T25" fmla="*/ 5 h 64"/>
                  <a:gd name="T26" fmla="*/ 6 w 56"/>
                  <a:gd name="T27" fmla="*/ 6 h 64"/>
                  <a:gd name="T28" fmla="*/ 6 w 56"/>
                  <a:gd name="T29" fmla="*/ 6 h 64"/>
                  <a:gd name="T30" fmla="*/ 6 w 56"/>
                  <a:gd name="T31" fmla="*/ 6 h 64"/>
                  <a:gd name="T32" fmla="*/ 6 w 56"/>
                  <a:gd name="T33" fmla="*/ 7 h 64"/>
                  <a:gd name="T34" fmla="*/ 6 w 56"/>
                  <a:gd name="T35" fmla="*/ 7 h 64"/>
                  <a:gd name="T36" fmla="*/ 6 w 56"/>
                  <a:gd name="T37" fmla="*/ 7 h 64"/>
                  <a:gd name="T38" fmla="*/ 5 w 56"/>
                  <a:gd name="T39" fmla="*/ 8 h 64"/>
                  <a:gd name="T40" fmla="*/ 5 w 56"/>
                  <a:gd name="T41" fmla="*/ 8 h 64"/>
                  <a:gd name="T42" fmla="*/ 0 w 56"/>
                  <a:gd name="T43" fmla="*/ 8 h 64"/>
                  <a:gd name="T44" fmla="*/ 0 w 56"/>
                  <a:gd name="T45" fmla="*/ 8 h 64"/>
                  <a:gd name="T46" fmla="*/ 1 w 56"/>
                  <a:gd name="T47" fmla="*/ 7 h 64"/>
                  <a:gd name="T48" fmla="*/ 1 w 56"/>
                  <a:gd name="T49" fmla="*/ 7 h 64"/>
                  <a:gd name="T50" fmla="*/ 1 w 56"/>
                  <a:gd name="T51" fmla="*/ 7 h 64"/>
                  <a:gd name="T52" fmla="*/ 1 w 56"/>
                  <a:gd name="T53" fmla="*/ 6 h 64"/>
                  <a:gd name="T54" fmla="*/ 1 w 56"/>
                  <a:gd name="T55" fmla="*/ 6 h 64"/>
                  <a:gd name="T56" fmla="*/ 2 w 56"/>
                  <a:gd name="T57" fmla="*/ 5 h 64"/>
                  <a:gd name="T58" fmla="*/ 2 w 56"/>
                  <a:gd name="T59" fmla="*/ 5 h 64"/>
                  <a:gd name="T60" fmla="*/ 2 w 56"/>
                  <a:gd name="T61" fmla="*/ 4 h 64"/>
                  <a:gd name="T62" fmla="*/ 2 w 56"/>
                  <a:gd name="T63" fmla="*/ 4 h 64"/>
                  <a:gd name="T64" fmla="*/ 2 w 56"/>
                  <a:gd name="T65" fmla="*/ 3 h 64"/>
                  <a:gd name="T66" fmla="*/ 2 w 56"/>
                  <a:gd name="T67" fmla="*/ 3 h 64"/>
                  <a:gd name="T68" fmla="*/ 2 w 56"/>
                  <a:gd name="T69" fmla="*/ 3 h 64"/>
                  <a:gd name="T70" fmla="*/ 2 w 56"/>
                  <a:gd name="T71" fmla="*/ 2 h 64"/>
                  <a:gd name="T72" fmla="*/ 2 w 56"/>
                  <a:gd name="T73" fmla="*/ 2 h 64"/>
                  <a:gd name="T74" fmla="*/ 3 w 56"/>
                  <a:gd name="T75" fmla="*/ 2 h 64"/>
                  <a:gd name="T76" fmla="*/ 3 w 56"/>
                  <a:gd name="T77" fmla="*/ 1 h 64"/>
                  <a:gd name="T78" fmla="*/ 3 w 56"/>
                  <a:gd name="T79" fmla="*/ 1 h 64"/>
                  <a:gd name="T80" fmla="*/ 7 w 56"/>
                  <a:gd name="T81" fmla="*/ 0 h 64"/>
                  <a:gd name="T82" fmla="*/ 7 w 56"/>
                  <a:gd name="T83" fmla="*/ 0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6" h="64">
                    <a:moveTo>
                      <a:pt x="56" y="0"/>
                    </a:moveTo>
                    <a:lnTo>
                      <a:pt x="56" y="1"/>
                    </a:lnTo>
                    <a:lnTo>
                      <a:pt x="56" y="5"/>
                    </a:lnTo>
                    <a:lnTo>
                      <a:pt x="56" y="7"/>
                    </a:lnTo>
                    <a:lnTo>
                      <a:pt x="56" y="10"/>
                    </a:lnTo>
                    <a:lnTo>
                      <a:pt x="55" y="14"/>
                    </a:lnTo>
                    <a:lnTo>
                      <a:pt x="55" y="18"/>
                    </a:lnTo>
                    <a:lnTo>
                      <a:pt x="54" y="23"/>
                    </a:lnTo>
                    <a:lnTo>
                      <a:pt x="53" y="27"/>
                    </a:lnTo>
                    <a:lnTo>
                      <a:pt x="52" y="29"/>
                    </a:lnTo>
                    <a:lnTo>
                      <a:pt x="51" y="33"/>
                    </a:lnTo>
                    <a:lnTo>
                      <a:pt x="50" y="35"/>
                    </a:lnTo>
                    <a:lnTo>
                      <a:pt x="50" y="38"/>
                    </a:lnTo>
                    <a:lnTo>
                      <a:pt x="47" y="41"/>
                    </a:lnTo>
                    <a:lnTo>
                      <a:pt x="47" y="44"/>
                    </a:lnTo>
                    <a:lnTo>
                      <a:pt x="45" y="47"/>
                    </a:lnTo>
                    <a:lnTo>
                      <a:pt x="45" y="50"/>
                    </a:lnTo>
                    <a:lnTo>
                      <a:pt x="43" y="53"/>
                    </a:lnTo>
                    <a:lnTo>
                      <a:pt x="42" y="56"/>
                    </a:lnTo>
                    <a:lnTo>
                      <a:pt x="39" y="60"/>
                    </a:lnTo>
                    <a:lnTo>
                      <a:pt x="38" y="64"/>
                    </a:lnTo>
                    <a:lnTo>
                      <a:pt x="0" y="60"/>
                    </a:lnTo>
                    <a:lnTo>
                      <a:pt x="0" y="59"/>
                    </a:lnTo>
                    <a:lnTo>
                      <a:pt x="2" y="55"/>
                    </a:lnTo>
                    <a:lnTo>
                      <a:pt x="2" y="52"/>
                    </a:lnTo>
                    <a:lnTo>
                      <a:pt x="5" y="50"/>
                    </a:lnTo>
                    <a:lnTo>
                      <a:pt x="6" y="46"/>
                    </a:lnTo>
                    <a:lnTo>
                      <a:pt x="8" y="43"/>
                    </a:lnTo>
                    <a:lnTo>
                      <a:pt x="9" y="38"/>
                    </a:lnTo>
                    <a:lnTo>
                      <a:pt x="10" y="35"/>
                    </a:lnTo>
                    <a:lnTo>
                      <a:pt x="11" y="29"/>
                    </a:lnTo>
                    <a:lnTo>
                      <a:pt x="14" y="25"/>
                    </a:lnTo>
                    <a:lnTo>
                      <a:pt x="14" y="23"/>
                    </a:lnTo>
                    <a:lnTo>
                      <a:pt x="15" y="19"/>
                    </a:lnTo>
                    <a:lnTo>
                      <a:pt x="15" y="17"/>
                    </a:lnTo>
                    <a:lnTo>
                      <a:pt x="16" y="15"/>
                    </a:lnTo>
                    <a:lnTo>
                      <a:pt x="16" y="11"/>
                    </a:lnTo>
                    <a:lnTo>
                      <a:pt x="17" y="9"/>
                    </a:lnTo>
                    <a:lnTo>
                      <a:pt x="18" y="6"/>
                    </a:lnTo>
                    <a:lnTo>
                      <a:pt x="19" y="4"/>
                    </a:lnTo>
                    <a:lnTo>
                      <a:pt x="5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5" name="Freeform 52"/>
              <p:cNvSpPr>
                <a:spLocks/>
              </p:cNvSpPr>
              <p:nvPr/>
            </p:nvSpPr>
            <p:spPr bwMode="auto">
              <a:xfrm>
                <a:off x="4882" y="3221"/>
                <a:ext cx="25" cy="26"/>
              </a:xfrm>
              <a:custGeom>
                <a:avLst/>
                <a:gdLst>
                  <a:gd name="T0" fmla="*/ 6 w 52"/>
                  <a:gd name="T1" fmla="*/ 0 h 50"/>
                  <a:gd name="T2" fmla="*/ 6 w 52"/>
                  <a:gd name="T3" fmla="*/ 1 h 50"/>
                  <a:gd name="T4" fmla="*/ 6 w 52"/>
                  <a:gd name="T5" fmla="*/ 1 h 50"/>
                  <a:gd name="T6" fmla="*/ 6 w 52"/>
                  <a:gd name="T7" fmla="*/ 1 h 50"/>
                  <a:gd name="T8" fmla="*/ 6 w 52"/>
                  <a:gd name="T9" fmla="*/ 2 h 50"/>
                  <a:gd name="T10" fmla="*/ 6 w 52"/>
                  <a:gd name="T11" fmla="*/ 2 h 50"/>
                  <a:gd name="T12" fmla="*/ 6 w 52"/>
                  <a:gd name="T13" fmla="*/ 2 h 50"/>
                  <a:gd name="T14" fmla="*/ 5 w 52"/>
                  <a:gd name="T15" fmla="*/ 3 h 50"/>
                  <a:gd name="T16" fmla="*/ 5 w 52"/>
                  <a:gd name="T17" fmla="*/ 3 h 50"/>
                  <a:gd name="T18" fmla="*/ 5 w 52"/>
                  <a:gd name="T19" fmla="*/ 4 h 50"/>
                  <a:gd name="T20" fmla="*/ 5 w 52"/>
                  <a:gd name="T21" fmla="*/ 5 h 50"/>
                  <a:gd name="T22" fmla="*/ 5 w 52"/>
                  <a:gd name="T23" fmla="*/ 5 h 50"/>
                  <a:gd name="T24" fmla="*/ 4 w 52"/>
                  <a:gd name="T25" fmla="*/ 6 h 50"/>
                  <a:gd name="T26" fmla="*/ 4 w 52"/>
                  <a:gd name="T27" fmla="*/ 6 h 50"/>
                  <a:gd name="T28" fmla="*/ 4 w 52"/>
                  <a:gd name="T29" fmla="*/ 7 h 50"/>
                  <a:gd name="T30" fmla="*/ 0 w 52"/>
                  <a:gd name="T31" fmla="*/ 6 h 50"/>
                  <a:gd name="T32" fmla="*/ 0 w 52"/>
                  <a:gd name="T33" fmla="*/ 6 h 50"/>
                  <a:gd name="T34" fmla="*/ 0 w 52"/>
                  <a:gd name="T35" fmla="*/ 6 h 50"/>
                  <a:gd name="T36" fmla="*/ 0 w 52"/>
                  <a:gd name="T37" fmla="*/ 5 h 50"/>
                  <a:gd name="T38" fmla="*/ 0 w 52"/>
                  <a:gd name="T39" fmla="*/ 5 h 50"/>
                  <a:gd name="T40" fmla="*/ 0 w 52"/>
                  <a:gd name="T41" fmla="*/ 4 h 50"/>
                  <a:gd name="T42" fmla="*/ 0 w 52"/>
                  <a:gd name="T43" fmla="*/ 4 h 50"/>
                  <a:gd name="T44" fmla="*/ 1 w 52"/>
                  <a:gd name="T45" fmla="*/ 3 h 50"/>
                  <a:gd name="T46" fmla="*/ 1 w 52"/>
                  <a:gd name="T47" fmla="*/ 3 h 50"/>
                  <a:gd name="T48" fmla="*/ 1 w 52"/>
                  <a:gd name="T49" fmla="*/ 2 h 50"/>
                  <a:gd name="T50" fmla="*/ 1 w 52"/>
                  <a:gd name="T51" fmla="*/ 2 h 50"/>
                  <a:gd name="T52" fmla="*/ 1 w 52"/>
                  <a:gd name="T53" fmla="*/ 1 h 50"/>
                  <a:gd name="T54" fmla="*/ 1 w 52"/>
                  <a:gd name="T55" fmla="*/ 1 h 50"/>
                  <a:gd name="T56" fmla="*/ 6 w 52"/>
                  <a:gd name="T57" fmla="*/ 0 h 50"/>
                  <a:gd name="T58" fmla="*/ 6 w 52"/>
                  <a:gd name="T59" fmla="*/ 0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 h="50">
                    <a:moveTo>
                      <a:pt x="52" y="0"/>
                    </a:moveTo>
                    <a:lnTo>
                      <a:pt x="52" y="1"/>
                    </a:lnTo>
                    <a:lnTo>
                      <a:pt x="51" y="4"/>
                    </a:lnTo>
                    <a:lnTo>
                      <a:pt x="51" y="6"/>
                    </a:lnTo>
                    <a:lnTo>
                      <a:pt x="50" y="10"/>
                    </a:lnTo>
                    <a:lnTo>
                      <a:pt x="49" y="12"/>
                    </a:lnTo>
                    <a:lnTo>
                      <a:pt x="49" y="16"/>
                    </a:lnTo>
                    <a:lnTo>
                      <a:pt x="47" y="20"/>
                    </a:lnTo>
                    <a:lnTo>
                      <a:pt x="45" y="24"/>
                    </a:lnTo>
                    <a:lnTo>
                      <a:pt x="44" y="28"/>
                    </a:lnTo>
                    <a:lnTo>
                      <a:pt x="43" y="32"/>
                    </a:lnTo>
                    <a:lnTo>
                      <a:pt x="41" y="37"/>
                    </a:lnTo>
                    <a:lnTo>
                      <a:pt x="39" y="41"/>
                    </a:lnTo>
                    <a:lnTo>
                      <a:pt x="36" y="46"/>
                    </a:lnTo>
                    <a:lnTo>
                      <a:pt x="34" y="50"/>
                    </a:lnTo>
                    <a:lnTo>
                      <a:pt x="0" y="45"/>
                    </a:lnTo>
                    <a:lnTo>
                      <a:pt x="0" y="43"/>
                    </a:lnTo>
                    <a:lnTo>
                      <a:pt x="2" y="41"/>
                    </a:lnTo>
                    <a:lnTo>
                      <a:pt x="3" y="38"/>
                    </a:lnTo>
                    <a:lnTo>
                      <a:pt x="5" y="33"/>
                    </a:lnTo>
                    <a:lnTo>
                      <a:pt x="6" y="30"/>
                    </a:lnTo>
                    <a:lnTo>
                      <a:pt x="7" y="27"/>
                    </a:lnTo>
                    <a:lnTo>
                      <a:pt x="8" y="23"/>
                    </a:lnTo>
                    <a:lnTo>
                      <a:pt x="9" y="19"/>
                    </a:lnTo>
                    <a:lnTo>
                      <a:pt x="10" y="15"/>
                    </a:lnTo>
                    <a:lnTo>
                      <a:pt x="12" y="11"/>
                    </a:lnTo>
                    <a:lnTo>
                      <a:pt x="13" y="5"/>
                    </a:lnTo>
                    <a:lnTo>
                      <a:pt x="14" y="1"/>
                    </a:lnTo>
                    <a:lnTo>
                      <a:pt x="5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6" name="Freeform 53"/>
              <p:cNvSpPr>
                <a:spLocks/>
              </p:cNvSpPr>
              <p:nvPr/>
            </p:nvSpPr>
            <p:spPr bwMode="auto">
              <a:xfrm>
                <a:off x="4509" y="3211"/>
                <a:ext cx="85" cy="127"/>
              </a:xfrm>
              <a:custGeom>
                <a:avLst/>
                <a:gdLst>
                  <a:gd name="T0" fmla="*/ 6 w 169"/>
                  <a:gd name="T1" fmla="*/ 1 h 253"/>
                  <a:gd name="T2" fmla="*/ 6 w 169"/>
                  <a:gd name="T3" fmla="*/ 2 h 253"/>
                  <a:gd name="T4" fmla="*/ 6 w 169"/>
                  <a:gd name="T5" fmla="*/ 2 h 253"/>
                  <a:gd name="T6" fmla="*/ 6 w 169"/>
                  <a:gd name="T7" fmla="*/ 3 h 253"/>
                  <a:gd name="T8" fmla="*/ 6 w 169"/>
                  <a:gd name="T9" fmla="*/ 4 h 253"/>
                  <a:gd name="T10" fmla="*/ 6 w 169"/>
                  <a:gd name="T11" fmla="*/ 4 h 253"/>
                  <a:gd name="T12" fmla="*/ 6 w 169"/>
                  <a:gd name="T13" fmla="*/ 5 h 253"/>
                  <a:gd name="T14" fmla="*/ 6 w 169"/>
                  <a:gd name="T15" fmla="*/ 6 h 253"/>
                  <a:gd name="T16" fmla="*/ 7 w 169"/>
                  <a:gd name="T17" fmla="*/ 8 h 253"/>
                  <a:gd name="T18" fmla="*/ 7 w 169"/>
                  <a:gd name="T19" fmla="*/ 9 h 253"/>
                  <a:gd name="T20" fmla="*/ 7 w 169"/>
                  <a:gd name="T21" fmla="*/ 10 h 253"/>
                  <a:gd name="T22" fmla="*/ 8 w 169"/>
                  <a:gd name="T23" fmla="*/ 10 h 253"/>
                  <a:gd name="T24" fmla="*/ 8 w 169"/>
                  <a:gd name="T25" fmla="*/ 11 h 253"/>
                  <a:gd name="T26" fmla="*/ 8 w 169"/>
                  <a:gd name="T27" fmla="*/ 12 h 253"/>
                  <a:gd name="T28" fmla="*/ 8 w 169"/>
                  <a:gd name="T29" fmla="*/ 13 h 253"/>
                  <a:gd name="T30" fmla="*/ 9 w 169"/>
                  <a:gd name="T31" fmla="*/ 13 h 253"/>
                  <a:gd name="T32" fmla="*/ 9 w 169"/>
                  <a:gd name="T33" fmla="*/ 14 h 253"/>
                  <a:gd name="T34" fmla="*/ 9 w 169"/>
                  <a:gd name="T35" fmla="*/ 15 h 253"/>
                  <a:gd name="T36" fmla="*/ 10 w 169"/>
                  <a:gd name="T37" fmla="*/ 16 h 253"/>
                  <a:gd name="T38" fmla="*/ 10 w 169"/>
                  <a:gd name="T39" fmla="*/ 17 h 253"/>
                  <a:gd name="T40" fmla="*/ 11 w 169"/>
                  <a:gd name="T41" fmla="*/ 18 h 253"/>
                  <a:gd name="T42" fmla="*/ 11 w 169"/>
                  <a:gd name="T43" fmla="*/ 18 h 253"/>
                  <a:gd name="T44" fmla="*/ 12 w 169"/>
                  <a:gd name="T45" fmla="*/ 19 h 253"/>
                  <a:gd name="T46" fmla="*/ 13 w 169"/>
                  <a:gd name="T47" fmla="*/ 20 h 253"/>
                  <a:gd name="T48" fmla="*/ 14 w 169"/>
                  <a:gd name="T49" fmla="*/ 21 h 253"/>
                  <a:gd name="T50" fmla="*/ 15 w 169"/>
                  <a:gd name="T51" fmla="*/ 22 h 253"/>
                  <a:gd name="T52" fmla="*/ 15 w 169"/>
                  <a:gd name="T53" fmla="*/ 23 h 253"/>
                  <a:gd name="T54" fmla="*/ 16 w 169"/>
                  <a:gd name="T55" fmla="*/ 24 h 253"/>
                  <a:gd name="T56" fmla="*/ 17 w 169"/>
                  <a:gd name="T57" fmla="*/ 25 h 253"/>
                  <a:gd name="T58" fmla="*/ 18 w 169"/>
                  <a:gd name="T59" fmla="*/ 25 h 253"/>
                  <a:gd name="T60" fmla="*/ 19 w 169"/>
                  <a:gd name="T61" fmla="*/ 26 h 253"/>
                  <a:gd name="T62" fmla="*/ 20 w 169"/>
                  <a:gd name="T63" fmla="*/ 27 h 253"/>
                  <a:gd name="T64" fmla="*/ 22 w 169"/>
                  <a:gd name="T65" fmla="*/ 28 h 253"/>
                  <a:gd name="T66" fmla="*/ 18 w 169"/>
                  <a:gd name="T67" fmla="*/ 32 h 253"/>
                  <a:gd name="T68" fmla="*/ 17 w 169"/>
                  <a:gd name="T69" fmla="*/ 32 h 253"/>
                  <a:gd name="T70" fmla="*/ 17 w 169"/>
                  <a:gd name="T71" fmla="*/ 31 h 253"/>
                  <a:gd name="T72" fmla="*/ 15 w 169"/>
                  <a:gd name="T73" fmla="*/ 31 h 253"/>
                  <a:gd name="T74" fmla="*/ 15 w 169"/>
                  <a:gd name="T75" fmla="*/ 30 h 253"/>
                  <a:gd name="T76" fmla="*/ 14 w 169"/>
                  <a:gd name="T77" fmla="*/ 29 h 253"/>
                  <a:gd name="T78" fmla="*/ 13 w 169"/>
                  <a:gd name="T79" fmla="*/ 29 h 253"/>
                  <a:gd name="T80" fmla="*/ 12 w 169"/>
                  <a:gd name="T81" fmla="*/ 28 h 253"/>
                  <a:gd name="T82" fmla="*/ 11 w 169"/>
                  <a:gd name="T83" fmla="*/ 27 h 253"/>
                  <a:gd name="T84" fmla="*/ 11 w 169"/>
                  <a:gd name="T85" fmla="*/ 27 h 253"/>
                  <a:gd name="T86" fmla="*/ 10 w 169"/>
                  <a:gd name="T87" fmla="*/ 26 h 253"/>
                  <a:gd name="T88" fmla="*/ 9 w 169"/>
                  <a:gd name="T89" fmla="*/ 25 h 253"/>
                  <a:gd name="T90" fmla="*/ 8 w 169"/>
                  <a:gd name="T91" fmla="*/ 24 h 253"/>
                  <a:gd name="T92" fmla="*/ 8 w 169"/>
                  <a:gd name="T93" fmla="*/ 23 h 253"/>
                  <a:gd name="T94" fmla="*/ 7 w 169"/>
                  <a:gd name="T95" fmla="*/ 22 h 253"/>
                  <a:gd name="T96" fmla="*/ 6 w 169"/>
                  <a:gd name="T97" fmla="*/ 21 h 253"/>
                  <a:gd name="T98" fmla="*/ 5 w 169"/>
                  <a:gd name="T99" fmla="*/ 19 h 253"/>
                  <a:gd name="T100" fmla="*/ 4 w 169"/>
                  <a:gd name="T101" fmla="*/ 18 h 253"/>
                  <a:gd name="T102" fmla="*/ 4 w 169"/>
                  <a:gd name="T103" fmla="*/ 17 h 253"/>
                  <a:gd name="T104" fmla="*/ 3 w 169"/>
                  <a:gd name="T105" fmla="*/ 15 h 253"/>
                  <a:gd name="T106" fmla="*/ 3 w 169"/>
                  <a:gd name="T107" fmla="*/ 14 h 253"/>
                  <a:gd name="T108" fmla="*/ 2 w 169"/>
                  <a:gd name="T109" fmla="*/ 12 h 253"/>
                  <a:gd name="T110" fmla="*/ 2 w 169"/>
                  <a:gd name="T111" fmla="*/ 11 h 253"/>
                  <a:gd name="T112" fmla="*/ 1 w 169"/>
                  <a:gd name="T113" fmla="*/ 9 h 253"/>
                  <a:gd name="T114" fmla="*/ 1 w 169"/>
                  <a:gd name="T115" fmla="*/ 7 h 253"/>
                  <a:gd name="T116" fmla="*/ 1 w 169"/>
                  <a:gd name="T117" fmla="*/ 5 h 253"/>
                  <a:gd name="T118" fmla="*/ 0 w 169"/>
                  <a:gd name="T119" fmla="*/ 4 h 253"/>
                  <a:gd name="T120" fmla="*/ 0 w 169"/>
                  <a:gd name="T121" fmla="*/ 2 h 253"/>
                  <a:gd name="T122" fmla="*/ 6 w 169"/>
                  <a:gd name="T123" fmla="*/ 0 h 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9" h="253">
                    <a:moveTo>
                      <a:pt x="44" y="0"/>
                    </a:moveTo>
                    <a:lnTo>
                      <a:pt x="44" y="3"/>
                    </a:lnTo>
                    <a:lnTo>
                      <a:pt x="44" y="5"/>
                    </a:lnTo>
                    <a:lnTo>
                      <a:pt x="44" y="9"/>
                    </a:lnTo>
                    <a:lnTo>
                      <a:pt x="44" y="11"/>
                    </a:lnTo>
                    <a:lnTo>
                      <a:pt x="44" y="13"/>
                    </a:lnTo>
                    <a:lnTo>
                      <a:pt x="44" y="16"/>
                    </a:lnTo>
                    <a:lnTo>
                      <a:pt x="44" y="18"/>
                    </a:lnTo>
                    <a:lnTo>
                      <a:pt x="44" y="22"/>
                    </a:lnTo>
                    <a:lnTo>
                      <a:pt x="45" y="25"/>
                    </a:lnTo>
                    <a:lnTo>
                      <a:pt x="45" y="29"/>
                    </a:lnTo>
                    <a:lnTo>
                      <a:pt x="46" y="32"/>
                    </a:lnTo>
                    <a:lnTo>
                      <a:pt x="46" y="35"/>
                    </a:lnTo>
                    <a:lnTo>
                      <a:pt x="46" y="40"/>
                    </a:lnTo>
                    <a:lnTo>
                      <a:pt x="47" y="43"/>
                    </a:lnTo>
                    <a:lnTo>
                      <a:pt x="48" y="48"/>
                    </a:lnTo>
                    <a:lnTo>
                      <a:pt x="48" y="52"/>
                    </a:lnTo>
                    <a:lnTo>
                      <a:pt x="49" y="57"/>
                    </a:lnTo>
                    <a:lnTo>
                      <a:pt x="51" y="61"/>
                    </a:lnTo>
                    <a:lnTo>
                      <a:pt x="53" y="67"/>
                    </a:lnTo>
                    <a:lnTo>
                      <a:pt x="54" y="71"/>
                    </a:lnTo>
                    <a:lnTo>
                      <a:pt x="55" y="76"/>
                    </a:lnTo>
                    <a:lnTo>
                      <a:pt x="56" y="78"/>
                    </a:lnTo>
                    <a:lnTo>
                      <a:pt x="57" y="80"/>
                    </a:lnTo>
                    <a:lnTo>
                      <a:pt x="57" y="84"/>
                    </a:lnTo>
                    <a:lnTo>
                      <a:pt x="58" y="86"/>
                    </a:lnTo>
                    <a:lnTo>
                      <a:pt x="59" y="89"/>
                    </a:lnTo>
                    <a:lnTo>
                      <a:pt x="60" y="91"/>
                    </a:lnTo>
                    <a:lnTo>
                      <a:pt x="62" y="94"/>
                    </a:lnTo>
                    <a:lnTo>
                      <a:pt x="63" y="97"/>
                    </a:lnTo>
                    <a:lnTo>
                      <a:pt x="64" y="99"/>
                    </a:lnTo>
                    <a:lnTo>
                      <a:pt x="65" y="103"/>
                    </a:lnTo>
                    <a:lnTo>
                      <a:pt x="66" y="105"/>
                    </a:lnTo>
                    <a:lnTo>
                      <a:pt x="68" y="108"/>
                    </a:lnTo>
                    <a:lnTo>
                      <a:pt x="69" y="112"/>
                    </a:lnTo>
                    <a:lnTo>
                      <a:pt x="70" y="115"/>
                    </a:lnTo>
                    <a:lnTo>
                      <a:pt x="73" y="118"/>
                    </a:lnTo>
                    <a:lnTo>
                      <a:pt x="75" y="122"/>
                    </a:lnTo>
                    <a:lnTo>
                      <a:pt x="76" y="125"/>
                    </a:lnTo>
                    <a:lnTo>
                      <a:pt x="79" y="130"/>
                    </a:lnTo>
                    <a:lnTo>
                      <a:pt x="82" y="133"/>
                    </a:lnTo>
                    <a:lnTo>
                      <a:pt x="84" y="137"/>
                    </a:lnTo>
                    <a:lnTo>
                      <a:pt x="86" y="141"/>
                    </a:lnTo>
                    <a:lnTo>
                      <a:pt x="88" y="144"/>
                    </a:lnTo>
                    <a:lnTo>
                      <a:pt x="92" y="148"/>
                    </a:lnTo>
                    <a:lnTo>
                      <a:pt x="94" y="152"/>
                    </a:lnTo>
                    <a:lnTo>
                      <a:pt x="97" y="154"/>
                    </a:lnTo>
                    <a:lnTo>
                      <a:pt x="100" y="159"/>
                    </a:lnTo>
                    <a:lnTo>
                      <a:pt x="103" y="162"/>
                    </a:lnTo>
                    <a:lnTo>
                      <a:pt x="106" y="167"/>
                    </a:lnTo>
                    <a:lnTo>
                      <a:pt x="110" y="170"/>
                    </a:lnTo>
                    <a:lnTo>
                      <a:pt x="113" y="173"/>
                    </a:lnTo>
                    <a:lnTo>
                      <a:pt x="116" y="177"/>
                    </a:lnTo>
                    <a:lnTo>
                      <a:pt x="120" y="180"/>
                    </a:lnTo>
                    <a:lnTo>
                      <a:pt x="123" y="183"/>
                    </a:lnTo>
                    <a:lnTo>
                      <a:pt x="127" y="187"/>
                    </a:lnTo>
                    <a:lnTo>
                      <a:pt x="131" y="190"/>
                    </a:lnTo>
                    <a:lnTo>
                      <a:pt x="134" y="195"/>
                    </a:lnTo>
                    <a:lnTo>
                      <a:pt x="139" y="197"/>
                    </a:lnTo>
                    <a:lnTo>
                      <a:pt x="142" y="200"/>
                    </a:lnTo>
                    <a:lnTo>
                      <a:pt x="147" y="204"/>
                    </a:lnTo>
                    <a:lnTo>
                      <a:pt x="151" y="207"/>
                    </a:lnTo>
                    <a:lnTo>
                      <a:pt x="155" y="209"/>
                    </a:lnTo>
                    <a:lnTo>
                      <a:pt x="159" y="213"/>
                    </a:lnTo>
                    <a:lnTo>
                      <a:pt x="164" y="216"/>
                    </a:lnTo>
                    <a:lnTo>
                      <a:pt x="169" y="219"/>
                    </a:lnTo>
                    <a:lnTo>
                      <a:pt x="138" y="253"/>
                    </a:lnTo>
                    <a:lnTo>
                      <a:pt x="137" y="253"/>
                    </a:lnTo>
                    <a:lnTo>
                      <a:pt x="137" y="252"/>
                    </a:lnTo>
                    <a:lnTo>
                      <a:pt x="134" y="250"/>
                    </a:lnTo>
                    <a:lnTo>
                      <a:pt x="131" y="249"/>
                    </a:lnTo>
                    <a:lnTo>
                      <a:pt x="129" y="246"/>
                    </a:lnTo>
                    <a:lnTo>
                      <a:pt x="124" y="244"/>
                    </a:lnTo>
                    <a:lnTo>
                      <a:pt x="120" y="241"/>
                    </a:lnTo>
                    <a:lnTo>
                      <a:pt x="115" y="238"/>
                    </a:lnTo>
                    <a:lnTo>
                      <a:pt x="113" y="235"/>
                    </a:lnTo>
                    <a:lnTo>
                      <a:pt x="110" y="233"/>
                    </a:lnTo>
                    <a:lnTo>
                      <a:pt x="107" y="231"/>
                    </a:lnTo>
                    <a:lnTo>
                      <a:pt x="104" y="229"/>
                    </a:lnTo>
                    <a:lnTo>
                      <a:pt x="101" y="226"/>
                    </a:lnTo>
                    <a:lnTo>
                      <a:pt x="99" y="224"/>
                    </a:lnTo>
                    <a:lnTo>
                      <a:pt x="95" y="220"/>
                    </a:lnTo>
                    <a:lnTo>
                      <a:pt x="93" y="218"/>
                    </a:lnTo>
                    <a:lnTo>
                      <a:pt x="88" y="215"/>
                    </a:lnTo>
                    <a:lnTo>
                      <a:pt x="86" y="213"/>
                    </a:lnTo>
                    <a:lnTo>
                      <a:pt x="83" y="209"/>
                    </a:lnTo>
                    <a:lnTo>
                      <a:pt x="79" y="206"/>
                    </a:lnTo>
                    <a:lnTo>
                      <a:pt x="76" y="203"/>
                    </a:lnTo>
                    <a:lnTo>
                      <a:pt x="73" y="199"/>
                    </a:lnTo>
                    <a:lnTo>
                      <a:pt x="69" y="195"/>
                    </a:lnTo>
                    <a:lnTo>
                      <a:pt x="67" y="192"/>
                    </a:lnTo>
                    <a:lnTo>
                      <a:pt x="63" y="188"/>
                    </a:lnTo>
                    <a:lnTo>
                      <a:pt x="59" y="183"/>
                    </a:lnTo>
                    <a:lnTo>
                      <a:pt x="57" y="179"/>
                    </a:lnTo>
                    <a:lnTo>
                      <a:pt x="54" y="174"/>
                    </a:lnTo>
                    <a:lnTo>
                      <a:pt x="50" y="170"/>
                    </a:lnTo>
                    <a:lnTo>
                      <a:pt x="47" y="167"/>
                    </a:lnTo>
                    <a:lnTo>
                      <a:pt x="44" y="161"/>
                    </a:lnTo>
                    <a:lnTo>
                      <a:pt x="40" y="156"/>
                    </a:lnTo>
                    <a:lnTo>
                      <a:pt x="37" y="152"/>
                    </a:lnTo>
                    <a:lnTo>
                      <a:pt x="35" y="146"/>
                    </a:lnTo>
                    <a:lnTo>
                      <a:pt x="31" y="141"/>
                    </a:lnTo>
                    <a:lnTo>
                      <a:pt x="29" y="135"/>
                    </a:lnTo>
                    <a:lnTo>
                      <a:pt x="26" y="130"/>
                    </a:lnTo>
                    <a:lnTo>
                      <a:pt x="23" y="124"/>
                    </a:lnTo>
                    <a:lnTo>
                      <a:pt x="21" y="118"/>
                    </a:lnTo>
                    <a:lnTo>
                      <a:pt x="19" y="114"/>
                    </a:lnTo>
                    <a:lnTo>
                      <a:pt x="17" y="107"/>
                    </a:lnTo>
                    <a:lnTo>
                      <a:pt x="14" y="100"/>
                    </a:lnTo>
                    <a:lnTo>
                      <a:pt x="11" y="95"/>
                    </a:lnTo>
                    <a:lnTo>
                      <a:pt x="10" y="89"/>
                    </a:lnTo>
                    <a:lnTo>
                      <a:pt x="9" y="82"/>
                    </a:lnTo>
                    <a:lnTo>
                      <a:pt x="7" y="76"/>
                    </a:lnTo>
                    <a:lnTo>
                      <a:pt x="5" y="69"/>
                    </a:lnTo>
                    <a:lnTo>
                      <a:pt x="4" y="62"/>
                    </a:lnTo>
                    <a:lnTo>
                      <a:pt x="3" y="54"/>
                    </a:lnTo>
                    <a:lnTo>
                      <a:pt x="2" y="48"/>
                    </a:lnTo>
                    <a:lnTo>
                      <a:pt x="1" y="40"/>
                    </a:lnTo>
                    <a:lnTo>
                      <a:pt x="0" y="33"/>
                    </a:lnTo>
                    <a:lnTo>
                      <a:pt x="0" y="25"/>
                    </a:lnTo>
                    <a:lnTo>
                      <a:pt x="0" y="17"/>
                    </a:lnTo>
                    <a:lnTo>
                      <a:pt x="0" y="9"/>
                    </a:lnTo>
                    <a:lnTo>
                      <a:pt x="0" y="3"/>
                    </a:lnTo>
                    <a:lnTo>
                      <a:pt x="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77" name="Freeform 54"/>
              <p:cNvSpPr>
                <a:spLocks/>
              </p:cNvSpPr>
              <p:nvPr/>
            </p:nvSpPr>
            <p:spPr bwMode="auto">
              <a:xfrm>
                <a:off x="4985" y="3120"/>
                <a:ext cx="68" cy="98"/>
              </a:xfrm>
              <a:custGeom>
                <a:avLst/>
                <a:gdLst>
                  <a:gd name="T0" fmla="*/ 1 w 136"/>
                  <a:gd name="T1" fmla="*/ 4 h 195"/>
                  <a:gd name="T2" fmla="*/ 1 w 136"/>
                  <a:gd name="T3" fmla="*/ 4 h 195"/>
                  <a:gd name="T4" fmla="*/ 2 w 136"/>
                  <a:gd name="T5" fmla="*/ 5 h 195"/>
                  <a:gd name="T6" fmla="*/ 2 w 136"/>
                  <a:gd name="T7" fmla="*/ 5 h 195"/>
                  <a:gd name="T8" fmla="*/ 3 w 136"/>
                  <a:gd name="T9" fmla="*/ 6 h 195"/>
                  <a:gd name="T10" fmla="*/ 4 w 136"/>
                  <a:gd name="T11" fmla="*/ 7 h 195"/>
                  <a:gd name="T12" fmla="*/ 5 w 136"/>
                  <a:gd name="T13" fmla="*/ 8 h 195"/>
                  <a:gd name="T14" fmla="*/ 6 w 136"/>
                  <a:gd name="T15" fmla="*/ 9 h 195"/>
                  <a:gd name="T16" fmla="*/ 6 w 136"/>
                  <a:gd name="T17" fmla="*/ 9 h 195"/>
                  <a:gd name="T18" fmla="*/ 7 w 136"/>
                  <a:gd name="T19" fmla="*/ 10 h 195"/>
                  <a:gd name="T20" fmla="*/ 7 w 136"/>
                  <a:gd name="T21" fmla="*/ 11 h 195"/>
                  <a:gd name="T22" fmla="*/ 8 w 136"/>
                  <a:gd name="T23" fmla="*/ 11 h 195"/>
                  <a:gd name="T24" fmla="*/ 8 w 136"/>
                  <a:gd name="T25" fmla="*/ 12 h 195"/>
                  <a:gd name="T26" fmla="*/ 8 w 136"/>
                  <a:gd name="T27" fmla="*/ 13 h 195"/>
                  <a:gd name="T28" fmla="*/ 9 w 136"/>
                  <a:gd name="T29" fmla="*/ 14 h 195"/>
                  <a:gd name="T30" fmla="*/ 9 w 136"/>
                  <a:gd name="T31" fmla="*/ 15 h 195"/>
                  <a:gd name="T32" fmla="*/ 10 w 136"/>
                  <a:gd name="T33" fmla="*/ 16 h 195"/>
                  <a:gd name="T34" fmla="*/ 10 w 136"/>
                  <a:gd name="T35" fmla="*/ 17 h 195"/>
                  <a:gd name="T36" fmla="*/ 10 w 136"/>
                  <a:gd name="T37" fmla="*/ 19 h 195"/>
                  <a:gd name="T38" fmla="*/ 11 w 136"/>
                  <a:gd name="T39" fmla="*/ 20 h 195"/>
                  <a:gd name="T40" fmla="*/ 11 w 136"/>
                  <a:gd name="T41" fmla="*/ 21 h 195"/>
                  <a:gd name="T42" fmla="*/ 12 w 136"/>
                  <a:gd name="T43" fmla="*/ 22 h 195"/>
                  <a:gd name="T44" fmla="*/ 12 w 136"/>
                  <a:gd name="T45" fmla="*/ 24 h 195"/>
                  <a:gd name="T46" fmla="*/ 17 w 136"/>
                  <a:gd name="T47" fmla="*/ 25 h 195"/>
                  <a:gd name="T48" fmla="*/ 17 w 136"/>
                  <a:gd name="T49" fmla="*/ 25 h 195"/>
                  <a:gd name="T50" fmla="*/ 17 w 136"/>
                  <a:gd name="T51" fmla="*/ 24 h 195"/>
                  <a:gd name="T52" fmla="*/ 17 w 136"/>
                  <a:gd name="T53" fmla="*/ 23 h 195"/>
                  <a:gd name="T54" fmla="*/ 17 w 136"/>
                  <a:gd name="T55" fmla="*/ 22 h 195"/>
                  <a:gd name="T56" fmla="*/ 17 w 136"/>
                  <a:gd name="T57" fmla="*/ 21 h 195"/>
                  <a:gd name="T58" fmla="*/ 17 w 136"/>
                  <a:gd name="T59" fmla="*/ 20 h 195"/>
                  <a:gd name="T60" fmla="*/ 17 w 136"/>
                  <a:gd name="T61" fmla="*/ 20 h 195"/>
                  <a:gd name="T62" fmla="*/ 17 w 136"/>
                  <a:gd name="T63" fmla="*/ 19 h 195"/>
                  <a:gd name="T64" fmla="*/ 16 w 136"/>
                  <a:gd name="T65" fmla="*/ 18 h 195"/>
                  <a:gd name="T66" fmla="*/ 16 w 136"/>
                  <a:gd name="T67" fmla="*/ 17 h 195"/>
                  <a:gd name="T68" fmla="*/ 16 w 136"/>
                  <a:gd name="T69" fmla="*/ 16 h 195"/>
                  <a:gd name="T70" fmla="*/ 16 w 136"/>
                  <a:gd name="T71" fmla="*/ 15 h 195"/>
                  <a:gd name="T72" fmla="*/ 15 w 136"/>
                  <a:gd name="T73" fmla="*/ 14 h 195"/>
                  <a:gd name="T74" fmla="*/ 15 w 136"/>
                  <a:gd name="T75" fmla="*/ 13 h 195"/>
                  <a:gd name="T76" fmla="*/ 14 w 136"/>
                  <a:gd name="T77" fmla="*/ 12 h 195"/>
                  <a:gd name="T78" fmla="*/ 14 w 136"/>
                  <a:gd name="T79" fmla="*/ 11 h 195"/>
                  <a:gd name="T80" fmla="*/ 13 w 136"/>
                  <a:gd name="T81" fmla="*/ 10 h 195"/>
                  <a:gd name="T82" fmla="*/ 13 w 136"/>
                  <a:gd name="T83" fmla="*/ 9 h 195"/>
                  <a:gd name="T84" fmla="*/ 12 w 136"/>
                  <a:gd name="T85" fmla="*/ 8 h 195"/>
                  <a:gd name="T86" fmla="*/ 12 w 136"/>
                  <a:gd name="T87" fmla="*/ 7 h 195"/>
                  <a:gd name="T88" fmla="*/ 11 w 136"/>
                  <a:gd name="T89" fmla="*/ 6 h 195"/>
                  <a:gd name="T90" fmla="*/ 10 w 136"/>
                  <a:gd name="T91" fmla="*/ 5 h 195"/>
                  <a:gd name="T92" fmla="*/ 9 w 136"/>
                  <a:gd name="T93" fmla="*/ 4 h 195"/>
                  <a:gd name="T94" fmla="*/ 8 w 136"/>
                  <a:gd name="T95" fmla="*/ 3 h 195"/>
                  <a:gd name="T96" fmla="*/ 7 w 136"/>
                  <a:gd name="T97" fmla="*/ 3 h 195"/>
                  <a:gd name="T98" fmla="*/ 6 w 136"/>
                  <a:gd name="T99" fmla="*/ 2 h 195"/>
                  <a:gd name="T100" fmla="*/ 5 w 136"/>
                  <a:gd name="T101" fmla="*/ 1 h 195"/>
                  <a:gd name="T102" fmla="*/ 4 w 136"/>
                  <a:gd name="T103" fmla="*/ 0 h 195"/>
                  <a:gd name="T104" fmla="*/ 0 w 136"/>
                  <a:gd name="T105" fmla="*/ 4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6" h="195">
                    <a:moveTo>
                      <a:pt x="0" y="28"/>
                    </a:moveTo>
                    <a:lnTo>
                      <a:pt x="1" y="28"/>
                    </a:lnTo>
                    <a:lnTo>
                      <a:pt x="3" y="30"/>
                    </a:lnTo>
                    <a:lnTo>
                      <a:pt x="4" y="31"/>
                    </a:lnTo>
                    <a:lnTo>
                      <a:pt x="6" y="32"/>
                    </a:lnTo>
                    <a:lnTo>
                      <a:pt x="9" y="33"/>
                    </a:lnTo>
                    <a:lnTo>
                      <a:pt x="12" y="37"/>
                    </a:lnTo>
                    <a:lnTo>
                      <a:pt x="14" y="38"/>
                    </a:lnTo>
                    <a:lnTo>
                      <a:pt x="17" y="41"/>
                    </a:lnTo>
                    <a:lnTo>
                      <a:pt x="20" y="43"/>
                    </a:lnTo>
                    <a:lnTo>
                      <a:pt x="23" y="47"/>
                    </a:lnTo>
                    <a:lnTo>
                      <a:pt x="27" y="50"/>
                    </a:lnTo>
                    <a:lnTo>
                      <a:pt x="31" y="55"/>
                    </a:lnTo>
                    <a:lnTo>
                      <a:pt x="36" y="59"/>
                    </a:lnTo>
                    <a:lnTo>
                      <a:pt x="39" y="64"/>
                    </a:lnTo>
                    <a:lnTo>
                      <a:pt x="41" y="66"/>
                    </a:lnTo>
                    <a:lnTo>
                      <a:pt x="43" y="68"/>
                    </a:lnTo>
                    <a:lnTo>
                      <a:pt x="45" y="71"/>
                    </a:lnTo>
                    <a:lnTo>
                      <a:pt x="47" y="74"/>
                    </a:lnTo>
                    <a:lnTo>
                      <a:pt x="49" y="77"/>
                    </a:lnTo>
                    <a:lnTo>
                      <a:pt x="50" y="79"/>
                    </a:lnTo>
                    <a:lnTo>
                      <a:pt x="52" y="83"/>
                    </a:lnTo>
                    <a:lnTo>
                      <a:pt x="55" y="86"/>
                    </a:lnTo>
                    <a:lnTo>
                      <a:pt x="57" y="88"/>
                    </a:lnTo>
                    <a:lnTo>
                      <a:pt x="58" y="92"/>
                    </a:lnTo>
                    <a:lnTo>
                      <a:pt x="60" y="95"/>
                    </a:lnTo>
                    <a:lnTo>
                      <a:pt x="62" y="100"/>
                    </a:lnTo>
                    <a:lnTo>
                      <a:pt x="64" y="103"/>
                    </a:lnTo>
                    <a:lnTo>
                      <a:pt x="66" y="106"/>
                    </a:lnTo>
                    <a:lnTo>
                      <a:pt x="68" y="111"/>
                    </a:lnTo>
                    <a:lnTo>
                      <a:pt x="70" y="114"/>
                    </a:lnTo>
                    <a:lnTo>
                      <a:pt x="71" y="119"/>
                    </a:lnTo>
                    <a:lnTo>
                      <a:pt x="74" y="123"/>
                    </a:lnTo>
                    <a:lnTo>
                      <a:pt x="75" y="126"/>
                    </a:lnTo>
                    <a:lnTo>
                      <a:pt x="77" y="132"/>
                    </a:lnTo>
                    <a:lnTo>
                      <a:pt x="78" y="135"/>
                    </a:lnTo>
                    <a:lnTo>
                      <a:pt x="79" y="140"/>
                    </a:lnTo>
                    <a:lnTo>
                      <a:pt x="80" y="146"/>
                    </a:lnTo>
                    <a:lnTo>
                      <a:pt x="83" y="150"/>
                    </a:lnTo>
                    <a:lnTo>
                      <a:pt x="84" y="155"/>
                    </a:lnTo>
                    <a:lnTo>
                      <a:pt x="86" y="160"/>
                    </a:lnTo>
                    <a:lnTo>
                      <a:pt x="87" y="165"/>
                    </a:lnTo>
                    <a:lnTo>
                      <a:pt x="88" y="170"/>
                    </a:lnTo>
                    <a:lnTo>
                      <a:pt x="89" y="176"/>
                    </a:lnTo>
                    <a:lnTo>
                      <a:pt x="91" y="181"/>
                    </a:lnTo>
                    <a:lnTo>
                      <a:pt x="92" y="187"/>
                    </a:lnTo>
                    <a:lnTo>
                      <a:pt x="93" y="193"/>
                    </a:lnTo>
                    <a:lnTo>
                      <a:pt x="136" y="195"/>
                    </a:lnTo>
                    <a:lnTo>
                      <a:pt x="135" y="194"/>
                    </a:lnTo>
                    <a:lnTo>
                      <a:pt x="135" y="193"/>
                    </a:lnTo>
                    <a:lnTo>
                      <a:pt x="135" y="190"/>
                    </a:lnTo>
                    <a:lnTo>
                      <a:pt x="135" y="188"/>
                    </a:lnTo>
                    <a:lnTo>
                      <a:pt x="135" y="185"/>
                    </a:lnTo>
                    <a:lnTo>
                      <a:pt x="135" y="180"/>
                    </a:lnTo>
                    <a:lnTo>
                      <a:pt x="134" y="176"/>
                    </a:lnTo>
                    <a:lnTo>
                      <a:pt x="134" y="172"/>
                    </a:lnTo>
                    <a:lnTo>
                      <a:pt x="133" y="169"/>
                    </a:lnTo>
                    <a:lnTo>
                      <a:pt x="133" y="167"/>
                    </a:lnTo>
                    <a:lnTo>
                      <a:pt x="132" y="163"/>
                    </a:lnTo>
                    <a:lnTo>
                      <a:pt x="132" y="160"/>
                    </a:lnTo>
                    <a:lnTo>
                      <a:pt x="131" y="158"/>
                    </a:lnTo>
                    <a:lnTo>
                      <a:pt x="131" y="155"/>
                    </a:lnTo>
                    <a:lnTo>
                      <a:pt x="130" y="151"/>
                    </a:lnTo>
                    <a:lnTo>
                      <a:pt x="130" y="148"/>
                    </a:lnTo>
                    <a:lnTo>
                      <a:pt x="129" y="144"/>
                    </a:lnTo>
                    <a:lnTo>
                      <a:pt x="128" y="141"/>
                    </a:lnTo>
                    <a:lnTo>
                      <a:pt x="126" y="138"/>
                    </a:lnTo>
                    <a:lnTo>
                      <a:pt x="126" y="134"/>
                    </a:lnTo>
                    <a:lnTo>
                      <a:pt x="125" y="130"/>
                    </a:lnTo>
                    <a:lnTo>
                      <a:pt x="124" y="126"/>
                    </a:lnTo>
                    <a:lnTo>
                      <a:pt x="123" y="122"/>
                    </a:lnTo>
                    <a:lnTo>
                      <a:pt x="122" y="119"/>
                    </a:lnTo>
                    <a:lnTo>
                      <a:pt x="121" y="114"/>
                    </a:lnTo>
                    <a:lnTo>
                      <a:pt x="119" y="111"/>
                    </a:lnTo>
                    <a:lnTo>
                      <a:pt x="117" y="106"/>
                    </a:lnTo>
                    <a:lnTo>
                      <a:pt x="116" y="103"/>
                    </a:lnTo>
                    <a:lnTo>
                      <a:pt x="114" y="98"/>
                    </a:lnTo>
                    <a:lnTo>
                      <a:pt x="112" y="94"/>
                    </a:lnTo>
                    <a:lnTo>
                      <a:pt x="111" y="91"/>
                    </a:lnTo>
                    <a:lnTo>
                      <a:pt x="110" y="86"/>
                    </a:lnTo>
                    <a:lnTo>
                      <a:pt x="106" y="83"/>
                    </a:lnTo>
                    <a:lnTo>
                      <a:pt x="104" y="78"/>
                    </a:lnTo>
                    <a:lnTo>
                      <a:pt x="102" y="74"/>
                    </a:lnTo>
                    <a:lnTo>
                      <a:pt x="101" y="70"/>
                    </a:lnTo>
                    <a:lnTo>
                      <a:pt x="97" y="66"/>
                    </a:lnTo>
                    <a:lnTo>
                      <a:pt x="95" y="62"/>
                    </a:lnTo>
                    <a:lnTo>
                      <a:pt x="93" y="58"/>
                    </a:lnTo>
                    <a:lnTo>
                      <a:pt x="91" y="55"/>
                    </a:lnTo>
                    <a:lnTo>
                      <a:pt x="87" y="50"/>
                    </a:lnTo>
                    <a:lnTo>
                      <a:pt x="84" y="46"/>
                    </a:lnTo>
                    <a:lnTo>
                      <a:pt x="80" y="42"/>
                    </a:lnTo>
                    <a:lnTo>
                      <a:pt x="77" y="39"/>
                    </a:lnTo>
                    <a:lnTo>
                      <a:pt x="74" y="34"/>
                    </a:lnTo>
                    <a:lnTo>
                      <a:pt x="70" y="31"/>
                    </a:lnTo>
                    <a:lnTo>
                      <a:pt x="67" y="28"/>
                    </a:lnTo>
                    <a:lnTo>
                      <a:pt x="64" y="24"/>
                    </a:lnTo>
                    <a:lnTo>
                      <a:pt x="60" y="21"/>
                    </a:lnTo>
                    <a:lnTo>
                      <a:pt x="56" y="18"/>
                    </a:lnTo>
                    <a:lnTo>
                      <a:pt x="51" y="14"/>
                    </a:lnTo>
                    <a:lnTo>
                      <a:pt x="48" y="11"/>
                    </a:lnTo>
                    <a:lnTo>
                      <a:pt x="43" y="7"/>
                    </a:lnTo>
                    <a:lnTo>
                      <a:pt x="39" y="5"/>
                    </a:lnTo>
                    <a:lnTo>
                      <a:pt x="34" y="2"/>
                    </a:lnTo>
                    <a:lnTo>
                      <a:pt x="30" y="0"/>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grpSp>
        <p:sp>
          <p:nvSpPr>
            <p:cNvPr id="19530" name="WordArt 55"/>
            <p:cNvSpPr>
              <a:spLocks noChangeArrowheads="1" noChangeShapeType="1" noTextEdit="1"/>
            </p:cNvSpPr>
            <p:nvPr/>
          </p:nvSpPr>
          <p:spPr bwMode="auto">
            <a:xfrm>
              <a:off x="930" y="2614"/>
              <a:ext cx="430" cy="423"/>
            </a:xfrm>
            <a:prstGeom prst="rect">
              <a:avLst/>
            </a:prstGeom>
          </p:spPr>
          <p:txBody>
            <a:bodyPr wrap="none" fromWordArt="1">
              <a:prstTxWarp prst="textDoubleWave1">
                <a:avLst>
                  <a:gd name="adj1" fmla="val 2398"/>
                  <a:gd name="adj2" fmla="val 0"/>
                </a:avLst>
              </a:prstTxWarp>
            </a:bodyPr>
            <a:lstStyle/>
            <a:p>
              <a:pPr algn="ctr"/>
              <a:r>
                <a:rPr lang="it-IT" sz="3600" kern="10" spc="-360">
                  <a:ln w="12700">
                    <a:solidFill>
                      <a:srgbClr val="000099"/>
                    </a:solidFill>
                    <a:round/>
                    <a:headEnd/>
                    <a:tailEnd/>
                  </a:ln>
                  <a:solidFill>
                    <a:srgbClr val="8FD9FB"/>
                  </a:solidFill>
                  <a:effectLst>
                    <a:outerShdw blurRad="63500" dist="38099" dir="2700000" algn="ctr" rotWithShape="0">
                      <a:srgbClr val="000099">
                        <a:alpha val="74997"/>
                      </a:srgbClr>
                    </a:outerShdw>
                  </a:effectLst>
                  <a:latin typeface="Impact"/>
                  <a:ea typeface="Impact"/>
                  <a:cs typeface="Impact"/>
                </a:rPr>
                <a:t>€   $</a:t>
              </a:r>
            </a:p>
          </p:txBody>
        </p:sp>
      </p:grpSp>
      <p:grpSp>
        <p:nvGrpSpPr>
          <p:cNvPr id="19463" name="Group 58"/>
          <p:cNvGrpSpPr>
            <a:grpSpLocks noChangeAspect="1"/>
          </p:cNvGrpSpPr>
          <p:nvPr/>
        </p:nvGrpSpPr>
        <p:grpSpPr bwMode="auto">
          <a:xfrm>
            <a:off x="6428683" y="4064000"/>
            <a:ext cx="2160587" cy="2063750"/>
            <a:chOff x="672" y="3586"/>
            <a:chExt cx="768" cy="734"/>
          </a:xfrm>
        </p:grpSpPr>
        <p:sp>
          <p:nvSpPr>
            <p:cNvPr id="19464" name="AutoShape 57"/>
            <p:cNvSpPr>
              <a:spLocks noChangeAspect="1" noChangeArrowheads="1" noTextEdit="1"/>
            </p:cNvSpPr>
            <p:nvPr/>
          </p:nvSpPr>
          <p:spPr bwMode="auto">
            <a:xfrm>
              <a:off x="672" y="3586"/>
              <a:ext cx="768" cy="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solidFill>
                  <a:prstClr val="black"/>
                </a:solidFill>
                <a:latin typeface="Calibri"/>
              </a:endParaRPr>
            </a:p>
          </p:txBody>
        </p:sp>
        <p:sp>
          <p:nvSpPr>
            <p:cNvPr id="19465" name="Freeform 59"/>
            <p:cNvSpPr>
              <a:spLocks/>
            </p:cNvSpPr>
            <p:nvPr/>
          </p:nvSpPr>
          <p:spPr bwMode="auto">
            <a:xfrm>
              <a:off x="1011" y="3735"/>
              <a:ext cx="341" cy="461"/>
            </a:xfrm>
            <a:custGeom>
              <a:avLst/>
              <a:gdLst>
                <a:gd name="T0" fmla="*/ 68 w 682"/>
                <a:gd name="T1" fmla="*/ 11 h 920"/>
                <a:gd name="T2" fmla="*/ 64 w 682"/>
                <a:gd name="T3" fmla="*/ 14 h 920"/>
                <a:gd name="T4" fmla="*/ 61 w 682"/>
                <a:gd name="T5" fmla="*/ 20 h 920"/>
                <a:gd name="T6" fmla="*/ 59 w 682"/>
                <a:gd name="T7" fmla="*/ 28 h 920"/>
                <a:gd name="T8" fmla="*/ 58 w 682"/>
                <a:gd name="T9" fmla="*/ 35 h 920"/>
                <a:gd name="T10" fmla="*/ 59 w 682"/>
                <a:gd name="T11" fmla="*/ 43 h 920"/>
                <a:gd name="T12" fmla="*/ 66 w 682"/>
                <a:gd name="T13" fmla="*/ 51 h 920"/>
                <a:gd name="T14" fmla="*/ 74 w 682"/>
                <a:gd name="T15" fmla="*/ 60 h 920"/>
                <a:gd name="T16" fmla="*/ 78 w 682"/>
                <a:gd name="T17" fmla="*/ 66 h 920"/>
                <a:gd name="T18" fmla="*/ 82 w 682"/>
                <a:gd name="T19" fmla="*/ 72 h 920"/>
                <a:gd name="T20" fmla="*/ 85 w 682"/>
                <a:gd name="T21" fmla="*/ 80 h 920"/>
                <a:gd name="T22" fmla="*/ 86 w 682"/>
                <a:gd name="T23" fmla="*/ 87 h 920"/>
                <a:gd name="T24" fmla="*/ 84 w 682"/>
                <a:gd name="T25" fmla="*/ 95 h 920"/>
                <a:gd name="T26" fmla="*/ 79 w 682"/>
                <a:gd name="T27" fmla="*/ 102 h 920"/>
                <a:gd name="T28" fmla="*/ 73 w 682"/>
                <a:gd name="T29" fmla="*/ 107 h 920"/>
                <a:gd name="T30" fmla="*/ 66 w 682"/>
                <a:gd name="T31" fmla="*/ 111 h 920"/>
                <a:gd name="T32" fmla="*/ 55 w 682"/>
                <a:gd name="T33" fmla="*/ 114 h 920"/>
                <a:gd name="T34" fmla="*/ 49 w 682"/>
                <a:gd name="T35" fmla="*/ 116 h 920"/>
                <a:gd name="T36" fmla="*/ 42 w 682"/>
                <a:gd name="T37" fmla="*/ 116 h 920"/>
                <a:gd name="T38" fmla="*/ 34 w 682"/>
                <a:gd name="T39" fmla="*/ 115 h 920"/>
                <a:gd name="T40" fmla="*/ 26 w 682"/>
                <a:gd name="T41" fmla="*/ 113 h 920"/>
                <a:gd name="T42" fmla="*/ 17 w 682"/>
                <a:gd name="T43" fmla="*/ 106 h 920"/>
                <a:gd name="T44" fmla="*/ 10 w 682"/>
                <a:gd name="T45" fmla="*/ 100 h 920"/>
                <a:gd name="T46" fmla="*/ 6 w 682"/>
                <a:gd name="T47" fmla="*/ 94 h 920"/>
                <a:gd name="T48" fmla="*/ 2 w 682"/>
                <a:gd name="T49" fmla="*/ 88 h 920"/>
                <a:gd name="T50" fmla="*/ 1 w 682"/>
                <a:gd name="T51" fmla="*/ 81 h 920"/>
                <a:gd name="T52" fmla="*/ 1 w 682"/>
                <a:gd name="T53" fmla="*/ 74 h 920"/>
                <a:gd name="T54" fmla="*/ 5 w 682"/>
                <a:gd name="T55" fmla="*/ 66 h 920"/>
                <a:gd name="T56" fmla="*/ 11 w 682"/>
                <a:gd name="T57" fmla="*/ 58 h 920"/>
                <a:gd name="T58" fmla="*/ 17 w 682"/>
                <a:gd name="T59" fmla="*/ 55 h 920"/>
                <a:gd name="T60" fmla="*/ 26 w 682"/>
                <a:gd name="T61" fmla="*/ 51 h 920"/>
                <a:gd name="T62" fmla="*/ 36 w 682"/>
                <a:gd name="T63" fmla="*/ 48 h 920"/>
                <a:gd name="T64" fmla="*/ 49 w 682"/>
                <a:gd name="T65" fmla="*/ 45 h 920"/>
                <a:gd name="T66" fmla="*/ 48 w 682"/>
                <a:gd name="T67" fmla="*/ 42 h 920"/>
                <a:gd name="T68" fmla="*/ 47 w 682"/>
                <a:gd name="T69" fmla="*/ 39 h 920"/>
                <a:gd name="T70" fmla="*/ 44 w 682"/>
                <a:gd name="T71" fmla="*/ 34 h 920"/>
                <a:gd name="T72" fmla="*/ 38 w 682"/>
                <a:gd name="T73" fmla="*/ 28 h 920"/>
                <a:gd name="T74" fmla="*/ 32 w 682"/>
                <a:gd name="T75" fmla="*/ 24 h 920"/>
                <a:gd name="T76" fmla="*/ 29 w 682"/>
                <a:gd name="T77" fmla="*/ 22 h 920"/>
                <a:gd name="T78" fmla="*/ 27 w 682"/>
                <a:gd name="T79" fmla="*/ 19 h 920"/>
                <a:gd name="T80" fmla="*/ 28 w 682"/>
                <a:gd name="T81" fmla="*/ 17 h 920"/>
                <a:gd name="T82" fmla="*/ 29 w 682"/>
                <a:gd name="T83" fmla="*/ 15 h 920"/>
                <a:gd name="T84" fmla="*/ 31 w 682"/>
                <a:gd name="T85" fmla="*/ 13 h 920"/>
                <a:gd name="T86" fmla="*/ 36 w 682"/>
                <a:gd name="T87" fmla="*/ 9 h 920"/>
                <a:gd name="T88" fmla="*/ 35 w 682"/>
                <a:gd name="T89" fmla="*/ 8 h 920"/>
                <a:gd name="T90" fmla="*/ 36 w 682"/>
                <a:gd name="T91" fmla="*/ 7 h 920"/>
                <a:gd name="T92" fmla="*/ 39 w 682"/>
                <a:gd name="T93" fmla="*/ 6 h 920"/>
                <a:gd name="T94" fmla="*/ 45 w 682"/>
                <a:gd name="T95" fmla="*/ 6 h 920"/>
                <a:gd name="T96" fmla="*/ 49 w 682"/>
                <a:gd name="T97" fmla="*/ 7 h 920"/>
                <a:gd name="T98" fmla="*/ 56 w 682"/>
                <a:gd name="T99" fmla="*/ 7 h 920"/>
                <a:gd name="T100" fmla="*/ 61 w 682"/>
                <a:gd name="T101" fmla="*/ 5 h 920"/>
                <a:gd name="T102" fmla="*/ 66 w 682"/>
                <a:gd name="T103" fmla="*/ 2 h 920"/>
                <a:gd name="T104" fmla="*/ 70 w 682"/>
                <a:gd name="T105" fmla="*/ 1 h 920"/>
                <a:gd name="T106" fmla="*/ 73 w 682"/>
                <a:gd name="T107" fmla="*/ 2 h 920"/>
                <a:gd name="T108" fmla="*/ 74 w 682"/>
                <a:gd name="T109" fmla="*/ 4 h 920"/>
                <a:gd name="T110" fmla="*/ 73 w 682"/>
                <a:gd name="T111" fmla="*/ 7 h 920"/>
                <a:gd name="T112" fmla="*/ 70 w 682"/>
                <a:gd name="T113" fmla="*/ 10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2" h="920">
                  <a:moveTo>
                    <a:pt x="557" y="73"/>
                  </a:moveTo>
                  <a:lnTo>
                    <a:pt x="551" y="75"/>
                  </a:lnTo>
                  <a:lnTo>
                    <a:pt x="538" y="81"/>
                  </a:lnTo>
                  <a:lnTo>
                    <a:pt x="530" y="88"/>
                  </a:lnTo>
                  <a:lnTo>
                    <a:pt x="521" y="97"/>
                  </a:lnTo>
                  <a:lnTo>
                    <a:pt x="511" y="107"/>
                  </a:lnTo>
                  <a:lnTo>
                    <a:pt x="501" y="121"/>
                  </a:lnTo>
                  <a:lnTo>
                    <a:pt x="492" y="138"/>
                  </a:lnTo>
                  <a:lnTo>
                    <a:pt x="483" y="157"/>
                  </a:lnTo>
                  <a:lnTo>
                    <a:pt x="476" y="181"/>
                  </a:lnTo>
                  <a:lnTo>
                    <a:pt x="470" y="209"/>
                  </a:lnTo>
                  <a:lnTo>
                    <a:pt x="468" y="223"/>
                  </a:lnTo>
                  <a:lnTo>
                    <a:pt x="466" y="240"/>
                  </a:lnTo>
                  <a:lnTo>
                    <a:pt x="466" y="257"/>
                  </a:lnTo>
                  <a:lnTo>
                    <a:pt x="464" y="276"/>
                  </a:lnTo>
                  <a:lnTo>
                    <a:pt x="464" y="296"/>
                  </a:lnTo>
                  <a:lnTo>
                    <a:pt x="466" y="317"/>
                  </a:lnTo>
                  <a:lnTo>
                    <a:pt x="468" y="339"/>
                  </a:lnTo>
                  <a:lnTo>
                    <a:pt x="471" y="361"/>
                  </a:lnTo>
                  <a:lnTo>
                    <a:pt x="486" y="373"/>
                  </a:lnTo>
                  <a:lnTo>
                    <a:pt x="522" y="406"/>
                  </a:lnTo>
                  <a:lnTo>
                    <a:pt x="547" y="430"/>
                  </a:lnTo>
                  <a:lnTo>
                    <a:pt x="572" y="457"/>
                  </a:lnTo>
                  <a:lnTo>
                    <a:pt x="586" y="472"/>
                  </a:lnTo>
                  <a:lnTo>
                    <a:pt x="597" y="488"/>
                  </a:lnTo>
                  <a:lnTo>
                    <a:pt x="611" y="503"/>
                  </a:lnTo>
                  <a:lnTo>
                    <a:pt x="622" y="521"/>
                  </a:lnTo>
                  <a:lnTo>
                    <a:pt x="634" y="538"/>
                  </a:lnTo>
                  <a:lnTo>
                    <a:pt x="645" y="556"/>
                  </a:lnTo>
                  <a:lnTo>
                    <a:pt x="654" y="574"/>
                  </a:lnTo>
                  <a:lnTo>
                    <a:pt x="662" y="594"/>
                  </a:lnTo>
                  <a:lnTo>
                    <a:pt x="670" y="613"/>
                  </a:lnTo>
                  <a:lnTo>
                    <a:pt x="675" y="632"/>
                  </a:lnTo>
                  <a:lnTo>
                    <a:pt x="679" y="652"/>
                  </a:lnTo>
                  <a:lnTo>
                    <a:pt x="682" y="673"/>
                  </a:lnTo>
                  <a:lnTo>
                    <a:pt x="682" y="693"/>
                  </a:lnTo>
                  <a:lnTo>
                    <a:pt x="679" y="714"/>
                  </a:lnTo>
                  <a:lnTo>
                    <a:pt x="675" y="734"/>
                  </a:lnTo>
                  <a:lnTo>
                    <a:pt x="667" y="753"/>
                  </a:lnTo>
                  <a:lnTo>
                    <a:pt x="658" y="774"/>
                  </a:lnTo>
                  <a:lnTo>
                    <a:pt x="646" y="794"/>
                  </a:lnTo>
                  <a:lnTo>
                    <a:pt x="630" y="814"/>
                  </a:lnTo>
                  <a:lnTo>
                    <a:pt x="612" y="832"/>
                  </a:lnTo>
                  <a:lnTo>
                    <a:pt x="604" y="839"/>
                  </a:lnTo>
                  <a:lnTo>
                    <a:pt x="580" y="853"/>
                  </a:lnTo>
                  <a:lnTo>
                    <a:pt x="564" y="864"/>
                  </a:lnTo>
                  <a:lnTo>
                    <a:pt x="545" y="874"/>
                  </a:lnTo>
                  <a:lnTo>
                    <a:pt x="522" y="884"/>
                  </a:lnTo>
                  <a:lnTo>
                    <a:pt x="496" y="894"/>
                  </a:lnTo>
                  <a:lnTo>
                    <a:pt x="468" y="903"/>
                  </a:lnTo>
                  <a:lnTo>
                    <a:pt x="437" y="911"/>
                  </a:lnTo>
                  <a:lnTo>
                    <a:pt x="421" y="914"/>
                  </a:lnTo>
                  <a:lnTo>
                    <a:pt x="404" y="916"/>
                  </a:lnTo>
                  <a:lnTo>
                    <a:pt x="387" y="919"/>
                  </a:lnTo>
                  <a:lnTo>
                    <a:pt x="368" y="920"/>
                  </a:lnTo>
                  <a:lnTo>
                    <a:pt x="350" y="920"/>
                  </a:lnTo>
                  <a:lnTo>
                    <a:pt x="332" y="920"/>
                  </a:lnTo>
                  <a:lnTo>
                    <a:pt x="312" y="919"/>
                  </a:lnTo>
                  <a:lnTo>
                    <a:pt x="292" y="916"/>
                  </a:lnTo>
                  <a:lnTo>
                    <a:pt x="272" y="914"/>
                  </a:lnTo>
                  <a:lnTo>
                    <a:pt x="251" y="909"/>
                  </a:lnTo>
                  <a:lnTo>
                    <a:pt x="230" y="903"/>
                  </a:lnTo>
                  <a:lnTo>
                    <a:pt x="208" y="897"/>
                  </a:lnTo>
                  <a:lnTo>
                    <a:pt x="193" y="888"/>
                  </a:lnTo>
                  <a:lnTo>
                    <a:pt x="154" y="861"/>
                  </a:lnTo>
                  <a:lnTo>
                    <a:pt x="130" y="841"/>
                  </a:lnTo>
                  <a:lnTo>
                    <a:pt x="104" y="819"/>
                  </a:lnTo>
                  <a:lnTo>
                    <a:pt x="91" y="807"/>
                  </a:lnTo>
                  <a:lnTo>
                    <a:pt x="77" y="794"/>
                  </a:lnTo>
                  <a:lnTo>
                    <a:pt x="66" y="780"/>
                  </a:lnTo>
                  <a:lnTo>
                    <a:pt x="54" y="765"/>
                  </a:lnTo>
                  <a:lnTo>
                    <a:pt x="42" y="749"/>
                  </a:lnTo>
                  <a:lnTo>
                    <a:pt x="33" y="734"/>
                  </a:lnTo>
                  <a:lnTo>
                    <a:pt x="24" y="718"/>
                  </a:lnTo>
                  <a:lnTo>
                    <a:pt x="16" y="701"/>
                  </a:lnTo>
                  <a:lnTo>
                    <a:pt x="9" y="682"/>
                  </a:lnTo>
                  <a:lnTo>
                    <a:pt x="4" y="664"/>
                  </a:lnTo>
                  <a:lnTo>
                    <a:pt x="1" y="645"/>
                  </a:lnTo>
                  <a:lnTo>
                    <a:pt x="0" y="627"/>
                  </a:lnTo>
                  <a:lnTo>
                    <a:pt x="1" y="607"/>
                  </a:lnTo>
                  <a:lnTo>
                    <a:pt x="5" y="588"/>
                  </a:lnTo>
                  <a:lnTo>
                    <a:pt x="12" y="567"/>
                  </a:lnTo>
                  <a:lnTo>
                    <a:pt x="21" y="547"/>
                  </a:lnTo>
                  <a:lnTo>
                    <a:pt x="33" y="526"/>
                  </a:lnTo>
                  <a:lnTo>
                    <a:pt x="47" y="505"/>
                  </a:lnTo>
                  <a:lnTo>
                    <a:pt x="66" y="484"/>
                  </a:lnTo>
                  <a:lnTo>
                    <a:pt x="88" y="461"/>
                  </a:lnTo>
                  <a:lnTo>
                    <a:pt x="92" y="459"/>
                  </a:lnTo>
                  <a:lnTo>
                    <a:pt x="105" y="448"/>
                  </a:lnTo>
                  <a:lnTo>
                    <a:pt x="129" y="435"/>
                  </a:lnTo>
                  <a:lnTo>
                    <a:pt x="160" y="418"/>
                  </a:lnTo>
                  <a:lnTo>
                    <a:pt x="180" y="410"/>
                  </a:lnTo>
                  <a:lnTo>
                    <a:pt x="201" y="401"/>
                  </a:lnTo>
                  <a:lnTo>
                    <a:pt x="226" y="393"/>
                  </a:lnTo>
                  <a:lnTo>
                    <a:pt x="253" y="384"/>
                  </a:lnTo>
                  <a:lnTo>
                    <a:pt x="283" y="377"/>
                  </a:lnTo>
                  <a:lnTo>
                    <a:pt x="314" y="369"/>
                  </a:lnTo>
                  <a:lnTo>
                    <a:pt x="349" y="364"/>
                  </a:lnTo>
                  <a:lnTo>
                    <a:pt x="385" y="359"/>
                  </a:lnTo>
                  <a:lnTo>
                    <a:pt x="387" y="355"/>
                  </a:lnTo>
                  <a:lnTo>
                    <a:pt x="385" y="344"/>
                  </a:lnTo>
                  <a:lnTo>
                    <a:pt x="384" y="336"/>
                  </a:lnTo>
                  <a:lnTo>
                    <a:pt x="383" y="327"/>
                  </a:lnTo>
                  <a:lnTo>
                    <a:pt x="379" y="317"/>
                  </a:lnTo>
                  <a:lnTo>
                    <a:pt x="374" y="305"/>
                  </a:lnTo>
                  <a:lnTo>
                    <a:pt x="368" y="293"/>
                  </a:lnTo>
                  <a:lnTo>
                    <a:pt x="359" y="280"/>
                  </a:lnTo>
                  <a:lnTo>
                    <a:pt x="349" y="265"/>
                  </a:lnTo>
                  <a:lnTo>
                    <a:pt x="337" y="251"/>
                  </a:lnTo>
                  <a:lnTo>
                    <a:pt x="321" y="236"/>
                  </a:lnTo>
                  <a:lnTo>
                    <a:pt x="303" y="222"/>
                  </a:lnTo>
                  <a:lnTo>
                    <a:pt x="282" y="207"/>
                  </a:lnTo>
                  <a:lnTo>
                    <a:pt x="256" y="193"/>
                  </a:lnTo>
                  <a:lnTo>
                    <a:pt x="253" y="190"/>
                  </a:lnTo>
                  <a:lnTo>
                    <a:pt x="242" y="182"/>
                  </a:lnTo>
                  <a:lnTo>
                    <a:pt x="235" y="177"/>
                  </a:lnTo>
                  <a:lnTo>
                    <a:pt x="229" y="171"/>
                  </a:lnTo>
                  <a:lnTo>
                    <a:pt x="224" y="164"/>
                  </a:lnTo>
                  <a:lnTo>
                    <a:pt x="220" y="156"/>
                  </a:lnTo>
                  <a:lnTo>
                    <a:pt x="216" y="147"/>
                  </a:lnTo>
                  <a:lnTo>
                    <a:pt x="216" y="138"/>
                  </a:lnTo>
                  <a:lnTo>
                    <a:pt x="216" y="134"/>
                  </a:lnTo>
                  <a:lnTo>
                    <a:pt x="217" y="129"/>
                  </a:lnTo>
                  <a:lnTo>
                    <a:pt x="220" y="123"/>
                  </a:lnTo>
                  <a:lnTo>
                    <a:pt x="222" y="118"/>
                  </a:lnTo>
                  <a:lnTo>
                    <a:pt x="226" y="113"/>
                  </a:lnTo>
                  <a:lnTo>
                    <a:pt x="231" y="107"/>
                  </a:lnTo>
                  <a:lnTo>
                    <a:pt x="238" y="102"/>
                  </a:lnTo>
                  <a:lnTo>
                    <a:pt x="245" y="97"/>
                  </a:lnTo>
                  <a:lnTo>
                    <a:pt x="263" y="85"/>
                  </a:lnTo>
                  <a:lnTo>
                    <a:pt x="285" y="75"/>
                  </a:lnTo>
                  <a:lnTo>
                    <a:pt x="284" y="72"/>
                  </a:lnTo>
                  <a:lnTo>
                    <a:pt x="282" y="67"/>
                  </a:lnTo>
                  <a:lnTo>
                    <a:pt x="280" y="64"/>
                  </a:lnTo>
                  <a:lnTo>
                    <a:pt x="280" y="60"/>
                  </a:lnTo>
                  <a:lnTo>
                    <a:pt x="280" y="56"/>
                  </a:lnTo>
                  <a:lnTo>
                    <a:pt x="282" y="52"/>
                  </a:lnTo>
                  <a:lnTo>
                    <a:pt x="284" y="50"/>
                  </a:lnTo>
                  <a:lnTo>
                    <a:pt x="289" y="47"/>
                  </a:lnTo>
                  <a:lnTo>
                    <a:pt x="296" y="46"/>
                  </a:lnTo>
                  <a:lnTo>
                    <a:pt x="305" y="44"/>
                  </a:lnTo>
                  <a:lnTo>
                    <a:pt x="318" y="44"/>
                  </a:lnTo>
                  <a:lnTo>
                    <a:pt x="333" y="46"/>
                  </a:lnTo>
                  <a:lnTo>
                    <a:pt x="353" y="48"/>
                  </a:lnTo>
                  <a:lnTo>
                    <a:pt x="375" y="52"/>
                  </a:lnTo>
                  <a:lnTo>
                    <a:pt x="379" y="52"/>
                  </a:lnTo>
                  <a:lnTo>
                    <a:pt x="391" y="54"/>
                  </a:lnTo>
                  <a:lnTo>
                    <a:pt x="409" y="54"/>
                  </a:lnTo>
                  <a:lnTo>
                    <a:pt x="432" y="51"/>
                  </a:lnTo>
                  <a:lnTo>
                    <a:pt x="445" y="50"/>
                  </a:lnTo>
                  <a:lnTo>
                    <a:pt x="458" y="46"/>
                  </a:lnTo>
                  <a:lnTo>
                    <a:pt x="472" y="42"/>
                  </a:lnTo>
                  <a:lnTo>
                    <a:pt x="486" y="36"/>
                  </a:lnTo>
                  <a:lnTo>
                    <a:pt x="500" y="30"/>
                  </a:lnTo>
                  <a:lnTo>
                    <a:pt x="513" y="22"/>
                  </a:lnTo>
                  <a:lnTo>
                    <a:pt x="528" y="13"/>
                  </a:lnTo>
                  <a:lnTo>
                    <a:pt x="539" y="1"/>
                  </a:lnTo>
                  <a:lnTo>
                    <a:pt x="546" y="0"/>
                  </a:lnTo>
                  <a:lnTo>
                    <a:pt x="559" y="1"/>
                  </a:lnTo>
                  <a:lnTo>
                    <a:pt x="567" y="4"/>
                  </a:lnTo>
                  <a:lnTo>
                    <a:pt x="575" y="9"/>
                  </a:lnTo>
                  <a:lnTo>
                    <a:pt x="579" y="13"/>
                  </a:lnTo>
                  <a:lnTo>
                    <a:pt x="582" y="17"/>
                  </a:lnTo>
                  <a:lnTo>
                    <a:pt x="584" y="23"/>
                  </a:lnTo>
                  <a:lnTo>
                    <a:pt x="587" y="30"/>
                  </a:lnTo>
                  <a:lnTo>
                    <a:pt x="587" y="34"/>
                  </a:lnTo>
                  <a:lnTo>
                    <a:pt x="584" y="43"/>
                  </a:lnTo>
                  <a:lnTo>
                    <a:pt x="582" y="50"/>
                  </a:lnTo>
                  <a:lnTo>
                    <a:pt x="576" y="57"/>
                  </a:lnTo>
                  <a:lnTo>
                    <a:pt x="567" y="64"/>
                  </a:lnTo>
                  <a:lnTo>
                    <a:pt x="557" y="73"/>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66" name="Freeform 60"/>
            <p:cNvSpPr>
              <a:spLocks/>
            </p:cNvSpPr>
            <p:nvPr/>
          </p:nvSpPr>
          <p:spPr bwMode="auto">
            <a:xfrm>
              <a:off x="1011" y="3735"/>
              <a:ext cx="341" cy="461"/>
            </a:xfrm>
            <a:custGeom>
              <a:avLst/>
              <a:gdLst>
                <a:gd name="T0" fmla="*/ 68 w 682"/>
                <a:gd name="T1" fmla="*/ 11 h 920"/>
                <a:gd name="T2" fmla="*/ 64 w 682"/>
                <a:gd name="T3" fmla="*/ 14 h 920"/>
                <a:gd name="T4" fmla="*/ 61 w 682"/>
                <a:gd name="T5" fmla="*/ 20 h 920"/>
                <a:gd name="T6" fmla="*/ 59 w 682"/>
                <a:gd name="T7" fmla="*/ 28 h 920"/>
                <a:gd name="T8" fmla="*/ 58 w 682"/>
                <a:gd name="T9" fmla="*/ 35 h 920"/>
                <a:gd name="T10" fmla="*/ 59 w 682"/>
                <a:gd name="T11" fmla="*/ 43 h 920"/>
                <a:gd name="T12" fmla="*/ 66 w 682"/>
                <a:gd name="T13" fmla="*/ 51 h 920"/>
                <a:gd name="T14" fmla="*/ 74 w 682"/>
                <a:gd name="T15" fmla="*/ 60 h 920"/>
                <a:gd name="T16" fmla="*/ 78 w 682"/>
                <a:gd name="T17" fmla="*/ 66 h 920"/>
                <a:gd name="T18" fmla="*/ 82 w 682"/>
                <a:gd name="T19" fmla="*/ 72 h 920"/>
                <a:gd name="T20" fmla="*/ 85 w 682"/>
                <a:gd name="T21" fmla="*/ 80 h 920"/>
                <a:gd name="T22" fmla="*/ 86 w 682"/>
                <a:gd name="T23" fmla="*/ 87 h 920"/>
                <a:gd name="T24" fmla="*/ 84 w 682"/>
                <a:gd name="T25" fmla="*/ 95 h 920"/>
                <a:gd name="T26" fmla="*/ 79 w 682"/>
                <a:gd name="T27" fmla="*/ 102 h 920"/>
                <a:gd name="T28" fmla="*/ 73 w 682"/>
                <a:gd name="T29" fmla="*/ 107 h 920"/>
                <a:gd name="T30" fmla="*/ 66 w 682"/>
                <a:gd name="T31" fmla="*/ 111 h 920"/>
                <a:gd name="T32" fmla="*/ 55 w 682"/>
                <a:gd name="T33" fmla="*/ 114 h 920"/>
                <a:gd name="T34" fmla="*/ 49 w 682"/>
                <a:gd name="T35" fmla="*/ 116 h 920"/>
                <a:gd name="T36" fmla="*/ 42 w 682"/>
                <a:gd name="T37" fmla="*/ 116 h 920"/>
                <a:gd name="T38" fmla="*/ 34 w 682"/>
                <a:gd name="T39" fmla="*/ 115 h 920"/>
                <a:gd name="T40" fmla="*/ 26 w 682"/>
                <a:gd name="T41" fmla="*/ 113 h 920"/>
                <a:gd name="T42" fmla="*/ 17 w 682"/>
                <a:gd name="T43" fmla="*/ 106 h 920"/>
                <a:gd name="T44" fmla="*/ 10 w 682"/>
                <a:gd name="T45" fmla="*/ 100 h 920"/>
                <a:gd name="T46" fmla="*/ 6 w 682"/>
                <a:gd name="T47" fmla="*/ 94 h 920"/>
                <a:gd name="T48" fmla="*/ 2 w 682"/>
                <a:gd name="T49" fmla="*/ 88 h 920"/>
                <a:gd name="T50" fmla="*/ 1 w 682"/>
                <a:gd name="T51" fmla="*/ 81 h 920"/>
                <a:gd name="T52" fmla="*/ 1 w 682"/>
                <a:gd name="T53" fmla="*/ 74 h 920"/>
                <a:gd name="T54" fmla="*/ 5 w 682"/>
                <a:gd name="T55" fmla="*/ 66 h 920"/>
                <a:gd name="T56" fmla="*/ 11 w 682"/>
                <a:gd name="T57" fmla="*/ 58 h 920"/>
                <a:gd name="T58" fmla="*/ 17 w 682"/>
                <a:gd name="T59" fmla="*/ 55 h 920"/>
                <a:gd name="T60" fmla="*/ 26 w 682"/>
                <a:gd name="T61" fmla="*/ 51 h 920"/>
                <a:gd name="T62" fmla="*/ 36 w 682"/>
                <a:gd name="T63" fmla="*/ 48 h 920"/>
                <a:gd name="T64" fmla="*/ 49 w 682"/>
                <a:gd name="T65" fmla="*/ 45 h 920"/>
                <a:gd name="T66" fmla="*/ 48 w 682"/>
                <a:gd name="T67" fmla="*/ 42 h 920"/>
                <a:gd name="T68" fmla="*/ 47 w 682"/>
                <a:gd name="T69" fmla="*/ 39 h 920"/>
                <a:gd name="T70" fmla="*/ 44 w 682"/>
                <a:gd name="T71" fmla="*/ 34 h 920"/>
                <a:gd name="T72" fmla="*/ 38 w 682"/>
                <a:gd name="T73" fmla="*/ 28 h 920"/>
                <a:gd name="T74" fmla="*/ 32 w 682"/>
                <a:gd name="T75" fmla="*/ 24 h 920"/>
                <a:gd name="T76" fmla="*/ 29 w 682"/>
                <a:gd name="T77" fmla="*/ 22 h 920"/>
                <a:gd name="T78" fmla="*/ 27 w 682"/>
                <a:gd name="T79" fmla="*/ 19 h 920"/>
                <a:gd name="T80" fmla="*/ 28 w 682"/>
                <a:gd name="T81" fmla="*/ 17 h 920"/>
                <a:gd name="T82" fmla="*/ 29 w 682"/>
                <a:gd name="T83" fmla="*/ 15 h 920"/>
                <a:gd name="T84" fmla="*/ 31 w 682"/>
                <a:gd name="T85" fmla="*/ 13 h 920"/>
                <a:gd name="T86" fmla="*/ 36 w 682"/>
                <a:gd name="T87" fmla="*/ 9 h 920"/>
                <a:gd name="T88" fmla="*/ 35 w 682"/>
                <a:gd name="T89" fmla="*/ 8 h 920"/>
                <a:gd name="T90" fmla="*/ 36 w 682"/>
                <a:gd name="T91" fmla="*/ 7 h 920"/>
                <a:gd name="T92" fmla="*/ 39 w 682"/>
                <a:gd name="T93" fmla="*/ 6 h 920"/>
                <a:gd name="T94" fmla="*/ 45 w 682"/>
                <a:gd name="T95" fmla="*/ 6 h 920"/>
                <a:gd name="T96" fmla="*/ 49 w 682"/>
                <a:gd name="T97" fmla="*/ 7 h 920"/>
                <a:gd name="T98" fmla="*/ 56 w 682"/>
                <a:gd name="T99" fmla="*/ 7 h 920"/>
                <a:gd name="T100" fmla="*/ 61 w 682"/>
                <a:gd name="T101" fmla="*/ 5 h 920"/>
                <a:gd name="T102" fmla="*/ 66 w 682"/>
                <a:gd name="T103" fmla="*/ 2 h 920"/>
                <a:gd name="T104" fmla="*/ 70 w 682"/>
                <a:gd name="T105" fmla="*/ 1 h 920"/>
                <a:gd name="T106" fmla="*/ 73 w 682"/>
                <a:gd name="T107" fmla="*/ 2 h 920"/>
                <a:gd name="T108" fmla="*/ 74 w 682"/>
                <a:gd name="T109" fmla="*/ 4 h 920"/>
                <a:gd name="T110" fmla="*/ 73 w 682"/>
                <a:gd name="T111" fmla="*/ 7 h 920"/>
                <a:gd name="T112" fmla="*/ 70 w 682"/>
                <a:gd name="T113" fmla="*/ 10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82" h="920">
                  <a:moveTo>
                    <a:pt x="557" y="73"/>
                  </a:moveTo>
                  <a:lnTo>
                    <a:pt x="551" y="75"/>
                  </a:lnTo>
                  <a:lnTo>
                    <a:pt x="538" y="81"/>
                  </a:lnTo>
                  <a:lnTo>
                    <a:pt x="530" y="88"/>
                  </a:lnTo>
                  <a:lnTo>
                    <a:pt x="521" y="97"/>
                  </a:lnTo>
                  <a:lnTo>
                    <a:pt x="511" y="107"/>
                  </a:lnTo>
                  <a:lnTo>
                    <a:pt x="501" y="121"/>
                  </a:lnTo>
                  <a:lnTo>
                    <a:pt x="492" y="138"/>
                  </a:lnTo>
                  <a:lnTo>
                    <a:pt x="483" y="157"/>
                  </a:lnTo>
                  <a:lnTo>
                    <a:pt x="476" y="181"/>
                  </a:lnTo>
                  <a:lnTo>
                    <a:pt x="470" y="209"/>
                  </a:lnTo>
                  <a:lnTo>
                    <a:pt x="468" y="223"/>
                  </a:lnTo>
                  <a:lnTo>
                    <a:pt x="466" y="240"/>
                  </a:lnTo>
                  <a:lnTo>
                    <a:pt x="466" y="257"/>
                  </a:lnTo>
                  <a:lnTo>
                    <a:pt x="464" y="276"/>
                  </a:lnTo>
                  <a:lnTo>
                    <a:pt x="464" y="296"/>
                  </a:lnTo>
                  <a:lnTo>
                    <a:pt x="466" y="317"/>
                  </a:lnTo>
                  <a:lnTo>
                    <a:pt x="468" y="339"/>
                  </a:lnTo>
                  <a:lnTo>
                    <a:pt x="471" y="361"/>
                  </a:lnTo>
                  <a:lnTo>
                    <a:pt x="486" y="373"/>
                  </a:lnTo>
                  <a:lnTo>
                    <a:pt x="522" y="406"/>
                  </a:lnTo>
                  <a:lnTo>
                    <a:pt x="547" y="430"/>
                  </a:lnTo>
                  <a:lnTo>
                    <a:pt x="572" y="457"/>
                  </a:lnTo>
                  <a:lnTo>
                    <a:pt x="586" y="472"/>
                  </a:lnTo>
                  <a:lnTo>
                    <a:pt x="597" y="488"/>
                  </a:lnTo>
                  <a:lnTo>
                    <a:pt x="611" y="503"/>
                  </a:lnTo>
                  <a:lnTo>
                    <a:pt x="622" y="521"/>
                  </a:lnTo>
                  <a:lnTo>
                    <a:pt x="634" y="538"/>
                  </a:lnTo>
                  <a:lnTo>
                    <a:pt x="645" y="556"/>
                  </a:lnTo>
                  <a:lnTo>
                    <a:pt x="654" y="574"/>
                  </a:lnTo>
                  <a:lnTo>
                    <a:pt x="662" y="594"/>
                  </a:lnTo>
                  <a:lnTo>
                    <a:pt x="670" y="613"/>
                  </a:lnTo>
                  <a:lnTo>
                    <a:pt x="675" y="632"/>
                  </a:lnTo>
                  <a:lnTo>
                    <a:pt x="679" y="652"/>
                  </a:lnTo>
                  <a:lnTo>
                    <a:pt x="682" y="673"/>
                  </a:lnTo>
                  <a:lnTo>
                    <a:pt x="682" y="693"/>
                  </a:lnTo>
                  <a:lnTo>
                    <a:pt x="679" y="714"/>
                  </a:lnTo>
                  <a:lnTo>
                    <a:pt x="675" y="734"/>
                  </a:lnTo>
                  <a:lnTo>
                    <a:pt x="667" y="753"/>
                  </a:lnTo>
                  <a:lnTo>
                    <a:pt x="658" y="774"/>
                  </a:lnTo>
                  <a:lnTo>
                    <a:pt x="646" y="794"/>
                  </a:lnTo>
                  <a:lnTo>
                    <a:pt x="630" y="814"/>
                  </a:lnTo>
                  <a:lnTo>
                    <a:pt x="612" y="832"/>
                  </a:lnTo>
                  <a:lnTo>
                    <a:pt x="604" y="839"/>
                  </a:lnTo>
                  <a:lnTo>
                    <a:pt x="580" y="853"/>
                  </a:lnTo>
                  <a:lnTo>
                    <a:pt x="564" y="864"/>
                  </a:lnTo>
                  <a:lnTo>
                    <a:pt x="545" y="874"/>
                  </a:lnTo>
                  <a:lnTo>
                    <a:pt x="522" y="884"/>
                  </a:lnTo>
                  <a:lnTo>
                    <a:pt x="496" y="894"/>
                  </a:lnTo>
                  <a:lnTo>
                    <a:pt x="468" y="903"/>
                  </a:lnTo>
                  <a:lnTo>
                    <a:pt x="437" y="911"/>
                  </a:lnTo>
                  <a:lnTo>
                    <a:pt x="421" y="914"/>
                  </a:lnTo>
                  <a:lnTo>
                    <a:pt x="404" y="916"/>
                  </a:lnTo>
                  <a:lnTo>
                    <a:pt x="387" y="919"/>
                  </a:lnTo>
                  <a:lnTo>
                    <a:pt x="368" y="920"/>
                  </a:lnTo>
                  <a:lnTo>
                    <a:pt x="350" y="920"/>
                  </a:lnTo>
                  <a:lnTo>
                    <a:pt x="332" y="920"/>
                  </a:lnTo>
                  <a:lnTo>
                    <a:pt x="312" y="919"/>
                  </a:lnTo>
                  <a:lnTo>
                    <a:pt x="292" y="916"/>
                  </a:lnTo>
                  <a:lnTo>
                    <a:pt x="272" y="914"/>
                  </a:lnTo>
                  <a:lnTo>
                    <a:pt x="251" y="909"/>
                  </a:lnTo>
                  <a:lnTo>
                    <a:pt x="230" y="903"/>
                  </a:lnTo>
                  <a:lnTo>
                    <a:pt x="208" y="897"/>
                  </a:lnTo>
                  <a:lnTo>
                    <a:pt x="193" y="888"/>
                  </a:lnTo>
                  <a:lnTo>
                    <a:pt x="154" y="861"/>
                  </a:lnTo>
                  <a:lnTo>
                    <a:pt x="130" y="841"/>
                  </a:lnTo>
                  <a:lnTo>
                    <a:pt x="104" y="819"/>
                  </a:lnTo>
                  <a:lnTo>
                    <a:pt x="91" y="807"/>
                  </a:lnTo>
                  <a:lnTo>
                    <a:pt x="77" y="794"/>
                  </a:lnTo>
                  <a:lnTo>
                    <a:pt x="66" y="780"/>
                  </a:lnTo>
                  <a:lnTo>
                    <a:pt x="54" y="765"/>
                  </a:lnTo>
                  <a:lnTo>
                    <a:pt x="42" y="749"/>
                  </a:lnTo>
                  <a:lnTo>
                    <a:pt x="33" y="734"/>
                  </a:lnTo>
                  <a:lnTo>
                    <a:pt x="24" y="718"/>
                  </a:lnTo>
                  <a:lnTo>
                    <a:pt x="16" y="701"/>
                  </a:lnTo>
                  <a:lnTo>
                    <a:pt x="9" y="682"/>
                  </a:lnTo>
                  <a:lnTo>
                    <a:pt x="4" y="664"/>
                  </a:lnTo>
                  <a:lnTo>
                    <a:pt x="1" y="645"/>
                  </a:lnTo>
                  <a:lnTo>
                    <a:pt x="0" y="627"/>
                  </a:lnTo>
                  <a:lnTo>
                    <a:pt x="1" y="607"/>
                  </a:lnTo>
                  <a:lnTo>
                    <a:pt x="5" y="588"/>
                  </a:lnTo>
                  <a:lnTo>
                    <a:pt x="12" y="567"/>
                  </a:lnTo>
                  <a:lnTo>
                    <a:pt x="21" y="547"/>
                  </a:lnTo>
                  <a:lnTo>
                    <a:pt x="33" y="526"/>
                  </a:lnTo>
                  <a:lnTo>
                    <a:pt x="47" y="505"/>
                  </a:lnTo>
                  <a:lnTo>
                    <a:pt x="66" y="484"/>
                  </a:lnTo>
                  <a:lnTo>
                    <a:pt x="88" y="461"/>
                  </a:lnTo>
                  <a:lnTo>
                    <a:pt x="92" y="459"/>
                  </a:lnTo>
                  <a:lnTo>
                    <a:pt x="105" y="448"/>
                  </a:lnTo>
                  <a:lnTo>
                    <a:pt x="129" y="435"/>
                  </a:lnTo>
                  <a:lnTo>
                    <a:pt x="160" y="418"/>
                  </a:lnTo>
                  <a:lnTo>
                    <a:pt x="180" y="410"/>
                  </a:lnTo>
                  <a:lnTo>
                    <a:pt x="201" y="401"/>
                  </a:lnTo>
                  <a:lnTo>
                    <a:pt x="226" y="393"/>
                  </a:lnTo>
                  <a:lnTo>
                    <a:pt x="253" y="384"/>
                  </a:lnTo>
                  <a:lnTo>
                    <a:pt x="283" y="377"/>
                  </a:lnTo>
                  <a:lnTo>
                    <a:pt x="314" y="369"/>
                  </a:lnTo>
                  <a:lnTo>
                    <a:pt x="349" y="364"/>
                  </a:lnTo>
                  <a:lnTo>
                    <a:pt x="385" y="359"/>
                  </a:lnTo>
                  <a:lnTo>
                    <a:pt x="387" y="355"/>
                  </a:lnTo>
                  <a:lnTo>
                    <a:pt x="385" y="344"/>
                  </a:lnTo>
                  <a:lnTo>
                    <a:pt x="384" y="336"/>
                  </a:lnTo>
                  <a:lnTo>
                    <a:pt x="383" y="327"/>
                  </a:lnTo>
                  <a:lnTo>
                    <a:pt x="379" y="317"/>
                  </a:lnTo>
                  <a:lnTo>
                    <a:pt x="374" y="305"/>
                  </a:lnTo>
                  <a:lnTo>
                    <a:pt x="368" y="293"/>
                  </a:lnTo>
                  <a:lnTo>
                    <a:pt x="359" y="280"/>
                  </a:lnTo>
                  <a:lnTo>
                    <a:pt x="349" y="265"/>
                  </a:lnTo>
                  <a:lnTo>
                    <a:pt x="337" y="251"/>
                  </a:lnTo>
                  <a:lnTo>
                    <a:pt x="321" y="236"/>
                  </a:lnTo>
                  <a:lnTo>
                    <a:pt x="303" y="222"/>
                  </a:lnTo>
                  <a:lnTo>
                    <a:pt x="282" y="207"/>
                  </a:lnTo>
                  <a:lnTo>
                    <a:pt x="256" y="193"/>
                  </a:lnTo>
                  <a:lnTo>
                    <a:pt x="253" y="190"/>
                  </a:lnTo>
                  <a:lnTo>
                    <a:pt x="242" y="182"/>
                  </a:lnTo>
                  <a:lnTo>
                    <a:pt x="235" y="177"/>
                  </a:lnTo>
                  <a:lnTo>
                    <a:pt x="229" y="171"/>
                  </a:lnTo>
                  <a:lnTo>
                    <a:pt x="224" y="164"/>
                  </a:lnTo>
                  <a:lnTo>
                    <a:pt x="220" y="156"/>
                  </a:lnTo>
                  <a:lnTo>
                    <a:pt x="216" y="147"/>
                  </a:lnTo>
                  <a:lnTo>
                    <a:pt x="216" y="138"/>
                  </a:lnTo>
                  <a:lnTo>
                    <a:pt x="216" y="134"/>
                  </a:lnTo>
                  <a:lnTo>
                    <a:pt x="217" y="129"/>
                  </a:lnTo>
                  <a:lnTo>
                    <a:pt x="220" y="123"/>
                  </a:lnTo>
                  <a:lnTo>
                    <a:pt x="222" y="118"/>
                  </a:lnTo>
                  <a:lnTo>
                    <a:pt x="226" y="113"/>
                  </a:lnTo>
                  <a:lnTo>
                    <a:pt x="231" y="107"/>
                  </a:lnTo>
                  <a:lnTo>
                    <a:pt x="238" y="102"/>
                  </a:lnTo>
                  <a:lnTo>
                    <a:pt x="245" y="97"/>
                  </a:lnTo>
                  <a:lnTo>
                    <a:pt x="263" y="85"/>
                  </a:lnTo>
                  <a:lnTo>
                    <a:pt x="285" y="75"/>
                  </a:lnTo>
                  <a:lnTo>
                    <a:pt x="284" y="72"/>
                  </a:lnTo>
                  <a:lnTo>
                    <a:pt x="282" y="67"/>
                  </a:lnTo>
                  <a:lnTo>
                    <a:pt x="280" y="64"/>
                  </a:lnTo>
                  <a:lnTo>
                    <a:pt x="280" y="60"/>
                  </a:lnTo>
                  <a:lnTo>
                    <a:pt x="280" y="56"/>
                  </a:lnTo>
                  <a:lnTo>
                    <a:pt x="282" y="52"/>
                  </a:lnTo>
                  <a:lnTo>
                    <a:pt x="284" y="50"/>
                  </a:lnTo>
                  <a:lnTo>
                    <a:pt x="289" y="47"/>
                  </a:lnTo>
                  <a:lnTo>
                    <a:pt x="296" y="46"/>
                  </a:lnTo>
                  <a:lnTo>
                    <a:pt x="305" y="44"/>
                  </a:lnTo>
                  <a:lnTo>
                    <a:pt x="318" y="44"/>
                  </a:lnTo>
                  <a:lnTo>
                    <a:pt x="333" y="46"/>
                  </a:lnTo>
                  <a:lnTo>
                    <a:pt x="353" y="48"/>
                  </a:lnTo>
                  <a:lnTo>
                    <a:pt x="375" y="52"/>
                  </a:lnTo>
                  <a:lnTo>
                    <a:pt x="379" y="52"/>
                  </a:lnTo>
                  <a:lnTo>
                    <a:pt x="391" y="54"/>
                  </a:lnTo>
                  <a:lnTo>
                    <a:pt x="409" y="54"/>
                  </a:lnTo>
                  <a:lnTo>
                    <a:pt x="432" y="51"/>
                  </a:lnTo>
                  <a:lnTo>
                    <a:pt x="445" y="50"/>
                  </a:lnTo>
                  <a:lnTo>
                    <a:pt x="458" y="46"/>
                  </a:lnTo>
                  <a:lnTo>
                    <a:pt x="472" y="42"/>
                  </a:lnTo>
                  <a:lnTo>
                    <a:pt x="486" y="36"/>
                  </a:lnTo>
                  <a:lnTo>
                    <a:pt x="500" y="30"/>
                  </a:lnTo>
                  <a:lnTo>
                    <a:pt x="513" y="22"/>
                  </a:lnTo>
                  <a:lnTo>
                    <a:pt x="528" y="13"/>
                  </a:lnTo>
                  <a:lnTo>
                    <a:pt x="539" y="1"/>
                  </a:lnTo>
                  <a:lnTo>
                    <a:pt x="546" y="0"/>
                  </a:lnTo>
                  <a:lnTo>
                    <a:pt x="559" y="1"/>
                  </a:lnTo>
                  <a:lnTo>
                    <a:pt x="567" y="4"/>
                  </a:lnTo>
                  <a:lnTo>
                    <a:pt x="575" y="9"/>
                  </a:lnTo>
                  <a:lnTo>
                    <a:pt x="579" y="13"/>
                  </a:lnTo>
                  <a:lnTo>
                    <a:pt x="582" y="17"/>
                  </a:lnTo>
                  <a:lnTo>
                    <a:pt x="584" y="23"/>
                  </a:lnTo>
                  <a:lnTo>
                    <a:pt x="587" y="30"/>
                  </a:lnTo>
                  <a:lnTo>
                    <a:pt x="587" y="34"/>
                  </a:lnTo>
                  <a:lnTo>
                    <a:pt x="584" y="43"/>
                  </a:lnTo>
                  <a:lnTo>
                    <a:pt x="582" y="50"/>
                  </a:lnTo>
                  <a:lnTo>
                    <a:pt x="576" y="57"/>
                  </a:lnTo>
                  <a:lnTo>
                    <a:pt x="567" y="64"/>
                  </a:lnTo>
                  <a:lnTo>
                    <a:pt x="557" y="73"/>
                  </a:lnTo>
                </a:path>
              </a:pathLst>
            </a:custGeom>
            <a:noFill/>
            <a:ln w="1588">
              <a:solidFill>
                <a:srgbClr val="BFFF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67" name="Freeform 61"/>
            <p:cNvSpPr>
              <a:spLocks/>
            </p:cNvSpPr>
            <p:nvPr/>
          </p:nvSpPr>
          <p:spPr bwMode="auto">
            <a:xfrm>
              <a:off x="1129" y="3760"/>
              <a:ext cx="85" cy="152"/>
            </a:xfrm>
            <a:custGeom>
              <a:avLst/>
              <a:gdLst>
                <a:gd name="T0" fmla="*/ 21 w 172"/>
                <a:gd name="T1" fmla="*/ 38 h 303"/>
                <a:gd name="T2" fmla="*/ 21 w 172"/>
                <a:gd name="T3" fmla="*/ 37 h 303"/>
                <a:gd name="T4" fmla="*/ 20 w 172"/>
                <a:gd name="T5" fmla="*/ 35 h 303"/>
                <a:gd name="T6" fmla="*/ 20 w 172"/>
                <a:gd name="T7" fmla="*/ 33 h 303"/>
                <a:gd name="T8" fmla="*/ 20 w 172"/>
                <a:gd name="T9" fmla="*/ 31 h 303"/>
                <a:gd name="T10" fmla="*/ 19 w 172"/>
                <a:gd name="T11" fmla="*/ 28 h 303"/>
                <a:gd name="T12" fmla="*/ 18 w 172"/>
                <a:gd name="T13" fmla="*/ 26 h 303"/>
                <a:gd name="T14" fmla="*/ 17 w 172"/>
                <a:gd name="T15" fmla="*/ 23 h 303"/>
                <a:gd name="T16" fmla="*/ 15 w 172"/>
                <a:gd name="T17" fmla="*/ 20 h 303"/>
                <a:gd name="T18" fmla="*/ 13 w 172"/>
                <a:gd name="T19" fmla="*/ 17 h 303"/>
                <a:gd name="T20" fmla="*/ 12 w 172"/>
                <a:gd name="T21" fmla="*/ 13 h 303"/>
                <a:gd name="T22" fmla="*/ 9 w 172"/>
                <a:gd name="T23" fmla="*/ 10 h 303"/>
                <a:gd name="T24" fmla="*/ 6 w 172"/>
                <a:gd name="T25" fmla="*/ 7 h 303"/>
                <a:gd name="T26" fmla="*/ 5 w 172"/>
                <a:gd name="T27" fmla="*/ 5 h 303"/>
                <a:gd name="T28" fmla="*/ 3 w 172"/>
                <a:gd name="T29" fmla="*/ 4 h 303"/>
                <a:gd name="T30" fmla="*/ 1 w 172"/>
                <a:gd name="T31" fmla="*/ 2 h 303"/>
                <a:gd name="T32" fmla="*/ 0 w 172"/>
                <a:gd name="T33" fmla="*/ 0 h 303"/>
                <a:gd name="T34" fmla="*/ 0 w 172"/>
                <a:gd name="T35" fmla="*/ 1 h 303"/>
                <a:gd name="T36" fmla="*/ 3 w 172"/>
                <a:gd name="T37" fmla="*/ 4 h 303"/>
                <a:gd name="T38" fmla="*/ 6 w 172"/>
                <a:gd name="T39" fmla="*/ 7 h 303"/>
                <a:gd name="T40" fmla="*/ 9 w 172"/>
                <a:gd name="T41" fmla="*/ 12 h 303"/>
                <a:gd name="T42" fmla="*/ 11 w 172"/>
                <a:gd name="T43" fmla="*/ 15 h 303"/>
                <a:gd name="T44" fmla="*/ 13 w 172"/>
                <a:gd name="T45" fmla="*/ 18 h 303"/>
                <a:gd name="T46" fmla="*/ 15 w 172"/>
                <a:gd name="T47" fmla="*/ 21 h 303"/>
                <a:gd name="T48" fmla="*/ 16 w 172"/>
                <a:gd name="T49" fmla="*/ 24 h 303"/>
                <a:gd name="T50" fmla="*/ 18 w 172"/>
                <a:gd name="T51" fmla="*/ 28 h 303"/>
                <a:gd name="T52" fmla="*/ 19 w 172"/>
                <a:gd name="T53" fmla="*/ 31 h 303"/>
                <a:gd name="T54" fmla="*/ 20 w 172"/>
                <a:gd name="T55" fmla="*/ 33 h 303"/>
                <a:gd name="T56" fmla="*/ 20 w 172"/>
                <a:gd name="T57" fmla="*/ 35 h 303"/>
                <a:gd name="T58" fmla="*/ 21 w 172"/>
                <a:gd name="T59" fmla="*/ 37 h 303"/>
                <a:gd name="T60" fmla="*/ 21 w 172"/>
                <a:gd name="T61" fmla="*/ 3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303">
                  <a:moveTo>
                    <a:pt x="172" y="303"/>
                  </a:moveTo>
                  <a:lnTo>
                    <a:pt x="172" y="296"/>
                  </a:lnTo>
                  <a:lnTo>
                    <a:pt x="168" y="275"/>
                  </a:lnTo>
                  <a:lnTo>
                    <a:pt x="165" y="260"/>
                  </a:lnTo>
                  <a:lnTo>
                    <a:pt x="161" y="243"/>
                  </a:lnTo>
                  <a:lnTo>
                    <a:pt x="154" y="223"/>
                  </a:lnTo>
                  <a:lnTo>
                    <a:pt x="148" y="202"/>
                  </a:lnTo>
                  <a:lnTo>
                    <a:pt x="137" y="178"/>
                  </a:lnTo>
                  <a:lnTo>
                    <a:pt x="127" y="155"/>
                  </a:lnTo>
                  <a:lnTo>
                    <a:pt x="112" y="130"/>
                  </a:lnTo>
                  <a:lnTo>
                    <a:pt x="97" y="104"/>
                  </a:lnTo>
                  <a:lnTo>
                    <a:pt x="77" y="77"/>
                  </a:lnTo>
                  <a:lnTo>
                    <a:pt x="54" y="51"/>
                  </a:lnTo>
                  <a:lnTo>
                    <a:pt x="43" y="38"/>
                  </a:lnTo>
                  <a:lnTo>
                    <a:pt x="29" y="25"/>
                  </a:lnTo>
                  <a:lnTo>
                    <a:pt x="15" y="13"/>
                  </a:lnTo>
                  <a:lnTo>
                    <a:pt x="0" y="0"/>
                  </a:lnTo>
                  <a:lnTo>
                    <a:pt x="7" y="6"/>
                  </a:lnTo>
                  <a:lnTo>
                    <a:pt x="24" y="26"/>
                  </a:lnTo>
                  <a:lnTo>
                    <a:pt x="49" y="55"/>
                  </a:lnTo>
                  <a:lnTo>
                    <a:pt x="78" y="93"/>
                  </a:lnTo>
                  <a:lnTo>
                    <a:pt x="94" y="115"/>
                  </a:lnTo>
                  <a:lnTo>
                    <a:pt x="108" y="139"/>
                  </a:lnTo>
                  <a:lnTo>
                    <a:pt x="123" y="164"/>
                  </a:lnTo>
                  <a:lnTo>
                    <a:pt x="136" y="190"/>
                  </a:lnTo>
                  <a:lnTo>
                    <a:pt x="148" y="218"/>
                  </a:lnTo>
                  <a:lnTo>
                    <a:pt x="158" y="246"/>
                  </a:lnTo>
                  <a:lnTo>
                    <a:pt x="162" y="260"/>
                  </a:lnTo>
                  <a:lnTo>
                    <a:pt x="166" y="275"/>
                  </a:lnTo>
                  <a:lnTo>
                    <a:pt x="170" y="289"/>
                  </a:lnTo>
                  <a:lnTo>
                    <a:pt x="172" y="3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68" name="Freeform 62"/>
            <p:cNvSpPr>
              <a:spLocks/>
            </p:cNvSpPr>
            <p:nvPr/>
          </p:nvSpPr>
          <p:spPr bwMode="auto">
            <a:xfrm>
              <a:off x="1129" y="3760"/>
              <a:ext cx="85" cy="152"/>
            </a:xfrm>
            <a:custGeom>
              <a:avLst/>
              <a:gdLst>
                <a:gd name="T0" fmla="*/ 21 w 172"/>
                <a:gd name="T1" fmla="*/ 38 h 303"/>
                <a:gd name="T2" fmla="*/ 21 w 172"/>
                <a:gd name="T3" fmla="*/ 37 h 303"/>
                <a:gd name="T4" fmla="*/ 20 w 172"/>
                <a:gd name="T5" fmla="*/ 35 h 303"/>
                <a:gd name="T6" fmla="*/ 20 w 172"/>
                <a:gd name="T7" fmla="*/ 33 h 303"/>
                <a:gd name="T8" fmla="*/ 20 w 172"/>
                <a:gd name="T9" fmla="*/ 31 h 303"/>
                <a:gd name="T10" fmla="*/ 19 w 172"/>
                <a:gd name="T11" fmla="*/ 28 h 303"/>
                <a:gd name="T12" fmla="*/ 18 w 172"/>
                <a:gd name="T13" fmla="*/ 26 h 303"/>
                <a:gd name="T14" fmla="*/ 17 w 172"/>
                <a:gd name="T15" fmla="*/ 23 h 303"/>
                <a:gd name="T16" fmla="*/ 15 w 172"/>
                <a:gd name="T17" fmla="*/ 20 h 303"/>
                <a:gd name="T18" fmla="*/ 13 w 172"/>
                <a:gd name="T19" fmla="*/ 17 h 303"/>
                <a:gd name="T20" fmla="*/ 12 w 172"/>
                <a:gd name="T21" fmla="*/ 13 h 303"/>
                <a:gd name="T22" fmla="*/ 9 w 172"/>
                <a:gd name="T23" fmla="*/ 10 h 303"/>
                <a:gd name="T24" fmla="*/ 6 w 172"/>
                <a:gd name="T25" fmla="*/ 7 h 303"/>
                <a:gd name="T26" fmla="*/ 5 w 172"/>
                <a:gd name="T27" fmla="*/ 5 h 303"/>
                <a:gd name="T28" fmla="*/ 3 w 172"/>
                <a:gd name="T29" fmla="*/ 4 h 303"/>
                <a:gd name="T30" fmla="*/ 1 w 172"/>
                <a:gd name="T31" fmla="*/ 2 h 303"/>
                <a:gd name="T32" fmla="*/ 0 w 172"/>
                <a:gd name="T33" fmla="*/ 0 h 303"/>
                <a:gd name="T34" fmla="*/ 0 w 172"/>
                <a:gd name="T35" fmla="*/ 1 h 303"/>
                <a:gd name="T36" fmla="*/ 3 w 172"/>
                <a:gd name="T37" fmla="*/ 4 h 303"/>
                <a:gd name="T38" fmla="*/ 6 w 172"/>
                <a:gd name="T39" fmla="*/ 7 h 303"/>
                <a:gd name="T40" fmla="*/ 9 w 172"/>
                <a:gd name="T41" fmla="*/ 12 h 303"/>
                <a:gd name="T42" fmla="*/ 11 w 172"/>
                <a:gd name="T43" fmla="*/ 15 h 303"/>
                <a:gd name="T44" fmla="*/ 13 w 172"/>
                <a:gd name="T45" fmla="*/ 18 h 303"/>
                <a:gd name="T46" fmla="*/ 15 w 172"/>
                <a:gd name="T47" fmla="*/ 21 h 303"/>
                <a:gd name="T48" fmla="*/ 16 w 172"/>
                <a:gd name="T49" fmla="*/ 24 h 303"/>
                <a:gd name="T50" fmla="*/ 18 w 172"/>
                <a:gd name="T51" fmla="*/ 28 h 303"/>
                <a:gd name="T52" fmla="*/ 19 w 172"/>
                <a:gd name="T53" fmla="*/ 31 h 303"/>
                <a:gd name="T54" fmla="*/ 20 w 172"/>
                <a:gd name="T55" fmla="*/ 33 h 303"/>
                <a:gd name="T56" fmla="*/ 20 w 172"/>
                <a:gd name="T57" fmla="*/ 35 h 303"/>
                <a:gd name="T58" fmla="*/ 21 w 172"/>
                <a:gd name="T59" fmla="*/ 37 h 303"/>
                <a:gd name="T60" fmla="*/ 21 w 172"/>
                <a:gd name="T61" fmla="*/ 38 h 30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72" h="303">
                  <a:moveTo>
                    <a:pt x="172" y="303"/>
                  </a:moveTo>
                  <a:lnTo>
                    <a:pt x="172" y="296"/>
                  </a:lnTo>
                  <a:lnTo>
                    <a:pt x="168" y="275"/>
                  </a:lnTo>
                  <a:lnTo>
                    <a:pt x="165" y="260"/>
                  </a:lnTo>
                  <a:lnTo>
                    <a:pt x="161" y="243"/>
                  </a:lnTo>
                  <a:lnTo>
                    <a:pt x="154" y="223"/>
                  </a:lnTo>
                  <a:lnTo>
                    <a:pt x="148" y="202"/>
                  </a:lnTo>
                  <a:lnTo>
                    <a:pt x="137" y="178"/>
                  </a:lnTo>
                  <a:lnTo>
                    <a:pt x="127" y="155"/>
                  </a:lnTo>
                  <a:lnTo>
                    <a:pt x="112" y="130"/>
                  </a:lnTo>
                  <a:lnTo>
                    <a:pt x="97" y="104"/>
                  </a:lnTo>
                  <a:lnTo>
                    <a:pt x="77" y="77"/>
                  </a:lnTo>
                  <a:lnTo>
                    <a:pt x="54" y="51"/>
                  </a:lnTo>
                  <a:lnTo>
                    <a:pt x="43" y="38"/>
                  </a:lnTo>
                  <a:lnTo>
                    <a:pt x="29" y="25"/>
                  </a:lnTo>
                  <a:lnTo>
                    <a:pt x="15" y="13"/>
                  </a:lnTo>
                  <a:lnTo>
                    <a:pt x="0" y="0"/>
                  </a:lnTo>
                  <a:lnTo>
                    <a:pt x="7" y="6"/>
                  </a:lnTo>
                  <a:lnTo>
                    <a:pt x="24" y="26"/>
                  </a:lnTo>
                  <a:lnTo>
                    <a:pt x="49" y="55"/>
                  </a:lnTo>
                  <a:lnTo>
                    <a:pt x="78" y="93"/>
                  </a:lnTo>
                  <a:lnTo>
                    <a:pt x="94" y="115"/>
                  </a:lnTo>
                  <a:lnTo>
                    <a:pt x="108" y="139"/>
                  </a:lnTo>
                  <a:lnTo>
                    <a:pt x="123" y="164"/>
                  </a:lnTo>
                  <a:lnTo>
                    <a:pt x="136" y="190"/>
                  </a:lnTo>
                  <a:lnTo>
                    <a:pt x="148" y="218"/>
                  </a:lnTo>
                  <a:lnTo>
                    <a:pt x="158" y="246"/>
                  </a:lnTo>
                  <a:lnTo>
                    <a:pt x="162" y="260"/>
                  </a:lnTo>
                  <a:lnTo>
                    <a:pt x="166" y="275"/>
                  </a:lnTo>
                  <a:lnTo>
                    <a:pt x="170" y="289"/>
                  </a:lnTo>
                  <a:lnTo>
                    <a:pt x="172" y="303"/>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69" name="Freeform 63"/>
            <p:cNvSpPr>
              <a:spLocks/>
            </p:cNvSpPr>
            <p:nvPr/>
          </p:nvSpPr>
          <p:spPr bwMode="auto">
            <a:xfrm>
              <a:off x="1241" y="3794"/>
              <a:ext cx="25" cy="95"/>
            </a:xfrm>
            <a:custGeom>
              <a:avLst/>
              <a:gdLst>
                <a:gd name="T0" fmla="*/ 2 w 50"/>
                <a:gd name="T1" fmla="*/ 24 h 189"/>
                <a:gd name="T2" fmla="*/ 1 w 50"/>
                <a:gd name="T3" fmla="*/ 23 h 189"/>
                <a:gd name="T4" fmla="*/ 1 w 50"/>
                <a:gd name="T5" fmla="*/ 22 h 189"/>
                <a:gd name="T6" fmla="*/ 1 w 50"/>
                <a:gd name="T7" fmla="*/ 19 h 189"/>
                <a:gd name="T8" fmla="*/ 0 w 50"/>
                <a:gd name="T9" fmla="*/ 16 h 189"/>
                <a:gd name="T10" fmla="*/ 0 w 50"/>
                <a:gd name="T11" fmla="*/ 14 h 189"/>
                <a:gd name="T12" fmla="*/ 1 w 50"/>
                <a:gd name="T13" fmla="*/ 12 h 189"/>
                <a:gd name="T14" fmla="*/ 1 w 50"/>
                <a:gd name="T15" fmla="*/ 10 h 189"/>
                <a:gd name="T16" fmla="*/ 2 w 50"/>
                <a:gd name="T17" fmla="*/ 8 h 189"/>
                <a:gd name="T18" fmla="*/ 3 w 50"/>
                <a:gd name="T19" fmla="*/ 6 h 189"/>
                <a:gd name="T20" fmla="*/ 4 w 50"/>
                <a:gd name="T21" fmla="*/ 4 h 189"/>
                <a:gd name="T22" fmla="*/ 5 w 50"/>
                <a:gd name="T23" fmla="*/ 2 h 189"/>
                <a:gd name="T24" fmla="*/ 7 w 50"/>
                <a:gd name="T25" fmla="*/ 0 h 189"/>
                <a:gd name="T26" fmla="*/ 7 w 50"/>
                <a:gd name="T27" fmla="*/ 1 h 189"/>
                <a:gd name="T28" fmla="*/ 6 w 50"/>
                <a:gd name="T29" fmla="*/ 2 h 189"/>
                <a:gd name="T30" fmla="*/ 5 w 50"/>
                <a:gd name="T31" fmla="*/ 3 h 189"/>
                <a:gd name="T32" fmla="*/ 4 w 50"/>
                <a:gd name="T33" fmla="*/ 6 h 189"/>
                <a:gd name="T34" fmla="*/ 3 w 50"/>
                <a:gd name="T35" fmla="*/ 7 h 189"/>
                <a:gd name="T36" fmla="*/ 3 w 50"/>
                <a:gd name="T37" fmla="*/ 9 h 189"/>
                <a:gd name="T38" fmla="*/ 2 w 50"/>
                <a:gd name="T39" fmla="*/ 11 h 189"/>
                <a:gd name="T40" fmla="*/ 2 w 50"/>
                <a:gd name="T41" fmla="*/ 13 h 189"/>
                <a:gd name="T42" fmla="*/ 2 w 50"/>
                <a:gd name="T43" fmla="*/ 15 h 189"/>
                <a:gd name="T44" fmla="*/ 2 w 50"/>
                <a:gd name="T45" fmla="*/ 18 h 189"/>
                <a:gd name="T46" fmla="*/ 1 w 50"/>
                <a:gd name="T47" fmla="*/ 21 h 189"/>
                <a:gd name="T48" fmla="*/ 2 w 50"/>
                <a:gd name="T49" fmla="*/ 24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189">
                  <a:moveTo>
                    <a:pt x="9" y="189"/>
                  </a:moveTo>
                  <a:lnTo>
                    <a:pt x="7" y="184"/>
                  </a:lnTo>
                  <a:lnTo>
                    <a:pt x="4" y="170"/>
                  </a:lnTo>
                  <a:lnTo>
                    <a:pt x="2" y="149"/>
                  </a:lnTo>
                  <a:lnTo>
                    <a:pt x="0" y="121"/>
                  </a:lnTo>
                  <a:lnTo>
                    <a:pt x="0" y="107"/>
                  </a:lnTo>
                  <a:lnTo>
                    <a:pt x="3" y="91"/>
                  </a:lnTo>
                  <a:lnTo>
                    <a:pt x="5" y="75"/>
                  </a:lnTo>
                  <a:lnTo>
                    <a:pt x="11" y="59"/>
                  </a:lnTo>
                  <a:lnTo>
                    <a:pt x="17" y="43"/>
                  </a:lnTo>
                  <a:lnTo>
                    <a:pt x="27" y="29"/>
                  </a:lnTo>
                  <a:lnTo>
                    <a:pt x="37" y="14"/>
                  </a:lnTo>
                  <a:lnTo>
                    <a:pt x="50" y="0"/>
                  </a:lnTo>
                  <a:lnTo>
                    <a:pt x="49" y="3"/>
                  </a:lnTo>
                  <a:lnTo>
                    <a:pt x="44" y="9"/>
                  </a:lnTo>
                  <a:lnTo>
                    <a:pt x="36" y="22"/>
                  </a:lnTo>
                  <a:lnTo>
                    <a:pt x="28" y="41"/>
                  </a:lnTo>
                  <a:lnTo>
                    <a:pt x="24" y="53"/>
                  </a:lnTo>
                  <a:lnTo>
                    <a:pt x="20" y="66"/>
                  </a:lnTo>
                  <a:lnTo>
                    <a:pt x="16" y="82"/>
                  </a:lnTo>
                  <a:lnTo>
                    <a:pt x="13" y="99"/>
                  </a:lnTo>
                  <a:lnTo>
                    <a:pt x="11" y="118"/>
                  </a:lnTo>
                  <a:lnTo>
                    <a:pt x="9" y="141"/>
                  </a:lnTo>
                  <a:lnTo>
                    <a:pt x="8" y="164"/>
                  </a:lnTo>
                  <a:lnTo>
                    <a:pt x="9" y="1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70" name="Freeform 64"/>
            <p:cNvSpPr>
              <a:spLocks/>
            </p:cNvSpPr>
            <p:nvPr/>
          </p:nvSpPr>
          <p:spPr bwMode="auto">
            <a:xfrm>
              <a:off x="1241" y="3794"/>
              <a:ext cx="25" cy="95"/>
            </a:xfrm>
            <a:custGeom>
              <a:avLst/>
              <a:gdLst>
                <a:gd name="T0" fmla="*/ 2 w 50"/>
                <a:gd name="T1" fmla="*/ 24 h 189"/>
                <a:gd name="T2" fmla="*/ 1 w 50"/>
                <a:gd name="T3" fmla="*/ 23 h 189"/>
                <a:gd name="T4" fmla="*/ 1 w 50"/>
                <a:gd name="T5" fmla="*/ 22 h 189"/>
                <a:gd name="T6" fmla="*/ 1 w 50"/>
                <a:gd name="T7" fmla="*/ 19 h 189"/>
                <a:gd name="T8" fmla="*/ 0 w 50"/>
                <a:gd name="T9" fmla="*/ 16 h 189"/>
                <a:gd name="T10" fmla="*/ 0 w 50"/>
                <a:gd name="T11" fmla="*/ 14 h 189"/>
                <a:gd name="T12" fmla="*/ 1 w 50"/>
                <a:gd name="T13" fmla="*/ 12 h 189"/>
                <a:gd name="T14" fmla="*/ 1 w 50"/>
                <a:gd name="T15" fmla="*/ 10 h 189"/>
                <a:gd name="T16" fmla="*/ 2 w 50"/>
                <a:gd name="T17" fmla="*/ 8 h 189"/>
                <a:gd name="T18" fmla="*/ 3 w 50"/>
                <a:gd name="T19" fmla="*/ 6 h 189"/>
                <a:gd name="T20" fmla="*/ 4 w 50"/>
                <a:gd name="T21" fmla="*/ 4 h 189"/>
                <a:gd name="T22" fmla="*/ 5 w 50"/>
                <a:gd name="T23" fmla="*/ 2 h 189"/>
                <a:gd name="T24" fmla="*/ 7 w 50"/>
                <a:gd name="T25" fmla="*/ 0 h 189"/>
                <a:gd name="T26" fmla="*/ 7 w 50"/>
                <a:gd name="T27" fmla="*/ 1 h 189"/>
                <a:gd name="T28" fmla="*/ 6 w 50"/>
                <a:gd name="T29" fmla="*/ 2 h 189"/>
                <a:gd name="T30" fmla="*/ 5 w 50"/>
                <a:gd name="T31" fmla="*/ 3 h 189"/>
                <a:gd name="T32" fmla="*/ 4 w 50"/>
                <a:gd name="T33" fmla="*/ 6 h 189"/>
                <a:gd name="T34" fmla="*/ 3 w 50"/>
                <a:gd name="T35" fmla="*/ 7 h 189"/>
                <a:gd name="T36" fmla="*/ 3 w 50"/>
                <a:gd name="T37" fmla="*/ 9 h 189"/>
                <a:gd name="T38" fmla="*/ 2 w 50"/>
                <a:gd name="T39" fmla="*/ 11 h 189"/>
                <a:gd name="T40" fmla="*/ 2 w 50"/>
                <a:gd name="T41" fmla="*/ 13 h 189"/>
                <a:gd name="T42" fmla="*/ 2 w 50"/>
                <a:gd name="T43" fmla="*/ 15 h 189"/>
                <a:gd name="T44" fmla="*/ 2 w 50"/>
                <a:gd name="T45" fmla="*/ 18 h 189"/>
                <a:gd name="T46" fmla="*/ 1 w 50"/>
                <a:gd name="T47" fmla="*/ 21 h 189"/>
                <a:gd name="T48" fmla="*/ 2 w 50"/>
                <a:gd name="T49" fmla="*/ 24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189">
                  <a:moveTo>
                    <a:pt x="9" y="189"/>
                  </a:moveTo>
                  <a:lnTo>
                    <a:pt x="7" y="184"/>
                  </a:lnTo>
                  <a:lnTo>
                    <a:pt x="4" y="170"/>
                  </a:lnTo>
                  <a:lnTo>
                    <a:pt x="2" y="149"/>
                  </a:lnTo>
                  <a:lnTo>
                    <a:pt x="0" y="121"/>
                  </a:lnTo>
                  <a:lnTo>
                    <a:pt x="0" y="107"/>
                  </a:lnTo>
                  <a:lnTo>
                    <a:pt x="3" y="91"/>
                  </a:lnTo>
                  <a:lnTo>
                    <a:pt x="5" y="75"/>
                  </a:lnTo>
                  <a:lnTo>
                    <a:pt x="11" y="59"/>
                  </a:lnTo>
                  <a:lnTo>
                    <a:pt x="17" y="43"/>
                  </a:lnTo>
                  <a:lnTo>
                    <a:pt x="27" y="29"/>
                  </a:lnTo>
                  <a:lnTo>
                    <a:pt x="37" y="14"/>
                  </a:lnTo>
                  <a:lnTo>
                    <a:pt x="50" y="0"/>
                  </a:lnTo>
                  <a:lnTo>
                    <a:pt x="49" y="3"/>
                  </a:lnTo>
                  <a:lnTo>
                    <a:pt x="44" y="9"/>
                  </a:lnTo>
                  <a:lnTo>
                    <a:pt x="36" y="22"/>
                  </a:lnTo>
                  <a:lnTo>
                    <a:pt x="28" y="41"/>
                  </a:lnTo>
                  <a:lnTo>
                    <a:pt x="24" y="53"/>
                  </a:lnTo>
                  <a:lnTo>
                    <a:pt x="20" y="66"/>
                  </a:lnTo>
                  <a:lnTo>
                    <a:pt x="16" y="82"/>
                  </a:lnTo>
                  <a:lnTo>
                    <a:pt x="13" y="99"/>
                  </a:lnTo>
                  <a:lnTo>
                    <a:pt x="11" y="118"/>
                  </a:lnTo>
                  <a:lnTo>
                    <a:pt x="9" y="141"/>
                  </a:lnTo>
                  <a:lnTo>
                    <a:pt x="8" y="164"/>
                  </a:lnTo>
                  <a:lnTo>
                    <a:pt x="9" y="189"/>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71" name="Freeform 65"/>
            <p:cNvSpPr>
              <a:spLocks/>
            </p:cNvSpPr>
            <p:nvPr/>
          </p:nvSpPr>
          <p:spPr bwMode="auto">
            <a:xfrm>
              <a:off x="1167" y="3729"/>
              <a:ext cx="118" cy="33"/>
            </a:xfrm>
            <a:custGeom>
              <a:avLst/>
              <a:gdLst>
                <a:gd name="T0" fmla="*/ 0 w 237"/>
                <a:gd name="T1" fmla="*/ 8 h 66"/>
                <a:gd name="T2" fmla="*/ 0 w 237"/>
                <a:gd name="T3" fmla="*/ 8 h 66"/>
                <a:gd name="T4" fmla="*/ 1 w 237"/>
                <a:gd name="T5" fmla="*/ 8 h 66"/>
                <a:gd name="T6" fmla="*/ 3 w 237"/>
                <a:gd name="T7" fmla="*/ 9 h 66"/>
                <a:gd name="T8" fmla="*/ 6 w 237"/>
                <a:gd name="T9" fmla="*/ 9 h 66"/>
                <a:gd name="T10" fmla="*/ 7 w 237"/>
                <a:gd name="T11" fmla="*/ 9 h 66"/>
                <a:gd name="T12" fmla="*/ 9 w 237"/>
                <a:gd name="T13" fmla="*/ 9 h 66"/>
                <a:gd name="T14" fmla="*/ 10 w 237"/>
                <a:gd name="T15" fmla="*/ 9 h 66"/>
                <a:gd name="T16" fmla="*/ 12 w 237"/>
                <a:gd name="T17" fmla="*/ 8 h 66"/>
                <a:gd name="T18" fmla="*/ 14 w 237"/>
                <a:gd name="T19" fmla="*/ 8 h 66"/>
                <a:gd name="T20" fmla="*/ 15 w 237"/>
                <a:gd name="T21" fmla="*/ 7 h 66"/>
                <a:gd name="T22" fmla="*/ 17 w 237"/>
                <a:gd name="T23" fmla="*/ 6 h 66"/>
                <a:gd name="T24" fmla="*/ 18 w 237"/>
                <a:gd name="T25" fmla="*/ 5 h 66"/>
                <a:gd name="T26" fmla="*/ 19 w 237"/>
                <a:gd name="T27" fmla="*/ 5 h 66"/>
                <a:gd name="T28" fmla="*/ 20 w 237"/>
                <a:gd name="T29" fmla="*/ 4 h 66"/>
                <a:gd name="T30" fmla="*/ 21 w 237"/>
                <a:gd name="T31" fmla="*/ 3 h 66"/>
                <a:gd name="T32" fmla="*/ 23 w 237"/>
                <a:gd name="T33" fmla="*/ 2 h 66"/>
                <a:gd name="T34" fmla="*/ 24 w 237"/>
                <a:gd name="T35" fmla="*/ 2 h 66"/>
                <a:gd name="T36" fmla="*/ 24 w 237"/>
                <a:gd name="T37" fmla="*/ 1 h 66"/>
                <a:gd name="T38" fmla="*/ 25 w 237"/>
                <a:gd name="T39" fmla="*/ 2 h 66"/>
                <a:gd name="T40" fmla="*/ 26 w 237"/>
                <a:gd name="T41" fmla="*/ 2 h 66"/>
                <a:gd name="T42" fmla="*/ 27 w 237"/>
                <a:gd name="T43" fmla="*/ 3 h 66"/>
                <a:gd name="T44" fmla="*/ 28 w 237"/>
                <a:gd name="T45" fmla="*/ 4 h 66"/>
                <a:gd name="T46" fmla="*/ 28 w 237"/>
                <a:gd name="T47" fmla="*/ 5 h 66"/>
                <a:gd name="T48" fmla="*/ 29 w 237"/>
                <a:gd name="T49" fmla="*/ 7 h 66"/>
                <a:gd name="T50" fmla="*/ 29 w 237"/>
                <a:gd name="T51" fmla="*/ 6 h 66"/>
                <a:gd name="T52" fmla="*/ 29 w 237"/>
                <a:gd name="T53" fmla="*/ 5 h 66"/>
                <a:gd name="T54" fmla="*/ 28 w 237"/>
                <a:gd name="T55" fmla="*/ 4 h 66"/>
                <a:gd name="T56" fmla="*/ 28 w 237"/>
                <a:gd name="T57" fmla="*/ 4 h 66"/>
                <a:gd name="T58" fmla="*/ 28 w 237"/>
                <a:gd name="T59" fmla="*/ 3 h 66"/>
                <a:gd name="T60" fmla="*/ 27 w 237"/>
                <a:gd name="T61" fmla="*/ 2 h 66"/>
                <a:gd name="T62" fmla="*/ 27 w 237"/>
                <a:gd name="T63" fmla="*/ 1 h 66"/>
                <a:gd name="T64" fmla="*/ 26 w 237"/>
                <a:gd name="T65" fmla="*/ 1 h 66"/>
                <a:gd name="T66" fmla="*/ 25 w 237"/>
                <a:gd name="T67" fmla="*/ 1 h 66"/>
                <a:gd name="T68" fmla="*/ 24 w 237"/>
                <a:gd name="T69" fmla="*/ 0 h 66"/>
                <a:gd name="T70" fmla="*/ 22 w 237"/>
                <a:gd name="T71" fmla="*/ 1 h 66"/>
                <a:gd name="T72" fmla="*/ 21 w 237"/>
                <a:gd name="T73" fmla="*/ 1 h 66"/>
                <a:gd name="T74" fmla="*/ 19 w 237"/>
                <a:gd name="T75" fmla="*/ 2 h 66"/>
                <a:gd name="T76" fmla="*/ 18 w 237"/>
                <a:gd name="T77" fmla="*/ 3 h 66"/>
                <a:gd name="T78" fmla="*/ 17 w 237"/>
                <a:gd name="T79" fmla="*/ 3 h 66"/>
                <a:gd name="T80" fmla="*/ 17 w 237"/>
                <a:gd name="T81" fmla="*/ 4 h 66"/>
                <a:gd name="T82" fmla="*/ 15 w 237"/>
                <a:gd name="T83" fmla="*/ 5 h 66"/>
                <a:gd name="T84" fmla="*/ 14 w 237"/>
                <a:gd name="T85" fmla="*/ 6 h 66"/>
                <a:gd name="T86" fmla="*/ 13 w 237"/>
                <a:gd name="T87" fmla="*/ 7 h 66"/>
                <a:gd name="T88" fmla="*/ 11 w 237"/>
                <a:gd name="T89" fmla="*/ 7 h 66"/>
                <a:gd name="T90" fmla="*/ 10 w 237"/>
                <a:gd name="T91" fmla="*/ 8 h 66"/>
                <a:gd name="T92" fmla="*/ 8 w 237"/>
                <a:gd name="T93" fmla="*/ 8 h 66"/>
                <a:gd name="T94" fmla="*/ 6 w 237"/>
                <a:gd name="T95" fmla="*/ 8 h 66"/>
                <a:gd name="T96" fmla="*/ 4 w 237"/>
                <a:gd name="T97" fmla="*/ 8 h 66"/>
                <a:gd name="T98" fmla="*/ 2 w 237"/>
                <a:gd name="T99" fmla="*/ 8 h 66"/>
                <a:gd name="T100" fmla="*/ 0 w 237"/>
                <a:gd name="T101" fmla="*/ 8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7" h="66">
                  <a:moveTo>
                    <a:pt x="0" y="57"/>
                  </a:moveTo>
                  <a:lnTo>
                    <a:pt x="2" y="58"/>
                  </a:lnTo>
                  <a:lnTo>
                    <a:pt x="14" y="61"/>
                  </a:lnTo>
                  <a:lnTo>
                    <a:pt x="30" y="65"/>
                  </a:lnTo>
                  <a:lnTo>
                    <a:pt x="51" y="66"/>
                  </a:lnTo>
                  <a:lnTo>
                    <a:pt x="62" y="66"/>
                  </a:lnTo>
                  <a:lnTo>
                    <a:pt x="75" y="66"/>
                  </a:lnTo>
                  <a:lnTo>
                    <a:pt x="87" y="65"/>
                  </a:lnTo>
                  <a:lnTo>
                    <a:pt x="100" y="62"/>
                  </a:lnTo>
                  <a:lnTo>
                    <a:pt x="113" y="58"/>
                  </a:lnTo>
                  <a:lnTo>
                    <a:pt x="126" y="53"/>
                  </a:lnTo>
                  <a:lnTo>
                    <a:pt x="139" y="46"/>
                  </a:lnTo>
                  <a:lnTo>
                    <a:pt x="151" y="39"/>
                  </a:lnTo>
                  <a:lnTo>
                    <a:pt x="154" y="35"/>
                  </a:lnTo>
                  <a:lnTo>
                    <a:pt x="162" y="28"/>
                  </a:lnTo>
                  <a:lnTo>
                    <a:pt x="172" y="19"/>
                  </a:lnTo>
                  <a:lnTo>
                    <a:pt x="185" y="11"/>
                  </a:lnTo>
                  <a:lnTo>
                    <a:pt x="192" y="10"/>
                  </a:lnTo>
                  <a:lnTo>
                    <a:pt x="199" y="8"/>
                  </a:lnTo>
                  <a:lnTo>
                    <a:pt x="205" y="10"/>
                  </a:lnTo>
                  <a:lnTo>
                    <a:pt x="213" y="12"/>
                  </a:lnTo>
                  <a:lnTo>
                    <a:pt x="220" y="18"/>
                  </a:lnTo>
                  <a:lnTo>
                    <a:pt x="226" y="25"/>
                  </a:lnTo>
                  <a:lnTo>
                    <a:pt x="231" y="37"/>
                  </a:lnTo>
                  <a:lnTo>
                    <a:pt x="237" y="52"/>
                  </a:lnTo>
                  <a:lnTo>
                    <a:pt x="235" y="48"/>
                  </a:lnTo>
                  <a:lnTo>
                    <a:pt x="233" y="39"/>
                  </a:lnTo>
                  <a:lnTo>
                    <a:pt x="231" y="32"/>
                  </a:lnTo>
                  <a:lnTo>
                    <a:pt x="229" y="25"/>
                  </a:lnTo>
                  <a:lnTo>
                    <a:pt x="225" y="19"/>
                  </a:lnTo>
                  <a:lnTo>
                    <a:pt x="221" y="14"/>
                  </a:lnTo>
                  <a:lnTo>
                    <a:pt x="216" y="8"/>
                  </a:lnTo>
                  <a:lnTo>
                    <a:pt x="209" y="4"/>
                  </a:lnTo>
                  <a:lnTo>
                    <a:pt x="201" y="2"/>
                  </a:lnTo>
                  <a:lnTo>
                    <a:pt x="193" y="0"/>
                  </a:lnTo>
                  <a:lnTo>
                    <a:pt x="183" y="2"/>
                  </a:lnTo>
                  <a:lnTo>
                    <a:pt x="172" y="4"/>
                  </a:lnTo>
                  <a:lnTo>
                    <a:pt x="159" y="11"/>
                  </a:lnTo>
                  <a:lnTo>
                    <a:pt x="145" y="20"/>
                  </a:lnTo>
                  <a:lnTo>
                    <a:pt x="143" y="23"/>
                  </a:lnTo>
                  <a:lnTo>
                    <a:pt x="137" y="28"/>
                  </a:lnTo>
                  <a:lnTo>
                    <a:pt x="127" y="37"/>
                  </a:lnTo>
                  <a:lnTo>
                    <a:pt x="113" y="45"/>
                  </a:lnTo>
                  <a:lnTo>
                    <a:pt x="104" y="49"/>
                  </a:lnTo>
                  <a:lnTo>
                    <a:pt x="93" y="53"/>
                  </a:lnTo>
                  <a:lnTo>
                    <a:pt x="81" y="57"/>
                  </a:lnTo>
                  <a:lnTo>
                    <a:pt x="68" y="58"/>
                  </a:lnTo>
                  <a:lnTo>
                    <a:pt x="54" y="61"/>
                  </a:lnTo>
                  <a:lnTo>
                    <a:pt x="37" y="61"/>
                  </a:lnTo>
                  <a:lnTo>
                    <a:pt x="20" y="60"/>
                  </a:lnTo>
                  <a:lnTo>
                    <a:pt x="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72" name="Freeform 66"/>
            <p:cNvSpPr>
              <a:spLocks/>
            </p:cNvSpPr>
            <p:nvPr/>
          </p:nvSpPr>
          <p:spPr bwMode="auto">
            <a:xfrm>
              <a:off x="1167" y="3729"/>
              <a:ext cx="118" cy="33"/>
            </a:xfrm>
            <a:custGeom>
              <a:avLst/>
              <a:gdLst>
                <a:gd name="T0" fmla="*/ 0 w 237"/>
                <a:gd name="T1" fmla="*/ 8 h 66"/>
                <a:gd name="T2" fmla="*/ 0 w 237"/>
                <a:gd name="T3" fmla="*/ 8 h 66"/>
                <a:gd name="T4" fmla="*/ 1 w 237"/>
                <a:gd name="T5" fmla="*/ 8 h 66"/>
                <a:gd name="T6" fmla="*/ 3 w 237"/>
                <a:gd name="T7" fmla="*/ 9 h 66"/>
                <a:gd name="T8" fmla="*/ 6 w 237"/>
                <a:gd name="T9" fmla="*/ 9 h 66"/>
                <a:gd name="T10" fmla="*/ 7 w 237"/>
                <a:gd name="T11" fmla="*/ 9 h 66"/>
                <a:gd name="T12" fmla="*/ 9 w 237"/>
                <a:gd name="T13" fmla="*/ 9 h 66"/>
                <a:gd name="T14" fmla="*/ 10 w 237"/>
                <a:gd name="T15" fmla="*/ 9 h 66"/>
                <a:gd name="T16" fmla="*/ 12 w 237"/>
                <a:gd name="T17" fmla="*/ 8 h 66"/>
                <a:gd name="T18" fmla="*/ 14 w 237"/>
                <a:gd name="T19" fmla="*/ 8 h 66"/>
                <a:gd name="T20" fmla="*/ 15 w 237"/>
                <a:gd name="T21" fmla="*/ 7 h 66"/>
                <a:gd name="T22" fmla="*/ 17 w 237"/>
                <a:gd name="T23" fmla="*/ 6 h 66"/>
                <a:gd name="T24" fmla="*/ 18 w 237"/>
                <a:gd name="T25" fmla="*/ 5 h 66"/>
                <a:gd name="T26" fmla="*/ 19 w 237"/>
                <a:gd name="T27" fmla="*/ 5 h 66"/>
                <a:gd name="T28" fmla="*/ 20 w 237"/>
                <a:gd name="T29" fmla="*/ 4 h 66"/>
                <a:gd name="T30" fmla="*/ 21 w 237"/>
                <a:gd name="T31" fmla="*/ 3 h 66"/>
                <a:gd name="T32" fmla="*/ 23 w 237"/>
                <a:gd name="T33" fmla="*/ 2 h 66"/>
                <a:gd name="T34" fmla="*/ 24 w 237"/>
                <a:gd name="T35" fmla="*/ 2 h 66"/>
                <a:gd name="T36" fmla="*/ 24 w 237"/>
                <a:gd name="T37" fmla="*/ 1 h 66"/>
                <a:gd name="T38" fmla="*/ 25 w 237"/>
                <a:gd name="T39" fmla="*/ 2 h 66"/>
                <a:gd name="T40" fmla="*/ 26 w 237"/>
                <a:gd name="T41" fmla="*/ 2 h 66"/>
                <a:gd name="T42" fmla="*/ 27 w 237"/>
                <a:gd name="T43" fmla="*/ 3 h 66"/>
                <a:gd name="T44" fmla="*/ 28 w 237"/>
                <a:gd name="T45" fmla="*/ 4 h 66"/>
                <a:gd name="T46" fmla="*/ 28 w 237"/>
                <a:gd name="T47" fmla="*/ 5 h 66"/>
                <a:gd name="T48" fmla="*/ 29 w 237"/>
                <a:gd name="T49" fmla="*/ 7 h 66"/>
                <a:gd name="T50" fmla="*/ 29 w 237"/>
                <a:gd name="T51" fmla="*/ 6 h 66"/>
                <a:gd name="T52" fmla="*/ 29 w 237"/>
                <a:gd name="T53" fmla="*/ 5 h 66"/>
                <a:gd name="T54" fmla="*/ 28 w 237"/>
                <a:gd name="T55" fmla="*/ 4 h 66"/>
                <a:gd name="T56" fmla="*/ 28 w 237"/>
                <a:gd name="T57" fmla="*/ 4 h 66"/>
                <a:gd name="T58" fmla="*/ 28 w 237"/>
                <a:gd name="T59" fmla="*/ 3 h 66"/>
                <a:gd name="T60" fmla="*/ 27 w 237"/>
                <a:gd name="T61" fmla="*/ 2 h 66"/>
                <a:gd name="T62" fmla="*/ 27 w 237"/>
                <a:gd name="T63" fmla="*/ 1 h 66"/>
                <a:gd name="T64" fmla="*/ 26 w 237"/>
                <a:gd name="T65" fmla="*/ 1 h 66"/>
                <a:gd name="T66" fmla="*/ 25 w 237"/>
                <a:gd name="T67" fmla="*/ 1 h 66"/>
                <a:gd name="T68" fmla="*/ 24 w 237"/>
                <a:gd name="T69" fmla="*/ 0 h 66"/>
                <a:gd name="T70" fmla="*/ 22 w 237"/>
                <a:gd name="T71" fmla="*/ 1 h 66"/>
                <a:gd name="T72" fmla="*/ 21 w 237"/>
                <a:gd name="T73" fmla="*/ 1 h 66"/>
                <a:gd name="T74" fmla="*/ 19 w 237"/>
                <a:gd name="T75" fmla="*/ 2 h 66"/>
                <a:gd name="T76" fmla="*/ 18 w 237"/>
                <a:gd name="T77" fmla="*/ 3 h 66"/>
                <a:gd name="T78" fmla="*/ 17 w 237"/>
                <a:gd name="T79" fmla="*/ 3 h 66"/>
                <a:gd name="T80" fmla="*/ 17 w 237"/>
                <a:gd name="T81" fmla="*/ 4 h 66"/>
                <a:gd name="T82" fmla="*/ 15 w 237"/>
                <a:gd name="T83" fmla="*/ 5 h 66"/>
                <a:gd name="T84" fmla="*/ 14 w 237"/>
                <a:gd name="T85" fmla="*/ 6 h 66"/>
                <a:gd name="T86" fmla="*/ 13 w 237"/>
                <a:gd name="T87" fmla="*/ 7 h 66"/>
                <a:gd name="T88" fmla="*/ 11 w 237"/>
                <a:gd name="T89" fmla="*/ 7 h 66"/>
                <a:gd name="T90" fmla="*/ 10 w 237"/>
                <a:gd name="T91" fmla="*/ 8 h 66"/>
                <a:gd name="T92" fmla="*/ 8 w 237"/>
                <a:gd name="T93" fmla="*/ 8 h 66"/>
                <a:gd name="T94" fmla="*/ 6 w 237"/>
                <a:gd name="T95" fmla="*/ 8 h 66"/>
                <a:gd name="T96" fmla="*/ 4 w 237"/>
                <a:gd name="T97" fmla="*/ 8 h 66"/>
                <a:gd name="T98" fmla="*/ 2 w 237"/>
                <a:gd name="T99" fmla="*/ 8 h 66"/>
                <a:gd name="T100" fmla="*/ 0 w 237"/>
                <a:gd name="T101" fmla="*/ 8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7" h="66">
                  <a:moveTo>
                    <a:pt x="0" y="57"/>
                  </a:moveTo>
                  <a:lnTo>
                    <a:pt x="2" y="58"/>
                  </a:lnTo>
                  <a:lnTo>
                    <a:pt x="14" y="61"/>
                  </a:lnTo>
                  <a:lnTo>
                    <a:pt x="30" y="65"/>
                  </a:lnTo>
                  <a:lnTo>
                    <a:pt x="51" y="66"/>
                  </a:lnTo>
                  <a:lnTo>
                    <a:pt x="62" y="66"/>
                  </a:lnTo>
                  <a:lnTo>
                    <a:pt x="75" y="66"/>
                  </a:lnTo>
                  <a:lnTo>
                    <a:pt x="87" y="65"/>
                  </a:lnTo>
                  <a:lnTo>
                    <a:pt x="100" y="62"/>
                  </a:lnTo>
                  <a:lnTo>
                    <a:pt x="113" y="58"/>
                  </a:lnTo>
                  <a:lnTo>
                    <a:pt x="126" y="53"/>
                  </a:lnTo>
                  <a:lnTo>
                    <a:pt x="139" y="46"/>
                  </a:lnTo>
                  <a:lnTo>
                    <a:pt x="151" y="39"/>
                  </a:lnTo>
                  <a:lnTo>
                    <a:pt x="154" y="35"/>
                  </a:lnTo>
                  <a:lnTo>
                    <a:pt x="162" y="28"/>
                  </a:lnTo>
                  <a:lnTo>
                    <a:pt x="172" y="19"/>
                  </a:lnTo>
                  <a:lnTo>
                    <a:pt x="185" y="11"/>
                  </a:lnTo>
                  <a:lnTo>
                    <a:pt x="192" y="10"/>
                  </a:lnTo>
                  <a:lnTo>
                    <a:pt x="199" y="8"/>
                  </a:lnTo>
                  <a:lnTo>
                    <a:pt x="205" y="10"/>
                  </a:lnTo>
                  <a:lnTo>
                    <a:pt x="213" y="12"/>
                  </a:lnTo>
                  <a:lnTo>
                    <a:pt x="220" y="18"/>
                  </a:lnTo>
                  <a:lnTo>
                    <a:pt x="226" y="25"/>
                  </a:lnTo>
                  <a:lnTo>
                    <a:pt x="231" y="37"/>
                  </a:lnTo>
                  <a:lnTo>
                    <a:pt x="237" y="52"/>
                  </a:lnTo>
                  <a:lnTo>
                    <a:pt x="235" y="48"/>
                  </a:lnTo>
                  <a:lnTo>
                    <a:pt x="233" y="39"/>
                  </a:lnTo>
                  <a:lnTo>
                    <a:pt x="231" y="32"/>
                  </a:lnTo>
                  <a:lnTo>
                    <a:pt x="229" y="25"/>
                  </a:lnTo>
                  <a:lnTo>
                    <a:pt x="225" y="19"/>
                  </a:lnTo>
                  <a:lnTo>
                    <a:pt x="221" y="14"/>
                  </a:lnTo>
                  <a:lnTo>
                    <a:pt x="216" y="8"/>
                  </a:lnTo>
                  <a:lnTo>
                    <a:pt x="209" y="4"/>
                  </a:lnTo>
                  <a:lnTo>
                    <a:pt x="201" y="2"/>
                  </a:lnTo>
                  <a:lnTo>
                    <a:pt x="193" y="0"/>
                  </a:lnTo>
                  <a:lnTo>
                    <a:pt x="183" y="2"/>
                  </a:lnTo>
                  <a:lnTo>
                    <a:pt x="172" y="4"/>
                  </a:lnTo>
                  <a:lnTo>
                    <a:pt x="159" y="11"/>
                  </a:lnTo>
                  <a:lnTo>
                    <a:pt x="145" y="20"/>
                  </a:lnTo>
                  <a:lnTo>
                    <a:pt x="143" y="23"/>
                  </a:lnTo>
                  <a:lnTo>
                    <a:pt x="137" y="28"/>
                  </a:lnTo>
                  <a:lnTo>
                    <a:pt x="127" y="37"/>
                  </a:lnTo>
                  <a:lnTo>
                    <a:pt x="113" y="45"/>
                  </a:lnTo>
                  <a:lnTo>
                    <a:pt x="104" y="49"/>
                  </a:lnTo>
                  <a:lnTo>
                    <a:pt x="93" y="53"/>
                  </a:lnTo>
                  <a:lnTo>
                    <a:pt x="81" y="57"/>
                  </a:lnTo>
                  <a:lnTo>
                    <a:pt x="68" y="58"/>
                  </a:lnTo>
                  <a:lnTo>
                    <a:pt x="54" y="61"/>
                  </a:lnTo>
                  <a:lnTo>
                    <a:pt x="37" y="61"/>
                  </a:lnTo>
                  <a:lnTo>
                    <a:pt x="20" y="60"/>
                  </a:lnTo>
                  <a:lnTo>
                    <a:pt x="0" y="57"/>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73" name="Freeform 67"/>
            <p:cNvSpPr>
              <a:spLocks/>
            </p:cNvSpPr>
            <p:nvPr/>
          </p:nvSpPr>
          <p:spPr bwMode="auto">
            <a:xfrm>
              <a:off x="1102" y="3793"/>
              <a:ext cx="91" cy="94"/>
            </a:xfrm>
            <a:custGeom>
              <a:avLst/>
              <a:gdLst>
                <a:gd name="T0" fmla="*/ 2 w 181"/>
                <a:gd name="T1" fmla="*/ 0 h 189"/>
                <a:gd name="T2" fmla="*/ 2 w 181"/>
                <a:gd name="T3" fmla="*/ 0 h 189"/>
                <a:gd name="T4" fmla="*/ 1 w 181"/>
                <a:gd name="T5" fmla="*/ 1 h 189"/>
                <a:gd name="T6" fmla="*/ 1 w 181"/>
                <a:gd name="T7" fmla="*/ 2 h 189"/>
                <a:gd name="T8" fmla="*/ 0 w 181"/>
                <a:gd name="T9" fmla="*/ 4 h 189"/>
                <a:gd name="T10" fmla="*/ 0 w 181"/>
                <a:gd name="T11" fmla="*/ 4 h 189"/>
                <a:gd name="T12" fmla="*/ 1 w 181"/>
                <a:gd name="T13" fmla="*/ 5 h 189"/>
                <a:gd name="T14" fmla="*/ 1 w 181"/>
                <a:gd name="T15" fmla="*/ 6 h 189"/>
                <a:gd name="T16" fmla="*/ 2 w 181"/>
                <a:gd name="T17" fmla="*/ 7 h 189"/>
                <a:gd name="T18" fmla="*/ 2 w 181"/>
                <a:gd name="T19" fmla="*/ 8 h 189"/>
                <a:gd name="T20" fmla="*/ 3 w 181"/>
                <a:gd name="T21" fmla="*/ 9 h 189"/>
                <a:gd name="T22" fmla="*/ 5 w 181"/>
                <a:gd name="T23" fmla="*/ 10 h 189"/>
                <a:gd name="T24" fmla="*/ 6 w 181"/>
                <a:gd name="T25" fmla="*/ 11 h 189"/>
                <a:gd name="T26" fmla="*/ 9 w 181"/>
                <a:gd name="T27" fmla="*/ 12 h 189"/>
                <a:gd name="T28" fmla="*/ 14 w 181"/>
                <a:gd name="T29" fmla="*/ 14 h 189"/>
                <a:gd name="T30" fmla="*/ 15 w 181"/>
                <a:gd name="T31" fmla="*/ 15 h 189"/>
                <a:gd name="T32" fmla="*/ 17 w 181"/>
                <a:gd name="T33" fmla="*/ 16 h 189"/>
                <a:gd name="T34" fmla="*/ 18 w 181"/>
                <a:gd name="T35" fmla="*/ 17 h 189"/>
                <a:gd name="T36" fmla="*/ 20 w 181"/>
                <a:gd name="T37" fmla="*/ 18 h 189"/>
                <a:gd name="T38" fmla="*/ 21 w 181"/>
                <a:gd name="T39" fmla="*/ 19 h 189"/>
                <a:gd name="T40" fmla="*/ 22 w 181"/>
                <a:gd name="T41" fmla="*/ 21 h 189"/>
                <a:gd name="T42" fmla="*/ 23 w 181"/>
                <a:gd name="T43" fmla="*/ 22 h 189"/>
                <a:gd name="T44" fmla="*/ 23 w 181"/>
                <a:gd name="T45" fmla="*/ 23 h 189"/>
                <a:gd name="T46" fmla="*/ 23 w 181"/>
                <a:gd name="T47" fmla="*/ 23 h 189"/>
                <a:gd name="T48" fmla="*/ 23 w 181"/>
                <a:gd name="T49" fmla="*/ 22 h 189"/>
                <a:gd name="T50" fmla="*/ 23 w 181"/>
                <a:gd name="T51" fmla="*/ 22 h 189"/>
                <a:gd name="T52" fmla="*/ 23 w 181"/>
                <a:gd name="T53" fmla="*/ 21 h 189"/>
                <a:gd name="T54" fmla="*/ 22 w 181"/>
                <a:gd name="T55" fmla="*/ 20 h 189"/>
                <a:gd name="T56" fmla="*/ 22 w 181"/>
                <a:gd name="T57" fmla="*/ 19 h 189"/>
                <a:gd name="T58" fmla="*/ 21 w 181"/>
                <a:gd name="T59" fmla="*/ 19 h 189"/>
                <a:gd name="T60" fmla="*/ 20 w 181"/>
                <a:gd name="T61" fmla="*/ 18 h 189"/>
                <a:gd name="T62" fmla="*/ 19 w 181"/>
                <a:gd name="T63" fmla="*/ 17 h 189"/>
                <a:gd name="T64" fmla="*/ 17 w 181"/>
                <a:gd name="T65" fmla="*/ 15 h 189"/>
                <a:gd name="T66" fmla="*/ 15 w 181"/>
                <a:gd name="T67" fmla="*/ 14 h 189"/>
                <a:gd name="T68" fmla="*/ 13 w 181"/>
                <a:gd name="T69" fmla="*/ 13 h 189"/>
                <a:gd name="T70" fmla="*/ 10 w 181"/>
                <a:gd name="T71" fmla="*/ 12 h 189"/>
                <a:gd name="T72" fmla="*/ 7 w 181"/>
                <a:gd name="T73" fmla="*/ 10 h 189"/>
                <a:gd name="T74" fmla="*/ 7 w 181"/>
                <a:gd name="T75" fmla="*/ 10 h 189"/>
                <a:gd name="T76" fmla="*/ 6 w 181"/>
                <a:gd name="T77" fmla="*/ 10 h 189"/>
                <a:gd name="T78" fmla="*/ 5 w 181"/>
                <a:gd name="T79" fmla="*/ 9 h 189"/>
                <a:gd name="T80" fmla="*/ 3 w 181"/>
                <a:gd name="T81" fmla="*/ 8 h 189"/>
                <a:gd name="T82" fmla="*/ 3 w 181"/>
                <a:gd name="T83" fmla="*/ 7 h 189"/>
                <a:gd name="T84" fmla="*/ 2 w 181"/>
                <a:gd name="T85" fmla="*/ 6 h 189"/>
                <a:gd name="T86" fmla="*/ 1 w 181"/>
                <a:gd name="T87" fmla="*/ 5 h 189"/>
                <a:gd name="T88" fmla="*/ 1 w 181"/>
                <a:gd name="T89" fmla="*/ 5 h 189"/>
                <a:gd name="T90" fmla="*/ 1 w 181"/>
                <a:gd name="T91" fmla="*/ 3 h 189"/>
                <a:gd name="T92" fmla="*/ 1 w 181"/>
                <a:gd name="T93" fmla="*/ 2 h 189"/>
                <a:gd name="T94" fmla="*/ 1 w 181"/>
                <a:gd name="T95" fmla="*/ 1 h 189"/>
                <a:gd name="T96" fmla="*/ 2 w 181"/>
                <a:gd name="T97" fmla="*/ 0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189">
                  <a:moveTo>
                    <a:pt x="10" y="0"/>
                  </a:moveTo>
                  <a:lnTo>
                    <a:pt x="9" y="1"/>
                  </a:lnTo>
                  <a:lnTo>
                    <a:pt x="5" y="9"/>
                  </a:lnTo>
                  <a:lnTo>
                    <a:pt x="2" y="18"/>
                  </a:lnTo>
                  <a:lnTo>
                    <a:pt x="0" y="32"/>
                  </a:lnTo>
                  <a:lnTo>
                    <a:pt x="0" y="38"/>
                  </a:lnTo>
                  <a:lnTo>
                    <a:pt x="1" y="46"/>
                  </a:lnTo>
                  <a:lnTo>
                    <a:pt x="4" y="53"/>
                  </a:lnTo>
                  <a:lnTo>
                    <a:pt x="9" y="61"/>
                  </a:lnTo>
                  <a:lnTo>
                    <a:pt x="14" y="68"/>
                  </a:lnTo>
                  <a:lnTo>
                    <a:pt x="23" y="76"/>
                  </a:lnTo>
                  <a:lnTo>
                    <a:pt x="34" y="84"/>
                  </a:lnTo>
                  <a:lnTo>
                    <a:pt x="47" y="91"/>
                  </a:lnTo>
                  <a:lnTo>
                    <a:pt x="66" y="99"/>
                  </a:lnTo>
                  <a:lnTo>
                    <a:pt x="108" y="118"/>
                  </a:lnTo>
                  <a:lnTo>
                    <a:pt x="120" y="126"/>
                  </a:lnTo>
                  <a:lnTo>
                    <a:pt x="131" y="134"/>
                  </a:lnTo>
                  <a:lnTo>
                    <a:pt x="143" y="142"/>
                  </a:lnTo>
                  <a:lnTo>
                    <a:pt x="154" y="150"/>
                  </a:lnTo>
                  <a:lnTo>
                    <a:pt x="163" y="159"/>
                  </a:lnTo>
                  <a:lnTo>
                    <a:pt x="171" y="170"/>
                  </a:lnTo>
                  <a:lnTo>
                    <a:pt x="177" y="179"/>
                  </a:lnTo>
                  <a:lnTo>
                    <a:pt x="181" y="189"/>
                  </a:lnTo>
                  <a:lnTo>
                    <a:pt x="181" y="188"/>
                  </a:lnTo>
                  <a:lnTo>
                    <a:pt x="181" y="182"/>
                  </a:lnTo>
                  <a:lnTo>
                    <a:pt x="180" y="178"/>
                  </a:lnTo>
                  <a:lnTo>
                    <a:pt x="177" y="172"/>
                  </a:lnTo>
                  <a:lnTo>
                    <a:pt x="175" y="166"/>
                  </a:lnTo>
                  <a:lnTo>
                    <a:pt x="170" y="159"/>
                  </a:lnTo>
                  <a:lnTo>
                    <a:pt x="164" y="153"/>
                  </a:lnTo>
                  <a:lnTo>
                    <a:pt x="155" y="145"/>
                  </a:lnTo>
                  <a:lnTo>
                    <a:pt x="146" y="136"/>
                  </a:lnTo>
                  <a:lnTo>
                    <a:pt x="133" y="126"/>
                  </a:lnTo>
                  <a:lnTo>
                    <a:pt x="118" y="117"/>
                  </a:lnTo>
                  <a:lnTo>
                    <a:pt x="101" y="107"/>
                  </a:lnTo>
                  <a:lnTo>
                    <a:pt x="80" y="96"/>
                  </a:lnTo>
                  <a:lnTo>
                    <a:pt x="56" y="84"/>
                  </a:lnTo>
                  <a:lnTo>
                    <a:pt x="52" y="83"/>
                  </a:lnTo>
                  <a:lnTo>
                    <a:pt x="45" y="80"/>
                  </a:lnTo>
                  <a:lnTo>
                    <a:pt x="34" y="74"/>
                  </a:lnTo>
                  <a:lnTo>
                    <a:pt x="22" y="66"/>
                  </a:lnTo>
                  <a:lnTo>
                    <a:pt x="17" y="61"/>
                  </a:lnTo>
                  <a:lnTo>
                    <a:pt x="12" y="54"/>
                  </a:lnTo>
                  <a:lnTo>
                    <a:pt x="8" y="47"/>
                  </a:lnTo>
                  <a:lnTo>
                    <a:pt x="5" y="40"/>
                  </a:lnTo>
                  <a:lnTo>
                    <a:pt x="4" y="30"/>
                  </a:lnTo>
                  <a:lnTo>
                    <a:pt x="4" y="21"/>
                  </a:lnTo>
                  <a:lnTo>
                    <a:pt x="6" y="11"/>
                  </a:lnTo>
                  <a:lnTo>
                    <a:pt x="1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74" name="Freeform 68"/>
            <p:cNvSpPr>
              <a:spLocks/>
            </p:cNvSpPr>
            <p:nvPr/>
          </p:nvSpPr>
          <p:spPr bwMode="auto">
            <a:xfrm>
              <a:off x="1102" y="3793"/>
              <a:ext cx="91" cy="94"/>
            </a:xfrm>
            <a:custGeom>
              <a:avLst/>
              <a:gdLst>
                <a:gd name="T0" fmla="*/ 2 w 181"/>
                <a:gd name="T1" fmla="*/ 0 h 189"/>
                <a:gd name="T2" fmla="*/ 2 w 181"/>
                <a:gd name="T3" fmla="*/ 0 h 189"/>
                <a:gd name="T4" fmla="*/ 1 w 181"/>
                <a:gd name="T5" fmla="*/ 1 h 189"/>
                <a:gd name="T6" fmla="*/ 1 w 181"/>
                <a:gd name="T7" fmla="*/ 2 h 189"/>
                <a:gd name="T8" fmla="*/ 0 w 181"/>
                <a:gd name="T9" fmla="*/ 4 h 189"/>
                <a:gd name="T10" fmla="*/ 0 w 181"/>
                <a:gd name="T11" fmla="*/ 4 h 189"/>
                <a:gd name="T12" fmla="*/ 1 w 181"/>
                <a:gd name="T13" fmla="*/ 5 h 189"/>
                <a:gd name="T14" fmla="*/ 1 w 181"/>
                <a:gd name="T15" fmla="*/ 6 h 189"/>
                <a:gd name="T16" fmla="*/ 2 w 181"/>
                <a:gd name="T17" fmla="*/ 7 h 189"/>
                <a:gd name="T18" fmla="*/ 2 w 181"/>
                <a:gd name="T19" fmla="*/ 8 h 189"/>
                <a:gd name="T20" fmla="*/ 3 w 181"/>
                <a:gd name="T21" fmla="*/ 9 h 189"/>
                <a:gd name="T22" fmla="*/ 5 w 181"/>
                <a:gd name="T23" fmla="*/ 10 h 189"/>
                <a:gd name="T24" fmla="*/ 6 w 181"/>
                <a:gd name="T25" fmla="*/ 11 h 189"/>
                <a:gd name="T26" fmla="*/ 9 w 181"/>
                <a:gd name="T27" fmla="*/ 12 h 189"/>
                <a:gd name="T28" fmla="*/ 14 w 181"/>
                <a:gd name="T29" fmla="*/ 14 h 189"/>
                <a:gd name="T30" fmla="*/ 15 w 181"/>
                <a:gd name="T31" fmla="*/ 15 h 189"/>
                <a:gd name="T32" fmla="*/ 17 w 181"/>
                <a:gd name="T33" fmla="*/ 16 h 189"/>
                <a:gd name="T34" fmla="*/ 18 w 181"/>
                <a:gd name="T35" fmla="*/ 17 h 189"/>
                <a:gd name="T36" fmla="*/ 20 w 181"/>
                <a:gd name="T37" fmla="*/ 18 h 189"/>
                <a:gd name="T38" fmla="*/ 21 w 181"/>
                <a:gd name="T39" fmla="*/ 19 h 189"/>
                <a:gd name="T40" fmla="*/ 22 w 181"/>
                <a:gd name="T41" fmla="*/ 21 h 189"/>
                <a:gd name="T42" fmla="*/ 23 w 181"/>
                <a:gd name="T43" fmla="*/ 22 h 189"/>
                <a:gd name="T44" fmla="*/ 23 w 181"/>
                <a:gd name="T45" fmla="*/ 23 h 189"/>
                <a:gd name="T46" fmla="*/ 23 w 181"/>
                <a:gd name="T47" fmla="*/ 23 h 189"/>
                <a:gd name="T48" fmla="*/ 23 w 181"/>
                <a:gd name="T49" fmla="*/ 22 h 189"/>
                <a:gd name="T50" fmla="*/ 23 w 181"/>
                <a:gd name="T51" fmla="*/ 22 h 189"/>
                <a:gd name="T52" fmla="*/ 23 w 181"/>
                <a:gd name="T53" fmla="*/ 21 h 189"/>
                <a:gd name="T54" fmla="*/ 22 w 181"/>
                <a:gd name="T55" fmla="*/ 20 h 189"/>
                <a:gd name="T56" fmla="*/ 22 w 181"/>
                <a:gd name="T57" fmla="*/ 19 h 189"/>
                <a:gd name="T58" fmla="*/ 21 w 181"/>
                <a:gd name="T59" fmla="*/ 19 h 189"/>
                <a:gd name="T60" fmla="*/ 20 w 181"/>
                <a:gd name="T61" fmla="*/ 18 h 189"/>
                <a:gd name="T62" fmla="*/ 19 w 181"/>
                <a:gd name="T63" fmla="*/ 17 h 189"/>
                <a:gd name="T64" fmla="*/ 17 w 181"/>
                <a:gd name="T65" fmla="*/ 15 h 189"/>
                <a:gd name="T66" fmla="*/ 15 w 181"/>
                <a:gd name="T67" fmla="*/ 14 h 189"/>
                <a:gd name="T68" fmla="*/ 13 w 181"/>
                <a:gd name="T69" fmla="*/ 13 h 189"/>
                <a:gd name="T70" fmla="*/ 10 w 181"/>
                <a:gd name="T71" fmla="*/ 12 h 189"/>
                <a:gd name="T72" fmla="*/ 7 w 181"/>
                <a:gd name="T73" fmla="*/ 10 h 189"/>
                <a:gd name="T74" fmla="*/ 7 w 181"/>
                <a:gd name="T75" fmla="*/ 10 h 189"/>
                <a:gd name="T76" fmla="*/ 6 w 181"/>
                <a:gd name="T77" fmla="*/ 10 h 189"/>
                <a:gd name="T78" fmla="*/ 5 w 181"/>
                <a:gd name="T79" fmla="*/ 9 h 189"/>
                <a:gd name="T80" fmla="*/ 3 w 181"/>
                <a:gd name="T81" fmla="*/ 8 h 189"/>
                <a:gd name="T82" fmla="*/ 3 w 181"/>
                <a:gd name="T83" fmla="*/ 7 h 189"/>
                <a:gd name="T84" fmla="*/ 2 w 181"/>
                <a:gd name="T85" fmla="*/ 6 h 189"/>
                <a:gd name="T86" fmla="*/ 1 w 181"/>
                <a:gd name="T87" fmla="*/ 5 h 189"/>
                <a:gd name="T88" fmla="*/ 1 w 181"/>
                <a:gd name="T89" fmla="*/ 5 h 189"/>
                <a:gd name="T90" fmla="*/ 1 w 181"/>
                <a:gd name="T91" fmla="*/ 3 h 189"/>
                <a:gd name="T92" fmla="*/ 1 w 181"/>
                <a:gd name="T93" fmla="*/ 2 h 189"/>
                <a:gd name="T94" fmla="*/ 1 w 181"/>
                <a:gd name="T95" fmla="*/ 1 h 189"/>
                <a:gd name="T96" fmla="*/ 2 w 181"/>
                <a:gd name="T97" fmla="*/ 0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1" h="189">
                  <a:moveTo>
                    <a:pt x="10" y="0"/>
                  </a:moveTo>
                  <a:lnTo>
                    <a:pt x="9" y="1"/>
                  </a:lnTo>
                  <a:lnTo>
                    <a:pt x="5" y="9"/>
                  </a:lnTo>
                  <a:lnTo>
                    <a:pt x="2" y="18"/>
                  </a:lnTo>
                  <a:lnTo>
                    <a:pt x="0" y="32"/>
                  </a:lnTo>
                  <a:lnTo>
                    <a:pt x="0" y="38"/>
                  </a:lnTo>
                  <a:lnTo>
                    <a:pt x="1" y="46"/>
                  </a:lnTo>
                  <a:lnTo>
                    <a:pt x="4" y="53"/>
                  </a:lnTo>
                  <a:lnTo>
                    <a:pt x="9" y="61"/>
                  </a:lnTo>
                  <a:lnTo>
                    <a:pt x="14" y="68"/>
                  </a:lnTo>
                  <a:lnTo>
                    <a:pt x="23" y="76"/>
                  </a:lnTo>
                  <a:lnTo>
                    <a:pt x="34" y="84"/>
                  </a:lnTo>
                  <a:lnTo>
                    <a:pt x="47" y="91"/>
                  </a:lnTo>
                  <a:lnTo>
                    <a:pt x="66" y="99"/>
                  </a:lnTo>
                  <a:lnTo>
                    <a:pt x="108" y="118"/>
                  </a:lnTo>
                  <a:lnTo>
                    <a:pt x="120" y="126"/>
                  </a:lnTo>
                  <a:lnTo>
                    <a:pt x="131" y="134"/>
                  </a:lnTo>
                  <a:lnTo>
                    <a:pt x="143" y="142"/>
                  </a:lnTo>
                  <a:lnTo>
                    <a:pt x="154" y="150"/>
                  </a:lnTo>
                  <a:lnTo>
                    <a:pt x="163" y="159"/>
                  </a:lnTo>
                  <a:lnTo>
                    <a:pt x="171" y="170"/>
                  </a:lnTo>
                  <a:lnTo>
                    <a:pt x="177" y="179"/>
                  </a:lnTo>
                  <a:lnTo>
                    <a:pt x="181" y="189"/>
                  </a:lnTo>
                  <a:lnTo>
                    <a:pt x="181" y="188"/>
                  </a:lnTo>
                  <a:lnTo>
                    <a:pt x="181" y="182"/>
                  </a:lnTo>
                  <a:lnTo>
                    <a:pt x="180" y="178"/>
                  </a:lnTo>
                  <a:lnTo>
                    <a:pt x="177" y="172"/>
                  </a:lnTo>
                  <a:lnTo>
                    <a:pt x="175" y="166"/>
                  </a:lnTo>
                  <a:lnTo>
                    <a:pt x="170" y="159"/>
                  </a:lnTo>
                  <a:lnTo>
                    <a:pt x="164" y="153"/>
                  </a:lnTo>
                  <a:lnTo>
                    <a:pt x="155" y="145"/>
                  </a:lnTo>
                  <a:lnTo>
                    <a:pt x="146" y="136"/>
                  </a:lnTo>
                  <a:lnTo>
                    <a:pt x="133" y="126"/>
                  </a:lnTo>
                  <a:lnTo>
                    <a:pt x="118" y="117"/>
                  </a:lnTo>
                  <a:lnTo>
                    <a:pt x="101" y="107"/>
                  </a:lnTo>
                  <a:lnTo>
                    <a:pt x="80" y="96"/>
                  </a:lnTo>
                  <a:lnTo>
                    <a:pt x="56" y="84"/>
                  </a:lnTo>
                  <a:lnTo>
                    <a:pt x="52" y="83"/>
                  </a:lnTo>
                  <a:lnTo>
                    <a:pt x="45" y="80"/>
                  </a:lnTo>
                  <a:lnTo>
                    <a:pt x="34" y="74"/>
                  </a:lnTo>
                  <a:lnTo>
                    <a:pt x="22" y="66"/>
                  </a:lnTo>
                  <a:lnTo>
                    <a:pt x="17" y="61"/>
                  </a:lnTo>
                  <a:lnTo>
                    <a:pt x="12" y="54"/>
                  </a:lnTo>
                  <a:lnTo>
                    <a:pt x="8" y="47"/>
                  </a:lnTo>
                  <a:lnTo>
                    <a:pt x="5" y="40"/>
                  </a:lnTo>
                  <a:lnTo>
                    <a:pt x="4" y="30"/>
                  </a:lnTo>
                  <a:lnTo>
                    <a:pt x="4" y="21"/>
                  </a:lnTo>
                  <a:lnTo>
                    <a:pt x="6" y="11"/>
                  </a:lnTo>
                  <a:lnTo>
                    <a:pt x="1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75" name="Freeform 69"/>
            <p:cNvSpPr>
              <a:spLocks/>
            </p:cNvSpPr>
            <p:nvPr/>
          </p:nvSpPr>
          <p:spPr bwMode="auto">
            <a:xfrm>
              <a:off x="1193" y="3905"/>
              <a:ext cx="55" cy="28"/>
            </a:xfrm>
            <a:custGeom>
              <a:avLst/>
              <a:gdLst>
                <a:gd name="T0" fmla="*/ 0 w 112"/>
                <a:gd name="T1" fmla="*/ 0 h 55"/>
                <a:gd name="T2" fmla="*/ 0 w 112"/>
                <a:gd name="T3" fmla="*/ 1 h 55"/>
                <a:gd name="T4" fmla="*/ 0 w 112"/>
                <a:gd name="T5" fmla="*/ 2 h 55"/>
                <a:gd name="T6" fmla="*/ 1 w 112"/>
                <a:gd name="T7" fmla="*/ 3 h 55"/>
                <a:gd name="T8" fmla="*/ 2 w 112"/>
                <a:gd name="T9" fmla="*/ 4 h 55"/>
                <a:gd name="T10" fmla="*/ 3 w 112"/>
                <a:gd name="T11" fmla="*/ 5 h 55"/>
                <a:gd name="T12" fmla="*/ 4 w 112"/>
                <a:gd name="T13" fmla="*/ 5 h 55"/>
                <a:gd name="T14" fmla="*/ 5 w 112"/>
                <a:gd name="T15" fmla="*/ 5 h 55"/>
                <a:gd name="T16" fmla="*/ 6 w 112"/>
                <a:gd name="T17" fmla="*/ 6 h 55"/>
                <a:gd name="T18" fmla="*/ 8 w 112"/>
                <a:gd name="T19" fmla="*/ 6 h 55"/>
                <a:gd name="T20" fmla="*/ 9 w 112"/>
                <a:gd name="T21" fmla="*/ 5 h 55"/>
                <a:gd name="T22" fmla="*/ 11 w 112"/>
                <a:gd name="T23" fmla="*/ 5 h 55"/>
                <a:gd name="T24" fmla="*/ 13 w 112"/>
                <a:gd name="T25" fmla="*/ 4 h 55"/>
                <a:gd name="T26" fmla="*/ 13 w 112"/>
                <a:gd name="T27" fmla="*/ 5 h 55"/>
                <a:gd name="T28" fmla="*/ 12 w 112"/>
                <a:gd name="T29" fmla="*/ 6 h 55"/>
                <a:gd name="T30" fmla="*/ 11 w 112"/>
                <a:gd name="T31" fmla="*/ 6 h 55"/>
                <a:gd name="T32" fmla="*/ 9 w 112"/>
                <a:gd name="T33" fmla="*/ 7 h 55"/>
                <a:gd name="T34" fmla="*/ 9 w 112"/>
                <a:gd name="T35" fmla="*/ 7 h 55"/>
                <a:gd name="T36" fmla="*/ 7 w 112"/>
                <a:gd name="T37" fmla="*/ 7 h 55"/>
                <a:gd name="T38" fmla="*/ 6 w 112"/>
                <a:gd name="T39" fmla="*/ 7 h 55"/>
                <a:gd name="T40" fmla="*/ 5 w 112"/>
                <a:gd name="T41" fmla="*/ 7 h 55"/>
                <a:gd name="T42" fmla="*/ 4 w 112"/>
                <a:gd name="T43" fmla="*/ 7 h 55"/>
                <a:gd name="T44" fmla="*/ 3 w 112"/>
                <a:gd name="T45" fmla="*/ 7 h 55"/>
                <a:gd name="T46" fmla="*/ 2 w 112"/>
                <a:gd name="T47" fmla="*/ 6 h 55"/>
                <a:gd name="T48" fmla="*/ 2 w 112"/>
                <a:gd name="T49" fmla="*/ 6 h 55"/>
                <a:gd name="T50" fmla="*/ 1 w 112"/>
                <a:gd name="T51" fmla="*/ 5 h 55"/>
                <a:gd name="T52" fmla="*/ 1 w 112"/>
                <a:gd name="T53" fmla="*/ 4 h 55"/>
                <a:gd name="T54" fmla="*/ 0 w 112"/>
                <a:gd name="T55" fmla="*/ 3 h 55"/>
                <a:gd name="T56" fmla="*/ 0 w 112"/>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2" h="55">
                  <a:moveTo>
                    <a:pt x="0" y="0"/>
                  </a:moveTo>
                  <a:lnTo>
                    <a:pt x="1" y="3"/>
                  </a:lnTo>
                  <a:lnTo>
                    <a:pt x="4" y="9"/>
                  </a:lnTo>
                  <a:lnTo>
                    <a:pt x="11" y="18"/>
                  </a:lnTo>
                  <a:lnTo>
                    <a:pt x="21" y="28"/>
                  </a:lnTo>
                  <a:lnTo>
                    <a:pt x="28" y="33"/>
                  </a:lnTo>
                  <a:lnTo>
                    <a:pt x="36" y="35"/>
                  </a:lnTo>
                  <a:lnTo>
                    <a:pt x="45" y="38"/>
                  </a:lnTo>
                  <a:lnTo>
                    <a:pt x="55" y="41"/>
                  </a:lnTo>
                  <a:lnTo>
                    <a:pt x="67" y="41"/>
                  </a:lnTo>
                  <a:lnTo>
                    <a:pt x="80" y="39"/>
                  </a:lnTo>
                  <a:lnTo>
                    <a:pt x="95" y="37"/>
                  </a:lnTo>
                  <a:lnTo>
                    <a:pt x="112" y="32"/>
                  </a:lnTo>
                  <a:lnTo>
                    <a:pt x="108" y="34"/>
                  </a:lnTo>
                  <a:lnTo>
                    <a:pt x="98" y="41"/>
                  </a:lnTo>
                  <a:lnTo>
                    <a:pt x="90" y="45"/>
                  </a:lnTo>
                  <a:lnTo>
                    <a:pt x="80" y="49"/>
                  </a:lnTo>
                  <a:lnTo>
                    <a:pt x="73" y="51"/>
                  </a:lnTo>
                  <a:lnTo>
                    <a:pt x="62" y="54"/>
                  </a:lnTo>
                  <a:lnTo>
                    <a:pt x="53" y="55"/>
                  </a:lnTo>
                  <a:lnTo>
                    <a:pt x="44" y="55"/>
                  </a:lnTo>
                  <a:lnTo>
                    <a:pt x="33" y="53"/>
                  </a:lnTo>
                  <a:lnTo>
                    <a:pt x="25" y="49"/>
                  </a:lnTo>
                  <a:lnTo>
                    <a:pt x="21" y="45"/>
                  </a:lnTo>
                  <a:lnTo>
                    <a:pt x="17" y="41"/>
                  </a:lnTo>
                  <a:lnTo>
                    <a:pt x="13" y="37"/>
                  </a:lnTo>
                  <a:lnTo>
                    <a:pt x="9" y="32"/>
                  </a:lnTo>
                  <a:lnTo>
                    <a:pt x="4" y="17"/>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76" name="Freeform 70"/>
            <p:cNvSpPr>
              <a:spLocks/>
            </p:cNvSpPr>
            <p:nvPr/>
          </p:nvSpPr>
          <p:spPr bwMode="auto">
            <a:xfrm>
              <a:off x="1193" y="3905"/>
              <a:ext cx="55" cy="28"/>
            </a:xfrm>
            <a:custGeom>
              <a:avLst/>
              <a:gdLst>
                <a:gd name="T0" fmla="*/ 0 w 112"/>
                <a:gd name="T1" fmla="*/ 0 h 55"/>
                <a:gd name="T2" fmla="*/ 0 w 112"/>
                <a:gd name="T3" fmla="*/ 1 h 55"/>
                <a:gd name="T4" fmla="*/ 0 w 112"/>
                <a:gd name="T5" fmla="*/ 2 h 55"/>
                <a:gd name="T6" fmla="*/ 1 w 112"/>
                <a:gd name="T7" fmla="*/ 3 h 55"/>
                <a:gd name="T8" fmla="*/ 2 w 112"/>
                <a:gd name="T9" fmla="*/ 4 h 55"/>
                <a:gd name="T10" fmla="*/ 3 w 112"/>
                <a:gd name="T11" fmla="*/ 5 h 55"/>
                <a:gd name="T12" fmla="*/ 4 w 112"/>
                <a:gd name="T13" fmla="*/ 5 h 55"/>
                <a:gd name="T14" fmla="*/ 5 w 112"/>
                <a:gd name="T15" fmla="*/ 5 h 55"/>
                <a:gd name="T16" fmla="*/ 6 w 112"/>
                <a:gd name="T17" fmla="*/ 6 h 55"/>
                <a:gd name="T18" fmla="*/ 8 w 112"/>
                <a:gd name="T19" fmla="*/ 6 h 55"/>
                <a:gd name="T20" fmla="*/ 9 w 112"/>
                <a:gd name="T21" fmla="*/ 5 h 55"/>
                <a:gd name="T22" fmla="*/ 11 w 112"/>
                <a:gd name="T23" fmla="*/ 5 h 55"/>
                <a:gd name="T24" fmla="*/ 13 w 112"/>
                <a:gd name="T25" fmla="*/ 4 h 55"/>
                <a:gd name="T26" fmla="*/ 13 w 112"/>
                <a:gd name="T27" fmla="*/ 5 h 55"/>
                <a:gd name="T28" fmla="*/ 12 w 112"/>
                <a:gd name="T29" fmla="*/ 6 h 55"/>
                <a:gd name="T30" fmla="*/ 11 w 112"/>
                <a:gd name="T31" fmla="*/ 6 h 55"/>
                <a:gd name="T32" fmla="*/ 9 w 112"/>
                <a:gd name="T33" fmla="*/ 7 h 55"/>
                <a:gd name="T34" fmla="*/ 9 w 112"/>
                <a:gd name="T35" fmla="*/ 7 h 55"/>
                <a:gd name="T36" fmla="*/ 7 w 112"/>
                <a:gd name="T37" fmla="*/ 7 h 55"/>
                <a:gd name="T38" fmla="*/ 6 w 112"/>
                <a:gd name="T39" fmla="*/ 7 h 55"/>
                <a:gd name="T40" fmla="*/ 5 w 112"/>
                <a:gd name="T41" fmla="*/ 7 h 55"/>
                <a:gd name="T42" fmla="*/ 4 w 112"/>
                <a:gd name="T43" fmla="*/ 7 h 55"/>
                <a:gd name="T44" fmla="*/ 3 w 112"/>
                <a:gd name="T45" fmla="*/ 7 h 55"/>
                <a:gd name="T46" fmla="*/ 2 w 112"/>
                <a:gd name="T47" fmla="*/ 6 h 55"/>
                <a:gd name="T48" fmla="*/ 2 w 112"/>
                <a:gd name="T49" fmla="*/ 6 h 55"/>
                <a:gd name="T50" fmla="*/ 1 w 112"/>
                <a:gd name="T51" fmla="*/ 5 h 55"/>
                <a:gd name="T52" fmla="*/ 1 w 112"/>
                <a:gd name="T53" fmla="*/ 4 h 55"/>
                <a:gd name="T54" fmla="*/ 0 w 112"/>
                <a:gd name="T55" fmla="*/ 3 h 55"/>
                <a:gd name="T56" fmla="*/ 0 w 112"/>
                <a:gd name="T57" fmla="*/ 0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2" h="55">
                  <a:moveTo>
                    <a:pt x="0" y="0"/>
                  </a:moveTo>
                  <a:lnTo>
                    <a:pt x="1" y="3"/>
                  </a:lnTo>
                  <a:lnTo>
                    <a:pt x="4" y="9"/>
                  </a:lnTo>
                  <a:lnTo>
                    <a:pt x="11" y="18"/>
                  </a:lnTo>
                  <a:lnTo>
                    <a:pt x="21" y="28"/>
                  </a:lnTo>
                  <a:lnTo>
                    <a:pt x="28" y="33"/>
                  </a:lnTo>
                  <a:lnTo>
                    <a:pt x="36" y="35"/>
                  </a:lnTo>
                  <a:lnTo>
                    <a:pt x="45" y="38"/>
                  </a:lnTo>
                  <a:lnTo>
                    <a:pt x="55" y="41"/>
                  </a:lnTo>
                  <a:lnTo>
                    <a:pt x="67" y="41"/>
                  </a:lnTo>
                  <a:lnTo>
                    <a:pt x="80" y="39"/>
                  </a:lnTo>
                  <a:lnTo>
                    <a:pt x="95" y="37"/>
                  </a:lnTo>
                  <a:lnTo>
                    <a:pt x="112" y="32"/>
                  </a:lnTo>
                  <a:lnTo>
                    <a:pt x="108" y="34"/>
                  </a:lnTo>
                  <a:lnTo>
                    <a:pt x="98" y="41"/>
                  </a:lnTo>
                  <a:lnTo>
                    <a:pt x="90" y="45"/>
                  </a:lnTo>
                  <a:lnTo>
                    <a:pt x="80" y="49"/>
                  </a:lnTo>
                  <a:lnTo>
                    <a:pt x="73" y="51"/>
                  </a:lnTo>
                  <a:lnTo>
                    <a:pt x="62" y="54"/>
                  </a:lnTo>
                  <a:lnTo>
                    <a:pt x="53" y="55"/>
                  </a:lnTo>
                  <a:lnTo>
                    <a:pt x="44" y="55"/>
                  </a:lnTo>
                  <a:lnTo>
                    <a:pt x="33" y="53"/>
                  </a:lnTo>
                  <a:lnTo>
                    <a:pt x="25" y="49"/>
                  </a:lnTo>
                  <a:lnTo>
                    <a:pt x="21" y="45"/>
                  </a:lnTo>
                  <a:lnTo>
                    <a:pt x="17" y="41"/>
                  </a:lnTo>
                  <a:lnTo>
                    <a:pt x="13" y="37"/>
                  </a:lnTo>
                  <a:lnTo>
                    <a:pt x="9" y="32"/>
                  </a:lnTo>
                  <a:lnTo>
                    <a:pt x="4" y="17"/>
                  </a:lnTo>
                  <a:lnTo>
                    <a:pt x="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77" name="Freeform 71"/>
            <p:cNvSpPr>
              <a:spLocks/>
            </p:cNvSpPr>
            <p:nvPr/>
          </p:nvSpPr>
          <p:spPr bwMode="auto">
            <a:xfrm>
              <a:off x="1283" y="3930"/>
              <a:ext cx="83" cy="214"/>
            </a:xfrm>
            <a:custGeom>
              <a:avLst/>
              <a:gdLst>
                <a:gd name="T0" fmla="*/ 0 w 164"/>
                <a:gd name="T1" fmla="*/ 0 h 429"/>
                <a:gd name="T2" fmla="*/ 2 w 164"/>
                <a:gd name="T3" fmla="*/ 1 h 429"/>
                <a:gd name="T4" fmla="*/ 6 w 164"/>
                <a:gd name="T5" fmla="*/ 5 h 429"/>
                <a:gd name="T6" fmla="*/ 9 w 164"/>
                <a:gd name="T7" fmla="*/ 8 h 429"/>
                <a:gd name="T8" fmla="*/ 11 w 164"/>
                <a:gd name="T9" fmla="*/ 11 h 429"/>
                <a:gd name="T10" fmla="*/ 13 w 164"/>
                <a:gd name="T11" fmla="*/ 13 h 429"/>
                <a:gd name="T12" fmla="*/ 14 w 164"/>
                <a:gd name="T13" fmla="*/ 15 h 429"/>
                <a:gd name="T14" fmla="*/ 15 w 164"/>
                <a:gd name="T15" fmla="*/ 16 h 429"/>
                <a:gd name="T16" fmla="*/ 16 w 164"/>
                <a:gd name="T17" fmla="*/ 18 h 429"/>
                <a:gd name="T18" fmla="*/ 17 w 164"/>
                <a:gd name="T19" fmla="*/ 20 h 429"/>
                <a:gd name="T20" fmla="*/ 18 w 164"/>
                <a:gd name="T21" fmla="*/ 23 h 429"/>
                <a:gd name="T22" fmla="*/ 19 w 164"/>
                <a:gd name="T23" fmla="*/ 25 h 429"/>
                <a:gd name="T24" fmla="*/ 20 w 164"/>
                <a:gd name="T25" fmla="*/ 27 h 429"/>
                <a:gd name="T26" fmla="*/ 21 w 164"/>
                <a:gd name="T27" fmla="*/ 29 h 429"/>
                <a:gd name="T28" fmla="*/ 21 w 164"/>
                <a:gd name="T29" fmla="*/ 31 h 429"/>
                <a:gd name="T30" fmla="*/ 21 w 164"/>
                <a:gd name="T31" fmla="*/ 34 h 429"/>
                <a:gd name="T32" fmla="*/ 21 w 164"/>
                <a:gd name="T33" fmla="*/ 36 h 429"/>
                <a:gd name="T34" fmla="*/ 21 w 164"/>
                <a:gd name="T35" fmla="*/ 38 h 429"/>
                <a:gd name="T36" fmla="*/ 20 w 164"/>
                <a:gd name="T37" fmla="*/ 40 h 429"/>
                <a:gd name="T38" fmla="*/ 19 w 164"/>
                <a:gd name="T39" fmla="*/ 43 h 429"/>
                <a:gd name="T40" fmla="*/ 18 w 164"/>
                <a:gd name="T41" fmla="*/ 45 h 429"/>
                <a:gd name="T42" fmla="*/ 17 w 164"/>
                <a:gd name="T43" fmla="*/ 47 h 429"/>
                <a:gd name="T44" fmla="*/ 15 w 164"/>
                <a:gd name="T45" fmla="*/ 49 h 429"/>
                <a:gd name="T46" fmla="*/ 13 w 164"/>
                <a:gd name="T47" fmla="*/ 51 h 429"/>
                <a:gd name="T48" fmla="*/ 10 w 164"/>
                <a:gd name="T49" fmla="*/ 53 h 429"/>
                <a:gd name="T50" fmla="*/ 11 w 164"/>
                <a:gd name="T51" fmla="*/ 52 h 429"/>
                <a:gd name="T52" fmla="*/ 14 w 164"/>
                <a:gd name="T53" fmla="*/ 50 h 429"/>
                <a:gd name="T54" fmla="*/ 15 w 164"/>
                <a:gd name="T55" fmla="*/ 49 h 429"/>
                <a:gd name="T56" fmla="*/ 16 w 164"/>
                <a:gd name="T57" fmla="*/ 46 h 429"/>
                <a:gd name="T58" fmla="*/ 17 w 164"/>
                <a:gd name="T59" fmla="*/ 45 h 429"/>
                <a:gd name="T60" fmla="*/ 17 w 164"/>
                <a:gd name="T61" fmla="*/ 44 h 429"/>
                <a:gd name="T62" fmla="*/ 18 w 164"/>
                <a:gd name="T63" fmla="*/ 42 h 429"/>
                <a:gd name="T64" fmla="*/ 18 w 164"/>
                <a:gd name="T65" fmla="*/ 41 h 429"/>
                <a:gd name="T66" fmla="*/ 19 w 164"/>
                <a:gd name="T67" fmla="*/ 39 h 429"/>
                <a:gd name="T68" fmla="*/ 19 w 164"/>
                <a:gd name="T69" fmla="*/ 37 h 429"/>
                <a:gd name="T70" fmla="*/ 19 w 164"/>
                <a:gd name="T71" fmla="*/ 36 h 429"/>
                <a:gd name="T72" fmla="*/ 19 w 164"/>
                <a:gd name="T73" fmla="*/ 34 h 429"/>
                <a:gd name="T74" fmla="*/ 18 w 164"/>
                <a:gd name="T75" fmla="*/ 31 h 429"/>
                <a:gd name="T76" fmla="*/ 18 w 164"/>
                <a:gd name="T77" fmla="*/ 29 h 429"/>
                <a:gd name="T78" fmla="*/ 17 w 164"/>
                <a:gd name="T79" fmla="*/ 27 h 429"/>
                <a:gd name="T80" fmla="*/ 17 w 164"/>
                <a:gd name="T81" fmla="*/ 24 h 429"/>
                <a:gd name="T82" fmla="*/ 16 w 164"/>
                <a:gd name="T83" fmla="*/ 22 h 429"/>
                <a:gd name="T84" fmla="*/ 14 w 164"/>
                <a:gd name="T85" fmla="*/ 19 h 429"/>
                <a:gd name="T86" fmla="*/ 13 w 164"/>
                <a:gd name="T87" fmla="*/ 16 h 429"/>
                <a:gd name="T88" fmla="*/ 11 w 164"/>
                <a:gd name="T89" fmla="*/ 13 h 429"/>
                <a:gd name="T90" fmla="*/ 9 w 164"/>
                <a:gd name="T91" fmla="*/ 10 h 429"/>
                <a:gd name="T92" fmla="*/ 6 w 164"/>
                <a:gd name="T93" fmla="*/ 6 h 429"/>
                <a:gd name="T94" fmla="*/ 4 w 164"/>
                <a:gd name="T95" fmla="*/ 3 h 429"/>
                <a:gd name="T96" fmla="*/ 0 w 164"/>
                <a:gd name="T97" fmla="*/ 0 h 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 h="429">
                  <a:moveTo>
                    <a:pt x="0" y="0"/>
                  </a:moveTo>
                  <a:lnTo>
                    <a:pt x="13" y="10"/>
                  </a:lnTo>
                  <a:lnTo>
                    <a:pt x="46" y="43"/>
                  </a:lnTo>
                  <a:lnTo>
                    <a:pt x="66" y="66"/>
                  </a:lnTo>
                  <a:lnTo>
                    <a:pt x="87" y="91"/>
                  </a:lnTo>
                  <a:lnTo>
                    <a:pt x="97" y="105"/>
                  </a:lnTo>
                  <a:lnTo>
                    <a:pt x="108" y="120"/>
                  </a:lnTo>
                  <a:lnTo>
                    <a:pt x="118" y="135"/>
                  </a:lnTo>
                  <a:lnTo>
                    <a:pt x="127" y="151"/>
                  </a:lnTo>
                  <a:lnTo>
                    <a:pt x="135" y="167"/>
                  </a:lnTo>
                  <a:lnTo>
                    <a:pt x="143" y="184"/>
                  </a:lnTo>
                  <a:lnTo>
                    <a:pt x="151" y="201"/>
                  </a:lnTo>
                  <a:lnTo>
                    <a:pt x="156" y="220"/>
                  </a:lnTo>
                  <a:lnTo>
                    <a:pt x="160" y="237"/>
                  </a:lnTo>
                  <a:lnTo>
                    <a:pt x="163" y="255"/>
                  </a:lnTo>
                  <a:lnTo>
                    <a:pt x="164" y="272"/>
                  </a:lnTo>
                  <a:lnTo>
                    <a:pt x="164" y="291"/>
                  </a:lnTo>
                  <a:lnTo>
                    <a:pt x="162" y="309"/>
                  </a:lnTo>
                  <a:lnTo>
                    <a:pt x="158" y="326"/>
                  </a:lnTo>
                  <a:lnTo>
                    <a:pt x="150" y="345"/>
                  </a:lnTo>
                  <a:lnTo>
                    <a:pt x="141" y="362"/>
                  </a:lnTo>
                  <a:lnTo>
                    <a:pt x="129" y="379"/>
                  </a:lnTo>
                  <a:lnTo>
                    <a:pt x="114" y="396"/>
                  </a:lnTo>
                  <a:lnTo>
                    <a:pt x="97" y="413"/>
                  </a:lnTo>
                  <a:lnTo>
                    <a:pt x="76" y="429"/>
                  </a:lnTo>
                  <a:lnTo>
                    <a:pt x="84" y="422"/>
                  </a:lnTo>
                  <a:lnTo>
                    <a:pt x="104" y="405"/>
                  </a:lnTo>
                  <a:lnTo>
                    <a:pt x="114" y="392"/>
                  </a:lnTo>
                  <a:lnTo>
                    <a:pt x="125" y="375"/>
                  </a:lnTo>
                  <a:lnTo>
                    <a:pt x="130" y="366"/>
                  </a:lnTo>
                  <a:lnTo>
                    <a:pt x="135" y="354"/>
                  </a:lnTo>
                  <a:lnTo>
                    <a:pt x="139" y="343"/>
                  </a:lnTo>
                  <a:lnTo>
                    <a:pt x="142" y="330"/>
                  </a:lnTo>
                  <a:lnTo>
                    <a:pt x="145" y="317"/>
                  </a:lnTo>
                  <a:lnTo>
                    <a:pt x="146" y="303"/>
                  </a:lnTo>
                  <a:lnTo>
                    <a:pt x="146" y="288"/>
                  </a:lnTo>
                  <a:lnTo>
                    <a:pt x="146" y="272"/>
                  </a:lnTo>
                  <a:lnTo>
                    <a:pt x="143" y="255"/>
                  </a:lnTo>
                  <a:lnTo>
                    <a:pt x="141" y="237"/>
                  </a:lnTo>
                  <a:lnTo>
                    <a:pt x="135" y="218"/>
                  </a:lnTo>
                  <a:lnTo>
                    <a:pt x="129" y="197"/>
                  </a:lnTo>
                  <a:lnTo>
                    <a:pt x="121" y="176"/>
                  </a:lnTo>
                  <a:lnTo>
                    <a:pt x="110" y="155"/>
                  </a:lnTo>
                  <a:lnTo>
                    <a:pt x="97" y="132"/>
                  </a:lnTo>
                  <a:lnTo>
                    <a:pt x="83" y="108"/>
                  </a:lnTo>
                  <a:lnTo>
                    <a:pt x="66" y="82"/>
                  </a:lnTo>
                  <a:lnTo>
                    <a:pt x="47" y="55"/>
                  </a:lnTo>
                  <a:lnTo>
                    <a:pt x="25" y="28"/>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78" name="Freeform 72"/>
            <p:cNvSpPr>
              <a:spLocks/>
            </p:cNvSpPr>
            <p:nvPr/>
          </p:nvSpPr>
          <p:spPr bwMode="auto">
            <a:xfrm>
              <a:off x="1283" y="3930"/>
              <a:ext cx="83" cy="214"/>
            </a:xfrm>
            <a:custGeom>
              <a:avLst/>
              <a:gdLst>
                <a:gd name="T0" fmla="*/ 0 w 164"/>
                <a:gd name="T1" fmla="*/ 0 h 429"/>
                <a:gd name="T2" fmla="*/ 2 w 164"/>
                <a:gd name="T3" fmla="*/ 1 h 429"/>
                <a:gd name="T4" fmla="*/ 6 w 164"/>
                <a:gd name="T5" fmla="*/ 5 h 429"/>
                <a:gd name="T6" fmla="*/ 9 w 164"/>
                <a:gd name="T7" fmla="*/ 8 h 429"/>
                <a:gd name="T8" fmla="*/ 11 w 164"/>
                <a:gd name="T9" fmla="*/ 11 h 429"/>
                <a:gd name="T10" fmla="*/ 13 w 164"/>
                <a:gd name="T11" fmla="*/ 13 h 429"/>
                <a:gd name="T12" fmla="*/ 14 w 164"/>
                <a:gd name="T13" fmla="*/ 15 h 429"/>
                <a:gd name="T14" fmla="*/ 15 w 164"/>
                <a:gd name="T15" fmla="*/ 16 h 429"/>
                <a:gd name="T16" fmla="*/ 16 w 164"/>
                <a:gd name="T17" fmla="*/ 18 h 429"/>
                <a:gd name="T18" fmla="*/ 17 w 164"/>
                <a:gd name="T19" fmla="*/ 20 h 429"/>
                <a:gd name="T20" fmla="*/ 18 w 164"/>
                <a:gd name="T21" fmla="*/ 23 h 429"/>
                <a:gd name="T22" fmla="*/ 19 w 164"/>
                <a:gd name="T23" fmla="*/ 25 h 429"/>
                <a:gd name="T24" fmla="*/ 20 w 164"/>
                <a:gd name="T25" fmla="*/ 27 h 429"/>
                <a:gd name="T26" fmla="*/ 21 w 164"/>
                <a:gd name="T27" fmla="*/ 29 h 429"/>
                <a:gd name="T28" fmla="*/ 21 w 164"/>
                <a:gd name="T29" fmla="*/ 31 h 429"/>
                <a:gd name="T30" fmla="*/ 21 w 164"/>
                <a:gd name="T31" fmla="*/ 34 h 429"/>
                <a:gd name="T32" fmla="*/ 21 w 164"/>
                <a:gd name="T33" fmla="*/ 36 h 429"/>
                <a:gd name="T34" fmla="*/ 21 w 164"/>
                <a:gd name="T35" fmla="*/ 38 h 429"/>
                <a:gd name="T36" fmla="*/ 20 w 164"/>
                <a:gd name="T37" fmla="*/ 40 h 429"/>
                <a:gd name="T38" fmla="*/ 19 w 164"/>
                <a:gd name="T39" fmla="*/ 43 h 429"/>
                <a:gd name="T40" fmla="*/ 18 w 164"/>
                <a:gd name="T41" fmla="*/ 45 h 429"/>
                <a:gd name="T42" fmla="*/ 17 w 164"/>
                <a:gd name="T43" fmla="*/ 47 h 429"/>
                <a:gd name="T44" fmla="*/ 15 w 164"/>
                <a:gd name="T45" fmla="*/ 49 h 429"/>
                <a:gd name="T46" fmla="*/ 13 w 164"/>
                <a:gd name="T47" fmla="*/ 51 h 429"/>
                <a:gd name="T48" fmla="*/ 10 w 164"/>
                <a:gd name="T49" fmla="*/ 53 h 429"/>
                <a:gd name="T50" fmla="*/ 11 w 164"/>
                <a:gd name="T51" fmla="*/ 52 h 429"/>
                <a:gd name="T52" fmla="*/ 14 w 164"/>
                <a:gd name="T53" fmla="*/ 50 h 429"/>
                <a:gd name="T54" fmla="*/ 15 w 164"/>
                <a:gd name="T55" fmla="*/ 49 h 429"/>
                <a:gd name="T56" fmla="*/ 16 w 164"/>
                <a:gd name="T57" fmla="*/ 46 h 429"/>
                <a:gd name="T58" fmla="*/ 17 w 164"/>
                <a:gd name="T59" fmla="*/ 45 h 429"/>
                <a:gd name="T60" fmla="*/ 17 w 164"/>
                <a:gd name="T61" fmla="*/ 44 h 429"/>
                <a:gd name="T62" fmla="*/ 18 w 164"/>
                <a:gd name="T63" fmla="*/ 42 h 429"/>
                <a:gd name="T64" fmla="*/ 18 w 164"/>
                <a:gd name="T65" fmla="*/ 41 h 429"/>
                <a:gd name="T66" fmla="*/ 19 w 164"/>
                <a:gd name="T67" fmla="*/ 39 h 429"/>
                <a:gd name="T68" fmla="*/ 19 w 164"/>
                <a:gd name="T69" fmla="*/ 37 h 429"/>
                <a:gd name="T70" fmla="*/ 19 w 164"/>
                <a:gd name="T71" fmla="*/ 36 h 429"/>
                <a:gd name="T72" fmla="*/ 19 w 164"/>
                <a:gd name="T73" fmla="*/ 34 h 429"/>
                <a:gd name="T74" fmla="*/ 18 w 164"/>
                <a:gd name="T75" fmla="*/ 31 h 429"/>
                <a:gd name="T76" fmla="*/ 18 w 164"/>
                <a:gd name="T77" fmla="*/ 29 h 429"/>
                <a:gd name="T78" fmla="*/ 17 w 164"/>
                <a:gd name="T79" fmla="*/ 27 h 429"/>
                <a:gd name="T80" fmla="*/ 17 w 164"/>
                <a:gd name="T81" fmla="*/ 24 h 429"/>
                <a:gd name="T82" fmla="*/ 16 w 164"/>
                <a:gd name="T83" fmla="*/ 22 h 429"/>
                <a:gd name="T84" fmla="*/ 14 w 164"/>
                <a:gd name="T85" fmla="*/ 19 h 429"/>
                <a:gd name="T86" fmla="*/ 13 w 164"/>
                <a:gd name="T87" fmla="*/ 16 h 429"/>
                <a:gd name="T88" fmla="*/ 11 w 164"/>
                <a:gd name="T89" fmla="*/ 13 h 429"/>
                <a:gd name="T90" fmla="*/ 9 w 164"/>
                <a:gd name="T91" fmla="*/ 10 h 429"/>
                <a:gd name="T92" fmla="*/ 6 w 164"/>
                <a:gd name="T93" fmla="*/ 6 h 429"/>
                <a:gd name="T94" fmla="*/ 4 w 164"/>
                <a:gd name="T95" fmla="*/ 3 h 429"/>
                <a:gd name="T96" fmla="*/ 0 w 164"/>
                <a:gd name="T97" fmla="*/ 0 h 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 h="429">
                  <a:moveTo>
                    <a:pt x="0" y="0"/>
                  </a:moveTo>
                  <a:lnTo>
                    <a:pt x="13" y="10"/>
                  </a:lnTo>
                  <a:lnTo>
                    <a:pt x="46" y="43"/>
                  </a:lnTo>
                  <a:lnTo>
                    <a:pt x="66" y="66"/>
                  </a:lnTo>
                  <a:lnTo>
                    <a:pt x="87" y="91"/>
                  </a:lnTo>
                  <a:lnTo>
                    <a:pt x="97" y="105"/>
                  </a:lnTo>
                  <a:lnTo>
                    <a:pt x="108" y="120"/>
                  </a:lnTo>
                  <a:lnTo>
                    <a:pt x="118" y="135"/>
                  </a:lnTo>
                  <a:lnTo>
                    <a:pt x="127" y="151"/>
                  </a:lnTo>
                  <a:lnTo>
                    <a:pt x="135" y="167"/>
                  </a:lnTo>
                  <a:lnTo>
                    <a:pt x="143" y="184"/>
                  </a:lnTo>
                  <a:lnTo>
                    <a:pt x="151" y="201"/>
                  </a:lnTo>
                  <a:lnTo>
                    <a:pt x="156" y="220"/>
                  </a:lnTo>
                  <a:lnTo>
                    <a:pt x="160" y="237"/>
                  </a:lnTo>
                  <a:lnTo>
                    <a:pt x="163" y="255"/>
                  </a:lnTo>
                  <a:lnTo>
                    <a:pt x="164" y="272"/>
                  </a:lnTo>
                  <a:lnTo>
                    <a:pt x="164" y="291"/>
                  </a:lnTo>
                  <a:lnTo>
                    <a:pt x="162" y="309"/>
                  </a:lnTo>
                  <a:lnTo>
                    <a:pt x="158" y="326"/>
                  </a:lnTo>
                  <a:lnTo>
                    <a:pt x="150" y="345"/>
                  </a:lnTo>
                  <a:lnTo>
                    <a:pt x="141" y="362"/>
                  </a:lnTo>
                  <a:lnTo>
                    <a:pt x="129" y="379"/>
                  </a:lnTo>
                  <a:lnTo>
                    <a:pt x="114" y="396"/>
                  </a:lnTo>
                  <a:lnTo>
                    <a:pt x="97" y="413"/>
                  </a:lnTo>
                  <a:lnTo>
                    <a:pt x="76" y="429"/>
                  </a:lnTo>
                  <a:lnTo>
                    <a:pt x="84" y="422"/>
                  </a:lnTo>
                  <a:lnTo>
                    <a:pt x="104" y="405"/>
                  </a:lnTo>
                  <a:lnTo>
                    <a:pt x="114" y="392"/>
                  </a:lnTo>
                  <a:lnTo>
                    <a:pt x="125" y="375"/>
                  </a:lnTo>
                  <a:lnTo>
                    <a:pt x="130" y="366"/>
                  </a:lnTo>
                  <a:lnTo>
                    <a:pt x="135" y="354"/>
                  </a:lnTo>
                  <a:lnTo>
                    <a:pt x="139" y="343"/>
                  </a:lnTo>
                  <a:lnTo>
                    <a:pt x="142" y="330"/>
                  </a:lnTo>
                  <a:lnTo>
                    <a:pt x="145" y="317"/>
                  </a:lnTo>
                  <a:lnTo>
                    <a:pt x="146" y="303"/>
                  </a:lnTo>
                  <a:lnTo>
                    <a:pt x="146" y="288"/>
                  </a:lnTo>
                  <a:lnTo>
                    <a:pt x="146" y="272"/>
                  </a:lnTo>
                  <a:lnTo>
                    <a:pt x="143" y="255"/>
                  </a:lnTo>
                  <a:lnTo>
                    <a:pt x="141" y="237"/>
                  </a:lnTo>
                  <a:lnTo>
                    <a:pt x="135" y="218"/>
                  </a:lnTo>
                  <a:lnTo>
                    <a:pt x="129" y="197"/>
                  </a:lnTo>
                  <a:lnTo>
                    <a:pt x="121" y="176"/>
                  </a:lnTo>
                  <a:lnTo>
                    <a:pt x="110" y="155"/>
                  </a:lnTo>
                  <a:lnTo>
                    <a:pt x="97" y="132"/>
                  </a:lnTo>
                  <a:lnTo>
                    <a:pt x="83" y="108"/>
                  </a:lnTo>
                  <a:lnTo>
                    <a:pt x="66" y="82"/>
                  </a:lnTo>
                  <a:lnTo>
                    <a:pt x="47" y="55"/>
                  </a:lnTo>
                  <a:lnTo>
                    <a:pt x="25" y="28"/>
                  </a:lnTo>
                  <a:lnTo>
                    <a:pt x="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79" name="Freeform 73"/>
            <p:cNvSpPr>
              <a:spLocks/>
            </p:cNvSpPr>
            <p:nvPr/>
          </p:nvSpPr>
          <p:spPr bwMode="auto">
            <a:xfrm>
              <a:off x="1044" y="4135"/>
              <a:ext cx="263" cy="55"/>
            </a:xfrm>
            <a:custGeom>
              <a:avLst/>
              <a:gdLst>
                <a:gd name="T0" fmla="*/ 66 w 525"/>
                <a:gd name="T1" fmla="*/ 2 h 111"/>
                <a:gd name="T2" fmla="*/ 65 w 525"/>
                <a:gd name="T3" fmla="*/ 3 h 111"/>
                <a:gd name="T4" fmla="*/ 60 w 525"/>
                <a:gd name="T5" fmla="*/ 6 h 111"/>
                <a:gd name="T6" fmla="*/ 57 w 525"/>
                <a:gd name="T7" fmla="*/ 7 h 111"/>
                <a:gd name="T8" fmla="*/ 54 w 525"/>
                <a:gd name="T9" fmla="*/ 9 h 111"/>
                <a:gd name="T10" fmla="*/ 52 w 525"/>
                <a:gd name="T11" fmla="*/ 10 h 111"/>
                <a:gd name="T12" fmla="*/ 49 w 525"/>
                <a:gd name="T13" fmla="*/ 11 h 111"/>
                <a:gd name="T14" fmla="*/ 47 w 525"/>
                <a:gd name="T15" fmla="*/ 11 h 111"/>
                <a:gd name="T16" fmla="*/ 45 w 525"/>
                <a:gd name="T17" fmla="*/ 12 h 111"/>
                <a:gd name="T18" fmla="*/ 43 w 525"/>
                <a:gd name="T19" fmla="*/ 12 h 111"/>
                <a:gd name="T20" fmla="*/ 40 w 525"/>
                <a:gd name="T21" fmla="*/ 13 h 111"/>
                <a:gd name="T22" fmla="*/ 37 w 525"/>
                <a:gd name="T23" fmla="*/ 13 h 111"/>
                <a:gd name="T24" fmla="*/ 35 w 525"/>
                <a:gd name="T25" fmla="*/ 13 h 111"/>
                <a:gd name="T26" fmla="*/ 32 w 525"/>
                <a:gd name="T27" fmla="*/ 13 h 111"/>
                <a:gd name="T28" fmla="*/ 29 w 525"/>
                <a:gd name="T29" fmla="*/ 13 h 111"/>
                <a:gd name="T30" fmla="*/ 27 w 525"/>
                <a:gd name="T31" fmla="*/ 13 h 111"/>
                <a:gd name="T32" fmla="*/ 24 w 525"/>
                <a:gd name="T33" fmla="*/ 13 h 111"/>
                <a:gd name="T34" fmla="*/ 21 w 525"/>
                <a:gd name="T35" fmla="*/ 12 h 111"/>
                <a:gd name="T36" fmla="*/ 18 w 525"/>
                <a:gd name="T37" fmla="*/ 11 h 111"/>
                <a:gd name="T38" fmla="*/ 15 w 525"/>
                <a:gd name="T39" fmla="*/ 10 h 111"/>
                <a:gd name="T40" fmla="*/ 12 w 525"/>
                <a:gd name="T41" fmla="*/ 8 h 111"/>
                <a:gd name="T42" fmla="*/ 9 w 525"/>
                <a:gd name="T43" fmla="*/ 7 h 111"/>
                <a:gd name="T44" fmla="*/ 6 w 525"/>
                <a:gd name="T45" fmla="*/ 5 h 111"/>
                <a:gd name="T46" fmla="*/ 3 w 525"/>
                <a:gd name="T47" fmla="*/ 2 h 111"/>
                <a:gd name="T48" fmla="*/ 0 w 525"/>
                <a:gd name="T49" fmla="*/ 0 h 111"/>
                <a:gd name="T50" fmla="*/ 2 w 525"/>
                <a:gd name="T51" fmla="*/ 1 h 111"/>
                <a:gd name="T52" fmla="*/ 5 w 525"/>
                <a:gd name="T53" fmla="*/ 3 h 111"/>
                <a:gd name="T54" fmla="*/ 8 w 525"/>
                <a:gd name="T55" fmla="*/ 5 h 111"/>
                <a:gd name="T56" fmla="*/ 11 w 525"/>
                <a:gd name="T57" fmla="*/ 6 h 111"/>
                <a:gd name="T58" fmla="*/ 14 w 525"/>
                <a:gd name="T59" fmla="*/ 8 h 111"/>
                <a:gd name="T60" fmla="*/ 18 w 525"/>
                <a:gd name="T61" fmla="*/ 9 h 111"/>
                <a:gd name="T62" fmla="*/ 21 w 525"/>
                <a:gd name="T63" fmla="*/ 10 h 111"/>
                <a:gd name="T64" fmla="*/ 23 w 525"/>
                <a:gd name="T65" fmla="*/ 10 h 111"/>
                <a:gd name="T66" fmla="*/ 25 w 525"/>
                <a:gd name="T67" fmla="*/ 11 h 111"/>
                <a:gd name="T68" fmla="*/ 28 w 525"/>
                <a:gd name="T69" fmla="*/ 11 h 111"/>
                <a:gd name="T70" fmla="*/ 31 w 525"/>
                <a:gd name="T71" fmla="*/ 11 h 111"/>
                <a:gd name="T72" fmla="*/ 33 w 525"/>
                <a:gd name="T73" fmla="*/ 11 h 111"/>
                <a:gd name="T74" fmla="*/ 36 w 525"/>
                <a:gd name="T75" fmla="*/ 11 h 111"/>
                <a:gd name="T76" fmla="*/ 39 w 525"/>
                <a:gd name="T77" fmla="*/ 11 h 111"/>
                <a:gd name="T78" fmla="*/ 42 w 525"/>
                <a:gd name="T79" fmla="*/ 10 h 111"/>
                <a:gd name="T80" fmla="*/ 45 w 525"/>
                <a:gd name="T81" fmla="*/ 10 h 111"/>
                <a:gd name="T82" fmla="*/ 48 w 525"/>
                <a:gd name="T83" fmla="*/ 9 h 111"/>
                <a:gd name="T84" fmla="*/ 52 w 525"/>
                <a:gd name="T85" fmla="*/ 8 h 111"/>
                <a:gd name="T86" fmla="*/ 55 w 525"/>
                <a:gd name="T87" fmla="*/ 7 h 111"/>
                <a:gd name="T88" fmla="*/ 59 w 525"/>
                <a:gd name="T89" fmla="*/ 5 h 111"/>
                <a:gd name="T90" fmla="*/ 62 w 525"/>
                <a:gd name="T91" fmla="*/ 4 h 111"/>
                <a:gd name="T92" fmla="*/ 66 w 525"/>
                <a:gd name="T93" fmla="*/ 2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5" h="111">
                  <a:moveTo>
                    <a:pt x="525" y="17"/>
                  </a:moveTo>
                  <a:lnTo>
                    <a:pt x="513" y="26"/>
                  </a:lnTo>
                  <a:lnTo>
                    <a:pt x="478" y="49"/>
                  </a:lnTo>
                  <a:lnTo>
                    <a:pt x="454" y="62"/>
                  </a:lnTo>
                  <a:lnTo>
                    <a:pt x="425" y="75"/>
                  </a:lnTo>
                  <a:lnTo>
                    <a:pt x="409" y="82"/>
                  </a:lnTo>
                  <a:lnTo>
                    <a:pt x="392" y="88"/>
                  </a:lnTo>
                  <a:lnTo>
                    <a:pt x="374" y="93"/>
                  </a:lnTo>
                  <a:lnTo>
                    <a:pt x="355" y="99"/>
                  </a:lnTo>
                  <a:lnTo>
                    <a:pt x="337" y="103"/>
                  </a:lnTo>
                  <a:lnTo>
                    <a:pt x="317" y="107"/>
                  </a:lnTo>
                  <a:lnTo>
                    <a:pt x="296" y="109"/>
                  </a:lnTo>
                  <a:lnTo>
                    <a:pt x="275" y="111"/>
                  </a:lnTo>
                  <a:lnTo>
                    <a:pt x="254" y="111"/>
                  </a:lnTo>
                  <a:lnTo>
                    <a:pt x="232" y="111"/>
                  </a:lnTo>
                  <a:lnTo>
                    <a:pt x="209" y="108"/>
                  </a:lnTo>
                  <a:lnTo>
                    <a:pt x="187" y="104"/>
                  </a:lnTo>
                  <a:lnTo>
                    <a:pt x="164" y="99"/>
                  </a:lnTo>
                  <a:lnTo>
                    <a:pt x="141" y="91"/>
                  </a:lnTo>
                  <a:lnTo>
                    <a:pt x="117" y="82"/>
                  </a:lnTo>
                  <a:lnTo>
                    <a:pt x="95" y="70"/>
                  </a:lnTo>
                  <a:lnTo>
                    <a:pt x="71" y="57"/>
                  </a:lnTo>
                  <a:lnTo>
                    <a:pt x="47" y="40"/>
                  </a:lnTo>
                  <a:lnTo>
                    <a:pt x="24" y="21"/>
                  </a:lnTo>
                  <a:lnTo>
                    <a:pt x="0" y="0"/>
                  </a:lnTo>
                  <a:lnTo>
                    <a:pt x="10" y="8"/>
                  </a:lnTo>
                  <a:lnTo>
                    <a:pt x="38" y="29"/>
                  </a:lnTo>
                  <a:lnTo>
                    <a:pt x="58" y="41"/>
                  </a:lnTo>
                  <a:lnTo>
                    <a:pt x="83" y="53"/>
                  </a:lnTo>
                  <a:lnTo>
                    <a:pt x="112" y="66"/>
                  </a:lnTo>
                  <a:lnTo>
                    <a:pt x="143" y="76"/>
                  </a:lnTo>
                  <a:lnTo>
                    <a:pt x="162" y="82"/>
                  </a:lnTo>
                  <a:lnTo>
                    <a:pt x="180" y="86"/>
                  </a:lnTo>
                  <a:lnTo>
                    <a:pt x="199" y="88"/>
                  </a:lnTo>
                  <a:lnTo>
                    <a:pt x="220" y="91"/>
                  </a:lnTo>
                  <a:lnTo>
                    <a:pt x="241" y="92"/>
                  </a:lnTo>
                  <a:lnTo>
                    <a:pt x="263" y="93"/>
                  </a:lnTo>
                  <a:lnTo>
                    <a:pt x="286" y="92"/>
                  </a:lnTo>
                  <a:lnTo>
                    <a:pt x="309" y="91"/>
                  </a:lnTo>
                  <a:lnTo>
                    <a:pt x="333" y="87"/>
                  </a:lnTo>
                  <a:lnTo>
                    <a:pt x="359" y="83"/>
                  </a:lnTo>
                  <a:lnTo>
                    <a:pt x="384" y="76"/>
                  </a:lnTo>
                  <a:lnTo>
                    <a:pt x="412" y="68"/>
                  </a:lnTo>
                  <a:lnTo>
                    <a:pt x="438" y="58"/>
                  </a:lnTo>
                  <a:lnTo>
                    <a:pt x="467" y="47"/>
                  </a:lnTo>
                  <a:lnTo>
                    <a:pt x="496" y="33"/>
                  </a:lnTo>
                  <a:lnTo>
                    <a:pt x="525"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80" name="Freeform 74"/>
            <p:cNvSpPr>
              <a:spLocks/>
            </p:cNvSpPr>
            <p:nvPr/>
          </p:nvSpPr>
          <p:spPr bwMode="auto">
            <a:xfrm>
              <a:off x="1044" y="4135"/>
              <a:ext cx="263" cy="55"/>
            </a:xfrm>
            <a:custGeom>
              <a:avLst/>
              <a:gdLst>
                <a:gd name="T0" fmla="*/ 66 w 525"/>
                <a:gd name="T1" fmla="*/ 2 h 111"/>
                <a:gd name="T2" fmla="*/ 65 w 525"/>
                <a:gd name="T3" fmla="*/ 3 h 111"/>
                <a:gd name="T4" fmla="*/ 60 w 525"/>
                <a:gd name="T5" fmla="*/ 6 h 111"/>
                <a:gd name="T6" fmla="*/ 57 w 525"/>
                <a:gd name="T7" fmla="*/ 7 h 111"/>
                <a:gd name="T8" fmla="*/ 54 w 525"/>
                <a:gd name="T9" fmla="*/ 9 h 111"/>
                <a:gd name="T10" fmla="*/ 52 w 525"/>
                <a:gd name="T11" fmla="*/ 10 h 111"/>
                <a:gd name="T12" fmla="*/ 49 w 525"/>
                <a:gd name="T13" fmla="*/ 11 h 111"/>
                <a:gd name="T14" fmla="*/ 47 w 525"/>
                <a:gd name="T15" fmla="*/ 11 h 111"/>
                <a:gd name="T16" fmla="*/ 45 w 525"/>
                <a:gd name="T17" fmla="*/ 12 h 111"/>
                <a:gd name="T18" fmla="*/ 43 w 525"/>
                <a:gd name="T19" fmla="*/ 12 h 111"/>
                <a:gd name="T20" fmla="*/ 40 w 525"/>
                <a:gd name="T21" fmla="*/ 13 h 111"/>
                <a:gd name="T22" fmla="*/ 37 w 525"/>
                <a:gd name="T23" fmla="*/ 13 h 111"/>
                <a:gd name="T24" fmla="*/ 35 w 525"/>
                <a:gd name="T25" fmla="*/ 13 h 111"/>
                <a:gd name="T26" fmla="*/ 32 w 525"/>
                <a:gd name="T27" fmla="*/ 13 h 111"/>
                <a:gd name="T28" fmla="*/ 29 w 525"/>
                <a:gd name="T29" fmla="*/ 13 h 111"/>
                <a:gd name="T30" fmla="*/ 27 w 525"/>
                <a:gd name="T31" fmla="*/ 13 h 111"/>
                <a:gd name="T32" fmla="*/ 24 w 525"/>
                <a:gd name="T33" fmla="*/ 13 h 111"/>
                <a:gd name="T34" fmla="*/ 21 w 525"/>
                <a:gd name="T35" fmla="*/ 12 h 111"/>
                <a:gd name="T36" fmla="*/ 18 w 525"/>
                <a:gd name="T37" fmla="*/ 11 h 111"/>
                <a:gd name="T38" fmla="*/ 15 w 525"/>
                <a:gd name="T39" fmla="*/ 10 h 111"/>
                <a:gd name="T40" fmla="*/ 12 w 525"/>
                <a:gd name="T41" fmla="*/ 8 h 111"/>
                <a:gd name="T42" fmla="*/ 9 w 525"/>
                <a:gd name="T43" fmla="*/ 7 h 111"/>
                <a:gd name="T44" fmla="*/ 6 w 525"/>
                <a:gd name="T45" fmla="*/ 5 h 111"/>
                <a:gd name="T46" fmla="*/ 3 w 525"/>
                <a:gd name="T47" fmla="*/ 2 h 111"/>
                <a:gd name="T48" fmla="*/ 0 w 525"/>
                <a:gd name="T49" fmla="*/ 0 h 111"/>
                <a:gd name="T50" fmla="*/ 2 w 525"/>
                <a:gd name="T51" fmla="*/ 1 h 111"/>
                <a:gd name="T52" fmla="*/ 5 w 525"/>
                <a:gd name="T53" fmla="*/ 3 h 111"/>
                <a:gd name="T54" fmla="*/ 8 w 525"/>
                <a:gd name="T55" fmla="*/ 5 h 111"/>
                <a:gd name="T56" fmla="*/ 11 w 525"/>
                <a:gd name="T57" fmla="*/ 6 h 111"/>
                <a:gd name="T58" fmla="*/ 14 w 525"/>
                <a:gd name="T59" fmla="*/ 8 h 111"/>
                <a:gd name="T60" fmla="*/ 18 w 525"/>
                <a:gd name="T61" fmla="*/ 9 h 111"/>
                <a:gd name="T62" fmla="*/ 21 w 525"/>
                <a:gd name="T63" fmla="*/ 10 h 111"/>
                <a:gd name="T64" fmla="*/ 23 w 525"/>
                <a:gd name="T65" fmla="*/ 10 h 111"/>
                <a:gd name="T66" fmla="*/ 25 w 525"/>
                <a:gd name="T67" fmla="*/ 11 h 111"/>
                <a:gd name="T68" fmla="*/ 28 w 525"/>
                <a:gd name="T69" fmla="*/ 11 h 111"/>
                <a:gd name="T70" fmla="*/ 31 w 525"/>
                <a:gd name="T71" fmla="*/ 11 h 111"/>
                <a:gd name="T72" fmla="*/ 33 w 525"/>
                <a:gd name="T73" fmla="*/ 11 h 111"/>
                <a:gd name="T74" fmla="*/ 36 w 525"/>
                <a:gd name="T75" fmla="*/ 11 h 111"/>
                <a:gd name="T76" fmla="*/ 39 w 525"/>
                <a:gd name="T77" fmla="*/ 11 h 111"/>
                <a:gd name="T78" fmla="*/ 42 w 525"/>
                <a:gd name="T79" fmla="*/ 10 h 111"/>
                <a:gd name="T80" fmla="*/ 45 w 525"/>
                <a:gd name="T81" fmla="*/ 10 h 111"/>
                <a:gd name="T82" fmla="*/ 48 w 525"/>
                <a:gd name="T83" fmla="*/ 9 h 111"/>
                <a:gd name="T84" fmla="*/ 52 w 525"/>
                <a:gd name="T85" fmla="*/ 8 h 111"/>
                <a:gd name="T86" fmla="*/ 55 w 525"/>
                <a:gd name="T87" fmla="*/ 7 h 111"/>
                <a:gd name="T88" fmla="*/ 59 w 525"/>
                <a:gd name="T89" fmla="*/ 5 h 111"/>
                <a:gd name="T90" fmla="*/ 62 w 525"/>
                <a:gd name="T91" fmla="*/ 4 h 111"/>
                <a:gd name="T92" fmla="*/ 66 w 525"/>
                <a:gd name="T93" fmla="*/ 2 h 1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25" h="111">
                  <a:moveTo>
                    <a:pt x="525" y="17"/>
                  </a:moveTo>
                  <a:lnTo>
                    <a:pt x="513" y="26"/>
                  </a:lnTo>
                  <a:lnTo>
                    <a:pt x="478" y="49"/>
                  </a:lnTo>
                  <a:lnTo>
                    <a:pt x="454" y="62"/>
                  </a:lnTo>
                  <a:lnTo>
                    <a:pt x="425" y="75"/>
                  </a:lnTo>
                  <a:lnTo>
                    <a:pt x="409" y="82"/>
                  </a:lnTo>
                  <a:lnTo>
                    <a:pt x="392" y="88"/>
                  </a:lnTo>
                  <a:lnTo>
                    <a:pt x="374" y="93"/>
                  </a:lnTo>
                  <a:lnTo>
                    <a:pt x="355" y="99"/>
                  </a:lnTo>
                  <a:lnTo>
                    <a:pt x="337" y="103"/>
                  </a:lnTo>
                  <a:lnTo>
                    <a:pt x="317" y="107"/>
                  </a:lnTo>
                  <a:lnTo>
                    <a:pt x="296" y="109"/>
                  </a:lnTo>
                  <a:lnTo>
                    <a:pt x="275" y="111"/>
                  </a:lnTo>
                  <a:lnTo>
                    <a:pt x="254" y="111"/>
                  </a:lnTo>
                  <a:lnTo>
                    <a:pt x="232" y="111"/>
                  </a:lnTo>
                  <a:lnTo>
                    <a:pt x="209" y="108"/>
                  </a:lnTo>
                  <a:lnTo>
                    <a:pt x="187" y="104"/>
                  </a:lnTo>
                  <a:lnTo>
                    <a:pt x="164" y="99"/>
                  </a:lnTo>
                  <a:lnTo>
                    <a:pt x="141" y="91"/>
                  </a:lnTo>
                  <a:lnTo>
                    <a:pt x="117" y="82"/>
                  </a:lnTo>
                  <a:lnTo>
                    <a:pt x="95" y="70"/>
                  </a:lnTo>
                  <a:lnTo>
                    <a:pt x="71" y="57"/>
                  </a:lnTo>
                  <a:lnTo>
                    <a:pt x="47" y="40"/>
                  </a:lnTo>
                  <a:lnTo>
                    <a:pt x="24" y="21"/>
                  </a:lnTo>
                  <a:lnTo>
                    <a:pt x="0" y="0"/>
                  </a:lnTo>
                  <a:lnTo>
                    <a:pt x="10" y="8"/>
                  </a:lnTo>
                  <a:lnTo>
                    <a:pt x="38" y="29"/>
                  </a:lnTo>
                  <a:lnTo>
                    <a:pt x="58" y="41"/>
                  </a:lnTo>
                  <a:lnTo>
                    <a:pt x="83" y="53"/>
                  </a:lnTo>
                  <a:lnTo>
                    <a:pt x="112" y="66"/>
                  </a:lnTo>
                  <a:lnTo>
                    <a:pt x="143" y="76"/>
                  </a:lnTo>
                  <a:lnTo>
                    <a:pt x="162" y="82"/>
                  </a:lnTo>
                  <a:lnTo>
                    <a:pt x="180" y="86"/>
                  </a:lnTo>
                  <a:lnTo>
                    <a:pt x="199" y="88"/>
                  </a:lnTo>
                  <a:lnTo>
                    <a:pt x="220" y="91"/>
                  </a:lnTo>
                  <a:lnTo>
                    <a:pt x="241" y="92"/>
                  </a:lnTo>
                  <a:lnTo>
                    <a:pt x="263" y="93"/>
                  </a:lnTo>
                  <a:lnTo>
                    <a:pt x="286" y="92"/>
                  </a:lnTo>
                  <a:lnTo>
                    <a:pt x="309" y="91"/>
                  </a:lnTo>
                  <a:lnTo>
                    <a:pt x="333" y="87"/>
                  </a:lnTo>
                  <a:lnTo>
                    <a:pt x="359" y="83"/>
                  </a:lnTo>
                  <a:lnTo>
                    <a:pt x="384" y="76"/>
                  </a:lnTo>
                  <a:lnTo>
                    <a:pt x="412" y="68"/>
                  </a:lnTo>
                  <a:lnTo>
                    <a:pt x="438" y="58"/>
                  </a:lnTo>
                  <a:lnTo>
                    <a:pt x="467" y="47"/>
                  </a:lnTo>
                  <a:lnTo>
                    <a:pt x="496" y="33"/>
                  </a:lnTo>
                  <a:lnTo>
                    <a:pt x="525" y="17"/>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81" name="Freeform 75"/>
            <p:cNvSpPr>
              <a:spLocks/>
            </p:cNvSpPr>
            <p:nvPr/>
          </p:nvSpPr>
          <p:spPr bwMode="auto">
            <a:xfrm>
              <a:off x="1011" y="3925"/>
              <a:ext cx="158" cy="170"/>
            </a:xfrm>
            <a:custGeom>
              <a:avLst/>
              <a:gdLst>
                <a:gd name="T0" fmla="*/ 40 w 316"/>
                <a:gd name="T1" fmla="*/ 0 h 339"/>
                <a:gd name="T2" fmla="*/ 38 w 316"/>
                <a:gd name="T3" fmla="*/ 1 h 339"/>
                <a:gd name="T4" fmla="*/ 32 w 316"/>
                <a:gd name="T5" fmla="*/ 2 h 339"/>
                <a:gd name="T6" fmla="*/ 28 w 316"/>
                <a:gd name="T7" fmla="*/ 3 h 339"/>
                <a:gd name="T8" fmla="*/ 24 w 316"/>
                <a:gd name="T9" fmla="*/ 4 h 339"/>
                <a:gd name="T10" fmla="*/ 22 w 316"/>
                <a:gd name="T11" fmla="*/ 5 h 339"/>
                <a:gd name="T12" fmla="*/ 20 w 316"/>
                <a:gd name="T13" fmla="*/ 5 h 339"/>
                <a:gd name="T14" fmla="*/ 18 w 316"/>
                <a:gd name="T15" fmla="*/ 6 h 339"/>
                <a:gd name="T16" fmla="*/ 16 w 316"/>
                <a:gd name="T17" fmla="*/ 7 h 339"/>
                <a:gd name="T18" fmla="*/ 14 w 316"/>
                <a:gd name="T19" fmla="*/ 8 h 339"/>
                <a:gd name="T20" fmla="*/ 11 w 316"/>
                <a:gd name="T21" fmla="*/ 10 h 339"/>
                <a:gd name="T22" fmla="*/ 10 w 316"/>
                <a:gd name="T23" fmla="*/ 11 h 339"/>
                <a:gd name="T24" fmla="*/ 8 w 316"/>
                <a:gd name="T25" fmla="*/ 13 h 339"/>
                <a:gd name="T26" fmla="*/ 6 w 316"/>
                <a:gd name="T27" fmla="*/ 14 h 339"/>
                <a:gd name="T28" fmla="*/ 5 w 316"/>
                <a:gd name="T29" fmla="*/ 16 h 339"/>
                <a:gd name="T30" fmla="*/ 3 w 316"/>
                <a:gd name="T31" fmla="*/ 18 h 339"/>
                <a:gd name="T32" fmla="*/ 2 w 316"/>
                <a:gd name="T33" fmla="*/ 20 h 339"/>
                <a:gd name="T34" fmla="*/ 1 w 316"/>
                <a:gd name="T35" fmla="*/ 22 h 339"/>
                <a:gd name="T36" fmla="*/ 1 w 316"/>
                <a:gd name="T37" fmla="*/ 25 h 339"/>
                <a:gd name="T38" fmla="*/ 0 w 316"/>
                <a:gd name="T39" fmla="*/ 27 h 339"/>
                <a:gd name="T40" fmla="*/ 0 w 316"/>
                <a:gd name="T41" fmla="*/ 30 h 339"/>
                <a:gd name="T42" fmla="*/ 1 w 316"/>
                <a:gd name="T43" fmla="*/ 33 h 339"/>
                <a:gd name="T44" fmla="*/ 1 w 316"/>
                <a:gd name="T45" fmla="*/ 36 h 339"/>
                <a:gd name="T46" fmla="*/ 2 w 316"/>
                <a:gd name="T47" fmla="*/ 39 h 339"/>
                <a:gd name="T48" fmla="*/ 4 w 316"/>
                <a:gd name="T49" fmla="*/ 43 h 339"/>
                <a:gd name="T50" fmla="*/ 3 w 316"/>
                <a:gd name="T51" fmla="*/ 41 h 339"/>
                <a:gd name="T52" fmla="*/ 2 w 316"/>
                <a:gd name="T53" fmla="*/ 37 h 339"/>
                <a:gd name="T54" fmla="*/ 2 w 316"/>
                <a:gd name="T55" fmla="*/ 35 h 339"/>
                <a:gd name="T56" fmla="*/ 2 w 316"/>
                <a:gd name="T57" fmla="*/ 31 h 339"/>
                <a:gd name="T58" fmla="*/ 2 w 316"/>
                <a:gd name="T59" fmla="*/ 30 h 339"/>
                <a:gd name="T60" fmla="*/ 2 w 316"/>
                <a:gd name="T61" fmla="*/ 28 h 339"/>
                <a:gd name="T62" fmla="*/ 2 w 316"/>
                <a:gd name="T63" fmla="*/ 26 h 339"/>
                <a:gd name="T64" fmla="*/ 3 w 316"/>
                <a:gd name="T65" fmla="*/ 24 h 339"/>
                <a:gd name="T66" fmla="*/ 3 w 316"/>
                <a:gd name="T67" fmla="*/ 23 h 339"/>
                <a:gd name="T68" fmla="*/ 4 w 316"/>
                <a:gd name="T69" fmla="*/ 21 h 339"/>
                <a:gd name="T70" fmla="*/ 5 w 316"/>
                <a:gd name="T71" fmla="*/ 19 h 339"/>
                <a:gd name="T72" fmla="*/ 6 w 316"/>
                <a:gd name="T73" fmla="*/ 17 h 339"/>
                <a:gd name="T74" fmla="*/ 7 w 316"/>
                <a:gd name="T75" fmla="*/ 15 h 339"/>
                <a:gd name="T76" fmla="*/ 9 w 316"/>
                <a:gd name="T77" fmla="*/ 14 h 339"/>
                <a:gd name="T78" fmla="*/ 11 w 316"/>
                <a:gd name="T79" fmla="*/ 12 h 339"/>
                <a:gd name="T80" fmla="*/ 13 w 316"/>
                <a:gd name="T81" fmla="*/ 10 h 339"/>
                <a:gd name="T82" fmla="*/ 15 w 316"/>
                <a:gd name="T83" fmla="*/ 9 h 339"/>
                <a:gd name="T84" fmla="*/ 18 w 316"/>
                <a:gd name="T85" fmla="*/ 7 h 339"/>
                <a:gd name="T86" fmla="*/ 21 w 316"/>
                <a:gd name="T87" fmla="*/ 6 h 339"/>
                <a:gd name="T88" fmla="*/ 24 w 316"/>
                <a:gd name="T89" fmla="*/ 5 h 339"/>
                <a:gd name="T90" fmla="*/ 27 w 316"/>
                <a:gd name="T91" fmla="*/ 3 h 339"/>
                <a:gd name="T92" fmla="*/ 31 w 316"/>
                <a:gd name="T93" fmla="*/ 2 h 339"/>
                <a:gd name="T94" fmla="*/ 35 w 316"/>
                <a:gd name="T95" fmla="*/ 1 h 339"/>
                <a:gd name="T96" fmla="*/ 40 w 316"/>
                <a:gd name="T97" fmla="*/ 0 h 3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 h="339">
                  <a:moveTo>
                    <a:pt x="316" y="0"/>
                  </a:moveTo>
                  <a:lnTo>
                    <a:pt x="297" y="2"/>
                  </a:lnTo>
                  <a:lnTo>
                    <a:pt x="251" y="10"/>
                  </a:lnTo>
                  <a:lnTo>
                    <a:pt x="221" y="17"/>
                  </a:lnTo>
                  <a:lnTo>
                    <a:pt x="189" y="26"/>
                  </a:lnTo>
                  <a:lnTo>
                    <a:pt x="172" y="33"/>
                  </a:lnTo>
                  <a:lnTo>
                    <a:pt x="155" y="39"/>
                  </a:lnTo>
                  <a:lnTo>
                    <a:pt x="138" y="46"/>
                  </a:lnTo>
                  <a:lnTo>
                    <a:pt x="121" y="54"/>
                  </a:lnTo>
                  <a:lnTo>
                    <a:pt x="105" y="63"/>
                  </a:lnTo>
                  <a:lnTo>
                    <a:pt x="88" y="73"/>
                  </a:lnTo>
                  <a:lnTo>
                    <a:pt x="74" y="84"/>
                  </a:lnTo>
                  <a:lnTo>
                    <a:pt x="59" y="97"/>
                  </a:lnTo>
                  <a:lnTo>
                    <a:pt x="46" y="110"/>
                  </a:lnTo>
                  <a:lnTo>
                    <a:pt x="34" y="125"/>
                  </a:lnTo>
                  <a:lnTo>
                    <a:pt x="24" y="139"/>
                  </a:lnTo>
                  <a:lnTo>
                    <a:pt x="16" y="156"/>
                  </a:lnTo>
                  <a:lnTo>
                    <a:pt x="8" y="175"/>
                  </a:lnTo>
                  <a:lnTo>
                    <a:pt x="2" y="193"/>
                  </a:lnTo>
                  <a:lnTo>
                    <a:pt x="0" y="214"/>
                  </a:lnTo>
                  <a:lnTo>
                    <a:pt x="0" y="237"/>
                  </a:lnTo>
                  <a:lnTo>
                    <a:pt x="2" y="260"/>
                  </a:lnTo>
                  <a:lnTo>
                    <a:pt x="6" y="285"/>
                  </a:lnTo>
                  <a:lnTo>
                    <a:pt x="14" y="312"/>
                  </a:lnTo>
                  <a:lnTo>
                    <a:pt x="25" y="339"/>
                  </a:lnTo>
                  <a:lnTo>
                    <a:pt x="21" y="327"/>
                  </a:lnTo>
                  <a:lnTo>
                    <a:pt x="14" y="294"/>
                  </a:lnTo>
                  <a:lnTo>
                    <a:pt x="12" y="273"/>
                  </a:lnTo>
                  <a:lnTo>
                    <a:pt x="10" y="248"/>
                  </a:lnTo>
                  <a:lnTo>
                    <a:pt x="12" y="235"/>
                  </a:lnTo>
                  <a:lnTo>
                    <a:pt x="13" y="221"/>
                  </a:lnTo>
                  <a:lnTo>
                    <a:pt x="16" y="206"/>
                  </a:lnTo>
                  <a:lnTo>
                    <a:pt x="20" y="192"/>
                  </a:lnTo>
                  <a:lnTo>
                    <a:pt x="24" y="177"/>
                  </a:lnTo>
                  <a:lnTo>
                    <a:pt x="30" y="163"/>
                  </a:lnTo>
                  <a:lnTo>
                    <a:pt x="37" y="148"/>
                  </a:lnTo>
                  <a:lnTo>
                    <a:pt x="46" y="134"/>
                  </a:lnTo>
                  <a:lnTo>
                    <a:pt x="56" y="119"/>
                  </a:lnTo>
                  <a:lnTo>
                    <a:pt x="70" y="105"/>
                  </a:lnTo>
                  <a:lnTo>
                    <a:pt x="84" y="92"/>
                  </a:lnTo>
                  <a:lnTo>
                    <a:pt x="100" y="79"/>
                  </a:lnTo>
                  <a:lnTo>
                    <a:pt x="118" y="66"/>
                  </a:lnTo>
                  <a:lnTo>
                    <a:pt x="139" y="54"/>
                  </a:lnTo>
                  <a:lnTo>
                    <a:pt x="162" y="42"/>
                  </a:lnTo>
                  <a:lnTo>
                    <a:pt x="187" y="33"/>
                  </a:lnTo>
                  <a:lnTo>
                    <a:pt x="214" y="22"/>
                  </a:lnTo>
                  <a:lnTo>
                    <a:pt x="246" y="14"/>
                  </a:lnTo>
                  <a:lnTo>
                    <a:pt x="279" y="6"/>
                  </a:lnTo>
                  <a:lnTo>
                    <a:pt x="3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82" name="Freeform 76"/>
            <p:cNvSpPr>
              <a:spLocks/>
            </p:cNvSpPr>
            <p:nvPr/>
          </p:nvSpPr>
          <p:spPr bwMode="auto">
            <a:xfrm>
              <a:off x="1011" y="3925"/>
              <a:ext cx="158" cy="170"/>
            </a:xfrm>
            <a:custGeom>
              <a:avLst/>
              <a:gdLst>
                <a:gd name="T0" fmla="*/ 40 w 316"/>
                <a:gd name="T1" fmla="*/ 0 h 339"/>
                <a:gd name="T2" fmla="*/ 38 w 316"/>
                <a:gd name="T3" fmla="*/ 1 h 339"/>
                <a:gd name="T4" fmla="*/ 32 w 316"/>
                <a:gd name="T5" fmla="*/ 2 h 339"/>
                <a:gd name="T6" fmla="*/ 28 w 316"/>
                <a:gd name="T7" fmla="*/ 3 h 339"/>
                <a:gd name="T8" fmla="*/ 24 w 316"/>
                <a:gd name="T9" fmla="*/ 4 h 339"/>
                <a:gd name="T10" fmla="*/ 22 w 316"/>
                <a:gd name="T11" fmla="*/ 5 h 339"/>
                <a:gd name="T12" fmla="*/ 20 w 316"/>
                <a:gd name="T13" fmla="*/ 5 h 339"/>
                <a:gd name="T14" fmla="*/ 18 w 316"/>
                <a:gd name="T15" fmla="*/ 6 h 339"/>
                <a:gd name="T16" fmla="*/ 16 w 316"/>
                <a:gd name="T17" fmla="*/ 7 h 339"/>
                <a:gd name="T18" fmla="*/ 14 w 316"/>
                <a:gd name="T19" fmla="*/ 8 h 339"/>
                <a:gd name="T20" fmla="*/ 11 w 316"/>
                <a:gd name="T21" fmla="*/ 10 h 339"/>
                <a:gd name="T22" fmla="*/ 10 w 316"/>
                <a:gd name="T23" fmla="*/ 11 h 339"/>
                <a:gd name="T24" fmla="*/ 8 w 316"/>
                <a:gd name="T25" fmla="*/ 13 h 339"/>
                <a:gd name="T26" fmla="*/ 6 w 316"/>
                <a:gd name="T27" fmla="*/ 14 h 339"/>
                <a:gd name="T28" fmla="*/ 5 w 316"/>
                <a:gd name="T29" fmla="*/ 16 h 339"/>
                <a:gd name="T30" fmla="*/ 3 w 316"/>
                <a:gd name="T31" fmla="*/ 18 h 339"/>
                <a:gd name="T32" fmla="*/ 2 w 316"/>
                <a:gd name="T33" fmla="*/ 20 h 339"/>
                <a:gd name="T34" fmla="*/ 1 w 316"/>
                <a:gd name="T35" fmla="*/ 22 h 339"/>
                <a:gd name="T36" fmla="*/ 1 w 316"/>
                <a:gd name="T37" fmla="*/ 25 h 339"/>
                <a:gd name="T38" fmla="*/ 0 w 316"/>
                <a:gd name="T39" fmla="*/ 27 h 339"/>
                <a:gd name="T40" fmla="*/ 0 w 316"/>
                <a:gd name="T41" fmla="*/ 30 h 339"/>
                <a:gd name="T42" fmla="*/ 1 w 316"/>
                <a:gd name="T43" fmla="*/ 33 h 339"/>
                <a:gd name="T44" fmla="*/ 1 w 316"/>
                <a:gd name="T45" fmla="*/ 36 h 339"/>
                <a:gd name="T46" fmla="*/ 2 w 316"/>
                <a:gd name="T47" fmla="*/ 39 h 339"/>
                <a:gd name="T48" fmla="*/ 4 w 316"/>
                <a:gd name="T49" fmla="*/ 43 h 339"/>
                <a:gd name="T50" fmla="*/ 3 w 316"/>
                <a:gd name="T51" fmla="*/ 41 h 339"/>
                <a:gd name="T52" fmla="*/ 2 w 316"/>
                <a:gd name="T53" fmla="*/ 37 h 339"/>
                <a:gd name="T54" fmla="*/ 2 w 316"/>
                <a:gd name="T55" fmla="*/ 35 h 339"/>
                <a:gd name="T56" fmla="*/ 2 w 316"/>
                <a:gd name="T57" fmla="*/ 31 h 339"/>
                <a:gd name="T58" fmla="*/ 2 w 316"/>
                <a:gd name="T59" fmla="*/ 30 h 339"/>
                <a:gd name="T60" fmla="*/ 2 w 316"/>
                <a:gd name="T61" fmla="*/ 28 h 339"/>
                <a:gd name="T62" fmla="*/ 2 w 316"/>
                <a:gd name="T63" fmla="*/ 26 h 339"/>
                <a:gd name="T64" fmla="*/ 3 w 316"/>
                <a:gd name="T65" fmla="*/ 24 h 339"/>
                <a:gd name="T66" fmla="*/ 3 w 316"/>
                <a:gd name="T67" fmla="*/ 23 h 339"/>
                <a:gd name="T68" fmla="*/ 4 w 316"/>
                <a:gd name="T69" fmla="*/ 21 h 339"/>
                <a:gd name="T70" fmla="*/ 5 w 316"/>
                <a:gd name="T71" fmla="*/ 19 h 339"/>
                <a:gd name="T72" fmla="*/ 6 w 316"/>
                <a:gd name="T73" fmla="*/ 17 h 339"/>
                <a:gd name="T74" fmla="*/ 7 w 316"/>
                <a:gd name="T75" fmla="*/ 15 h 339"/>
                <a:gd name="T76" fmla="*/ 9 w 316"/>
                <a:gd name="T77" fmla="*/ 14 h 339"/>
                <a:gd name="T78" fmla="*/ 11 w 316"/>
                <a:gd name="T79" fmla="*/ 12 h 339"/>
                <a:gd name="T80" fmla="*/ 13 w 316"/>
                <a:gd name="T81" fmla="*/ 10 h 339"/>
                <a:gd name="T82" fmla="*/ 15 w 316"/>
                <a:gd name="T83" fmla="*/ 9 h 339"/>
                <a:gd name="T84" fmla="*/ 18 w 316"/>
                <a:gd name="T85" fmla="*/ 7 h 339"/>
                <a:gd name="T86" fmla="*/ 21 w 316"/>
                <a:gd name="T87" fmla="*/ 6 h 339"/>
                <a:gd name="T88" fmla="*/ 24 w 316"/>
                <a:gd name="T89" fmla="*/ 5 h 339"/>
                <a:gd name="T90" fmla="*/ 27 w 316"/>
                <a:gd name="T91" fmla="*/ 3 h 339"/>
                <a:gd name="T92" fmla="*/ 31 w 316"/>
                <a:gd name="T93" fmla="*/ 2 h 339"/>
                <a:gd name="T94" fmla="*/ 35 w 316"/>
                <a:gd name="T95" fmla="*/ 1 h 339"/>
                <a:gd name="T96" fmla="*/ 40 w 316"/>
                <a:gd name="T97" fmla="*/ 0 h 3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 h="339">
                  <a:moveTo>
                    <a:pt x="316" y="0"/>
                  </a:moveTo>
                  <a:lnTo>
                    <a:pt x="297" y="2"/>
                  </a:lnTo>
                  <a:lnTo>
                    <a:pt x="251" y="10"/>
                  </a:lnTo>
                  <a:lnTo>
                    <a:pt x="221" y="17"/>
                  </a:lnTo>
                  <a:lnTo>
                    <a:pt x="189" y="26"/>
                  </a:lnTo>
                  <a:lnTo>
                    <a:pt x="172" y="33"/>
                  </a:lnTo>
                  <a:lnTo>
                    <a:pt x="155" y="39"/>
                  </a:lnTo>
                  <a:lnTo>
                    <a:pt x="138" y="46"/>
                  </a:lnTo>
                  <a:lnTo>
                    <a:pt x="121" y="54"/>
                  </a:lnTo>
                  <a:lnTo>
                    <a:pt x="105" y="63"/>
                  </a:lnTo>
                  <a:lnTo>
                    <a:pt x="88" y="73"/>
                  </a:lnTo>
                  <a:lnTo>
                    <a:pt x="74" y="84"/>
                  </a:lnTo>
                  <a:lnTo>
                    <a:pt x="59" y="97"/>
                  </a:lnTo>
                  <a:lnTo>
                    <a:pt x="46" y="110"/>
                  </a:lnTo>
                  <a:lnTo>
                    <a:pt x="34" y="125"/>
                  </a:lnTo>
                  <a:lnTo>
                    <a:pt x="24" y="139"/>
                  </a:lnTo>
                  <a:lnTo>
                    <a:pt x="16" y="156"/>
                  </a:lnTo>
                  <a:lnTo>
                    <a:pt x="8" y="175"/>
                  </a:lnTo>
                  <a:lnTo>
                    <a:pt x="2" y="193"/>
                  </a:lnTo>
                  <a:lnTo>
                    <a:pt x="0" y="214"/>
                  </a:lnTo>
                  <a:lnTo>
                    <a:pt x="0" y="237"/>
                  </a:lnTo>
                  <a:lnTo>
                    <a:pt x="2" y="260"/>
                  </a:lnTo>
                  <a:lnTo>
                    <a:pt x="6" y="285"/>
                  </a:lnTo>
                  <a:lnTo>
                    <a:pt x="14" y="312"/>
                  </a:lnTo>
                  <a:lnTo>
                    <a:pt x="25" y="339"/>
                  </a:lnTo>
                  <a:lnTo>
                    <a:pt x="21" y="327"/>
                  </a:lnTo>
                  <a:lnTo>
                    <a:pt x="14" y="294"/>
                  </a:lnTo>
                  <a:lnTo>
                    <a:pt x="12" y="273"/>
                  </a:lnTo>
                  <a:lnTo>
                    <a:pt x="10" y="248"/>
                  </a:lnTo>
                  <a:lnTo>
                    <a:pt x="12" y="235"/>
                  </a:lnTo>
                  <a:lnTo>
                    <a:pt x="13" y="221"/>
                  </a:lnTo>
                  <a:lnTo>
                    <a:pt x="16" y="206"/>
                  </a:lnTo>
                  <a:lnTo>
                    <a:pt x="20" y="192"/>
                  </a:lnTo>
                  <a:lnTo>
                    <a:pt x="24" y="177"/>
                  </a:lnTo>
                  <a:lnTo>
                    <a:pt x="30" y="163"/>
                  </a:lnTo>
                  <a:lnTo>
                    <a:pt x="37" y="148"/>
                  </a:lnTo>
                  <a:lnTo>
                    <a:pt x="46" y="134"/>
                  </a:lnTo>
                  <a:lnTo>
                    <a:pt x="56" y="119"/>
                  </a:lnTo>
                  <a:lnTo>
                    <a:pt x="70" y="105"/>
                  </a:lnTo>
                  <a:lnTo>
                    <a:pt x="84" y="92"/>
                  </a:lnTo>
                  <a:lnTo>
                    <a:pt x="100" y="79"/>
                  </a:lnTo>
                  <a:lnTo>
                    <a:pt x="118" y="66"/>
                  </a:lnTo>
                  <a:lnTo>
                    <a:pt x="139" y="54"/>
                  </a:lnTo>
                  <a:lnTo>
                    <a:pt x="162" y="42"/>
                  </a:lnTo>
                  <a:lnTo>
                    <a:pt x="187" y="33"/>
                  </a:lnTo>
                  <a:lnTo>
                    <a:pt x="214" y="22"/>
                  </a:lnTo>
                  <a:lnTo>
                    <a:pt x="246" y="14"/>
                  </a:lnTo>
                  <a:lnTo>
                    <a:pt x="279" y="6"/>
                  </a:lnTo>
                  <a:lnTo>
                    <a:pt x="316"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83" name="Freeform 77"/>
            <p:cNvSpPr>
              <a:spLocks/>
            </p:cNvSpPr>
            <p:nvPr/>
          </p:nvSpPr>
          <p:spPr bwMode="auto">
            <a:xfrm>
              <a:off x="1114" y="3777"/>
              <a:ext cx="21" cy="12"/>
            </a:xfrm>
            <a:custGeom>
              <a:avLst/>
              <a:gdLst>
                <a:gd name="T0" fmla="*/ 6 w 42"/>
                <a:gd name="T1" fmla="*/ 0 h 25"/>
                <a:gd name="T2" fmla="*/ 5 w 42"/>
                <a:gd name="T3" fmla="*/ 0 h 25"/>
                <a:gd name="T4" fmla="*/ 4 w 42"/>
                <a:gd name="T5" fmla="*/ 1 h 25"/>
                <a:gd name="T6" fmla="*/ 3 w 42"/>
                <a:gd name="T7" fmla="*/ 1 h 25"/>
                <a:gd name="T8" fmla="*/ 2 w 42"/>
                <a:gd name="T9" fmla="*/ 2 h 25"/>
                <a:gd name="T10" fmla="*/ 1 w 42"/>
                <a:gd name="T11" fmla="*/ 2 h 25"/>
                <a:gd name="T12" fmla="*/ 0 w 42"/>
                <a:gd name="T13" fmla="*/ 3 h 25"/>
                <a:gd name="T14" fmla="*/ 1 w 42"/>
                <a:gd name="T15" fmla="*/ 2 h 25"/>
                <a:gd name="T16" fmla="*/ 1 w 42"/>
                <a:gd name="T17" fmla="*/ 1 h 25"/>
                <a:gd name="T18" fmla="*/ 2 w 42"/>
                <a:gd name="T19" fmla="*/ 0 h 25"/>
                <a:gd name="T20" fmla="*/ 3 w 42"/>
                <a:gd name="T21" fmla="*/ 0 h 25"/>
                <a:gd name="T22" fmla="*/ 4 w 42"/>
                <a:gd name="T23" fmla="*/ 0 h 25"/>
                <a:gd name="T24" fmla="*/ 4 w 42"/>
                <a:gd name="T25" fmla="*/ 0 h 25"/>
                <a:gd name="T26" fmla="*/ 5 w 42"/>
                <a:gd name="T27" fmla="*/ 0 h 25"/>
                <a:gd name="T28" fmla="*/ 6 w 42"/>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5">
                  <a:moveTo>
                    <a:pt x="42" y="0"/>
                  </a:moveTo>
                  <a:lnTo>
                    <a:pt x="37" y="3"/>
                  </a:lnTo>
                  <a:lnTo>
                    <a:pt x="25" y="8"/>
                  </a:lnTo>
                  <a:lnTo>
                    <a:pt x="17" y="12"/>
                  </a:lnTo>
                  <a:lnTo>
                    <a:pt x="11" y="16"/>
                  </a:lnTo>
                  <a:lnTo>
                    <a:pt x="4" y="20"/>
                  </a:lnTo>
                  <a:lnTo>
                    <a:pt x="0" y="25"/>
                  </a:lnTo>
                  <a:lnTo>
                    <a:pt x="1" y="20"/>
                  </a:lnTo>
                  <a:lnTo>
                    <a:pt x="8" y="11"/>
                  </a:lnTo>
                  <a:lnTo>
                    <a:pt x="13" y="6"/>
                  </a:lnTo>
                  <a:lnTo>
                    <a:pt x="20" y="2"/>
                  </a:lnTo>
                  <a:lnTo>
                    <a:pt x="25" y="0"/>
                  </a:lnTo>
                  <a:lnTo>
                    <a:pt x="30" y="0"/>
                  </a:lnTo>
                  <a:lnTo>
                    <a:pt x="36" y="0"/>
                  </a:lnTo>
                  <a:lnTo>
                    <a:pt x="4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84" name="Freeform 78"/>
            <p:cNvSpPr>
              <a:spLocks/>
            </p:cNvSpPr>
            <p:nvPr/>
          </p:nvSpPr>
          <p:spPr bwMode="auto">
            <a:xfrm>
              <a:off x="1114" y="3777"/>
              <a:ext cx="21" cy="12"/>
            </a:xfrm>
            <a:custGeom>
              <a:avLst/>
              <a:gdLst>
                <a:gd name="T0" fmla="*/ 6 w 42"/>
                <a:gd name="T1" fmla="*/ 0 h 25"/>
                <a:gd name="T2" fmla="*/ 5 w 42"/>
                <a:gd name="T3" fmla="*/ 0 h 25"/>
                <a:gd name="T4" fmla="*/ 4 w 42"/>
                <a:gd name="T5" fmla="*/ 1 h 25"/>
                <a:gd name="T6" fmla="*/ 3 w 42"/>
                <a:gd name="T7" fmla="*/ 1 h 25"/>
                <a:gd name="T8" fmla="*/ 2 w 42"/>
                <a:gd name="T9" fmla="*/ 2 h 25"/>
                <a:gd name="T10" fmla="*/ 1 w 42"/>
                <a:gd name="T11" fmla="*/ 2 h 25"/>
                <a:gd name="T12" fmla="*/ 0 w 42"/>
                <a:gd name="T13" fmla="*/ 3 h 25"/>
                <a:gd name="T14" fmla="*/ 1 w 42"/>
                <a:gd name="T15" fmla="*/ 2 h 25"/>
                <a:gd name="T16" fmla="*/ 1 w 42"/>
                <a:gd name="T17" fmla="*/ 1 h 25"/>
                <a:gd name="T18" fmla="*/ 2 w 42"/>
                <a:gd name="T19" fmla="*/ 0 h 25"/>
                <a:gd name="T20" fmla="*/ 3 w 42"/>
                <a:gd name="T21" fmla="*/ 0 h 25"/>
                <a:gd name="T22" fmla="*/ 4 w 42"/>
                <a:gd name="T23" fmla="*/ 0 h 25"/>
                <a:gd name="T24" fmla="*/ 4 w 42"/>
                <a:gd name="T25" fmla="*/ 0 h 25"/>
                <a:gd name="T26" fmla="*/ 5 w 42"/>
                <a:gd name="T27" fmla="*/ 0 h 25"/>
                <a:gd name="T28" fmla="*/ 6 w 42"/>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5">
                  <a:moveTo>
                    <a:pt x="42" y="0"/>
                  </a:moveTo>
                  <a:lnTo>
                    <a:pt x="37" y="3"/>
                  </a:lnTo>
                  <a:lnTo>
                    <a:pt x="25" y="8"/>
                  </a:lnTo>
                  <a:lnTo>
                    <a:pt x="17" y="12"/>
                  </a:lnTo>
                  <a:lnTo>
                    <a:pt x="11" y="16"/>
                  </a:lnTo>
                  <a:lnTo>
                    <a:pt x="4" y="20"/>
                  </a:lnTo>
                  <a:lnTo>
                    <a:pt x="0" y="25"/>
                  </a:lnTo>
                  <a:lnTo>
                    <a:pt x="1" y="20"/>
                  </a:lnTo>
                  <a:lnTo>
                    <a:pt x="8" y="11"/>
                  </a:lnTo>
                  <a:lnTo>
                    <a:pt x="13" y="6"/>
                  </a:lnTo>
                  <a:lnTo>
                    <a:pt x="20" y="2"/>
                  </a:lnTo>
                  <a:lnTo>
                    <a:pt x="25" y="0"/>
                  </a:lnTo>
                  <a:lnTo>
                    <a:pt x="30" y="0"/>
                  </a:lnTo>
                  <a:lnTo>
                    <a:pt x="36" y="0"/>
                  </a:lnTo>
                  <a:lnTo>
                    <a:pt x="42"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85" name="Freeform 79"/>
            <p:cNvSpPr>
              <a:spLocks/>
            </p:cNvSpPr>
            <p:nvPr/>
          </p:nvSpPr>
          <p:spPr bwMode="auto">
            <a:xfrm>
              <a:off x="1235" y="3939"/>
              <a:ext cx="65" cy="53"/>
            </a:xfrm>
            <a:custGeom>
              <a:avLst/>
              <a:gdLst>
                <a:gd name="T0" fmla="*/ 0 w 132"/>
                <a:gd name="T1" fmla="*/ 0 h 108"/>
                <a:gd name="T2" fmla="*/ 2 w 132"/>
                <a:gd name="T3" fmla="*/ 1 h 108"/>
                <a:gd name="T4" fmla="*/ 7 w 132"/>
                <a:gd name="T5" fmla="*/ 3 h 108"/>
                <a:gd name="T6" fmla="*/ 8 w 132"/>
                <a:gd name="T7" fmla="*/ 4 h 108"/>
                <a:gd name="T8" fmla="*/ 9 w 132"/>
                <a:gd name="T9" fmla="*/ 5 h 108"/>
                <a:gd name="T10" fmla="*/ 11 w 132"/>
                <a:gd name="T11" fmla="*/ 6 h 108"/>
                <a:gd name="T12" fmla="*/ 12 w 132"/>
                <a:gd name="T13" fmla="*/ 7 h 108"/>
                <a:gd name="T14" fmla="*/ 13 w 132"/>
                <a:gd name="T15" fmla="*/ 8 h 108"/>
                <a:gd name="T16" fmla="*/ 14 w 132"/>
                <a:gd name="T17" fmla="*/ 10 h 108"/>
                <a:gd name="T18" fmla="*/ 15 w 132"/>
                <a:gd name="T19" fmla="*/ 11 h 108"/>
                <a:gd name="T20" fmla="*/ 16 w 132"/>
                <a:gd name="T21" fmla="*/ 13 h 108"/>
                <a:gd name="T22" fmla="*/ 14 w 132"/>
                <a:gd name="T23" fmla="*/ 11 h 108"/>
                <a:gd name="T24" fmla="*/ 9 w 132"/>
                <a:gd name="T25" fmla="*/ 7 h 108"/>
                <a:gd name="T26" fmla="*/ 7 w 132"/>
                <a:gd name="T27" fmla="*/ 4 h 108"/>
                <a:gd name="T28" fmla="*/ 4 w 132"/>
                <a:gd name="T29" fmla="*/ 2 h 108"/>
                <a:gd name="T30" fmla="*/ 3 w 132"/>
                <a:gd name="T31" fmla="*/ 1 h 108"/>
                <a:gd name="T32" fmla="*/ 2 w 132"/>
                <a:gd name="T33" fmla="*/ 0 h 108"/>
                <a:gd name="T34" fmla="*/ 1 w 132"/>
                <a:gd name="T35" fmla="*/ 0 h 108"/>
                <a:gd name="T36" fmla="*/ 0 w 132"/>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8">
                  <a:moveTo>
                    <a:pt x="0" y="0"/>
                  </a:moveTo>
                  <a:lnTo>
                    <a:pt x="17" y="8"/>
                  </a:lnTo>
                  <a:lnTo>
                    <a:pt x="57" y="28"/>
                  </a:lnTo>
                  <a:lnTo>
                    <a:pt x="69" y="36"/>
                  </a:lnTo>
                  <a:lnTo>
                    <a:pt x="79" y="43"/>
                  </a:lnTo>
                  <a:lnTo>
                    <a:pt x="91" y="53"/>
                  </a:lnTo>
                  <a:lnTo>
                    <a:pt x="102" y="62"/>
                  </a:lnTo>
                  <a:lnTo>
                    <a:pt x="111" y="72"/>
                  </a:lnTo>
                  <a:lnTo>
                    <a:pt x="119" y="83"/>
                  </a:lnTo>
                  <a:lnTo>
                    <a:pt x="127" y="95"/>
                  </a:lnTo>
                  <a:lnTo>
                    <a:pt x="132" y="108"/>
                  </a:lnTo>
                  <a:lnTo>
                    <a:pt x="116" y="92"/>
                  </a:lnTo>
                  <a:lnTo>
                    <a:pt x="79" y="57"/>
                  </a:lnTo>
                  <a:lnTo>
                    <a:pt x="58" y="37"/>
                  </a:lnTo>
                  <a:lnTo>
                    <a:pt x="36" y="20"/>
                  </a:lnTo>
                  <a:lnTo>
                    <a:pt x="27" y="13"/>
                  </a:lnTo>
                  <a:lnTo>
                    <a:pt x="16" y="7"/>
                  </a:lnTo>
                  <a:lnTo>
                    <a:pt x="8" y="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86" name="Freeform 80"/>
            <p:cNvSpPr>
              <a:spLocks/>
            </p:cNvSpPr>
            <p:nvPr/>
          </p:nvSpPr>
          <p:spPr bwMode="auto">
            <a:xfrm>
              <a:off x="1235" y="3939"/>
              <a:ext cx="65" cy="53"/>
            </a:xfrm>
            <a:custGeom>
              <a:avLst/>
              <a:gdLst>
                <a:gd name="T0" fmla="*/ 0 w 132"/>
                <a:gd name="T1" fmla="*/ 0 h 108"/>
                <a:gd name="T2" fmla="*/ 2 w 132"/>
                <a:gd name="T3" fmla="*/ 1 h 108"/>
                <a:gd name="T4" fmla="*/ 7 w 132"/>
                <a:gd name="T5" fmla="*/ 3 h 108"/>
                <a:gd name="T6" fmla="*/ 8 w 132"/>
                <a:gd name="T7" fmla="*/ 4 h 108"/>
                <a:gd name="T8" fmla="*/ 9 w 132"/>
                <a:gd name="T9" fmla="*/ 5 h 108"/>
                <a:gd name="T10" fmla="*/ 11 w 132"/>
                <a:gd name="T11" fmla="*/ 6 h 108"/>
                <a:gd name="T12" fmla="*/ 12 w 132"/>
                <a:gd name="T13" fmla="*/ 7 h 108"/>
                <a:gd name="T14" fmla="*/ 13 w 132"/>
                <a:gd name="T15" fmla="*/ 8 h 108"/>
                <a:gd name="T16" fmla="*/ 14 w 132"/>
                <a:gd name="T17" fmla="*/ 10 h 108"/>
                <a:gd name="T18" fmla="*/ 15 w 132"/>
                <a:gd name="T19" fmla="*/ 11 h 108"/>
                <a:gd name="T20" fmla="*/ 16 w 132"/>
                <a:gd name="T21" fmla="*/ 13 h 108"/>
                <a:gd name="T22" fmla="*/ 14 w 132"/>
                <a:gd name="T23" fmla="*/ 11 h 108"/>
                <a:gd name="T24" fmla="*/ 9 w 132"/>
                <a:gd name="T25" fmla="*/ 7 h 108"/>
                <a:gd name="T26" fmla="*/ 7 w 132"/>
                <a:gd name="T27" fmla="*/ 4 h 108"/>
                <a:gd name="T28" fmla="*/ 4 w 132"/>
                <a:gd name="T29" fmla="*/ 2 h 108"/>
                <a:gd name="T30" fmla="*/ 3 w 132"/>
                <a:gd name="T31" fmla="*/ 1 h 108"/>
                <a:gd name="T32" fmla="*/ 2 w 132"/>
                <a:gd name="T33" fmla="*/ 0 h 108"/>
                <a:gd name="T34" fmla="*/ 1 w 132"/>
                <a:gd name="T35" fmla="*/ 0 h 108"/>
                <a:gd name="T36" fmla="*/ 0 w 132"/>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2" h="108">
                  <a:moveTo>
                    <a:pt x="0" y="0"/>
                  </a:moveTo>
                  <a:lnTo>
                    <a:pt x="17" y="8"/>
                  </a:lnTo>
                  <a:lnTo>
                    <a:pt x="57" y="28"/>
                  </a:lnTo>
                  <a:lnTo>
                    <a:pt x="69" y="36"/>
                  </a:lnTo>
                  <a:lnTo>
                    <a:pt x="79" y="43"/>
                  </a:lnTo>
                  <a:lnTo>
                    <a:pt x="91" y="53"/>
                  </a:lnTo>
                  <a:lnTo>
                    <a:pt x="102" y="62"/>
                  </a:lnTo>
                  <a:lnTo>
                    <a:pt x="111" y="72"/>
                  </a:lnTo>
                  <a:lnTo>
                    <a:pt x="119" y="83"/>
                  </a:lnTo>
                  <a:lnTo>
                    <a:pt x="127" y="95"/>
                  </a:lnTo>
                  <a:lnTo>
                    <a:pt x="132" y="108"/>
                  </a:lnTo>
                  <a:lnTo>
                    <a:pt x="116" y="92"/>
                  </a:lnTo>
                  <a:lnTo>
                    <a:pt x="79" y="57"/>
                  </a:lnTo>
                  <a:lnTo>
                    <a:pt x="58" y="37"/>
                  </a:lnTo>
                  <a:lnTo>
                    <a:pt x="36" y="20"/>
                  </a:lnTo>
                  <a:lnTo>
                    <a:pt x="27" y="13"/>
                  </a:lnTo>
                  <a:lnTo>
                    <a:pt x="16" y="7"/>
                  </a:lnTo>
                  <a:lnTo>
                    <a:pt x="8" y="3"/>
                  </a:lnTo>
                  <a:lnTo>
                    <a:pt x="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87" name="Freeform 81"/>
            <p:cNvSpPr>
              <a:spLocks/>
            </p:cNvSpPr>
            <p:nvPr/>
          </p:nvSpPr>
          <p:spPr bwMode="auto">
            <a:xfrm>
              <a:off x="1115" y="3942"/>
              <a:ext cx="64" cy="43"/>
            </a:xfrm>
            <a:custGeom>
              <a:avLst/>
              <a:gdLst>
                <a:gd name="T0" fmla="*/ 16 w 127"/>
                <a:gd name="T1" fmla="*/ 1 h 84"/>
                <a:gd name="T2" fmla="*/ 15 w 127"/>
                <a:gd name="T3" fmla="*/ 1 h 84"/>
                <a:gd name="T4" fmla="*/ 11 w 127"/>
                <a:gd name="T5" fmla="*/ 3 h 84"/>
                <a:gd name="T6" fmla="*/ 8 w 127"/>
                <a:gd name="T7" fmla="*/ 5 h 84"/>
                <a:gd name="T8" fmla="*/ 6 w 127"/>
                <a:gd name="T9" fmla="*/ 7 h 84"/>
                <a:gd name="T10" fmla="*/ 3 w 127"/>
                <a:gd name="T11" fmla="*/ 9 h 84"/>
                <a:gd name="T12" fmla="*/ 0 w 127"/>
                <a:gd name="T13" fmla="*/ 11 h 84"/>
                <a:gd name="T14" fmla="*/ 1 w 127"/>
                <a:gd name="T15" fmla="*/ 11 h 84"/>
                <a:gd name="T16" fmla="*/ 2 w 127"/>
                <a:gd name="T17" fmla="*/ 9 h 84"/>
                <a:gd name="T18" fmla="*/ 3 w 127"/>
                <a:gd name="T19" fmla="*/ 7 h 84"/>
                <a:gd name="T20" fmla="*/ 5 w 127"/>
                <a:gd name="T21" fmla="*/ 5 h 84"/>
                <a:gd name="T22" fmla="*/ 6 w 127"/>
                <a:gd name="T23" fmla="*/ 4 h 84"/>
                <a:gd name="T24" fmla="*/ 7 w 127"/>
                <a:gd name="T25" fmla="*/ 3 h 84"/>
                <a:gd name="T26" fmla="*/ 9 w 127"/>
                <a:gd name="T27" fmla="*/ 2 h 84"/>
                <a:gd name="T28" fmla="*/ 10 w 127"/>
                <a:gd name="T29" fmla="*/ 2 h 84"/>
                <a:gd name="T30" fmla="*/ 12 w 127"/>
                <a:gd name="T31" fmla="*/ 1 h 84"/>
                <a:gd name="T32" fmla="*/ 13 w 127"/>
                <a:gd name="T33" fmla="*/ 1 h 84"/>
                <a:gd name="T34" fmla="*/ 15 w 127"/>
                <a:gd name="T35" fmla="*/ 0 h 84"/>
                <a:gd name="T36" fmla="*/ 16 w 127"/>
                <a:gd name="T37" fmla="*/ 1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84">
                  <a:moveTo>
                    <a:pt x="127" y="1"/>
                  </a:moveTo>
                  <a:lnTo>
                    <a:pt x="114" y="7"/>
                  </a:lnTo>
                  <a:lnTo>
                    <a:pt x="83" y="22"/>
                  </a:lnTo>
                  <a:lnTo>
                    <a:pt x="63" y="34"/>
                  </a:lnTo>
                  <a:lnTo>
                    <a:pt x="42" y="49"/>
                  </a:lnTo>
                  <a:lnTo>
                    <a:pt x="21" y="66"/>
                  </a:lnTo>
                  <a:lnTo>
                    <a:pt x="0" y="84"/>
                  </a:lnTo>
                  <a:lnTo>
                    <a:pt x="2" y="80"/>
                  </a:lnTo>
                  <a:lnTo>
                    <a:pt x="10" y="70"/>
                  </a:lnTo>
                  <a:lnTo>
                    <a:pt x="22" y="55"/>
                  </a:lnTo>
                  <a:lnTo>
                    <a:pt x="38" y="39"/>
                  </a:lnTo>
                  <a:lnTo>
                    <a:pt x="47" y="30"/>
                  </a:lnTo>
                  <a:lnTo>
                    <a:pt x="56" y="22"/>
                  </a:lnTo>
                  <a:lnTo>
                    <a:pt x="67" y="16"/>
                  </a:lnTo>
                  <a:lnTo>
                    <a:pt x="79" y="9"/>
                  </a:lnTo>
                  <a:lnTo>
                    <a:pt x="91" y="5"/>
                  </a:lnTo>
                  <a:lnTo>
                    <a:pt x="102" y="1"/>
                  </a:lnTo>
                  <a:lnTo>
                    <a:pt x="114" y="0"/>
                  </a:lnTo>
                  <a:lnTo>
                    <a:pt x="127"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88" name="Freeform 82"/>
            <p:cNvSpPr>
              <a:spLocks/>
            </p:cNvSpPr>
            <p:nvPr/>
          </p:nvSpPr>
          <p:spPr bwMode="auto">
            <a:xfrm>
              <a:off x="1115" y="3942"/>
              <a:ext cx="64" cy="43"/>
            </a:xfrm>
            <a:custGeom>
              <a:avLst/>
              <a:gdLst>
                <a:gd name="T0" fmla="*/ 16 w 127"/>
                <a:gd name="T1" fmla="*/ 1 h 84"/>
                <a:gd name="T2" fmla="*/ 15 w 127"/>
                <a:gd name="T3" fmla="*/ 1 h 84"/>
                <a:gd name="T4" fmla="*/ 11 w 127"/>
                <a:gd name="T5" fmla="*/ 3 h 84"/>
                <a:gd name="T6" fmla="*/ 8 w 127"/>
                <a:gd name="T7" fmla="*/ 5 h 84"/>
                <a:gd name="T8" fmla="*/ 6 w 127"/>
                <a:gd name="T9" fmla="*/ 7 h 84"/>
                <a:gd name="T10" fmla="*/ 3 w 127"/>
                <a:gd name="T11" fmla="*/ 9 h 84"/>
                <a:gd name="T12" fmla="*/ 0 w 127"/>
                <a:gd name="T13" fmla="*/ 11 h 84"/>
                <a:gd name="T14" fmla="*/ 1 w 127"/>
                <a:gd name="T15" fmla="*/ 11 h 84"/>
                <a:gd name="T16" fmla="*/ 2 w 127"/>
                <a:gd name="T17" fmla="*/ 9 h 84"/>
                <a:gd name="T18" fmla="*/ 3 w 127"/>
                <a:gd name="T19" fmla="*/ 7 h 84"/>
                <a:gd name="T20" fmla="*/ 5 w 127"/>
                <a:gd name="T21" fmla="*/ 5 h 84"/>
                <a:gd name="T22" fmla="*/ 6 w 127"/>
                <a:gd name="T23" fmla="*/ 4 h 84"/>
                <a:gd name="T24" fmla="*/ 7 w 127"/>
                <a:gd name="T25" fmla="*/ 3 h 84"/>
                <a:gd name="T26" fmla="*/ 9 w 127"/>
                <a:gd name="T27" fmla="*/ 2 h 84"/>
                <a:gd name="T28" fmla="*/ 10 w 127"/>
                <a:gd name="T29" fmla="*/ 2 h 84"/>
                <a:gd name="T30" fmla="*/ 12 w 127"/>
                <a:gd name="T31" fmla="*/ 1 h 84"/>
                <a:gd name="T32" fmla="*/ 13 w 127"/>
                <a:gd name="T33" fmla="*/ 1 h 84"/>
                <a:gd name="T34" fmla="*/ 15 w 127"/>
                <a:gd name="T35" fmla="*/ 0 h 84"/>
                <a:gd name="T36" fmla="*/ 16 w 127"/>
                <a:gd name="T37" fmla="*/ 1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84">
                  <a:moveTo>
                    <a:pt x="127" y="1"/>
                  </a:moveTo>
                  <a:lnTo>
                    <a:pt x="114" y="7"/>
                  </a:lnTo>
                  <a:lnTo>
                    <a:pt x="83" y="22"/>
                  </a:lnTo>
                  <a:lnTo>
                    <a:pt x="63" y="34"/>
                  </a:lnTo>
                  <a:lnTo>
                    <a:pt x="42" y="49"/>
                  </a:lnTo>
                  <a:lnTo>
                    <a:pt x="21" y="66"/>
                  </a:lnTo>
                  <a:lnTo>
                    <a:pt x="0" y="84"/>
                  </a:lnTo>
                  <a:lnTo>
                    <a:pt x="2" y="80"/>
                  </a:lnTo>
                  <a:lnTo>
                    <a:pt x="10" y="70"/>
                  </a:lnTo>
                  <a:lnTo>
                    <a:pt x="22" y="55"/>
                  </a:lnTo>
                  <a:lnTo>
                    <a:pt x="38" y="39"/>
                  </a:lnTo>
                  <a:lnTo>
                    <a:pt x="47" y="30"/>
                  </a:lnTo>
                  <a:lnTo>
                    <a:pt x="56" y="22"/>
                  </a:lnTo>
                  <a:lnTo>
                    <a:pt x="67" y="16"/>
                  </a:lnTo>
                  <a:lnTo>
                    <a:pt x="79" y="9"/>
                  </a:lnTo>
                  <a:lnTo>
                    <a:pt x="91" y="5"/>
                  </a:lnTo>
                  <a:lnTo>
                    <a:pt x="102" y="1"/>
                  </a:lnTo>
                  <a:lnTo>
                    <a:pt x="114" y="0"/>
                  </a:lnTo>
                  <a:lnTo>
                    <a:pt x="127" y="1"/>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89" name="Freeform 83"/>
            <p:cNvSpPr>
              <a:spLocks/>
            </p:cNvSpPr>
            <p:nvPr/>
          </p:nvSpPr>
          <p:spPr bwMode="auto">
            <a:xfrm>
              <a:off x="1224" y="3758"/>
              <a:ext cx="28" cy="82"/>
            </a:xfrm>
            <a:custGeom>
              <a:avLst/>
              <a:gdLst>
                <a:gd name="T0" fmla="*/ 7 w 57"/>
                <a:gd name="T1" fmla="*/ 0 h 165"/>
                <a:gd name="T2" fmla="*/ 6 w 57"/>
                <a:gd name="T3" fmla="*/ 1 h 165"/>
                <a:gd name="T4" fmla="*/ 3 w 57"/>
                <a:gd name="T5" fmla="*/ 6 h 165"/>
                <a:gd name="T6" fmla="*/ 2 w 57"/>
                <a:gd name="T7" fmla="*/ 9 h 165"/>
                <a:gd name="T8" fmla="*/ 1 w 57"/>
                <a:gd name="T9" fmla="*/ 13 h 165"/>
                <a:gd name="T10" fmla="*/ 0 w 57"/>
                <a:gd name="T11" fmla="*/ 14 h 165"/>
                <a:gd name="T12" fmla="*/ 0 w 57"/>
                <a:gd name="T13" fmla="*/ 16 h 165"/>
                <a:gd name="T14" fmla="*/ 0 w 57"/>
                <a:gd name="T15" fmla="*/ 18 h 165"/>
                <a:gd name="T16" fmla="*/ 0 w 57"/>
                <a:gd name="T17" fmla="*/ 20 h 165"/>
                <a:gd name="T18" fmla="*/ 0 w 57"/>
                <a:gd name="T19" fmla="*/ 19 h 165"/>
                <a:gd name="T20" fmla="*/ 0 w 57"/>
                <a:gd name="T21" fmla="*/ 18 h 165"/>
                <a:gd name="T22" fmla="*/ 0 w 57"/>
                <a:gd name="T23" fmla="*/ 15 h 165"/>
                <a:gd name="T24" fmla="*/ 0 w 57"/>
                <a:gd name="T25" fmla="*/ 11 h 165"/>
                <a:gd name="T26" fmla="*/ 1 w 57"/>
                <a:gd name="T27" fmla="*/ 10 h 165"/>
                <a:gd name="T28" fmla="*/ 1 w 57"/>
                <a:gd name="T29" fmla="*/ 8 h 165"/>
                <a:gd name="T30" fmla="*/ 2 w 57"/>
                <a:gd name="T31" fmla="*/ 6 h 165"/>
                <a:gd name="T32" fmla="*/ 2 w 57"/>
                <a:gd name="T33" fmla="*/ 5 h 165"/>
                <a:gd name="T34" fmla="*/ 3 w 57"/>
                <a:gd name="T35" fmla="*/ 3 h 165"/>
                <a:gd name="T36" fmla="*/ 4 w 57"/>
                <a:gd name="T37" fmla="*/ 2 h 165"/>
                <a:gd name="T38" fmla="*/ 5 w 57"/>
                <a:gd name="T39" fmla="*/ 1 h 165"/>
                <a:gd name="T40" fmla="*/ 7 w 57"/>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165">
                  <a:moveTo>
                    <a:pt x="57" y="0"/>
                  </a:moveTo>
                  <a:lnTo>
                    <a:pt x="48" y="15"/>
                  </a:lnTo>
                  <a:lnTo>
                    <a:pt x="29" y="52"/>
                  </a:lnTo>
                  <a:lnTo>
                    <a:pt x="19" y="75"/>
                  </a:lnTo>
                  <a:lnTo>
                    <a:pt x="11" y="104"/>
                  </a:lnTo>
                  <a:lnTo>
                    <a:pt x="7" y="119"/>
                  </a:lnTo>
                  <a:lnTo>
                    <a:pt x="4" y="133"/>
                  </a:lnTo>
                  <a:lnTo>
                    <a:pt x="2" y="149"/>
                  </a:lnTo>
                  <a:lnTo>
                    <a:pt x="0" y="165"/>
                  </a:lnTo>
                  <a:lnTo>
                    <a:pt x="0" y="159"/>
                  </a:lnTo>
                  <a:lnTo>
                    <a:pt x="2" y="144"/>
                  </a:lnTo>
                  <a:lnTo>
                    <a:pt x="3" y="121"/>
                  </a:lnTo>
                  <a:lnTo>
                    <a:pt x="7" y="95"/>
                  </a:lnTo>
                  <a:lnTo>
                    <a:pt x="10" y="81"/>
                  </a:lnTo>
                  <a:lnTo>
                    <a:pt x="13" y="66"/>
                  </a:lnTo>
                  <a:lnTo>
                    <a:pt x="17" y="53"/>
                  </a:lnTo>
                  <a:lnTo>
                    <a:pt x="23" y="40"/>
                  </a:lnTo>
                  <a:lnTo>
                    <a:pt x="29" y="28"/>
                  </a:lnTo>
                  <a:lnTo>
                    <a:pt x="37" y="17"/>
                  </a:lnTo>
                  <a:lnTo>
                    <a:pt x="46" y="8"/>
                  </a:lnTo>
                  <a:lnTo>
                    <a:pt x="5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90" name="Freeform 84"/>
            <p:cNvSpPr>
              <a:spLocks/>
            </p:cNvSpPr>
            <p:nvPr/>
          </p:nvSpPr>
          <p:spPr bwMode="auto">
            <a:xfrm>
              <a:off x="1224" y="3758"/>
              <a:ext cx="28" cy="82"/>
            </a:xfrm>
            <a:custGeom>
              <a:avLst/>
              <a:gdLst>
                <a:gd name="T0" fmla="*/ 7 w 57"/>
                <a:gd name="T1" fmla="*/ 0 h 165"/>
                <a:gd name="T2" fmla="*/ 6 w 57"/>
                <a:gd name="T3" fmla="*/ 1 h 165"/>
                <a:gd name="T4" fmla="*/ 3 w 57"/>
                <a:gd name="T5" fmla="*/ 6 h 165"/>
                <a:gd name="T6" fmla="*/ 2 w 57"/>
                <a:gd name="T7" fmla="*/ 9 h 165"/>
                <a:gd name="T8" fmla="*/ 1 w 57"/>
                <a:gd name="T9" fmla="*/ 13 h 165"/>
                <a:gd name="T10" fmla="*/ 0 w 57"/>
                <a:gd name="T11" fmla="*/ 14 h 165"/>
                <a:gd name="T12" fmla="*/ 0 w 57"/>
                <a:gd name="T13" fmla="*/ 16 h 165"/>
                <a:gd name="T14" fmla="*/ 0 w 57"/>
                <a:gd name="T15" fmla="*/ 18 h 165"/>
                <a:gd name="T16" fmla="*/ 0 w 57"/>
                <a:gd name="T17" fmla="*/ 20 h 165"/>
                <a:gd name="T18" fmla="*/ 0 w 57"/>
                <a:gd name="T19" fmla="*/ 19 h 165"/>
                <a:gd name="T20" fmla="*/ 0 w 57"/>
                <a:gd name="T21" fmla="*/ 18 h 165"/>
                <a:gd name="T22" fmla="*/ 0 w 57"/>
                <a:gd name="T23" fmla="*/ 15 h 165"/>
                <a:gd name="T24" fmla="*/ 0 w 57"/>
                <a:gd name="T25" fmla="*/ 11 h 165"/>
                <a:gd name="T26" fmla="*/ 1 w 57"/>
                <a:gd name="T27" fmla="*/ 10 h 165"/>
                <a:gd name="T28" fmla="*/ 1 w 57"/>
                <a:gd name="T29" fmla="*/ 8 h 165"/>
                <a:gd name="T30" fmla="*/ 2 w 57"/>
                <a:gd name="T31" fmla="*/ 6 h 165"/>
                <a:gd name="T32" fmla="*/ 2 w 57"/>
                <a:gd name="T33" fmla="*/ 5 h 165"/>
                <a:gd name="T34" fmla="*/ 3 w 57"/>
                <a:gd name="T35" fmla="*/ 3 h 165"/>
                <a:gd name="T36" fmla="*/ 4 w 57"/>
                <a:gd name="T37" fmla="*/ 2 h 165"/>
                <a:gd name="T38" fmla="*/ 5 w 57"/>
                <a:gd name="T39" fmla="*/ 1 h 165"/>
                <a:gd name="T40" fmla="*/ 7 w 57"/>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165">
                  <a:moveTo>
                    <a:pt x="57" y="0"/>
                  </a:moveTo>
                  <a:lnTo>
                    <a:pt x="48" y="15"/>
                  </a:lnTo>
                  <a:lnTo>
                    <a:pt x="29" y="52"/>
                  </a:lnTo>
                  <a:lnTo>
                    <a:pt x="19" y="75"/>
                  </a:lnTo>
                  <a:lnTo>
                    <a:pt x="11" y="104"/>
                  </a:lnTo>
                  <a:lnTo>
                    <a:pt x="7" y="119"/>
                  </a:lnTo>
                  <a:lnTo>
                    <a:pt x="4" y="133"/>
                  </a:lnTo>
                  <a:lnTo>
                    <a:pt x="2" y="149"/>
                  </a:lnTo>
                  <a:lnTo>
                    <a:pt x="0" y="165"/>
                  </a:lnTo>
                  <a:lnTo>
                    <a:pt x="0" y="159"/>
                  </a:lnTo>
                  <a:lnTo>
                    <a:pt x="2" y="144"/>
                  </a:lnTo>
                  <a:lnTo>
                    <a:pt x="3" y="121"/>
                  </a:lnTo>
                  <a:lnTo>
                    <a:pt x="7" y="95"/>
                  </a:lnTo>
                  <a:lnTo>
                    <a:pt x="10" y="81"/>
                  </a:lnTo>
                  <a:lnTo>
                    <a:pt x="13" y="66"/>
                  </a:lnTo>
                  <a:lnTo>
                    <a:pt x="17" y="53"/>
                  </a:lnTo>
                  <a:lnTo>
                    <a:pt x="23" y="40"/>
                  </a:lnTo>
                  <a:lnTo>
                    <a:pt x="29" y="28"/>
                  </a:lnTo>
                  <a:lnTo>
                    <a:pt x="37" y="17"/>
                  </a:lnTo>
                  <a:lnTo>
                    <a:pt x="46" y="8"/>
                  </a:lnTo>
                  <a:lnTo>
                    <a:pt x="57"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91" name="Freeform 85"/>
            <p:cNvSpPr>
              <a:spLocks/>
            </p:cNvSpPr>
            <p:nvPr/>
          </p:nvSpPr>
          <p:spPr bwMode="auto">
            <a:xfrm>
              <a:off x="1194" y="4038"/>
              <a:ext cx="85" cy="99"/>
            </a:xfrm>
            <a:custGeom>
              <a:avLst/>
              <a:gdLst>
                <a:gd name="T0" fmla="*/ 20 w 171"/>
                <a:gd name="T1" fmla="*/ 18 h 197"/>
                <a:gd name="T2" fmla="*/ 19 w 171"/>
                <a:gd name="T3" fmla="*/ 16 h 197"/>
                <a:gd name="T4" fmla="*/ 18 w 171"/>
                <a:gd name="T5" fmla="*/ 14 h 197"/>
                <a:gd name="T6" fmla="*/ 16 w 171"/>
                <a:gd name="T7" fmla="*/ 13 h 197"/>
                <a:gd name="T8" fmla="*/ 13 w 171"/>
                <a:gd name="T9" fmla="*/ 12 h 197"/>
                <a:gd name="T10" fmla="*/ 9 w 171"/>
                <a:gd name="T11" fmla="*/ 10 h 197"/>
                <a:gd name="T12" fmla="*/ 6 w 171"/>
                <a:gd name="T13" fmla="*/ 10 h 197"/>
                <a:gd name="T14" fmla="*/ 5 w 171"/>
                <a:gd name="T15" fmla="*/ 9 h 197"/>
                <a:gd name="T16" fmla="*/ 5 w 171"/>
                <a:gd name="T17" fmla="*/ 8 h 197"/>
                <a:gd name="T18" fmla="*/ 5 w 171"/>
                <a:gd name="T19" fmla="*/ 7 h 197"/>
                <a:gd name="T20" fmla="*/ 6 w 171"/>
                <a:gd name="T21" fmla="*/ 5 h 197"/>
                <a:gd name="T22" fmla="*/ 8 w 171"/>
                <a:gd name="T23" fmla="*/ 4 h 197"/>
                <a:gd name="T24" fmla="*/ 11 w 171"/>
                <a:gd name="T25" fmla="*/ 3 h 197"/>
                <a:gd name="T26" fmla="*/ 15 w 171"/>
                <a:gd name="T27" fmla="*/ 3 h 197"/>
                <a:gd name="T28" fmla="*/ 18 w 171"/>
                <a:gd name="T29" fmla="*/ 3 h 197"/>
                <a:gd name="T30" fmla="*/ 20 w 171"/>
                <a:gd name="T31" fmla="*/ 4 h 197"/>
                <a:gd name="T32" fmla="*/ 21 w 171"/>
                <a:gd name="T33" fmla="*/ 5 h 197"/>
                <a:gd name="T34" fmla="*/ 20 w 171"/>
                <a:gd name="T35" fmla="*/ 4 h 197"/>
                <a:gd name="T36" fmla="*/ 19 w 171"/>
                <a:gd name="T37" fmla="*/ 3 h 197"/>
                <a:gd name="T38" fmla="*/ 18 w 171"/>
                <a:gd name="T39" fmla="*/ 2 h 197"/>
                <a:gd name="T40" fmla="*/ 16 w 171"/>
                <a:gd name="T41" fmla="*/ 1 h 197"/>
                <a:gd name="T42" fmla="*/ 14 w 171"/>
                <a:gd name="T43" fmla="*/ 0 h 197"/>
                <a:gd name="T44" fmla="*/ 12 w 171"/>
                <a:gd name="T45" fmla="*/ 0 h 197"/>
                <a:gd name="T46" fmla="*/ 9 w 171"/>
                <a:gd name="T47" fmla="*/ 1 h 197"/>
                <a:gd name="T48" fmla="*/ 6 w 171"/>
                <a:gd name="T49" fmla="*/ 2 h 197"/>
                <a:gd name="T50" fmla="*/ 4 w 171"/>
                <a:gd name="T51" fmla="*/ 3 h 197"/>
                <a:gd name="T52" fmla="*/ 3 w 171"/>
                <a:gd name="T53" fmla="*/ 5 h 197"/>
                <a:gd name="T54" fmla="*/ 2 w 171"/>
                <a:gd name="T55" fmla="*/ 6 h 197"/>
                <a:gd name="T56" fmla="*/ 2 w 171"/>
                <a:gd name="T57" fmla="*/ 8 h 197"/>
                <a:gd name="T58" fmla="*/ 2 w 171"/>
                <a:gd name="T59" fmla="*/ 9 h 197"/>
                <a:gd name="T60" fmla="*/ 4 w 171"/>
                <a:gd name="T61" fmla="*/ 10 h 197"/>
                <a:gd name="T62" fmla="*/ 6 w 171"/>
                <a:gd name="T63" fmla="*/ 11 h 197"/>
                <a:gd name="T64" fmla="*/ 10 w 171"/>
                <a:gd name="T65" fmla="*/ 12 h 197"/>
                <a:gd name="T66" fmla="*/ 14 w 171"/>
                <a:gd name="T67" fmla="*/ 14 h 197"/>
                <a:gd name="T68" fmla="*/ 15 w 171"/>
                <a:gd name="T69" fmla="*/ 16 h 197"/>
                <a:gd name="T70" fmla="*/ 16 w 171"/>
                <a:gd name="T71" fmla="*/ 17 h 197"/>
                <a:gd name="T72" fmla="*/ 16 w 171"/>
                <a:gd name="T73" fmla="*/ 19 h 197"/>
                <a:gd name="T74" fmla="*/ 15 w 171"/>
                <a:gd name="T75" fmla="*/ 20 h 197"/>
                <a:gd name="T76" fmla="*/ 14 w 171"/>
                <a:gd name="T77" fmla="*/ 21 h 197"/>
                <a:gd name="T78" fmla="*/ 13 w 171"/>
                <a:gd name="T79" fmla="*/ 22 h 197"/>
                <a:gd name="T80" fmla="*/ 11 w 171"/>
                <a:gd name="T81" fmla="*/ 23 h 197"/>
                <a:gd name="T82" fmla="*/ 7 w 171"/>
                <a:gd name="T83" fmla="*/ 23 h 197"/>
                <a:gd name="T84" fmla="*/ 5 w 171"/>
                <a:gd name="T85" fmla="*/ 22 h 197"/>
                <a:gd name="T86" fmla="*/ 3 w 171"/>
                <a:gd name="T87" fmla="*/ 21 h 197"/>
                <a:gd name="T88" fmla="*/ 1 w 171"/>
                <a:gd name="T89" fmla="*/ 19 h 197"/>
                <a:gd name="T90" fmla="*/ 0 w 171"/>
                <a:gd name="T91" fmla="*/ 18 h 197"/>
                <a:gd name="T92" fmla="*/ 0 w 171"/>
                <a:gd name="T93" fmla="*/ 20 h 197"/>
                <a:gd name="T94" fmla="*/ 1 w 171"/>
                <a:gd name="T95" fmla="*/ 22 h 197"/>
                <a:gd name="T96" fmla="*/ 3 w 171"/>
                <a:gd name="T97" fmla="*/ 24 h 197"/>
                <a:gd name="T98" fmla="*/ 7 w 171"/>
                <a:gd name="T99" fmla="*/ 25 h 197"/>
                <a:gd name="T100" fmla="*/ 9 w 171"/>
                <a:gd name="T101" fmla="*/ 25 h 197"/>
                <a:gd name="T102" fmla="*/ 12 w 171"/>
                <a:gd name="T103" fmla="*/ 25 h 197"/>
                <a:gd name="T104" fmla="*/ 14 w 171"/>
                <a:gd name="T105" fmla="*/ 24 h 197"/>
                <a:gd name="T106" fmla="*/ 16 w 171"/>
                <a:gd name="T107" fmla="*/ 23 h 197"/>
                <a:gd name="T108" fmla="*/ 19 w 171"/>
                <a:gd name="T109" fmla="*/ 21 h 197"/>
                <a:gd name="T110" fmla="*/ 20 w 171"/>
                <a:gd name="T111" fmla="*/ 19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 h="197">
                  <a:moveTo>
                    <a:pt x="164" y="139"/>
                  </a:moveTo>
                  <a:lnTo>
                    <a:pt x="164" y="138"/>
                  </a:lnTo>
                  <a:lnTo>
                    <a:pt x="162" y="133"/>
                  </a:lnTo>
                  <a:lnTo>
                    <a:pt x="158" y="125"/>
                  </a:lnTo>
                  <a:lnTo>
                    <a:pt x="150" y="114"/>
                  </a:lnTo>
                  <a:lnTo>
                    <a:pt x="145" y="110"/>
                  </a:lnTo>
                  <a:lnTo>
                    <a:pt x="137" y="105"/>
                  </a:lnTo>
                  <a:lnTo>
                    <a:pt x="129" y="100"/>
                  </a:lnTo>
                  <a:lnTo>
                    <a:pt x="118" y="94"/>
                  </a:lnTo>
                  <a:lnTo>
                    <a:pt x="106" y="89"/>
                  </a:lnTo>
                  <a:lnTo>
                    <a:pt x="92" y="85"/>
                  </a:lnTo>
                  <a:lnTo>
                    <a:pt x="76" y="80"/>
                  </a:lnTo>
                  <a:lnTo>
                    <a:pt x="58" y="77"/>
                  </a:lnTo>
                  <a:lnTo>
                    <a:pt x="55" y="76"/>
                  </a:lnTo>
                  <a:lnTo>
                    <a:pt x="51" y="73"/>
                  </a:lnTo>
                  <a:lnTo>
                    <a:pt x="47" y="68"/>
                  </a:lnTo>
                  <a:lnTo>
                    <a:pt x="43" y="62"/>
                  </a:lnTo>
                  <a:lnTo>
                    <a:pt x="43" y="59"/>
                  </a:lnTo>
                  <a:lnTo>
                    <a:pt x="43" y="54"/>
                  </a:lnTo>
                  <a:lnTo>
                    <a:pt x="44" y="50"/>
                  </a:lnTo>
                  <a:lnTo>
                    <a:pt x="48" y="44"/>
                  </a:lnTo>
                  <a:lnTo>
                    <a:pt x="52" y="40"/>
                  </a:lnTo>
                  <a:lnTo>
                    <a:pt x="59" y="34"/>
                  </a:lnTo>
                  <a:lnTo>
                    <a:pt x="68" y="29"/>
                  </a:lnTo>
                  <a:lnTo>
                    <a:pt x="80" y="23"/>
                  </a:lnTo>
                  <a:lnTo>
                    <a:pt x="89" y="19"/>
                  </a:lnTo>
                  <a:lnTo>
                    <a:pt x="110" y="15"/>
                  </a:lnTo>
                  <a:lnTo>
                    <a:pt x="125" y="17"/>
                  </a:lnTo>
                  <a:lnTo>
                    <a:pt x="141" y="19"/>
                  </a:lnTo>
                  <a:lnTo>
                    <a:pt x="148" y="22"/>
                  </a:lnTo>
                  <a:lnTo>
                    <a:pt x="155" y="26"/>
                  </a:lnTo>
                  <a:lnTo>
                    <a:pt x="163" y="30"/>
                  </a:lnTo>
                  <a:lnTo>
                    <a:pt x="171" y="37"/>
                  </a:lnTo>
                  <a:lnTo>
                    <a:pt x="170" y="34"/>
                  </a:lnTo>
                  <a:lnTo>
                    <a:pt x="168" y="29"/>
                  </a:lnTo>
                  <a:lnTo>
                    <a:pt x="166" y="25"/>
                  </a:lnTo>
                  <a:lnTo>
                    <a:pt x="162" y="21"/>
                  </a:lnTo>
                  <a:lnTo>
                    <a:pt x="158" y="17"/>
                  </a:lnTo>
                  <a:lnTo>
                    <a:pt x="151" y="12"/>
                  </a:lnTo>
                  <a:lnTo>
                    <a:pt x="150" y="10"/>
                  </a:lnTo>
                  <a:lnTo>
                    <a:pt x="145" y="8"/>
                  </a:lnTo>
                  <a:lnTo>
                    <a:pt x="135" y="4"/>
                  </a:lnTo>
                  <a:lnTo>
                    <a:pt x="123" y="1"/>
                  </a:lnTo>
                  <a:lnTo>
                    <a:pt x="116" y="0"/>
                  </a:lnTo>
                  <a:lnTo>
                    <a:pt x="108" y="0"/>
                  </a:lnTo>
                  <a:lnTo>
                    <a:pt x="98" y="0"/>
                  </a:lnTo>
                  <a:lnTo>
                    <a:pt x="88" y="1"/>
                  </a:lnTo>
                  <a:lnTo>
                    <a:pt x="77" y="4"/>
                  </a:lnTo>
                  <a:lnTo>
                    <a:pt x="67" y="8"/>
                  </a:lnTo>
                  <a:lnTo>
                    <a:pt x="55" y="13"/>
                  </a:lnTo>
                  <a:lnTo>
                    <a:pt x="42" y="19"/>
                  </a:lnTo>
                  <a:lnTo>
                    <a:pt x="39" y="21"/>
                  </a:lnTo>
                  <a:lnTo>
                    <a:pt x="34" y="26"/>
                  </a:lnTo>
                  <a:lnTo>
                    <a:pt x="26" y="34"/>
                  </a:lnTo>
                  <a:lnTo>
                    <a:pt x="19" y="43"/>
                  </a:lnTo>
                  <a:lnTo>
                    <a:pt x="18" y="47"/>
                  </a:lnTo>
                  <a:lnTo>
                    <a:pt x="17" y="52"/>
                  </a:lnTo>
                  <a:lnTo>
                    <a:pt x="17" y="58"/>
                  </a:lnTo>
                  <a:lnTo>
                    <a:pt x="18" y="63"/>
                  </a:lnTo>
                  <a:lnTo>
                    <a:pt x="21" y="68"/>
                  </a:lnTo>
                  <a:lnTo>
                    <a:pt x="26" y="72"/>
                  </a:lnTo>
                  <a:lnTo>
                    <a:pt x="34" y="77"/>
                  </a:lnTo>
                  <a:lnTo>
                    <a:pt x="43" y="81"/>
                  </a:lnTo>
                  <a:lnTo>
                    <a:pt x="48" y="83"/>
                  </a:lnTo>
                  <a:lnTo>
                    <a:pt x="63" y="87"/>
                  </a:lnTo>
                  <a:lnTo>
                    <a:pt x="83" y="94"/>
                  </a:lnTo>
                  <a:lnTo>
                    <a:pt x="102" y="104"/>
                  </a:lnTo>
                  <a:lnTo>
                    <a:pt x="112" y="110"/>
                  </a:lnTo>
                  <a:lnTo>
                    <a:pt x="118" y="117"/>
                  </a:lnTo>
                  <a:lnTo>
                    <a:pt x="125" y="123"/>
                  </a:lnTo>
                  <a:lnTo>
                    <a:pt x="129" y="133"/>
                  </a:lnTo>
                  <a:lnTo>
                    <a:pt x="130" y="136"/>
                  </a:lnTo>
                  <a:lnTo>
                    <a:pt x="130" y="140"/>
                  </a:lnTo>
                  <a:lnTo>
                    <a:pt x="129" y="146"/>
                  </a:lnTo>
                  <a:lnTo>
                    <a:pt x="127" y="151"/>
                  </a:lnTo>
                  <a:lnTo>
                    <a:pt x="125" y="156"/>
                  </a:lnTo>
                  <a:lnTo>
                    <a:pt x="122" y="161"/>
                  </a:lnTo>
                  <a:lnTo>
                    <a:pt x="118" y="167"/>
                  </a:lnTo>
                  <a:lnTo>
                    <a:pt x="112" y="172"/>
                  </a:lnTo>
                  <a:lnTo>
                    <a:pt x="109" y="173"/>
                  </a:lnTo>
                  <a:lnTo>
                    <a:pt x="100" y="176"/>
                  </a:lnTo>
                  <a:lnTo>
                    <a:pt x="88" y="180"/>
                  </a:lnTo>
                  <a:lnTo>
                    <a:pt x="72" y="181"/>
                  </a:lnTo>
                  <a:lnTo>
                    <a:pt x="63" y="180"/>
                  </a:lnTo>
                  <a:lnTo>
                    <a:pt x="54" y="179"/>
                  </a:lnTo>
                  <a:lnTo>
                    <a:pt x="44" y="176"/>
                  </a:lnTo>
                  <a:lnTo>
                    <a:pt x="37" y="172"/>
                  </a:lnTo>
                  <a:lnTo>
                    <a:pt x="27" y="167"/>
                  </a:lnTo>
                  <a:lnTo>
                    <a:pt x="18" y="159"/>
                  </a:lnTo>
                  <a:lnTo>
                    <a:pt x="10" y="148"/>
                  </a:lnTo>
                  <a:lnTo>
                    <a:pt x="4" y="136"/>
                  </a:lnTo>
                  <a:lnTo>
                    <a:pt x="1" y="140"/>
                  </a:lnTo>
                  <a:lnTo>
                    <a:pt x="0" y="151"/>
                  </a:lnTo>
                  <a:lnTo>
                    <a:pt x="0" y="158"/>
                  </a:lnTo>
                  <a:lnTo>
                    <a:pt x="4" y="165"/>
                  </a:lnTo>
                  <a:lnTo>
                    <a:pt x="10" y="173"/>
                  </a:lnTo>
                  <a:lnTo>
                    <a:pt x="21" y="183"/>
                  </a:lnTo>
                  <a:lnTo>
                    <a:pt x="29" y="186"/>
                  </a:lnTo>
                  <a:lnTo>
                    <a:pt x="51" y="194"/>
                  </a:lnTo>
                  <a:lnTo>
                    <a:pt x="59" y="196"/>
                  </a:lnTo>
                  <a:lnTo>
                    <a:pt x="67" y="197"/>
                  </a:lnTo>
                  <a:lnTo>
                    <a:pt x="76" y="197"/>
                  </a:lnTo>
                  <a:lnTo>
                    <a:pt x="85" y="196"/>
                  </a:lnTo>
                  <a:lnTo>
                    <a:pt x="96" y="194"/>
                  </a:lnTo>
                  <a:lnTo>
                    <a:pt x="106" y="192"/>
                  </a:lnTo>
                  <a:lnTo>
                    <a:pt x="118" y="188"/>
                  </a:lnTo>
                  <a:lnTo>
                    <a:pt x="130" y="183"/>
                  </a:lnTo>
                  <a:lnTo>
                    <a:pt x="135" y="179"/>
                  </a:lnTo>
                  <a:lnTo>
                    <a:pt x="147" y="169"/>
                  </a:lnTo>
                  <a:lnTo>
                    <a:pt x="152" y="163"/>
                  </a:lnTo>
                  <a:lnTo>
                    <a:pt x="159" y="156"/>
                  </a:lnTo>
                  <a:lnTo>
                    <a:pt x="163" y="148"/>
                  </a:lnTo>
                  <a:lnTo>
                    <a:pt x="164" y="139"/>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92" name="Freeform 86"/>
            <p:cNvSpPr>
              <a:spLocks/>
            </p:cNvSpPr>
            <p:nvPr/>
          </p:nvSpPr>
          <p:spPr bwMode="auto">
            <a:xfrm>
              <a:off x="1194" y="4038"/>
              <a:ext cx="85" cy="99"/>
            </a:xfrm>
            <a:custGeom>
              <a:avLst/>
              <a:gdLst>
                <a:gd name="T0" fmla="*/ 20 w 171"/>
                <a:gd name="T1" fmla="*/ 18 h 197"/>
                <a:gd name="T2" fmla="*/ 19 w 171"/>
                <a:gd name="T3" fmla="*/ 16 h 197"/>
                <a:gd name="T4" fmla="*/ 18 w 171"/>
                <a:gd name="T5" fmla="*/ 14 h 197"/>
                <a:gd name="T6" fmla="*/ 16 w 171"/>
                <a:gd name="T7" fmla="*/ 13 h 197"/>
                <a:gd name="T8" fmla="*/ 13 w 171"/>
                <a:gd name="T9" fmla="*/ 12 h 197"/>
                <a:gd name="T10" fmla="*/ 9 w 171"/>
                <a:gd name="T11" fmla="*/ 10 h 197"/>
                <a:gd name="T12" fmla="*/ 6 w 171"/>
                <a:gd name="T13" fmla="*/ 10 h 197"/>
                <a:gd name="T14" fmla="*/ 5 w 171"/>
                <a:gd name="T15" fmla="*/ 9 h 197"/>
                <a:gd name="T16" fmla="*/ 5 w 171"/>
                <a:gd name="T17" fmla="*/ 8 h 197"/>
                <a:gd name="T18" fmla="*/ 5 w 171"/>
                <a:gd name="T19" fmla="*/ 7 h 197"/>
                <a:gd name="T20" fmla="*/ 6 w 171"/>
                <a:gd name="T21" fmla="*/ 5 h 197"/>
                <a:gd name="T22" fmla="*/ 8 w 171"/>
                <a:gd name="T23" fmla="*/ 4 h 197"/>
                <a:gd name="T24" fmla="*/ 11 w 171"/>
                <a:gd name="T25" fmla="*/ 3 h 197"/>
                <a:gd name="T26" fmla="*/ 15 w 171"/>
                <a:gd name="T27" fmla="*/ 3 h 197"/>
                <a:gd name="T28" fmla="*/ 18 w 171"/>
                <a:gd name="T29" fmla="*/ 3 h 197"/>
                <a:gd name="T30" fmla="*/ 20 w 171"/>
                <a:gd name="T31" fmla="*/ 4 h 197"/>
                <a:gd name="T32" fmla="*/ 21 w 171"/>
                <a:gd name="T33" fmla="*/ 5 h 197"/>
                <a:gd name="T34" fmla="*/ 20 w 171"/>
                <a:gd name="T35" fmla="*/ 4 h 197"/>
                <a:gd name="T36" fmla="*/ 19 w 171"/>
                <a:gd name="T37" fmla="*/ 3 h 197"/>
                <a:gd name="T38" fmla="*/ 18 w 171"/>
                <a:gd name="T39" fmla="*/ 2 h 197"/>
                <a:gd name="T40" fmla="*/ 16 w 171"/>
                <a:gd name="T41" fmla="*/ 1 h 197"/>
                <a:gd name="T42" fmla="*/ 14 w 171"/>
                <a:gd name="T43" fmla="*/ 0 h 197"/>
                <a:gd name="T44" fmla="*/ 12 w 171"/>
                <a:gd name="T45" fmla="*/ 0 h 197"/>
                <a:gd name="T46" fmla="*/ 9 w 171"/>
                <a:gd name="T47" fmla="*/ 1 h 197"/>
                <a:gd name="T48" fmla="*/ 6 w 171"/>
                <a:gd name="T49" fmla="*/ 2 h 197"/>
                <a:gd name="T50" fmla="*/ 4 w 171"/>
                <a:gd name="T51" fmla="*/ 3 h 197"/>
                <a:gd name="T52" fmla="*/ 3 w 171"/>
                <a:gd name="T53" fmla="*/ 5 h 197"/>
                <a:gd name="T54" fmla="*/ 2 w 171"/>
                <a:gd name="T55" fmla="*/ 6 h 197"/>
                <a:gd name="T56" fmla="*/ 2 w 171"/>
                <a:gd name="T57" fmla="*/ 8 h 197"/>
                <a:gd name="T58" fmla="*/ 2 w 171"/>
                <a:gd name="T59" fmla="*/ 9 h 197"/>
                <a:gd name="T60" fmla="*/ 4 w 171"/>
                <a:gd name="T61" fmla="*/ 10 h 197"/>
                <a:gd name="T62" fmla="*/ 6 w 171"/>
                <a:gd name="T63" fmla="*/ 11 h 197"/>
                <a:gd name="T64" fmla="*/ 10 w 171"/>
                <a:gd name="T65" fmla="*/ 12 h 197"/>
                <a:gd name="T66" fmla="*/ 14 w 171"/>
                <a:gd name="T67" fmla="*/ 14 h 197"/>
                <a:gd name="T68" fmla="*/ 15 w 171"/>
                <a:gd name="T69" fmla="*/ 16 h 197"/>
                <a:gd name="T70" fmla="*/ 16 w 171"/>
                <a:gd name="T71" fmla="*/ 17 h 197"/>
                <a:gd name="T72" fmla="*/ 16 w 171"/>
                <a:gd name="T73" fmla="*/ 19 h 197"/>
                <a:gd name="T74" fmla="*/ 15 w 171"/>
                <a:gd name="T75" fmla="*/ 20 h 197"/>
                <a:gd name="T76" fmla="*/ 14 w 171"/>
                <a:gd name="T77" fmla="*/ 21 h 197"/>
                <a:gd name="T78" fmla="*/ 13 w 171"/>
                <a:gd name="T79" fmla="*/ 22 h 197"/>
                <a:gd name="T80" fmla="*/ 11 w 171"/>
                <a:gd name="T81" fmla="*/ 23 h 197"/>
                <a:gd name="T82" fmla="*/ 7 w 171"/>
                <a:gd name="T83" fmla="*/ 23 h 197"/>
                <a:gd name="T84" fmla="*/ 5 w 171"/>
                <a:gd name="T85" fmla="*/ 22 h 197"/>
                <a:gd name="T86" fmla="*/ 3 w 171"/>
                <a:gd name="T87" fmla="*/ 21 h 197"/>
                <a:gd name="T88" fmla="*/ 1 w 171"/>
                <a:gd name="T89" fmla="*/ 19 h 197"/>
                <a:gd name="T90" fmla="*/ 0 w 171"/>
                <a:gd name="T91" fmla="*/ 18 h 197"/>
                <a:gd name="T92" fmla="*/ 0 w 171"/>
                <a:gd name="T93" fmla="*/ 20 h 197"/>
                <a:gd name="T94" fmla="*/ 1 w 171"/>
                <a:gd name="T95" fmla="*/ 22 h 197"/>
                <a:gd name="T96" fmla="*/ 3 w 171"/>
                <a:gd name="T97" fmla="*/ 24 h 197"/>
                <a:gd name="T98" fmla="*/ 7 w 171"/>
                <a:gd name="T99" fmla="*/ 25 h 197"/>
                <a:gd name="T100" fmla="*/ 9 w 171"/>
                <a:gd name="T101" fmla="*/ 25 h 197"/>
                <a:gd name="T102" fmla="*/ 12 w 171"/>
                <a:gd name="T103" fmla="*/ 25 h 197"/>
                <a:gd name="T104" fmla="*/ 14 w 171"/>
                <a:gd name="T105" fmla="*/ 24 h 197"/>
                <a:gd name="T106" fmla="*/ 16 w 171"/>
                <a:gd name="T107" fmla="*/ 23 h 197"/>
                <a:gd name="T108" fmla="*/ 19 w 171"/>
                <a:gd name="T109" fmla="*/ 21 h 197"/>
                <a:gd name="T110" fmla="*/ 20 w 171"/>
                <a:gd name="T111" fmla="*/ 19 h 1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1" h="197">
                  <a:moveTo>
                    <a:pt x="164" y="139"/>
                  </a:moveTo>
                  <a:lnTo>
                    <a:pt x="164" y="138"/>
                  </a:lnTo>
                  <a:lnTo>
                    <a:pt x="162" y="133"/>
                  </a:lnTo>
                  <a:lnTo>
                    <a:pt x="158" y="125"/>
                  </a:lnTo>
                  <a:lnTo>
                    <a:pt x="150" y="114"/>
                  </a:lnTo>
                  <a:lnTo>
                    <a:pt x="145" y="110"/>
                  </a:lnTo>
                  <a:lnTo>
                    <a:pt x="137" y="105"/>
                  </a:lnTo>
                  <a:lnTo>
                    <a:pt x="129" y="100"/>
                  </a:lnTo>
                  <a:lnTo>
                    <a:pt x="118" y="94"/>
                  </a:lnTo>
                  <a:lnTo>
                    <a:pt x="106" y="89"/>
                  </a:lnTo>
                  <a:lnTo>
                    <a:pt x="92" y="85"/>
                  </a:lnTo>
                  <a:lnTo>
                    <a:pt x="76" y="80"/>
                  </a:lnTo>
                  <a:lnTo>
                    <a:pt x="58" y="77"/>
                  </a:lnTo>
                  <a:lnTo>
                    <a:pt x="55" y="76"/>
                  </a:lnTo>
                  <a:lnTo>
                    <a:pt x="51" y="73"/>
                  </a:lnTo>
                  <a:lnTo>
                    <a:pt x="47" y="68"/>
                  </a:lnTo>
                  <a:lnTo>
                    <a:pt x="43" y="62"/>
                  </a:lnTo>
                  <a:lnTo>
                    <a:pt x="43" y="59"/>
                  </a:lnTo>
                  <a:lnTo>
                    <a:pt x="43" y="54"/>
                  </a:lnTo>
                  <a:lnTo>
                    <a:pt x="44" y="50"/>
                  </a:lnTo>
                  <a:lnTo>
                    <a:pt x="48" y="44"/>
                  </a:lnTo>
                  <a:lnTo>
                    <a:pt x="52" y="40"/>
                  </a:lnTo>
                  <a:lnTo>
                    <a:pt x="59" y="34"/>
                  </a:lnTo>
                  <a:lnTo>
                    <a:pt x="68" y="29"/>
                  </a:lnTo>
                  <a:lnTo>
                    <a:pt x="80" y="23"/>
                  </a:lnTo>
                  <a:lnTo>
                    <a:pt x="89" y="19"/>
                  </a:lnTo>
                  <a:lnTo>
                    <a:pt x="110" y="15"/>
                  </a:lnTo>
                  <a:lnTo>
                    <a:pt x="125" y="17"/>
                  </a:lnTo>
                  <a:lnTo>
                    <a:pt x="141" y="19"/>
                  </a:lnTo>
                  <a:lnTo>
                    <a:pt x="148" y="22"/>
                  </a:lnTo>
                  <a:lnTo>
                    <a:pt x="155" y="26"/>
                  </a:lnTo>
                  <a:lnTo>
                    <a:pt x="163" y="30"/>
                  </a:lnTo>
                  <a:lnTo>
                    <a:pt x="171" y="37"/>
                  </a:lnTo>
                  <a:lnTo>
                    <a:pt x="170" y="34"/>
                  </a:lnTo>
                  <a:lnTo>
                    <a:pt x="168" y="29"/>
                  </a:lnTo>
                  <a:lnTo>
                    <a:pt x="166" y="25"/>
                  </a:lnTo>
                  <a:lnTo>
                    <a:pt x="162" y="21"/>
                  </a:lnTo>
                  <a:lnTo>
                    <a:pt x="158" y="17"/>
                  </a:lnTo>
                  <a:lnTo>
                    <a:pt x="151" y="12"/>
                  </a:lnTo>
                  <a:lnTo>
                    <a:pt x="150" y="10"/>
                  </a:lnTo>
                  <a:lnTo>
                    <a:pt x="145" y="8"/>
                  </a:lnTo>
                  <a:lnTo>
                    <a:pt x="135" y="4"/>
                  </a:lnTo>
                  <a:lnTo>
                    <a:pt x="123" y="1"/>
                  </a:lnTo>
                  <a:lnTo>
                    <a:pt x="116" y="0"/>
                  </a:lnTo>
                  <a:lnTo>
                    <a:pt x="108" y="0"/>
                  </a:lnTo>
                  <a:lnTo>
                    <a:pt x="98" y="0"/>
                  </a:lnTo>
                  <a:lnTo>
                    <a:pt x="88" y="1"/>
                  </a:lnTo>
                  <a:lnTo>
                    <a:pt x="77" y="4"/>
                  </a:lnTo>
                  <a:lnTo>
                    <a:pt x="67" y="8"/>
                  </a:lnTo>
                  <a:lnTo>
                    <a:pt x="55" y="13"/>
                  </a:lnTo>
                  <a:lnTo>
                    <a:pt x="42" y="19"/>
                  </a:lnTo>
                  <a:lnTo>
                    <a:pt x="39" y="21"/>
                  </a:lnTo>
                  <a:lnTo>
                    <a:pt x="34" y="26"/>
                  </a:lnTo>
                  <a:lnTo>
                    <a:pt x="26" y="34"/>
                  </a:lnTo>
                  <a:lnTo>
                    <a:pt x="19" y="43"/>
                  </a:lnTo>
                  <a:lnTo>
                    <a:pt x="18" y="47"/>
                  </a:lnTo>
                  <a:lnTo>
                    <a:pt x="17" y="52"/>
                  </a:lnTo>
                  <a:lnTo>
                    <a:pt x="17" y="58"/>
                  </a:lnTo>
                  <a:lnTo>
                    <a:pt x="18" y="63"/>
                  </a:lnTo>
                  <a:lnTo>
                    <a:pt x="21" y="68"/>
                  </a:lnTo>
                  <a:lnTo>
                    <a:pt x="26" y="72"/>
                  </a:lnTo>
                  <a:lnTo>
                    <a:pt x="34" y="77"/>
                  </a:lnTo>
                  <a:lnTo>
                    <a:pt x="43" y="81"/>
                  </a:lnTo>
                  <a:lnTo>
                    <a:pt x="48" y="83"/>
                  </a:lnTo>
                  <a:lnTo>
                    <a:pt x="63" y="87"/>
                  </a:lnTo>
                  <a:lnTo>
                    <a:pt x="83" y="94"/>
                  </a:lnTo>
                  <a:lnTo>
                    <a:pt x="102" y="104"/>
                  </a:lnTo>
                  <a:lnTo>
                    <a:pt x="112" y="110"/>
                  </a:lnTo>
                  <a:lnTo>
                    <a:pt x="118" y="117"/>
                  </a:lnTo>
                  <a:lnTo>
                    <a:pt x="125" y="123"/>
                  </a:lnTo>
                  <a:lnTo>
                    <a:pt x="129" y="133"/>
                  </a:lnTo>
                  <a:lnTo>
                    <a:pt x="130" y="136"/>
                  </a:lnTo>
                  <a:lnTo>
                    <a:pt x="130" y="140"/>
                  </a:lnTo>
                  <a:lnTo>
                    <a:pt x="129" y="146"/>
                  </a:lnTo>
                  <a:lnTo>
                    <a:pt x="127" y="151"/>
                  </a:lnTo>
                  <a:lnTo>
                    <a:pt x="125" y="156"/>
                  </a:lnTo>
                  <a:lnTo>
                    <a:pt x="122" y="161"/>
                  </a:lnTo>
                  <a:lnTo>
                    <a:pt x="118" y="167"/>
                  </a:lnTo>
                  <a:lnTo>
                    <a:pt x="112" y="172"/>
                  </a:lnTo>
                  <a:lnTo>
                    <a:pt x="109" y="173"/>
                  </a:lnTo>
                  <a:lnTo>
                    <a:pt x="100" y="176"/>
                  </a:lnTo>
                  <a:lnTo>
                    <a:pt x="88" y="180"/>
                  </a:lnTo>
                  <a:lnTo>
                    <a:pt x="72" y="181"/>
                  </a:lnTo>
                  <a:lnTo>
                    <a:pt x="63" y="180"/>
                  </a:lnTo>
                  <a:lnTo>
                    <a:pt x="54" y="179"/>
                  </a:lnTo>
                  <a:lnTo>
                    <a:pt x="44" y="176"/>
                  </a:lnTo>
                  <a:lnTo>
                    <a:pt x="37" y="172"/>
                  </a:lnTo>
                  <a:lnTo>
                    <a:pt x="27" y="167"/>
                  </a:lnTo>
                  <a:lnTo>
                    <a:pt x="18" y="159"/>
                  </a:lnTo>
                  <a:lnTo>
                    <a:pt x="10" y="148"/>
                  </a:lnTo>
                  <a:lnTo>
                    <a:pt x="4" y="136"/>
                  </a:lnTo>
                  <a:lnTo>
                    <a:pt x="1" y="140"/>
                  </a:lnTo>
                  <a:lnTo>
                    <a:pt x="0" y="151"/>
                  </a:lnTo>
                  <a:lnTo>
                    <a:pt x="0" y="158"/>
                  </a:lnTo>
                  <a:lnTo>
                    <a:pt x="4" y="165"/>
                  </a:lnTo>
                  <a:lnTo>
                    <a:pt x="10" y="173"/>
                  </a:lnTo>
                  <a:lnTo>
                    <a:pt x="21" y="183"/>
                  </a:lnTo>
                  <a:lnTo>
                    <a:pt x="29" y="186"/>
                  </a:lnTo>
                  <a:lnTo>
                    <a:pt x="51" y="194"/>
                  </a:lnTo>
                  <a:lnTo>
                    <a:pt x="59" y="196"/>
                  </a:lnTo>
                  <a:lnTo>
                    <a:pt x="67" y="197"/>
                  </a:lnTo>
                  <a:lnTo>
                    <a:pt x="76" y="197"/>
                  </a:lnTo>
                  <a:lnTo>
                    <a:pt x="85" y="196"/>
                  </a:lnTo>
                  <a:lnTo>
                    <a:pt x="96" y="194"/>
                  </a:lnTo>
                  <a:lnTo>
                    <a:pt x="106" y="192"/>
                  </a:lnTo>
                  <a:lnTo>
                    <a:pt x="118" y="188"/>
                  </a:lnTo>
                  <a:lnTo>
                    <a:pt x="130" y="183"/>
                  </a:lnTo>
                  <a:lnTo>
                    <a:pt x="135" y="179"/>
                  </a:lnTo>
                  <a:lnTo>
                    <a:pt x="147" y="169"/>
                  </a:lnTo>
                  <a:lnTo>
                    <a:pt x="152" y="163"/>
                  </a:lnTo>
                  <a:lnTo>
                    <a:pt x="159" y="156"/>
                  </a:lnTo>
                  <a:lnTo>
                    <a:pt x="163" y="148"/>
                  </a:lnTo>
                  <a:lnTo>
                    <a:pt x="164" y="139"/>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493" name="Freeform 87"/>
            <p:cNvSpPr>
              <a:spLocks/>
            </p:cNvSpPr>
            <p:nvPr/>
          </p:nvSpPr>
          <p:spPr bwMode="auto">
            <a:xfrm>
              <a:off x="1204" y="4016"/>
              <a:ext cx="34" cy="138"/>
            </a:xfrm>
            <a:custGeom>
              <a:avLst/>
              <a:gdLst>
                <a:gd name="T0" fmla="*/ 0 w 67"/>
                <a:gd name="T1" fmla="*/ 35 h 275"/>
                <a:gd name="T2" fmla="*/ 1 w 67"/>
                <a:gd name="T3" fmla="*/ 34 h 275"/>
                <a:gd name="T4" fmla="*/ 2 w 67"/>
                <a:gd name="T5" fmla="*/ 31 h 275"/>
                <a:gd name="T6" fmla="*/ 3 w 67"/>
                <a:gd name="T7" fmla="*/ 27 h 275"/>
                <a:gd name="T8" fmla="*/ 4 w 67"/>
                <a:gd name="T9" fmla="*/ 22 h 275"/>
                <a:gd name="T10" fmla="*/ 5 w 67"/>
                <a:gd name="T11" fmla="*/ 19 h 275"/>
                <a:gd name="T12" fmla="*/ 5 w 67"/>
                <a:gd name="T13" fmla="*/ 16 h 275"/>
                <a:gd name="T14" fmla="*/ 6 w 67"/>
                <a:gd name="T15" fmla="*/ 13 h 275"/>
                <a:gd name="T16" fmla="*/ 6 w 67"/>
                <a:gd name="T17" fmla="*/ 11 h 275"/>
                <a:gd name="T18" fmla="*/ 7 w 67"/>
                <a:gd name="T19" fmla="*/ 8 h 275"/>
                <a:gd name="T20" fmla="*/ 7 w 67"/>
                <a:gd name="T21" fmla="*/ 5 h 275"/>
                <a:gd name="T22" fmla="*/ 6 w 67"/>
                <a:gd name="T23" fmla="*/ 3 h 275"/>
                <a:gd name="T24" fmla="*/ 6 w 67"/>
                <a:gd name="T25" fmla="*/ 1 h 275"/>
                <a:gd name="T26" fmla="*/ 6 w 67"/>
                <a:gd name="T27" fmla="*/ 1 h 275"/>
                <a:gd name="T28" fmla="*/ 7 w 67"/>
                <a:gd name="T29" fmla="*/ 1 h 275"/>
                <a:gd name="T30" fmla="*/ 7 w 67"/>
                <a:gd name="T31" fmla="*/ 0 h 275"/>
                <a:gd name="T32" fmla="*/ 8 w 67"/>
                <a:gd name="T33" fmla="*/ 0 h 275"/>
                <a:gd name="T34" fmla="*/ 8 w 67"/>
                <a:gd name="T35" fmla="*/ 1 h 275"/>
                <a:gd name="T36" fmla="*/ 9 w 67"/>
                <a:gd name="T37" fmla="*/ 1 h 275"/>
                <a:gd name="T38" fmla="*/ 9 w 67"/>
                <a:gd name="T39" fmla="*/ 2 h 275"/>
                <a:gd name="T40" fmla="*/ 9 w 67"/>
                <a:gd name="T41" fmla="*/ 6 h 275"/>
                <a:gd name="T42" fmla="*/ 8 w 67"/>
                <a:gd name="T43" fmla="*/ 10 h 275"/>
                <a:gd name="T44" fmla="*/ 8 w 67"/>
                <a:gd name="T45" fmla="*/ 16 h 275"/>
                <a:gd name="T46" fmla="*/ 7 w 67"/>
                <a:gd name="T47" fmla="*/ 18 h 275"/>
                <a:gd name="T48" fmla="*/ 7 w 67"/>
                <a:gd name="T49" fmla="*/ 21 h 275"/>
                <a:gd name="T50" fmla="*/ 6 w 67"/>
                <a:gd name="T51" fmla="*/ 24 h 275"/>
                <a:gd name="T52" fmla="*/ 5 w 67"/>
                <a:gd name="T53" fmla="*/ 27 h 275"/>
                <a:gd name="T54" fmla="*/ 4 w 67"/>
                <a:gd name="T55" fmla="*/ 29 h 275"/>
                <a:gd name="T56" fmla="*/ 3 w 67"/>
                <a:gd name="T57" fmla="*/ 32 h 275"/>
                <a:gd name="T58" fmla="*/ 2 w 67"/>
                <a:gd name="T59" fmla="*/ 33 h 275"/>
                <a:gd name="T60" fmla="*/ 2 w 67"/>
                <a:gd name="T61" fmla="*/ 33 h 275"/>
                <a:gd name="T62" fmla="*/ 1 w 67"/>
                <a:gd name="T63" fmla="*/ 34 h 275"/>
                <a:gd name="T64" fmla="*/ 0 w 67"/>
                <a:gd name="T65" fmla="*/ 35 h 2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275">
                  <a:moveTo>
                    <a:pt x="0" y="275"/>
                  </a:moveTo>
                  <a:lnTo>
                    <a:pt x="2" y="267"/>
                  </a:lnTo>
                  <a:lnTo>
                    <a:pt x="9" y="244"/>
                  </a:lnTo>
                  <a:lnTo>
                    <a:pt x="20" y="211"/>
                  </a:lnTo>
                  <a:lnTo>
                    <a:pt x="30" y="169"/>
                  </a:lnTo>
                  <a:lnTo>
                    <a:pt x="35" y="148"/>
                  </a:lnTo>
                  <a:lnTo>
                    <a:pt x="39" y="124"/>
                  </a:lnTo>
                  <a:lnTo>
                    <a:pt x="43" y="102"/>
                  </a:lnTo>
                  <a:lnTo>
                    <a:pt x="47" y="81"/>
                  </a:lnTo>
                  <a:lnTo>
                    <a:pt x="49" y="59"/>
                  </a:lnTo>
                  <a:lnTo>
                    <a:pt x="49" y="40"/>
                  </a:lnTo>
                  <a:lnTo>
                    <a:pt x="47" y="23"/>
                  </a:lnTo>
                  <a:lnTo>
                    <a:pt x="45" y="7"/>
                  </a:lnTo>
                  <a:lnTo>
                    <a:pt x="46" y="6"/>
                  </a:lnTo>
                  <a:lnTo>
                    <a:pt x="52" y="2"/>
                  </a:lnTo>
                  <a:lnTo>
                    <a:pt x="56" y="0"/>
                  </a:lnTo>
                  <a:lnTo>
                    <a:pt x="60" y="0"/>
                  </a:lnTo>
                  <a:lnTo>
                    <a:pt x="64" y="3"/>
                  </a:lnTo>
                  <a:lnTo>
                    <a:pt x="67" y="6"/>
                  </a:lnTo>
                  <a:lnTo>
                    <a:pt x="67" y="16"/>
                  </a:lnTo>
                  <a:lnTo>
                    <a:pt x="66" y="41"/>
                  </a:lnTo>
                  <a:lnTo>
                    <a:pt x="63" y="78"/>
                  </a:lnTo>
                  <a:lnTo>
                    <a:pt x="58" y="121"/>
                  </a:lnTo>
                  <a:lnTo>
                    <a:pt x="54" y="144"/>
                  </a:lnTo>
                  <a:lnTo>
                    <a:pt x="50" y="167"/>
                  </a:lnTo>
                  <a:lnTo>
                    <a:pt x="43" y="190"/>
                  </a:lnTo>
                  <a:lnTo>
                    <a:pt x="37" y="211"/>
                  </a:lnTo>
                  <a:lnTo>
                    <a:pt x="30" y="230"/>
                  </a:lnTo>
                  <a:lnTo>
                    <a:pt x="21" y="249"/>
                  </a:lnTo>
                  <a:lnTo>
                    <a:pt x="16" y="257"/>
                  </a:lnTo>
                  <a:lnTo>
                    <a:pt x="10" y="263"/>
                  </a:lnTo>
                  <a:lnTo>
                    <a:pt x="5" y="270"/>
                  </a:lnTo>
                  <a:lnTo>
                    <a:pt x="0" y="27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94" name="Freeform 88"/>
            <p:cNvSpPr>
              <a:spLocks/>
            </p:cNvSpPr>
            <p:nvPr/>
          </p:nvSpPr>
          <p:spPr bwMode="auto">
            <a:xfrm>
              <a:off x="1204" y="4016"/>
              <a:ext cx="34" cy="138"/>
            </a:xfrm>
            <a:custGeom>
              <a:avLst/>
              <a:gdLst>
                <a:gd name="T0" fmla="*/ 0 w 67"/>
                <a:gd name="T1" fmla="*/ 35 h 275"/>
                <a:gd name="T2" fmla="*/ 1 w 67"/>
                <a:gd name="T3" fmla="*/ 34 h 275"/>
                <a:gd name="T4" fmla="*/ 2 w 67"/>
                <a:gd name="T5" fmla="*/ 31 h 275"/>
                <a:gd name="T6" fmla="*/ 3 w 67"/>
                <a:gd name="T7" fmla="*/ 27 h 275"/>
                <a:gd name="T8" fmla="*/ 4 w 67"/>
                <a:gd name="T9" fmla="*/ 22 h 275"/>
                <a:gd name="T10" fmla="*/ 5 w 67"/>
                <a:gd name="T11" fmla="*/ 19 h 275"/>
                <a:gd name="T12" fmla="*/ 5 w 67"/>
                <a:gd name="T13" fmla="*/ 16 h 275"/>
                <a:gd name="T14" fmla="*/ 6 w 67"/>
                <a:gd name="T15" fmla="*/ 13 h 275"/>
                <a:gd name="T16" fmla="*/ 6 w 67"/>
                <a:gd name="T17" fmla="*/ 11 h 275"/>
                <a:gd name="T18" fmla="*/ 7 w 67"/>
                <a:gd name="T19" fmla="*/ 8 h 275"/>
                <a:gd name="T20" fmla="*/ 7 w 67"/>
                <a:gd name="T21" fmla="*/ 5 h 275"/>
                <a:gd name="T22" fmla="*/ 6 w 67"/>
                <a:gd name="T23" fmla="*/ 3 h 275"/>
                <a:gd name="T24" fmla="*/ 6 w 67"/>
                <a:gd name="T25" fmla="*/ 1 h 275"/>
                <a:gd name="T26" fmla="*/ 6 w 67"/>
                <a:gd name="T27" fmla="*/ 1 h 275"/>
                <a:gd name="T28" fmla="*/ 7 w 67"/>
                <a:gd name="T29" fmla="*/ 1 h 275"/>
                <a:gd name="T30" fmla="*/ 7 w 67"/>
                <a:gd name="T31" fmla="*/ 0 h 275"/>
                <a:gd name="T32" fmla="*/ 8 w 67"/>
                <a:gd name="T33" fmla="*/ 0 h 275"/>
                <a:gd name="T34" fmla="*/ 8 w 67"/>
                <a:gd name="T35" fmla="*/ 1 h 275"/>
                <a:gd name="T36" fmla="*/ 9 w 67"/>
                <a:gd name="T37" fmla="*/ 1 h 275"/>
                <a:gd name="T38" fmla="*/ 9 w 67"/>
                <a:gd name="T39" fmla="*/ 2 h 275"/>
                <a:gd name="T40" fmla="*/ 9 w 67"/>
                <a:gd name="T41" fmla="*/ 6 h 275"/>
                <a:gd name="T42" fmla="*/ 8 w 67"/>
                <a:gd name="T43" fmla="*/ 10 h 275"/>
                <a:gd name="T44" fmla="*/ 8 w 67"/>
                <a:gd name="T45" fmla="*/ 16 h 275"/>
                <a:gd name="T46" fmla="*/ 7 w 67"/>
                <a:gd name="T47" fmla="*/ 18 h 275"/>
                <a:gd name="T48" fmla="*/ 7 w 67"/>
                <a:gd name="T49" fmla="*/ 21 h 275"/>
                <a:gd name="T50" fmla="*/ 6 w 67"/>
                <a:gd name="T51" fmla="*/ 24 h 275"/>
                <a:gd name="T52" fmla="*/ 5 w 67"/>
                <a:gd name="T53" fmla="*/ 27 h 275"/>
                <a:gd name="T54" fmla="*/ 4 w 67"/>
                <a:gd name="T55" fmla="*/ 29 h 275"/>
                <a:gd name="T56" fmla="*/ 3 w 67"/>
                <a:gd name="T57" fmla="*/ 32 h 275"/>
                <a:gd name="T58" fmla="*/ 2 w 67"/>
                <a:gd name="T59" fmla="*/ 33 h 275"/>
                <a:gd name="T60" fmla="*/ 2 w 67"/>
                <a:gd name="T61" fmla="*/ 33 h 275"/>
                <a:gd name="T62" fmla="*/ 1 w 67"/>
                <a:gd name="T63" fmla="*/ 34 h 275"/>
                <a:gd name="T64" fmla="*/ 0 w 67"/>
                <a:gd name="T65" fmla="*/ 35 h 2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7" h="275">
                  <a:moveTo>
                    <a:pt x="0" y="275"/>
                  </a:moveTo>
                  <a:lnTo>
                    <a:pt x="2" y="267"/>
                  </a:lnTo>
                  <a:lnTo>
                    <a:pt x="9" y="244"/>
                  </a:lnTo>
                  <a:lnTo>
                    <a:pt x="20" y="211"/>
                  </a:lnTo>
                  <a:lnTo>
                    <a:pt x="30" y="169"/>
                  </a:lnTo>
                  <a:lnTo>
                    <a:pt x="35" y="148"/>
                  </a:lnTo>
                  <a:lnTo>
                    <a:pt x="39" y="124"/>
                  </a:lnTo>
                  <a:lnTo>
                    <a:pt x="43" y="102"/>
                  </a:lnTo>
                  <a:lnTo>
                    <a:pt x="47" y="81"/>
                  </a:lnTo>
                  <a:lnTo>
                    <a:pt x="49" y="59"/>
                  </a:lnTo>
                  <a:lnTo>
                    <a:pt x="49" y="40"/>
                  </a:lnTo>
                  <a:lnTo>
                    <a:pt x="47" y="23"/>
                  </a:lnTo>
                  <a:lnTo>
                    <a:pt x="45" y="7"/>
                  </a:lnTo>
                  <a:lnTo>
                    <a:pt x="46" y="6"/>
                  </a:lnTo>
                  <a:lnTo>
                    <a:pt x="52" y="2"/>
                  </a:lnTo>
                  <a:lnTo>
                    <a:pt x="56" y="0"/>
                  </a:lnTo>
                  <a:lnTo>
                    <a:pt x="60" y="0"/>
                  </a:lnTo>
                  <a:lnTo>
                    <a:pt x="64" y="3"/>
                  </a:lnTo>
                  <a:lnTo>
                    <a:pt x="67" y="6"/>
                  </a:lnTo>
                  <a:lnTo>
                    <a:pt x="67" y="16"/>
                  </a:lnTo>
                  <a:lnTo>
                    <a:pt x="66" y="41"/>
                  </a:lnTo>
                  <a:lnTo>
                    <a:pt x="63" y="78"/>
                  </a:lnTo>
                  <a:lnTo>
                    <a:pt x="58" y="121"/>
                  </a:lnTo>
                  <a:lnTo>
                    <a:pt x="54" y="144"/>
                  </a:lnTo>
                  <a:lnTo>
                    <a:pt x="50" y="167"/>
                  </a:lnTo>
                  <a:lnTo>
                    <a:pt x="43" y="190"/>
                  </a:lnTo>
                  <a:lnTo>
                    <a:pt x="37" y="211"/>
                  </a:lnTo>
                  <a:lnTo>
                    <a:pt x="30" y="230"/>
                  </a:lnTo>
                  <a:lnTo>
                    <a:pt x="21" y="249"/>
                  </a:lnTo>
                  <a:lnTo>
                    <a:pt x="16" y="257"/>
                  </a:lnTo>
                  <a:lnTo>
                    <a:pt x="10" y="263"/>
                  </a:lnTo>
                  <a:lnTo>
                    <a:pt x="5" y="270"/>
                  </a:lnTo>
                  <a:lnTo>
                    <a:pt x="0" y="275"/>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495" name="Freeform 89"/>
            <p:cNvSpPr>
              <a:spLocks/>
            </p:cNvSpPr>
            <p:nvPr/>
          </p:nvSpPr>
          <p:spPr bwMode="auto">
            <a:xfrm>
              <a:off x="1229" y="4016"/>
              <a:ext cx="35" cy="138"/>
            </a:xfrm>
            <a:custGeom>
              <a:avLst/>
              <a:gdLst>
                <a:gd name="T0" fmla="*/ 0 w 69"/>
                <a:gd name="T1" fmla="*/ 34 h 277"/>
                <a:gd name="T2" fmla="*/ 1 w 69"/>
                <a:gd name="T3" fmla="*/ 33 h 277"/>
                <a:gd name="T4" fmla="*/ 2 w 69"/>
                <a:gd name="T5" fmla="*/ 30 h 277"/>
                <a:gd name="T6" fmla="*/ 3 w 69"/>
                <a:gd name="T7" fmla="*/ 26 h 277"/>
                <a:gd name="T8" fmla="*/ 4 w 69"/>
                <a:gd name="T9" fmla="*/ 21 h 277"/>
                <a:gd name="T10" fmla="*/ 5 w 69"/>
                <a:gd name="T11" fmla="*/ 18 h 277"/>
                <a:gd name="T12" fmla="*/ 5 w 69"/>
                <a:gd name="T13" fmla="*/ 15 h 277"/>
                <a:gd name="T14" fmla="*/ 6 w 69"/>
                <a:gd name="T15" fmla="*/ 12 h 277"/>
                <a:gd name="T16" fmla="*/ 6 w 69"/>
                <a:gd name="T17" fmla="*/ 10 h 277"/>
                <a:gd name="T18" fmla="*/ 7 w 69"/>
                <a:gd name="T19" fmla="*/ 7 h 277"/>
                <a:gd name="T20" fmla="*/ 7 w 69"/>
                <a:gd name="T21" fmla="*/ 5 h 277"/>
                <a:gd name="T22" fmla="*/ 6 w 69"/>
                <a:gd name="T23" fmla="*/ 2 h 277"/>
                <a:gd name="T24" fmla="*/ 6 w 69"/>
                <a:gd name="T25" fmla="*/ 0 h 277"/>
                <a:gd name="T26" fmla="*/ 6 w 69"/>
                <a:gd name="T27" fmla="*/ 0 h 277"/>
                <a:gd name="T28" fmla="*/ 7 w 69"/>
                <a:gd name="T29" fmla="*/ 0 h 277"/>
                <a:gd name="T30" fmla="*/ 8 w 69"/>
                <a:gd name="T31" fmla="*/ 0 h 277"/>
                <a:gd name="T32" fmla="*/ 8 w 69"/>
                <a:gd name="T33" fmla="*/ 0 h 277"/>
                <a:gd name="T34" fmla="*/ 9 w 69"/>
                <a:gd name="T35" fmla="*/ 0 h 277"/>
                <a:gd name="T36" fmla="*/ 9 w 69"/>
                <a:gd name="T37" fmla="*/ 0 h 277"/>
                <a:gd name="T38" fmla="*/ 9 w 69"/>
                <a:gd name="T39" fmla="*/ 2 h 277"/>
                <a:gd name="T40" fmla="*/ 9 w 69"/>
                <a:gd name="T41" fmla="*/ 5 h 277"/>
                <a:gd name="T42" fmla="*/ 8 w 69"/>
                <a:gd name="T43" fmla="*/ 9 h 277"/>
                <a:gd name="T44" fmla="*/ 8 w 69"/>
                <a:gd name="T45" fmla="*/ 15 h 277"/>
                <a:gd name="T46" fmla="*/ 7 w 69"/>
                <a:gd name="T47" fmla="*/ 18 h 277"/>
                <a:gd name="T48" fmla="*/ 7 w 69"/>
                <a:gd name="T49" fmla="*/ 20 h 277"/>
                <a:gd name="T50" fmla="*/ 6 w 69"/>
                <a:gd name="T51" fmla="*/ 23 h 277"/>
                <a:gd name="T52" fmla="*/ 5 w 69"/>
                <a:gd name="T53" fmla="*/ 26 h 277"/>
                <a:gd name="T54" fmla="*/ 4 w 69"/>
                <a:gd name="T55" fmla="*/ 29 h 277"/>
                <a:gd name="T56" fmla="*/ 3 w 69"/>
                <a:gd name="T57" fmla="*/ 31 h 277"/>
                <a:gd name="T58" fmla="*/ 3 w 69"/>
                <a:gd name="T59" fmla="*/ 32 h 277"/>
                <a:gd name="T60" fmla="*/ 2 w 69"/>
                <a:gd name="T61" fmla="*/ 33 h 277"/>
                <a:gd name="T62" fmla="*/ 1 w 69"/>
                <a:gd name="T63" fmla="*/ 33 h 277"/>
                <a:gd name="T64" fmla="*/ 0 w 69"/>
                <a:gd name="T65" fmla="*/ 34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277">
                  <a:moveTo>
                    <a:pt x="0" y="277"/>
                  </a:moveTo>
                  <a:lnTo>
                    <a:pt x="3" y="269"/>
                  </a:lnTo>
                  <a:lnTo>
                    <a:pt x="10" y="245"/>
                  </a:lnTo>
                  <a:lnTo>
                    <a:pt x="21" y="211"/>
                  </a:lnTo>
                  <a:lnTo>
                    <a:pt x="31" y="170"/>
                  </a:lnTo>
                  <a:lnTo>
                    <a:pt x="36" y="148"/>
                  </a:lnTo>
                  <a:lnTo>
                    <a:pt x="40" y="125"/>
                  </a:lnTo>
                  <a:lnTo>
                    <a:pt x="44" y="103"/>
                  </a:lnTo>
                  <a:lnTo>
                    <a:pt x="48" y="81"/>
                  </a:lnTo>
                  <a:lnTo>
                    <a:pt x="50" y="59"/>
                  </a:lnTo>
                  <a:lnTo>
                    <a:pt x="50" y="40"/>
                  </a:lnTo>
                  <a:lnTo>
                    <a:pt x="48" y="23"/>
                  </a:lnTo>
                  <a:lnTo>
                    <a:pt x="46" y="7"/>
                  </a:lnTo>
                  <a:lnTo>
                    <a:pt x="48" y="6"/>
                  </a:lnTo>
                  <a:lnTo>
                    <a:pt x="55" y="2"/>
                  </a:lnTo>
                  <a:lnTo>
                    <a:pt x="57" y="0"/>
                  </a:lnTo>
                  <a:lnTo>
                    <a:pt x="61" y="0"/>
                  </a:lnTo>
                  <a:lnTo>
                    <a:pt x="65" y="3"/>
                  </a:lnTo>
                  <a:lnTo>
                    <a:pt x="69" y="6"/>
                  </a:lnTo>
                  <a:lnTo>
                    <a:pt x="68" y="16"/>
                  </a:lnTo>
                  <a:lnTo>
                    <a:pt x="67" y="41"/>
                  </a:lnTo>
                  <a:lnTo>
                    <a:pt x="64" y="78"/>
                  </a:lnTo>
                  <a:lnTo>
                    <a:pt x="59" y="121"/>
                  </a:lnTo>
                  <a:lnTo>
                    <a:pt x="55" y="144"/>
                  </a:lnTo>
                  <a:lnTo>
                    <a:pt x="51" y="167"/>
                  </a:lnTo>
                  <a:lnTo>
                    <a:pt x="44" y="190"/>
                  </a:lnTo>
                  <a:lnTo>
                    <a:pt x="38" y="212"/>
                  </a:lnTo>
                  <a:lnTo>
                    <a:pt x="31" y="232"/>
                  </a:lnTo>
                  <a:lnTo>
                    <a:pt x="22" y="249"/>
                  </a:lnTo>
                  <a:lnTo>
                    <a:pt x="17" y="258"/>
                  </a:lnTo>
                  <a:lnTo>
                    <a:pt x="11" y="265"/>
                  </a:lnTo>
                  <a:lnTo>
                    <a:pt x="6" y="271"/>
                  </a:lnTo>
                  <a:lnTo>
                    <a:pt x="0" y="27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96" name="Freeform 90"/>
            <p:cNvSpPr>
              <a:spLocks/>
            </p:cNvSpPr>
            <p:nvPr/>
          </p:nvSpPr>
          <p:spPr bwMode="auto">
            <a:xfrm>
              <a:off x="1229" y="4016"/>
              <a:ext cx="35" cy="138"/>
            </a:xfrm>
            <a:custGeom>
              <a:avLst/>
              <a:gdLst>
                <a:gd name="T0" fmla="*/ 0 w 69"/>
                <a:gd name="T1" fmla="*/ 34 h 277"/>
                <a:gd name="T2" fmla="*/ 1 w 69"/>
                <a:gd name="T3" fmla="*/ 33 h 277"/>
                <a:gd name="T4" fmla="*/ 2 w 69"/>
                <a:gd name="T5" fmla="*/ 30 h 277"/>
                <a:gd name="T6" fmla="*/ 3 w 69"/>
                <a:gd name="T7" fmla="*/ 26 h 277"/>
                <a:gd name="T8" fmla="*/ 4 w 69"/>
                <a:gd name="T9" fmla="*/ 21 h 277"/>
                <a:gd name="T10" fmla="*/ 5 w 69"/>
                <a:gd name="T11" fmla="*/ 18 h 277"/>
                <a:gd name="T12" fmla="*/ 5 w 69"/>
                <a:gd name="T13" fmla="*/ 15 h 277"/>
                <a:gd name="T14" fmla="*/ 6 w 69"/>
                <a:gd name="T15" fmla="*/ 12 h 277"/>
                <a:gd name="T16" fmla="*/ 6 w 69"/>
                <a:gd name="T17" fmla="*/ 10 h 277"/>
                <a:gd name="T18" fmla="*/ 7 w 69"/>
                <a:gd name="T19" fmla="*/ 7 h 277"/>
                <a:gd name="T20" fmla="*/ 7 w 69"/>
                <a:gd name="T21" fmla="*/ 5 h 277"/>
                <a:gd name="T22" fmla="*/ 6 w 69"/>
                <a:gd name="T23" fmla="*/ 2 h 277"/>
                <a:gd name="T24" fmla="*/ 6 w 69"/>
                <a:gd name="T25" fmla="*/ 0 h 277"/>
                <a:gd name="T26" fmla="*/ 6 w 69"/>
                <a:gd name="T27" fmla="*/ 0 h 277"/>
                <a:gd name="T28" fmla="*/ 7 w 69"/>
                <a:gd name="T29" fmla="*/ 0 h 277"/>
                <a:gd name="T30" fmla="*/ 8 w 69"/>
                <a:gd name="T31" fmla="*/ 0 h 277"/>
                <a:gd name="T32" fmla="*/ 8 w 69"/>
                <a:gd name="T33" fmla="*/ 0 h 277"/>
                <a:gd name="T34" fmla="*/ 9 w 69"/>
                <a:gd name="T35" fmla="*/ 0 h 277"/>
                <a:gd name="T36" fmla="*/ 9 w 69"/>
                <a:gd name="T37" fmla="*/ 0 h 277"/>
                <a:gd name="T38" fmla="*/ 9 w 69"/>
                <a:gd name="T39" fmla="*/ 2 h 277"/>
                <a:gd name="T40" fmla="*/ 9 w 69"/>
                <a:gd name="T41" fmla="*/ 5 h 277"/>
                <a:gd name="T42" fmla="*/ 8 w 69"/>
                <a:gd name="T43" fmla="*/ 9 h 277"/>
                <a:gd name="T44" fmla="*/ 8 w 69"/>
                <a:gd name="T45" fmla="*/ 15 h 277"/>
                <a:gd name="T46" fmla="*/ 7 w 69"/>
                <a:gd name="T47" fmla="*/ 18 h 277"/>
                <a:gd name="T48" fmla="*/ 7 w 69"/>
                <a:gd name="T49" fmla="*/ 20 h 277"/>
                <a:gd name="T50" fmla="*/ 6 w 69"/>
                <a:gd name="T51" fmla="*/ 23 h 277"/>
                <a:gd name="T52" fmla="*/ 5 w 69"/>
                <a:gd name="T53" fmla="*/ 26 h 277"/>
                <a:gd name="T54" fmla="*/ 4 w 69"/>
                <a:gd name="T55" fmla="*/ 29 h 277"/>
                <a:gd name="T56" fmla="*/ 3 w 69"/>
                <a:gd name="T57" fmla="*/ 31 h 277"/>
                <a:gd name="T58" fmla="*/ 3 w 69"/>
                <a:gd name="T59" fmla="*/ 32 h 277"/>
                <a:gd name="T60" fmla="*/ 2 w 69"/>
                <a:gd name="T61" fmla="*/ 33 h 277"/>
                <a:gd name="T62" fmla="*/ 1 w 69"/>
                <a:gd name="T63" fmla="*/ 33 h 277"/>
                <a:gd name="T64" fmla="*/ 0 w 69"/>
                <a:gd name="T65" fmla="*/ 34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 h="277">
                  <a:moveTo>
                    <a:pt x="0" y="277"/>
                  </a:moveTo>
                  <a:lnTo>
                    <a:pt x="3" y="269"/>
                  </a:lnTo>
                  <a:lnTo>
                    <a:pt x="10" y="245"/>
                  </a:lnTo>
                  <a:lnTo>
                    <a:pt x="21" y="211"/>
                  </a:lnTo>
                  <a:lnTo>
                    <a:pt x="31" y="170"/>
                  </a:lnTo>
                  <a:lnTo>
                    <a:pt x="36" y="148"/>
                  </a:lnTo>
                  <a:lnTo>
                    <a:pt x="40" y="125"/>
                  </a:lnTo>
                  <a:lnTo>
                    <a:pt x="44" y="103"/>
                  </a:lnTo>
                  <a:lnTo>
                    <a:pt x="48" y="81"/>
                  </a:lnTo>
                  <a:lnTo>
                    <a:pt x="50" y="59"/>
                  </a:lnTo>
                  <a:lnTo>
                    <a:pt x="50" y="40"/>
                  </a:lnTo>
                  <a:lnTo>
                    <a:pt x="48" y="23"/>
                  </a:lnTo>
                  <a:lnTo>
                    <a:pt x="46" y="7"/>
                  </a:lnTo>
                  <a:lnTo>
                    <a:pt x="48" y="6"/>
                  </a:lnTo>
                  <a:lnTo>
                    <a:pt x="55" y="2"/>
                  </a:lnTo>
                  <a:lnTo>
                    <a:pt x="57" y="0"/>
                  </a:lnTo>
                  <a:lnTo>
                    <a:pt x="61" y="0"/>
                  </a:lnTo>
                  <a:lnTo>
                    <a:pt x="65" y="3"/>
                  </a:lnTo>
                  <a:lnTo>
                    <a:pt x="69" y="6"/>
                  </a:lnTo>
                  <a:lnTo>
                    <a:pt x="68" y="16"/>
                  </a:lnTo>
                  <a:lnTo>
                    <a:pt x="67" y="41"/>
                  </a:lnTo>
                  <a:lnTo>
                    <a:pt x="64" y="78"/>
                  </a:lnTo>
                  <a:lnTo>
                    <a:pt x="59" y="121"/>
                  </a:lnTo>
                  <a:lnTo>
                    <a:pt x="55" y="144"/>
                  </a:lnTo>
                  <a:lnTo>
                    <a:pt x="51" y="167"/>
                  </a:lnTo>
                  <a:lnTo>
                    <a:pt x="44" y="190"/>
                  </a:lnTo>
                  <a:lnTo>
                    <a:pt x="38" y="212"/>
                  </a:lnTo>
                  <a:lnTo>
                    <a:pt x="31" y="232"/>
                  </a:lnTo>
                  <a:lnTo>
                    <a:pt x="22" y="249"/>
                  </a:lnTo>
                  <a:lnTo>
                    <a:pt x="17" y="258"/>
                  </a:lnTo>
                  <a:lnTo>
                    <a:pt x="11" y="265"/>
                  </a:lnTo>
                  <a:lnTo>
                    <a:pt x="6" y="271"/>
                  </a:lnTo>
                  <a:lnTo>
                    <a:pt x="0" y="277"/>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497" name="Freeform 91"/>
            <p:cNvSpPr>
              <a:spLocks/>
            </p:cNvSpPr>
            <p:nvPr/>
          </p:nvSpPr>
          <p:spPr bwMode="auto">
            <a:xfrm>
              <a:off x="775" y="3622"/>
              <a:ext cx="388" cy="620"/>
            </a:xfrm>
            <a:custGeom>
              <a:avLst/>
              <a:gdLst>
                <a:gd name="T0" fmla="*/ 12 w 775"/>
                <a:gd name="T1" fmla="*/ 14 h 1239"/>
                <a:gd name="T2" fmla="*/ 16 w 775"/>
                <a:gd name="T3" fmla="*/ 19 h 1239"/>
                <a:gd name="T4" fmla="*/ 21 w 775"/>
                <a:gd name="T5" fmla="*/ 27 h 1239"/>
                <a:gd name="T6" fmla="*/ 23 w 775"/>
                <a:gd name="T7" fmla="*/ 33 h 1239"/>
                <a:gd name="T8" fmla="*/ 25 w 775"/>
                <a:gd name="T9" fmla="*/ 41 h 1239"/>
                <a:gd name="T10" fmla="*/ 26 w 775"/>
                <a:gd name="T11" fmla="*/ 50 h 1239"/>
                <a:gd name="T12" fmla="*/ 26 w 775"/>
                <a:gd name="T13" fmla="*/ 61 h 1239"/>
                <a:gd name="T14" fmla="*/ 16 w 775"/>
                <a:gd name="T15" fmla="*/ 73 h 1239"/>
                <a:gd name="T16" fmla="*/ 9 w 775"/>
                <a:gd name="T17" fmla="*/ 84 h 1239"/>
                <a:gd name="T18" fmla="*/ 5 w 775"/>
                <a:gd name="T19" fmla="*/ 93 h 1239"/>
                <a:gd name="T20" fmla="*/ 2 w 775"/>
                <a:gd name="T21" fmla="*/ 102 h 1239"/>
                <a:gd name="T22" fmla="*/ 0 w 775"/>
                <a:gd name="T23" fmla="*/ 112 h 1239"/>
                <a:gd name="T24" fmla="*/ 1 w 775"/>
                <a:gd name="T25" fmla="*/ 123 h 1239"/>
                <a:gd name="T26" fmla="*/ 5 w 775"/>
                <a:gd name="T27" fmla="*/ 133 h 1239"/>
                <a:gd name="T28" fmla="*/ 13 w 775"/>
                <a:gd name="T29" fmla="*/ 142 h 1239"/>
                <a:gd name="T30" fmla="*/ 20 w 775"/>
                <a:gd name="T31" fmla="*/ 147 h 1239"/>
                <a:gd name="T32" fmla="*/ 30 w 775"/>
                <a:gd name="T33" fmla="*/ 152 h 1239"/>
                <a:gd name="T34" fmla="*/ 37 w 775"/>
                <a:gd name="T35" fmla="*/ 154 h 1239"/>
                <a:gd name="T36" fmla="*/ 44 w 775"/>
                <a:gd name="T37" fmla="*/ 155 h 1239"/>
                <a:gd name="T38" fmla="*/ 51 w 775"/>
                <a:gd name="T39" fmla="*/ 155 h 1239"/>
                <a:gd name="T40" fmla="*/ 60 w 775"/>
                <a:gd name="T41" fmla="*/ 154 h 1239"/>
                <a:gd name="T42" fmla="*/ 69 w 775"/>
                <a:gd name="T43" fmla="*/ 152 h 1239"/>
                <a:gd name="T44" fmla="*/ 79 w 775"/>
                <a:gd name="T45" fmla="*/ 144 h 1239"/>
                <a:gd name="T46" fmla="*/ 87 w 775"/>
                <a:gd name="T47" fmla="*/ 134 h 1239"/>
                <a:gd name="T48" fmla="*/ 92 w 775"/>
                <a:gd name="T49" fmla="*/ 127 h 1239"/>
                <a:gd name="T50" fmla="*/ 95 w 775"/>
                <a:gd name="T51" fmla="*/ 119 h 1239"/>
                <a:gd name="T52" fmla="*/ 97 w 775"/>
                <a:gd name="T53" fmla="*/ 109 h 1239"/>
                <a:gd name="T54" fmla="*/ 97 w 775"/>
                <a:gd name="T55" fmla="*/ 100 h 1239"/>
                <a:gd name="T56" fmla="*/ 93 w 775"/>
                <a:gd name="T57" fmla="*/ 90 h 1239"/>
                <a:gd name="T58" fmla="*/ 86 w 775"/>
                <a:gd name="T59" fmla="*/ 79 h 1239"/>
                <a:gd name="T60" fmla="*/ 79 w 775"/>
                <a:gd name="T61" fmla="*/ 74 h 1239"/>
                <a:gd name="T62" fmla="*/ 74 w 775"/>
                <a:gd name="T63" fmla="*/ 70 h 1239"/>
                <a:gd name="T64" fmla="*/ 65 w 775"/>
                <a:gd name="T65" fmla="*/ 66 h 1239"/>
                <a:gd name="T66" fmla="*/ 53 w 775"/>
                <a:gd name="T67" fmla="*/ 63 h 1239"/>
                <a:gd name="T68" fmla="*/ 38 w 775"/>
                <a:gd name="T69" fmla="*/ 60 h 1239"/>
                <a:gd name="T70" fmla="*/ 38 w 775"/>
                <a:gd name="T71" fmla="*/ 56 h 1239"/>
                <a:gd name="T72" fmla="*/ 39 w 775"/>
                <a:gd name="T73" fmla="*/ 51 h 1239"/>
                <a:gd name="T74" fmla="*/ 42 w 775"/>
                <a:gd name="T75" fmla="*/ 44 h 1239"/>
                <a:gd name="T76" fmla="*/ 48 w 775"/>
                <a:gd name="T77" fmla="*/ 36 h 1239"/>
                <a:gd name="T78" fmla="*/ 55 w 775"/>
                <a:gd name="T79" fmla="*/ 31 h 1239"/>
                <a:gd name="T80" fmla="*/ 58 w 775"/>
                <a:gd name="T81" fmla="*/ 27 h 1239"/>
                <a:gd name="T82" fmla="*/ 59 w 775"/>
                <a:gd name="T83" fmla="*/ 23 h 1239"/>
                <a:gd name="T84" fmla="*/ 59 w 775"/>
                <a:gd name="T85" fmla="*/ 20 h 1239"/>
                <a:gd name="T86" fmla="*/ 57 w 775"/>
                <a:gd name="T87" fmla="*/ 17 h 1239"/>
                <a:gd name="T88" fmla="*/ 54 w 775"/>
                <a:gd name="T89" fmla="*/ 15 h 1239"/>
                <a:gd name="T90" fmla="*/ 50 w 775"/>
                <a:gd name="T91" fmla="*/ 12 h 1239"/>
                <a:gd name="T92" fmla="*/ 48 w 775"/>
                <a:gd name="T93" fmla="*/ 10 h 1239"/>
                <a:gd name="T94" fmla="*/ 49 w 775"/>
                <a:gd name="T95" fmla="*/ 8 h 1239"/>
                <a:gd name="T96" fmla="*/ 47 w 775"/>
                <a:gd name="T97" fmla="*/ 7 h 1239"/>
                <a:gd name="T98" fmla="*/ 43 w 775"/>
                <a:gd name="T99" fmla="*/ 6 h 1239"/>
                <a:gd name="T100" fmla="*/ 35 w 775"/>
                <a:gd name="T101" fmla="*/ 8 h 1239"/>
                <a:gd name="T102" fmla="*/ 30 w 775"/>
                <a:gd name="T103" fmla="*/ 9 h 1239"/>
                <a:gd name="T104" fmla="*/ 23 w 775"/>
                <a:gd name="T105" fmla="*/ 8 h 1239"/>
                <a:gd name="T106" fmla="*/ 17 w 775"/>
                <a:gd name="T107" fmla="*/ 5 h 1239"/>
                <a:gd name="T108" fmla="*/ 10 w 775"/>
                <a:gd name="T109" fmla="*/ 1 h 1239"/>
                <a:gd name="T110" fmla="*/ 7 w 775"/>
                <a:gd name="T111" fmla="*/ 1 h 1239"/>
                <a:gd name="T112" fmla="*/ 5 w 775"/>
                <a:gd name="T113" fmla="*/ 2 h 1239"/>
                <a:gd name="T114" fmla="*/ 4 w 775"/>
                <a:gd name="T115" fmla="*/ 5 h 1239"/>
                <a:gd name="T116" fmla="*/ 5 w 775"/>
                <a:gd name="T117" fmla="*/ 8 h 1239"/>
                <a:gd name="T118" fmla="*/ 7 w 775"/>
                <a:gd name="T119" fmla="*/ 12 h 12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5" h="1239">
                  <a:moveTo>
                    <a:pt x="69" y="100"/>
                  </a:moveTo>
                  <a:lnTo>
                    <a:pt x="75" y="103"/>
                  </a:lnTo>
                  <a:lnTo>
                    <a:pt x="90" y="111"/>
                  </a:lnTo>
                  <a:lnTo>
                    <a:pt x="101" y="120"/>
                  </a:lnTo>
                  <a:lnTo>
                    <a:pt x="113" y="131"/>
                  </a:lnTo>
                  <a:lnTo>
                    <a:pt x="125" y="145"/>
                  </a:lnTo>
                  <a:lnTo>
                    <a:pt x="138" y="162"/>
                  </a:lnTo>
                  <a:lnTo>
                    <a:pt x="151" y="185"/>
                  </a:lnTo>
                  <a:lnTo>
                    <a:pt x="163" y="211"/>
                  </a:lnTo>
                  <a:lnTo>
                    <a:pt x="169" y="227"/>
                  </a:lnTo>
                  <a:lnTo>
                    <a:pt x="175" y="242"/>
                  </a:lnTo>
                  <a:lnTo>
                    <a:pt x="180" y="261"/>
                  </a:lnTo>
                  <a:lnTo>
                    <a:pt x="184" y="279"/>
                  </a:lnTo>
                  <a:lnTo>
                    <a:pt x="189" y="300"/>
                  </a:lnTo>
                  <a:lnTo>
                    <a:pt x="193" y="323"/>
                  </a:lnTo>
                  <a:lnTo>
                    <a:pt x="196" y="346"/>
                  </a:lnTo>
                  <a:lnTo>
                    <a:pt x="198" y="371"/>
                  </a:lnTo>
                  <a:lnTo>
                    <a:pt x="201" y="398"/>
                  </a:lnTo>
                  <a:lnTo>
                    <a:pt x="202" y="427"/>
                  </a:lnTo>
                  <a:lnTo>
                    <a:pt x="202" y="455"/>
                  </a:lnTo>
                  <a:lnTo>
                    <a:pt x="202" y="488"/>
                  </a:lnTo>
                  <a:lnTo>
                    <a:pt x="187" y="505"/>
                  </a:lnTo>
                  <a:lnTo>
                    <a:pt x="148" y="552"/>
                  </a:lnTo>
                  <a:lnTo>
                    <a:pt x="123" y="584"/>
                  </a:lnTo>
                  <a:lnTo>
                    <a:pt x="97" y="623"/>
                  </a:lnTo>
                  <a:lnTo>
                    <a:pt x="85" y="644"/>
                  </a:lnTo>
                  <a:lnTo>
                    <a:pt x="72" y="666"/>
                  </a:lnTo>
                  <a:lnTo>
                    <a:pt x="60" y="688"/>
                  </a:lnTo>
                  <a:lnTo>
                    <a:pt x="48" y="712"/>
                  </a:lnTo>
                  <a:lnTo>
                    <a:pt x="36" y="737"/>
                  </a:lnTo>
                  <a:lnTo>
                    <a:pt x="27" y="762"/>
                  </a:lnTo>
                  <a:lnTo>
                    <a:pt x="18" y="787"/>
                  </a:lnTo>
                  <a:lnTo>
                    <a:pt x="11" y="813"/>
                  </a:lnTo>
                  <a:lnTo>
                    <a:pt x="5" y="841"/>
                  </a:lnTo>
                  <a:lnTo>
                    <a:pt x="1" y="867"/>
                  </a:lnTo>
                  <a:lnTo>
                    <a:pt x="0" y="895"/>
                  </a:lnTo>
                  <a:lnTo>
                    <a:pt x="0" y="922"/>
                  </a:lnTo>
                  <a:lnTo>
                    <a:pt x="2" y="950"/>
                  </a:lnTo>
                  <a:lnTo>
                    <a:pt x="6" y="978"/>
                  </a:lnTo>
                  <a:lnTo>
                    <a:pt x="14" y="1004"/>
                  </a:lnTo>
                  <a:lnTo>
                    <a:pt x="25" y="1032"/>
                  </a:lnTo>
                  <a:lnTo>
                    <a:pt x="38" y="1058"/>
                  </a:lnTo>
                  <a:lnTo>
                    <a:pt x="55" y="1084"/>
                  </a:lnTo>
                  <a:lnTo>
                    <a:pt x="76" y="1111"/>
                  </a:lnTo>
                  <a:lnTo>
                    <a:pt x="100" y="1136"/>
                  </a:lnTo>
                  <a:lnTo>
                    <a:pt x="109" y="1143"/>
                  </a:lnTo>
                  <a:lnTo>
                    <a:pt x="137" y="1163"/>
                  </a:lnTo>
                  <a:lnTo>
                    <a:pt x="156" y="1175"/>
                  </a:lnTo>
                  <a:lnTo>
                    <a:pt x="180" y="1188"/>
                  </a:lnTo>
                  <a:lnTo>
                    <a:pt x="208" y="1200"/>
                  </a:lnTo>
                  <a:lnTo>
                    <a:pt x="238" y="1213"/>
                  </a:lnTo>
                  <a:lnTo>
                    <a:pt x="254" y="1218"/>
                  </a:lnTo>
                  <a:lnTo>
                    <a:pt x="271" y="1224"/>
                  </a:lnTo>
                  <a:lnTo>
                    <a:pt x="289" y="1228"/>
                  </a:lnTo>
                  <a:lnTo>
                    <a:pt x="308" y="1232"/>
                  </a:lnTo>
                  <a:lnTo>
                    <a:pt x="326" y="1236"/>
                  </a:lnTo>
                  <a:lnTo>
                    <a:pt x="346" y="1238"/>
                  </a:lnTo>
                  <a:lnTo>
                    <a:pt x="366" y="1239"/>
                  </a:lnTo>
                  <a:lnTo>
                    <a:pt x="387" y="1239"/>
                  </a:lnTo>
                  <a:lnTo>
                    <a:pt x="408" y="1239"/>
                  </a:lnTo>
                  <a:lnTo>
                    <a:pt x="430" y="1238"/>
                  </a:lnTo>
                  <a:lnTo>
                    <a:pt x="452" y="1236"/>
                  </a:lnTo>
                  <a:lnTo>
                    <a:pt x="475" y="1230"/>
                  </a:lnTo>
                  <a:lnTo>
                    <a:pt x="497" y="1225"/>
                  </a:lnTo>
                  <a:lnTo>
                    <a:pt x="521" y="1218"/>
                  </a:lnTo>
                  <a:lnTo>
                    <a:pt x="545" y="1209"/>
                  </a:lnTo>
                  <a:lnTo>
                    <a:pt x="568" y="1199"/>
                  </a:lnTo>
                  <a:lnTo>
                    <a:pt x="585" y="1186"/>
                  </a:lnTo>
                  <a:lnTo>
                    <a:pt x="626" y="1147"/>
                  </a:lnTo>
                  <a:lnTo>
                    <a:pt x="651" y="1121"/>
                  </a:lnTo>
                  <a:lnTo>
                    <a:pt x="679" y="1088"/>
                  </a:lnTo>
                  <a:lnTo>
                    <a:pt x="692" y="1071"/>
                  </a:lnTo>
                  <a:lnTo>
                    <a:pt x="705" y="1053"/>
                  </a:lnTo>
                  <a:lnTo>
                    <a:pt x="717" y="1033"/>
                  </a:lnTo>
                  <a:lnTo>
                    <a:pt x="729" y="1012"/>
                  </a:lnTo>
                  <a:lnTo>
                    <a:pt x="741" y="991"/>
                  </a:lnTo>
                  <a:lnTo>
                    <a:pt x="750" y="968"/>
                  </a:lnTo>
                  <a:lnTo>
                    <a:pt x="759" y="946"/>
                  </a:lnTo>
                  <a:lnTo>
                    <a:pt x="766" y="922"/>
                  </a:lnTo>
                  <a:lnTo>
                    <a:pt x="771" y="897"/>
                  </a:lnTo>
                  <a:lnTo>
                    <a:pt x="774" y="872"/>
                  </a:lnTo>
                  <a:lnTo>
                    <a:pt x="775" y="847"/>
                  </a:lnTo>
                  <a:lnTo>
                    <a:pt x="774" y="821"/>
                  </a:lnTo>
                  <a:lnTo>
                    <a:pt x="770" y="795"/>
                  </a:lnTo>
                  <a:lnTo>
                    <a:pt x="763" y="769"/>
                  </a:lnTo>
                  <a:lnTo>
                    <a:pt x="754" y="741"/>
                  </a:lnTo>
                  <a:lnTo>
                    <a:pt x="741" y="713"/>
                  </a:lnTo>
                  <a:lnTo>
                    <a:pt x="725" y="686"/>
                  </a:lnTo>
                  <a:lnTo>
                    <a:pt x="705" y="658"/>
                  </a:lnTo>
                  <a:lnTo>
                    <a:pt x="681" y="630"/>
                  </a:lnTo>
                  <a:lnTo>
                    <a:pt x="654" y="603"/>
                  </a:lnTo>
                  <a:lnTo>
                    <a:pt x="649" y="598"/>
                  </a:lnTo>
                  <a:lnTo>
                    <a:pt x="631" y="586"/>
                  </a:lnTo>
                  <a:lnTo>
                    <a:pt x="620" y="578"/>
                  </a:lnTo>
                  <a:lnTo>
                    <a:pt x="604" y="569"/>
                  </a:lnTo>
                  <a:lnTo>
                    <a:pt x="587" y="558"/>
                  </a:lnTo>
                  <a:lnTo>
                    <a:pt x="566" y="548"/>
                  </a:lnTo>
                  <a:lnTo>
                    <a:pt x="542" y="537"/>
                  </a:lnTo>
                  <a:lnTo>
                    <a:pt x="516" y="527"/>
                  </a:lnTo>
                  <a:lnTo>
                    <a:pt x="487" y="516"/>
                  </a:lnTo>
                  <a:lnTo>
                    <a:pt x="455" y="505"/>
                  </a:lnTo>
                  <a:lnTo>
                    <a:pt x="421" y="498"/>
                  </a:lnTo>
                  <a:lnTo>
                    <a:pt x="383" y="490"/>
                  </a:lnTo>
                  <a:lnTo>
                    <a:pt x="343" y="483"/>
                  </a:lnTo>
                  <a:lnTo>
                    <a:pt x="300" y="479"/>
                  </a:lnTo>
                  <a:lnTo>
                    <a:pt x="300" y="474"/>
                  </a:lnTo>
                  <a:lnTo>
                    <a:pt x="298" y="458"/>
                  </a:lnTo>
                  <a:lnTo>
                    <a:pt x="300" y="448"/>
                  </a:lnTo>
                  <a:lnTo>
                    <a:pt x="301" y="434"/>
                  </a:lnTo>
                  <a:lnTo>
                    <a:pt x="304" y="421"/>
                  </a:lnTo>
                  <a:lnTo>
                    <a:pt x="308" y="404"/>
                  </a:lnTo>
                  <a:lnTo>
                    <a:pt x="313" y="387"/>
                  </a:lnTo>
                  <a:lnTo>
                    <a:pt x="321" y="369"/>
                  </a:lnTo>
                  <a:lnTo>
                    <a:pt x="331" y="349"/>
                  </a:lnTo>
                  <a:lnTo>
                    <a:pt x="344" y="329"/>
                  </a:lnTo>
                  <a:lnTo>
                    <a:pt x="360" y="308"/>
                  </a:lnTo>
                  <a:lnTo>
                    <a:pt x="380" y="287"/>
                  </a:lnTo>
                  <a:lnTo>
                    <a:pt x="402" y="266"/>
                  </a:lnTo>
                  <a:lnTo>
                    <a:pt x="429" y="245"/>
                  </a:lnTo>
                  <a:lnTo>
                    <a:pt x="434" y="241"/>
                  </a:lnTo>
                  <a:lnTo>
                    <a:pt x="445" y="231"/>
                  </a:lnTo>
                  <a:lnTo>
                    <a:pt x="451" y="223"/>
                  </a:lnTo>
                  <a:lnTo>
                    <a:pt x="458" y="215"/>
                  </a:lnTo>
                  <a:lnTo>
                    <a:pt x="463" y="204"/>
                  </a:lnTo>
                  <a:lnTo>
                    <a:pt x="467" y="194"/>
                  </a:lnTo>
                  <a:lnTo>
                    <a:pt x="470" y="182"/>
                  </a:lnTo>
                  <a:lnTo>
                    <a:pt x="468" y="170"/>
                  </a:lnTo>
                  <a:lnTo>
                    <a:pt x="467" y="163"/>
                  </a:lnTo>
                  <a:lnTo>
                    <a:pt x="466" y="157"/>
                  </a:lnTo>
                  <a:lnTo>
                    <a:pt x="462" y="150"/>
                  </a:lnTo>
                  <a:lnTo>
                    <a:pt x="458" y="142"/>
                  </a:lnTo>
                  <a:lnTo>
                    <a:pt x="452" y="136"/>
                  </a:lnTo>
                  <a:lnTo>
                    <a:pt x="446" y="129"/>
                  </a:lnTo>
                  <a:lnTo>
                    <a:pt x="439" y="123"/>
                  </a:lnTo>
                  <a:lnTo>
                    <a:pt x="430" y="115"/>
                  </a:lnTo>
                  <a:lnTo>
                    <a:pt x="420" y="108"/>
                  </a:lnTo>
                  <a:lnTo>
                    <a:pt x="408" y="102"/>
                  </a:lnTo>
                  <a:lnTo>
                    <a:pt x="395" y="94"/>
                  </a:lnTo>
                  <a:lnTo>
                    <a:pt x="380" y="87"/>
                  </a:lnTo>
                  <a:lnTo>
                    <a:pt x="381" y="85"/>
                  </a:lnTo>
                  <a:lnTo>
                    <a:pt x="384" y="77"/>
                  </a:lnTo>
                  <a:lnTo>
                    <a:pt x="385" y="73"/>
                  </a:lnTo>
                  <a:lnTo>
                    <a:pt x="387" y="67"/>
                  </a:lnTo>
                  <a:lnTo>
                    <a:pt x="385" y="62"/>
                  </a:lnTo>
                  <a:lnTo>
                    <a:pt x="383" y="58"/>
                  </a:lnTo>
                  <a:lnTo>
                    <a:pt x="380" y="53"/>
                  </a:lnTo>
                  <a:lnTo>
                    <a:pt x="373" y="50"/>
                  </a:lnTo>
                  <a:lnTo>
                    <a:pt x="366" y="48"/>
                  </a:lnTo>
                  <a:lnTo>
                    <a:pt x="354" y="46"/>
                  </a:lnTo>
                  <a:lnTo>
                    <a:pt x="341" y="48"/>
                  </a:lnTo>
                  <a:lnTo>
                    <a:pt x="323" y="50"/>
                  </a:lnTo>
                  <a:lnTo>
                    <a:pt x="301" y="54"/>
                  </a:lnTo>
                  <a:lnTo>
                    <a:pt x="276" y="62"/>
                  </a:lnTo>
                  <a:lnTo>
                    <a:pt x="271" y="62"/>
                  </a:lnTo>
                  <a:lnTo>
                    <a:pt x="258" y="65"/>
                  </a:lnTo>
                  <a:lnTo>
                    <a:pt x="237" y="65"/>
                  </a:lnTo>
                  <a:lnTo>
                    <a:pt x="210" y="63"/>
                  </a:lnTo>
                  <a:lnTo>
                    <a:pt x="194" y="62"/>
                  </a:lnTo>
                  <a:lnTo>
                    <a:pt x="179" y="58"/>
                  </a:lnTo>
                  <a:lnTo>
                    <a:pt x="163" y="54"/>
                  </a:lnTo>
                  <a:lnTo>
                    <a:pt x="146" y="48"/>
                  </a:lnTo>
                  <a:lnTo>
                    <a:pt x="129" y="40"/>
                  </a:lnTo>
                  <a:lnTo>
                    <a:pt x="112" y="29"/>
                  </a:lnTo>
                  <a:lnTo>
                    <a:pt x="96" y="17"/>
                  </a:lnTo>
                  <a:lnTo>
                    <a:pt x="79" y="2"/>
                  </a:lnTo>
                  <a:lnTo>
                    <a:pt x="72" y="0"/>
                  </a:lnTo>
                  <a:lnTo>
                    <a:pt x="56" y="2"/>
                  </a:lnTo>
                  <a:lnTo>
                    <a:pt x="52" y="3"/>
                  </a:lnTo>
                  <a:lnTo>
                    <a:pt x="48" y="6"/>
                  </a:lnTo>
                  <a:lnTo>
                    <a:pt x="44" y="8"/>
                  </a:lnTo>
                  <a:lnTo>
                    <a:pt x="39" y="12"/>
                  </a:lnTo>
                  <a:lnTo>
                    <a:pt x="36" y="19"/>
                  </a:lnTo>
                  <a:lnTo>
                    <a:pt x="33" y="25"/>
                  </a:lnTo>
                  <a:lnTo>
                    <a:pt x="30" y="33"/>
                  </a:lnTo>
                  <a:lnTo>
                    <a:pt x="29" y="42"/>
                  </a:lnTo>
                  <a:lnTo>
                    <a:pt x="29" y="48"/>
                  </a:lnTo>
                  <a:lnTo>
                    <a:pt x="33" y="61"/>
                  </a:lnTo>
                  <a:lnTo>
                    <a:pt x="38" y="70"/>
                  </a:lnTo>
                  <a:lnTo>
                    <a:pt x="44" y="79"/>
                  </a:lnTo>
                  <a:lnTo>
                    <a:pt x="55" y="90"/>
                  </a:lnTo>
                  <a:lnTo>
                    <a:pt x="69" y="10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498" name="Freeform 92"/>
            <p:cNvSpPr>
              <a:spLocks/>
            </p:cNvSpPr>
            <p:nvPr/>
          </p:nvSpPr>
          <p:spPr bwMode="auto">
            <a:xfrm>
              <a:off x="775" y="3622"/>
              <a:ext cx="388" cy="620"/>
            </a:xfrm>
            <a:custGeom>
              <a:avLst/>
              <a:gdLst>
                <a:gd name="T0" fmla="*/ 12 w 775"/>
                <a:gd name="T1" fmla="*/ 14 h 1239"/>
                <a:gd name="T2" fmla="*/ 16 w 775"/>
                <a:gd name="T3" fmla="*/ 19 h 1239"/>
                <a:gd name="T4" fmla="*/ 21 w 775"/>
                <a:gd name="T5" fmla="*/ 27 h 1239"/>
                <a:gd name="T6" fmla="*/ 23 w 775"/>
                <a:gd name="T7" fmla="*/ 33 h 1239"/>
                <a:gd name="T8" fmla="*/ 25 w 775"/>
                <a:gd name="T9" fmla="*/ 41 h 1239"/>
                <a:gd name="T10" fmla="*/ 26 w 775"/>
                <a:gd name="T11" fmla="*/ 50 h 1239"/>
                <a:gd name="T12" fmla="*/ 26 w 775"/>
                <a:gd name="T13" fmla="*/ 61 h 1239"/>
                <a:gd name="T14" fmla="*/ 16 w 775"/>
                <a:gd name="T15" fmla="*/ 73 h 1239"/>
                <a:gd name="T16" fmla="*/ 9 w 775"/>
                <a:gd name="T17" fmla="*/ 84 h 1239"/>
                <a:gd name="T18" fmla="*/ 5 w 775"/>
                <a:gd name="T19" fmla="*/ 93 h 1239"/>
                <a:gd name="T20" fmla="*/ 2 w 775"/>
                <a:gd name="T21" fmla="*/ 102 h 1239"/>
                <a:gd name="T22" fmla="*/ 0 w 775"/>
                <a:gd name="T23" fmla="*/ 112 h 1239"/>
                <a:gd name="T24" fmla="*/ 1 w 775"/>
                <a:gd name="T25" fmla="*/ 123 h 1239"/>
                <a:gd name="T26" fmla="*/ 5 w 775"/>
                <a:gd name="T27" fmla="*/ 133 h 1239"/>
                <a:gd name="T28" fmla="*/ 13 w 775"/>
                <a:gd name="T29" fmla="*/ 142 h 1239"/>
                <a:gd name="T30" fmla="*/ 20 w 775"/>
                <a:gd name="T31" fmla="*/ 147 h 1239"/>
                <a:gd name="T32" fmla="*/ 30 w 775"/>
                <a:gd name="T33" fmla="*/ 152 h 1239"/>
                <a:gd name="T34" fmla="*/ 37 w 775"/>
                <a:gd name="T35" fmla="*/ 154 h 1239"/>
                <a:gd name="T36" fmla="*/ 44 w 775"/>
                <a:gd name="T37" fmla="*/ 155 h 1239"/>
                <a:gd name="T38" fmla="*/ 51 w 775"/>
                <a:gd name="T39" fmla="*/ 155 h 1239"/>
                <a:gd name="T40" fmla="*/ 60 w 775"/>
                <a:gd name="T41" fmla="*/ 154 h 1239"/>
                <a:gd name="T42" fmla="*/ 69 w 775"/>
                <a:gd name="T43" fmla="*/ 152 h 1239"/>
                <a:gd name="T44" fmla="*/ 79 w 775"/>
                <a:gd name="T45" fmla="*/ 144 h 1239"/>
                <a:gd name="T46" fmla="*/ 87 w 775"/>
                <a:gd name="T47" fmla="*/ 134 h 1239"/>
                <a:gd name="T48" fmla="*/ 92 w 775"/>
                <a:gd name="T49" fmla="*/ 127 h 1239"/>
                <a:gd name="T50" fmla="*/ 95 w 775"/>
                <a:gd name="T51" fmla="*/ 119 h 1239"/>
                <a:gd name="T52" fmla="*/ 97 w 775"/>
                <a:gd name="T53" fmla="*/ 109 h 1239"/>
                <a:gd name="T54" fmla="*/ 97 w 775"/>
                <a:gd name="T55" fmla="*/ 100 h 1239"/>
                <a:gd name="T56" fmla="*/ 93 w 775"/>
                <a:gd name="T57" fmla="*/ 90 h 1239"/>
                <a:gd name="T58" fmla="*/ 86 w 775"/>
                <a:gd name="T59" fmla="*/ 79 h 1239"/>
                <a:gd name="T60" fmla="*/ 79 w 775"/>
                <a:gd name="T61" fmla="*/ 74 h 1239"/>
                <a:gd name="T62" fmla="*/ 74 w 775"/>
                <a:gd name="T63" fmla="*/ 70 h 1239"/>
                <a:gd name="T64" fmla="*/ 65 w 775"/>
                <a:gd name="T65" fmla="*/ 66 h 1239"/>
                <a:gd name="T66" fmla="*/ 53 w 775"/>
                <a:gd name="T67" fmla="*/ 63 h 1239"/>
                <a:gd name="T68" fmla="*/ 38 w 775"/>
                <a:gd name="T69" fmla="*/ 60 h 1239"/>
                <a:gd name="T70" fmla="*/ 38 w 775"/>
                <a:gd name="T71" fmla="*/ 56 h 1239"/>
                <a:gd name="T72" fmla="*/ 39 w 775"/>
                <a:gd name="T73" fmla="*/ 51 h 1239"/>
                <a:gd name="T74" fmla="*/ 42 w 775"/>
                <a:gd name="T75" fmla="*/ 44 h 1239"/>
                <a:gd name="T76" fmla="*/ 48 w 775"/>
                <a:gd name="T77" fmla="*/ 36 h 1239"/>
                <a:gd name="T78" fmla="*/ 55 w 775"/>
                <a:gd name="T79" fmla="*/ 31 h 1239"/>
                <a:gd name="T80" fmla="*/ 58 w 775"/>
                <a:gd name="T81" fmla="*/ 27 h 1239"/>
                <a:gd name="T82" fmla="*/ 59 w 775"/>
                <a:gd name="T83" fmla="*/ 23 h 1239"/>
                <a:gd name="T84" fmla="*/ 59 w 775"/>
                <a:gd name="T85" fmla="*/ 20 h 1239"/>
                <a:gd name="T86" fmla="*/ 57 w 775"/>
                <a:gd name="T87" fmla="*/ 17 h 1239"/>
                <a:gd name="T88" fmla="*/ 54 w 775"/>
                <a:gd name="T89" fmla="*/ 15 h 1239"/>
                <a:gd name="T90" fmla="*/ 50 w 775"/>
                <a:gd name="T91" fmla="*/ 12 h 1239"/>
                <a:gd name="T92" fmla="*/ 48 w 775"/>
                <a:gd name="T93" fmla="*/ 10 h 1239"/>
                <a:gd name="T94" fmla="*/ 49 w 775"/>
                <a:gd name="T95" fmla="*/ 8 h 1239"/>
                <a:gd name="T96" fmla="*/ 47 w 775"/>
                <a:gd name="T97" fmla="*/ 7 h 1239"/>
                <a:gd name="T98" fmla="*/ 43 w 775"/>
                <a:gd name="T99" fmla="*/ 6 h 1239"/>
                <a:gd name="T100" fmla="*/ 35 w 775"/>
                <a:gd name="T101" fmla="*/ 8 h 1239"/>
                <a:gd name="T102" fmla="*/ 30 w 775"/>
                <a:gd name="T103" fmla="*/ 9 h 1239"/>
                <a:gd name="T104" fmla="*/ 23 w 775"/>
                <a:gd name="T105" fmla="*/ 8 h 1239"/>
                <a:gd name="T106" fmla="*/ 17 w 775"/>
                <a:gd name="T107" fmla="*/ 5 h 1239"/>
                <a:gd name="T108" fmla="*/ 10 w 775"/>
                <a:gd name="T109" fmla="*/ 1 h 1239"/>
                <a:gd name="T110" fmla="*/ 7 w 775"/>
                <a:gd name="T111" fmla="*/ 1 h 1239"/>
                <a:gd name="T112" fmla="*/ 5 w 775"/>
                <a:gd name="T113" fmla="*/ 2 h 1239"/>
                <a:gd name="T114" fmla="*/ 4 w 775"/>
                <a:gd name="T115" fmla="*/ 5 h 1239"/>
                <a:gd name="T116" fmla="*/ 5 w 775"/>
                <a:gd name="T117" fmla="*/ 8 h 1239"/>
                <a:gd name="T118" fmla="*/ 7 w 775"/>
                <a:gd name="T119" fmla="*/ 12 h 12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75" h="1239">
                  <a:moveTo>
                    <a:pt x="69" y="100"/>
                  </a:moveTo>
                  <a:lnTo>
                    <a:pt x="75" y="103"/>
                  </a:lnTo>
                  <a:lnTo>
                    <a:pt x="90" y="111"/>
                  </a:lnTo>
                  <a:lnTo>
                    <a:pt x="101" y="120"/>
                  </a:lnTo>
                  <a:lnTo>
                    <a:pt x="113" y="131"/>
                  </a:lnTo>
                  <a:lnTo>
                    <a:pt x="125" y="145"/>
                  </a:lnTo>
                  <a:lnTo>
                    <a:pt x="138" y="162"/>
                  </a:lnTo>
                  <a:lnTo>
                    <a:pt x="151" y="185"/>
                  </a:lnTo>
                  <a:lnTo>
                    <a:pt x="163" y="211"/>
                  </a:lnTo>
                  <a:lnTo>
                    <a:pt x="169" y="227"/>
                  </a:lnTo>
                  <a:lnTo>
                    <a:pt x="175" y="242"/>
                  </a:lnTo>
                  <a:lnTo>
                    <a:pt x="180" y="261"/>
                  </a:lnTo>
                  <a:lnTo>
                    <a:pt x="184" y="279"/>
                  </a:lnTo>
                  <a:lnTo>
                    <a:pt x="189" y="300"/>
                  </a:lnTo>
                  <a:lnTo>
                    <a:pt x="193" y="323"/>
                  </a:lnTo>
                  <a:lnTo>
                    <a:pt x="196" y="346"/>
                  </a:lnTo>
                  <a:lnTo>
                    <a:pt x="198" y="371"/>
                  </a:lnTo>
                  <a:lnTo>
                    <a:pt x="201" y="398"/>
                  </a:lnTo>
                  <a:lnTo>
                    <a:pt x="202" y="427"/>
                  </a:lnTo>
                  <a:lnTo>
                    <a:pt x="202" y="455"/>
                  </a:lnTo>
                  <a:lnTo>
                    <a:pt x="202" y="488"/>
                  </a:lnTo>
                  <a:lnTo>
                    <a:pt x="187" y="505"/>
                  </a:lnTo>
                  <a:lnTo>
                    <a:pt x="148" y="552"/>
                  </a:lnTo>
                  <a:lnTo>
                    <a:pt x="123" y="584"/>
                  </a:lnTo>
                  <a:lnTo>
                    <a:pt x="97" y="623"/>
                  </a:lnTo>
                  <a:lnTo>
                    <a:pt x="85" y="644"/>
                  </a:lnTo>
                  <a:lnTo>
                    <a:pt x="72" y="666"/>
                  </a:lnTo>
                  <a:lnTo>
                    <a:pt x="60" y="688"/>
                  </a:lnTo>
                  <a:lnTo>
                    <a:pt x="48" y="712"/>
                  </a:lnTo>
                  <a:lnTo>
                    <a:pt x="36" y="737"/>
                  </a:lnTo>
                  <a:lnTo>
                    <a:pt x="27" y="762"/>
                  </a:lnTo>
                  <a:lnTo>
                    <a:pt x="18" y="787"/>
                  </a:lnTo>
                  <a:lnTo>
                    <a:pt x="11" y="813"/>
                  </a:lnTo>
                  <a:lnTo>
                    <a:pt x="5" y="841"/>
                  </a:lnTo>
                  <a:lnTo>
                    <a:pt x="1" y="867"/>
                  </a:lnTo>
                  <a:lnTo>
                    <a:pt x="0" y="895"/>
                  </a:lnTo>
                  <a:lnTo>
                    <a:pt x="0" y="922"/>
                  </a:lnTo>
                  <a:lnTo>
                    <a:pt x="2" y="950"/>
                  </a:lnTo>
                  <a:lnTo>
                    <a:pt x="6" y="978"/>
                  </a:lnTo>
                  <a:lnTo>
                    <a:pt x="14" y="1004"/>
                  </a:lnTo>
                  <a:lnTo>
                    <a:pt x="25" y="1032"/>
                  </a:lnTo>
                  <a:lnTo>
                    <a:pt x="38" y="1058"/>
                  </a:lnTo>
                  <a:lnTo>
                    <a:pt x="55" y="1084"/>
                  </a:lnTo>
                  <a:lnTo>
                    <a:pt x="76" y="1111"/>
                  </a:lnTo>
                  <a:lnTo>
                    <a:pt x="100" y="1136"/>
                  </a:lnTo>
                  <a:lnTo>
                    <a:pt x="109" y="1143"/>
                  </a:lnTo>
                  <a:lnTo>
                    <a:pt x="137" y="1163"/>
                  </a:lnTo>
                  <a:lnTo>
                    <a:pt x="156" y="1175"/>
                  </a:lnTo>
                  <a:lnTo>
                    <a:pt x="180" y="1188"/>
                  </a:lnTo>
                  <a:lnTo>
                    <a:pt x="208" y="1200"/>
                  </a:lnTo>
                  <a:lnTo>
                    <a:pt x="238" y="1213"/>
                  </a:lnTo>
                  <a:lnTo>
                    <a:pt x="254" y="1218"/>
                  </a:lnTo>
                  <a:lnTo>
                    <a:pt x="271" y="1224"/>
                  </a:lnTo>
                  <a:lnTo>
                    <a:pt x="289" y="1228"/>
                  </a:lnTo>
                  <a:lnTo>
                    <a:pt x="308" y="1232"/>
                  </a:lnTo>
                  <a:lnTo>
                    <a:pt x="326" y="1236"/>
                  </a:lnTo>
                  <a:lnTo>
                    <a:pt x="346" y="1238"/>
                  </a:lnTo>
                  <a:lnTo>
                    <a:pt x="366" y="1239"/>
                  </a:lnTo>
                  <a:lnTo>
                    <a:pt x="387" y="1239"/>
                  </a:lnTo>
                  <a:lnTo>
                    <a:pt x="408" y="1239"/>
                  </a:lnTo>
                  <a:lnTo>
                    <a:pt x="430" y="1238"/>
                  </a:lnTo>
                  <a:lnTo>
                    <a:pt x="452" y="1236"/>
                  </a:lnTo>
                  <a:lnTo>
                    <a:pt x="475" y="1230"/>
                  </a:lnTo>
                  <a:lnTo>
                    <a:pt x="497" y="1225"/>
                  </a:lnTo>
                  <a:lnTo>
                    <a:pt x="521" y="1218"/>
                  </a:lnTo>
                  <a:lnTo>
                    <a:pt x="545" y="1209"/>
                  </a:lnTo>
                  <a:lnTo>
                    <a:pt x="568" y="1199"/>
                  </a:lnTo>
                  <a:lnTo>
                    <a:pt x="585" y="1186"/>
                  </a:lnTo>
                  <a:lnTo>
                    <a:pt x="626" y="1147"/>
                  </a:lnTo>
                  <a:lnTo>
                    <a:pt x="651" y="1121"/>
                  </a:lnTo>
                  <a:lnTo>
                    <a:pt x="679" y="1088"/>
                  </a:lnTo>
                  <a:lnTo>
                    <a:pt x="692" y="1071"/>
                  </a:lnTo>
                  <a:lnTo>
                    <a:pt x="705" y="1053"/>
                  </a:lnTo>
                  <a:lnTo>
                    <a:pt x="717" y="1033"/>
                  </a:lnTo>
                  <a:lnTo>
                    <a:pt x="729" y="1012"/>
                  </a:lnTo>
                  <a:lnTo>
                    <a:pt x="741" y="991"/>
                  </a:lnTo>
                  <a:lnTo>
                    <a:pt x="750" y="968"/>
                  </a:lnTo>
                  <a:lnTo>
                    <a:pt x="759" y="946"/>
                  </a:lnTo>
                  <a:lnTo>
                    <a:pt x="766" y="922"/>
                  </a:lnTo>
                  <a:lnTo>
                    <a:pt x="771" y="897"/>
                  </a:lnTo>
                  <a:lnTo>
                    <a:pt x="774" y="872"/>
                  </a:lnTo>
                  <a:lnTo>
                    <a:pt x="775" y="847"/>
                  </a:lnTo>
                  <a:lnTo>
                    <a:pt x="774" y="821"/>
                  </a:lnTo>
                  <a:lnTo>
                    <a:pt x="770" y="795"/>
                  </a:lnTo>
                  <a:lnTo>
                    <a:pt x="763" y="769"/>
                  </a:lnTo>
                  <a:lnTo>
                    <a:pt x="754" y="741"/>
                  </a:lnTo>
                  <a:lnTo>
                    <a:pt x="741" y="713"/>
                  </a:lnTo>
                  <a:lnTo>
                    <a:pt x="725" y="686"/>
                  </a:lnTo>
                  <a:lnTo>
                    <a:pt x="705" y="658"/>
                  </a:lnTo>
                  <a:lnTo>
                    <a:pt x="681" y="630"/>
                  </a:lnTo>
                  <a:lnTo>
                    <a:pt x="654" y="603"/>
                  </a:lnTo>
                  <a:lnTo>
                    <a:pt x="649" y="598"/>
                  </a:lnTo>
                  <a:lnTo>
                    <a:pt x="631" y="586"/>
                  </a:lnTo>
                  <a:lnTo>
                    <a:pt x="620" y="578"/>
                  </a:lnTo>
                  <a:lnTo>
                    <a:pt x="604" y="569"/>
                  </a:lnTo>
                  <a:lnTo>
                    <a:pt x="587" y="558"/>
                  </a:lnTo>
                  <a:lnTo>
                    <a:pt x="566" y="548"/>
                  </a:lnTo>
                  <a:lnTo>
                    <a:pt x="542" y="537"/>
                  </a:lnTo>
                  <a:lnTo>
                    <a:pt x="516" y="527"/>
                  </a:lnTo>
                  <a:lnTo>
                    <a:pt x="487" y="516"/>
                  </a:lnTo>
                  <a:lnTo>
                    <a:pt x="455" y="505"/>
                  </a:lnTo>
                  <a:lnTo>
                    <a:pt x="421" y="498"/>
                  </a:lnTo>
                  <a:lnTo>
                    <a:pt x="383" y="490"/>
                  </a:lnTo>
                  <a:lnTo>
                    <a:pt x="343" y="483"/>
                  </a:lnTo>
                  <a:lnTo>
                    <a:pt x="300" y="479"/>
                  </a:lnTo>
                  <a:lnTo>
                    <a:pt x="300" y="474"/>
                  </a:lnTo>
                  <a:lnTo>
                    <a:pt x="298" y="458"/>
                  </a:lnTo>
                  <a:lnTo>
                    <a:pt x="300" y="448"/>
                  </a:lnTo>
                  <a:lnTo>
                    <a:pt x="301" y="434"/>
                  </a:lnTo>
                  <a:lnTo>
                    <a:pt x="304" y="421"/>
                  </a:lnTo>
                  <a:lnTo>
                    <a:pt x="308" y="404"/>
                  </a:lnTo>
                  <a:lnTo>
                    <a:pt x="313" y="387"/>
                  </a:lnTo>
                  <a:lnTo>
                    <a:pt x="321" y="369"/>
                  </a:lnTo>
                  <a:lnTo>
                    <a:pt x="331" y="349"/>
                  </a:lnTo>
                  <a:lnTo>
                    <a:pt x="344" y="329"/>
                  </a:lnTo>
                  <a:lnTo>
                    <a:pt x="360" y="308"/>
                  </a:lnTo>
                  <a:lnTo>
                    <a:pt x="380" y="287"/>
                  </a:lnTo>
                  <a:lnTo>
                    <a:pt x="402" y="266"/>
                  </a:lnTo>
                  <a:lnTo>
                    <a:pt x="429" y="245"/>
                  </a:lnTo>
                  <a:lnTo>
                    <a:pt x="434" y="241"/>
                  </a:lnTo>
                  <a:lnTo>
                    <a:pt x="445" y="231"/>
                  </a:lnTo>
                  <a:lnTo>
                    <a:pt x="451" y="223"/>
                  </a:lnTo>
                  <a:lnTo>
                    <a:pt x="458" y="215"/>
                  </a:lnTo>
                  <a:lnTo>
                    <a:pt x="463" y="204"/>
                  </a:lnTo>
                  <a:lnTo>
                    <a:pt x="467" y="194"/>
                  </a:lnTo>
                  <a:lnTo>
                    <a:pt x="470" y="182"/>
                  </a:lnTo>
                  <a:lnTo>
                    <a:pt x="468" y="170"/>
                  </a:lnTo>
                  <a:lnTo>
                    <a:pt x="467" y="163"/>
                  </a:lnTo>
                  <a:lnTo>
                    <a:pt x="466" y="157"/>
                  </a:lnTo>
                  <a:lnTo>
                    <a:pt x="462" y="150"/>
                  </a:lnTo>
                  <a:lnTo>
                    <a:pt x="458" y="142"/>
                  </a:lnTo>
                  <a:lnTo>
                    <a:pt x="452" y="136"/>
                  </a:lnTo>
                  <a:lnTo>
                    <a:pt x="446" y="129"/>
                  </a:lnTo>
                  <a:lnTo>
                    <a:pt x="439" y="123"/>
                  </a:lnTo>
                  <a:lnTo>
                    <a:pt x="430" y="115"/>
                  </a:lnTo>
                  <a:lnTo>
                    <a:pt x="420" y="108"/>
                  </a:lnTo>
                  <a:lnTo>
                    <a:pt x="408" y="102"/>
                  </a:lnTo>
                  <a:lnTo>
                    <a:pt x="395" y="94"/>
                  </a:lnTo>
                  <a:lnTo>
                    <a:pt x="380" y="87"/>
                  </a:lnTo>
                  <a:lnTo>
                    <a:pt x="381" y="85"/>
                  </a:lnTo>
                  <a:lnTo>
                    <a:pt x="384" y="77"/>
                  </a:lnTo>
                  <a:lnTo>
                    <a:pt x="385" y="73"/>
                  </a:lnTo>
                  <a:lnTo>
                    <a:pt x="387" y="67"/>
                  </a:lnTo>
                  <a:lnTo>
                    <a:pt x="385" y="62"/>
                  </a:lnTo>
                  <a:lnTo>
                    <a:pt x="383" y="58"/>
                  </a:lnTo>
                  <a:lnTo>
                    <a:pt x="380" y="53"/>
                  </a:lnTo>
                  <a:lnTo>
                    <a:pt x="373" y="50"/>
                  </a:lnTo>
                  <a:lnTo>
                    <a:pt x="366" y="48"/>
                  </a:lnTo>
                  <a:lnTo>
                    <a:pt x="354" y="46"/>
                  </a:lnTo>
                  <a:lnTo>
                    <a:pt x="341" y="48"/>
                  </a:lnTo>
                  <a:lnTo>
                    <a:pt x="323" y="50"/>
                  </a:lnTo>
                  <a:lnTo>
                    <a:pt x="301" y="54"/>
                  </a:lnTo>
                  <a:lnTo>
                    <a:pt x="276" y="62"/>
                  </a:lnTo>
                  <a:lnTo>
                    <a:pt x="271" y="62"/>
                  </a:lnTo>
                  <a:lnTo>
                    <a:pt x="258" y="65"/>
                  </a:lnTo>
                  <a:lnTo>
                    <a:pt x="237" y="65"/>
                  </a:lnTo>
                  <a:lnTo>
                    <a:pt x="210" y="63"/>
                  </a:lnTo>
                  <a:lnTo>
                    <a:pt x="194" y="62"/>
                  </a:lnTo>
                  <a:lnTo>
                    <a:pt x="179" y="58"/>
                  </a:lnTo>
                  <a:lnTo>
                    <a:pt x="163" y="54"/>
                  </a:lnTo>
                  <a:lnTo>
                    <a:pt x="146" y="48"/>
                  </a:lnTo>
                  <a:lnTo>
                    <a:pt x="129" y="40"/>
                  </a:lnTo>
                  <a:lnTo>
                    <a:pt x="112" y="29"/>
                  </a:lnTo>
                  <a:lnTo>
                    <a:pt x="96" y="17"/>
                  </a:lnTo>
                  <a:lnTo>
                    <a:pt x="79" y="2"/>
                  </a:lnTo>
                  <a:lnTo>
                    <a:pt x="72" y="0"/>
                  </a:lnTo>
                  <a:lnTo>
                    <a:pt x="56" y="2"/>
                  </a:lnTo>
                  <a:lnTo>
                    <a:pt x="52" y="3"/>
                  </a:lnTo>
                  <a:lnTo>
                    <a:pt x="48" y="6"/>
                  </a:lnTo>
                  <a:lnTo>
                    <a:pt x="44" y="8"/>
                  </a:lnTo>
                  <a:lnTo>
                    <a:pt x="39" y="12"/>
                  </a:lnTo>
                  <a:lnTo>
                    <a:pt x="36" y="19"/>
                  </a:lnTo>
                  <a:lnTo>
                    <a:pt x="33" y="25"/>
                  </a:lnTo>
                  <a:lnTo>
                    <a:pt x="30" y="33"/>
                  </a:lnTo>
                  <a:lnTo>
                    <a:pt x="29" y="42"/>
                  </a:lnTo>
                  <a:lnTo>
                    <a:pt x="29" y="48"/>
                  </a:lnTo>
                  <a:lnTo>
                    <a:pt x="33" y="61"/>
                  </a:lnTo>
                  <a:lnTo>
                    <a:pt x="38" y="70"/>
                  </a:lnTo>
                  <a:lnTo>
                    <a:pt x="44" y="79"/>
                  </a:lnTo>
                  <a:lnTo>
                    <a:pt x="55" y="90"/>
                  </a:lnTo>
                  <a:lnTo>
                    <a:pt x="69" y="100"/>
                  </a:lnTo>
                </a:path>
              </a:pathLst>
            </a:custGeom>
            <a:noFill/>
            <a:ln w="1588">
              <a:solidFill>
                <a:srgbClr val="BFFF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499" name="Freeform 93"/>
            <p:cNvSpPr>
              <a:spLocks/>
            </p:cNvSpPr>
            <p:nvPr/>
          </p:nvSpPr>
          <p:spPr bwMode="auto">
            <a:xfrm>
              <a:off x="912" y="3647"/>
              <a:ext cx="81" cy="211"/>
            </a:xfrm>
            <a:custGeom>
              <a:avLst/>
              <a:gdLst>
                <a:gd name="T0" fmla="*/ 0 w 162"/>
                <a:gd name="T1" fmla="*/ 53 h 422"/>
                <a:gd name="T2" fmla="*/ 0 w 162"/>
                <a:gd name="T3" fmla="*/ 52 h 422"/>
                <a:gd name="T4" fmla="*/ 1 w 162"/>
                <a:gd name="T5" fmla="*/ 48 h 422"/>
                <a:gd name="T6" fmla="*/ 1 w 162"/>
                <a:gd name="T7" fmla="*/ 46 h 422"/>
                <a:gd name="T8" fmla="*/ 1 w 162"/>
                <a:gd name="T9" fmla="*/ 43 h 422"/>
                <a:gd name="T10" fmla="*/ 2 w 162"/>
                <a:gd name="T11" fmla="*/ 40 h 422"/>
                <a:gd name="T12" fmla="*/ 3 w 162"/>
                <a:gd name="T13" fmla="*/ 36 h 422"/>
                <a:gd name="T14" fmla="*/ 4 w 162"/>
                <a:gd name="T15" fmla="*/ 32 h 422"/>
                <a:gd name="T16" fmla="*/ 5 w 162"/>
                <a:gd name="T17" fmla="*/ 28 h 422"/>
                <a:gd name="T18" fmla="*/ 7 w 162"/>
                <a:gd name="T19" fmla="*/ 23 h 422"/>
                <a:gd name="T20" fmla="*/ 9 w 162"/>
                <a:gd name="T21" fmla="*/ 19 h 422"/>
                <a:gd name="T22" fmla="*/ 10 w 162"/>
                <a:gd name="T23" fmla="*/ 17 h 422"/>
                <a:gd name="T24" fmla="*/ 11 w 162"/>
                <a:gd name="T25" fmla="*/ 14 h 422"/>
                <a:gd name="T26" fmla="*/ 12 w 162"/>
                <a:gd name="T27" fmla="*/ 12 h 422"/>
                <a:gd name="T28" fmla="*/ 14 w 162"/>
                <a:gd name="T29" fmla="*/ 10 h 422"/>
                <a:gd name="T30" fmla="*/ 15 w 162"/>
                <a:gd name="T31" fmla="*/ 7 h 422"/>
                <a:gd name="T32" fmla="*/ 17 w 162"/>
                <a:gd name="T33" fmla="*/ 5 h 422"/>
                <a:gd name="T34" fmla="*/ 19 w 162"/>
                <a:gd name="T35" fmla="*/ 3 h 422"/>
                <a:gd name="T36" fmla="*/ 21 w 162"/>
                <a:gd name="T37" fmla="*/ 0 h 422"/>
                <a:gd name="T38" fmla="*/ 20 w 162"/>
                <a:gd name="T39" fmla="*/ 2 h 422"/>
                <a:gd name="T40" fmla="*/ 18 w 162"/>
                <a:gd name="T41" fmla="*/ 5 h 422"/>
                <a:gd name="T42" fmla="*/ 16 w 162"/>
                <a:gd name="T43" fmla="*/ 7 h 422"/>
                <a:gd name="T44" fmla="*/ 15 w 162"/>
                <a:gd name="T45" fmla="*/ 10 h 422"/>
                <a:gd name="T46" fmla="*/ 13 w 162"/>
                <a:gd name="T47" fmla="*/ 13 h 422"/>
                <a:gd name="T48" fmla="*/ 11 w 162"/>
                <a:gd name="T49" fmla="*/ 17 h 422"/>
                <a:gd name="T50" fmla="*/ 9 w 162"/>
                <a:gd name="T51" fmla="*/ 21 h 422"/>
                <a:gd name="T52" fmla="*/ 7 w 162"/>
                <a:gd name="T53" fmla="*/ 25 h 422"/>
                <a:gd name="T54" fmla="*/ 6 w 162"/>
                <a:gd name="T55" fmla="*/ 29 h 422"/>
                <a:gd name="T56" fmla="*/ 4 w 162"/>
                <a:gd name="T57" fmla="*/ 34 h 422"/>
                <a:gd name="T58" fmla="*/ 3 w 162"/>
                <a:gd name="T59" fmla="*/ 39 h 422"/>
                <a:gd name="T60" fmla="*/ 2 w 162"/>
                <a:gd name="T61" fmla="*/ 44 h 422"/>
                <a:gd name="T62" fmla="*/ 1 w 162"/>
                <a:gd name="T63" fmla="*/ 46 h 422"/>
                <a:gd name="T64" fmla="*/ 1 w 162"/>
                <a:gd name="T65" fmla="*/ 48 h 422"/>
                <a:gd name="T66" fmla="*/ 1 w 162"/>
                <a:gd name="T67" fmla="*/ 51 h 422"/>
                <a:gd name="T68" fmla="*/ 0 w 162"/>
                <a:gd name="T69" fmla="*/ 53 h 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2" h="422">
                  <a:moveTo>
                    <a:pt x="0" y="422"/>
                  </a:moveTo>
                  <a:lnTo>
                    <a:pt x="0" y="412"/>
                  </a:lnTo>
                  <a:lnTo>
                    <a:pt x="2" y="384"/>
                  </a:lnTo>
                  <a:lnTo>
                    <a:pt x="3" y="363"/>
                  </a:lnTo>
                  <a:lnTo>
                    <a:pt x="7" y="339"/>
                  </a:lnTo>
                  <a:lnTo>
                    <a:pt x="11" y="313"/>
                  </a:lnTo>
                  <a:lnTo>
                    <a:pt x="18" y="283"/>
                  </a:lnTo>
                  <a:lnTo>
                    <a:pt x="25" y="251"/>
                  </a:lnTo>
                  <a:lnTo>
                    <a:pt x="36" y="218"/>
                  </a:lnTo>
                  <a:lnTo>
                    <a:pt x="49" y="183"/>
                  </a:lnTo>
                  <a:lnTo>
                    <a:pt x="65" y="147"/>
                  </a:lnTo>
                  <a:lnTo>
                    <a:pt x="74" y="129"/>
                  </a:lnTo>
                  <a:lnTo>
                    <a:pt x="83" y="111"/>
                  </a:lnTo>
                  <a:lnTo>
                    <a:pt x="95" y="92"/>
                  </a:lnTo>
                  <a:lnTo>
                    <a:pt x="106" y="74"/>
                  </a:lnTo>
                  <a:lnTo>
                    <a:pt x="119" y="55"/>
                  </a:lnTo>
                  <a:lnTo>
                    <a:pt x="132" y="37"/>
                  </a:lnTo>
                  <a:lnTo>
                    <a:pt x="147" y="18"/>
                  </a:lnTo>
                  <a:lnTo>
                    <a:pt x="162" y="0"/>
                  </a:lnTo>
                  <a:lnTo>
                    <a:pt x="156" y="9"/>
                  </a:lnTo>
                  <a:lnTo>
                    <a:pt x="139" y="37"/>
                  </a:lnTo>
                  <a:lnTo>
                    <a:pt x="127" y="55"/>
                  </a:lnTo>
                  <a:lnTo>
                    <a:pt x="114" y="79"/>
                  </a:lnTo>
                  <a:lnTo>
                    <a:pt x="99" y="104"/>
                  </a:lnTo>
                  <a:lnTo>
                    <a:pt x="85" y="133"/>
                  </a:lnTo>
                  <a:lnTo>
                    <a:pt x="70" y="163"/>
                  </a:lnTo>
                  <a:lnTo>
                    <a:pt x="56" y="196"/>
                  </a:lnTo>
                  <a:lnTo>
                    <a:pt x="41" y="232"/>
                  </a:lnTo>
                  <a:lnTo>
                    <a:pt x="29" y="268"/>
                  </a:lnTo>
                  <a:lnTo>
                    <a:pt x="19" y="305"/>
                  </a:lnTo>
                  <a:lnTo>
                    <a:pt x="10" y="345"/>
                  </a:lnTo>
                  <a:lnTo>
                    <a:pt x="7" y="363"/>
                  </a:lnTo>
                  <a:lnTo>
                    <a:pt x="4" y="383"/>
                  </a:lnTo>
                  <a:lnTo>
                    <a:pt x="2" y="403"/>
                  </a:lnTo>
                  <a:lnTo>
                    <a:pt x="0" y="4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00" name="Freeform 94"/>
            <p:cNvSpPr>
              <a:spLocks/>
            </p:cNvSpPr>
            <p:nvPr/>
          </p:nvSpPr>
          <p:spPr bwMode="auto">
            <a:xfrm>
              <a:off x="912" y="3647"/>
              <a:ext cx="81" cy="211"/>
            </a:xfrm>
            <a:custGeom>
              <a:avLst/>
              <a:gdLst>
                <a:gd name="T0" fmla="*/ 0 w 162"/>
                <a:gd name="T1" fmla="*/ 53 h 422"/>
                <a:gd name="T2" fmla="*/ 0 w 162"/>
                <a:gd name="T3" fmla="*/ 52 h 422"/>
                <a:gd name="T4" fmla="*/ 1 w 162"/>
                <a:gd name="T5" fmla="*/ 48 h 422"/>
                <a:gd name="T6" fmla="*/ 1 w 162"/>
                <a:gd name="T7" fmla="*/ 46 h 422"/>
                <a:gd name="T8" fmla="*/ 1 w 162"/>
                <a:gd name="T9" fmla="*/ 43 h 422"/>
                <a:gd name="T10" fmla="*/ 2 w 162"/>
                <a:gd name="T11" fmla="*/ 40 h 422"/>
                <a:gd name="T12" fmla="*/ 3 w 162"/>
                <a:gd name="T13" fmla="*/ 36 h 422"/>
                <a:gd name="T14" fmla="*/ 4 w 162"/>
                <a:gd name="T15" fmla="*/ 32 h 422"/>
                <a:gd name="T16" fmla="*/ 5 w 162"/>
                <a:gd name="T17" fmla="*/ 28 h 422"/>
                <a:gd name="T18" fmla="*/ 7 w 162"/>
                <a:gd name="T19" fmla="*/ 23 h 422"/>
                <a:gd name="T20" fmla="*/ 9 w 162"/>
                <a:gd name="T21" fmla="*/ 19 h 422"/>
                <a:gd name="T22" fmla="*/ 10 w 162"/>
                <a:gd name="T23" fmla="*/ 17 h 422"/>
                <a:gd name="T24" fmla="*/ 11 w 162"/>
                <a:gd name="T25" fmla="*/ 14 h 422"/>
                <a:gd name="T26" fmla="*/ 12 w 162"/>
                <a:gd name="T27" fmla="*/ 12 h 422"/>
                <a:gd name="T28" fmla="*/ 14 w 162"/>
                <a:gd name="T29" fmla="*/ 10 h 422"/>
                <a:gd name="T30" fmla="*/ 15 w 162"/>
                <a:gd name="T31" fmla="*/ 7 h 422"/>
                <a:gd name="T32" fmla="*/ 17 w 162"/>
                <a:gd name="T33" fmla="*/ 5 h 422"/>
                <a:gd name="T34" fmla="*/ 19 w 162"/>
                <a:gd name="T35" fmla="*/ 3 h 422"/>
                <a:gd name="T36" fmla="*/ 21 w 162"/>
                <a:gd name="T37" fmla="*/ 0 h 422"/>
                <a:gd name="T38" fmla="*/ 20 w 162"/>
                <a:gd name="T39" fmla="*/ 2 h 422"/>
                <a:gd name="T40" fmla="*/ 18 w 162"/>
                <a:gd name="T41" fmla="*/ 5 h 422"/>
                <a:gd name="T42" fmla="*/ 16 w 162"/>
                <a:gd name="T43" fmla="*/ 7 h 422"/>
                <a:gd name="T44" fmla="*/ 15 w 162"/>
                <a:gd name="T45" fmla="*/ 10 h 422"/>
                <a:gd name="T46" fmla="*/ 13 w 162"/>
                <a:gd name="T47" fmla="*/ 13 h 422"/>
                <a:gd name="T48" fmla="*/ 11 w 162"/>
                <a:gd name="T49" fmla="*/ 17 h 422"/>
                <a:gd name="T50" fmla="*/ 9 w 162"/>
                <a:gd name="T51" fmla="*/ 21 h 422"/>
                <a:gd name="T52" fmla="*/ 7 w 162"/>
                <a:gd name="T53" fmla="*/ 25 h 422"/>
                <a:gd name="T54" fmla="*/ 6 w 162"/>
                <a:gd name="T55" fmla="*/ 29 h 422"/>
                <a:gd name="T56" fmla="*/ 4 w 162"/>
                <a:gd name="T57" fmla="*/ 34 h 422"/>
                <a:gd name="T58" fmla="*/ 3 w 162"/>
                <a:gd name="T59" fmla="*/ 39 h 422"/>
                <a:gd name="T60" fmla="*/ 2 w 162"/>
                <a:gd name="T61" fmla="*/ 44 h 422"/>
                <a:gd name="T62" fmla="*/ 1 w 162"/>
                <a:gd name="T63" fmla="*/ 46 h 422"/>
                <a:gd name="T64" fmla="*/ 1 w 162"/>
                <a:gd name="T65" fmla="*/ 48 h 422"/>
                <a:gd name="T66" fmla="*/ 1 w 162"/>
                <a:gd name="T67" fmla="*/ 51 h 422"/>
                <a:gd name="T68" fmla="*/ 0 w 162"/>
                <a:gd name="T69" fmla="*/ 53 h 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2" h="422">
                  <a:moveTo>
                    <a:pt x="0" y="422"/>
                  </a:moveTo>
                  <a:lnTo>
                    <a:pt x="0" y="412"/>
                  </a:lnTo>
                  <a:lnTo>
                    <a:pt x="2" y="384"/>
                  </a:lnTo>
                  <a:lnTo>
                    <a:pt x="3" y="363"/>
                  </a:lnTo>
                  <a:lnTo>
                    <a:pt x="7" y="339"/>
                  </a:lnTo>
                  <a:lnTo>
                    <a:pt x="11" y="313"/>
                  </a:lnTo>
                  <a:lnTo>
                    <a:pt x="18" y="283"/>
                  </a:lnTo>
                  <a:lnTo>
                    <a:pt x="25" y="251"/>
                  </a:lnTo>
                  <a:lnTo>
                    <a:pt x="36" y="218"/>
                  </a:lnTo>
                  <a:lnTo>
                    <a:pt x="49" y="183"/>
                  </a:lnTo>
                  <a:lnTo>
                    <a:pt x="65" y="147"/>
                  </a:lnTo>
                  <a:lnTo>
                    <a:pt x="74" y="129"/>
                  </a:lnTo>
                  <a:lnTo>
                    <a:pt x="83" y="111"/>
                  </a:lnTo>
                  <a:lnTo>
                    <a:pt x="95" y="92"/>
                  </a:lnTo>
                  <a:lnTo>
                    <a:pt x="106" y="74"/>
                  </a:lnTo>
                  <a:lnTo>
                    <a:pt x="119" y="55"/>
                  </a:lnTo>
                  <a:lnTo>
                    <a:pt x="132" y="37"/>
                  </a:lnTo>
                  <a:lnTo>
                    <a:pt x="147" y="18"/>
                  </a:lnTo>
                  <a:lnTo>
                    <a:pt x="162" y="0"/>
                  </a:lnTo>
                  <a:lnTo>
                    <a:pt x="156" y="9"/>
                  </a:lnTo>
                  <a:lnTo>
                    <a:pt x="139" y="37"/>
                  </a:lnTo>
                  <a:lnTo>
                    <a:pt x="127" y="55"/>
                  </a:lnTo>
                  <a:lnTo>
                    <a:pt x="114" y="79"/>
                  </a:lnTo>
                  <a:lnTo>
                    <a:pt x="99" y="104"/>
                  </a:lnTo>
                  <a:lnTo>
                    <a:pt x="85" y="133"/>
                  </a:lnTo>
                  <a:lnTo>
                    <a:pt x="70" y="163"/>
                  </a:lnTo>
                  <a:lnTo>
                    <a:pt x="56" y="196"/>
                  </a:lnTo>
                  <a:lnTo>
                    <a:pt x="41" y="232"/>
                  </a:lnTo>
                  <a:lnTo>
                    <a:pt x="29" y="268"/>
                  </a:lnTo>
                  <a:lnTo>
                    <a:pt x="19" y="305"/>
                  </a:lnTo>
                  <a:lnTo>
                    <a:pt x="10" y="345"/>
                  </a:lnTo>
                  <a:lnTo>
                    <a:pt x="7" y="363"/>
                  </a:lnTo>
                  <a:lnTo>
                    <a:pt x="4" y="383"/>
                  </a:lnTo>
                  <a:lnTo>
                    <a:pt x="2" y="403"/>
                  </a:lnTo>
                  <a:lnTo>
                    <a:pt x="0" y="422"/>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01" name="Freeform 95"/>
            <p:cNvSpPr>
              <a:spLocks/>
            </p:cNvSpPr>
            <p:nvPr/>
          </p:nvSpPr>
          <p:spPr bwMode="auto">
            <a:xfrm>
              <a:off x="839" y="3702"/>
              <a:ext cx="38" cy="127"/>
            </a:xfrm>
            <a:custGeom>
              <a:avLst/>
              <a:gdLst>
                <a:gd name="T0" fmla="*/ 9 w 75"/>
                <a:gd name="T1" fmla="*/ 31 h 255"/>
                <a:gd name="T2" fmla="*/ 10 w 75"/>
                <a:gd name="T3" fmla="*/ 30 h 255"/>
                <a:gd name="T4" fmla="*/ 10 w 75"/>
                <a:gd name="T5" fmla="*/ 28 h 255"/>
                <a:gd name="T6" fmla="*/ 10 w 75"/>
                <a:gd name="T7" fmla="*/ 26 h 255"/>
                <a:gd name="T8" fmla="*/ 10 w 75"/>
                <a:gd name="T9" fmla="*/ 24 h 255"/>
                <a:gd name="T10" fmla="*/ 10 w 75"/>
                <a:gd name="T11" fmla="*/ 22 h 255"/>
                <a:gd name="T12" fmla="*/ 10 w 75"/>
                <a:gd name="T13" fmla="*/ 20 h 255"/>
                <a:gd name="T14" fmla="*/ 9 w 75"/>
                <a:gd name="T15" fmla="*/ 17 h 255"/>
                <a:gd name="T16" fmla="*/ 9 w 75"/>
                <a:gd name="T17" fmla="*/ 14 h 255"/>
                <a:gd name="T18" fmla="*/ 8 w 75"/>
                <a:gd name="T19" fmla="*/ 12 h 255"/>
                <a:gd name="T20" fmla="*/ 7 w 75"/>
                <a:gd name="T21" fmla="*/ 9 h 255"/>
                <a:gd name="T22" fmla="*/ 6 w 75"/>
                <a:gd name="T23" fmla="*/ 7 h 255"/>
                <a:gd name="T24" fmla="*/ 4 w 75"/>
                <a:gd name="T25" fmla="*/ 4 h 255"/>
                <a:gd name="T26" fmla="*/ 4 w 75"/>
                <a:gd name="T27" fmla="*/ 3 h 255"/>
                <a:gd name="T28" fmla="*/ 3 w 75"/>
                <a:gd name="T29" fmla="*/ 2 h 255"/>
                <a:gd name="T30" fmla="*/ 2 w 75"/>
                <a:gd name="T31" fmla="*/ 0 h 255"/>
                <a:gd name="T32" fmla="*/ 0 w 75"/>
                <a:gd name="T33" fmla="*/ 0 h 255"/>
                <a:gd name="T34" fmla="*/ 1 w 75"/>
                <a:gd name="T35" fmla="*/ 0 h 255"/>
                <a:gd name="T36" fmla="*/ 2 w 75"/>
                <a:gd name="T37" fmla="*/ 1 h 255"/>
                <a:gd name="T38" fmla="*/ 3 w 75"/>
                <a:gd name="T39" fmla="*/ 3 h 255"/>
                <a:gd name="T40" fmla="*/ 4 w 75"/>
                <a:gd name="T41" fmla="*/ 6 h 255"/>
                <a:gd name="T42" fmla="*/ 5 w 75"/>
                <a:gd name="T43" fmla="*/ 8 h 255"/>
                <a:gd name="T44" fmla="*/ 6 w 75"/>
                <a:gd name="T45" fmla="*/ 10 h 255"/>
                <a:gd name="T46" fmla="*/ 7 w 75"/>
                <a:gd name="T47" fmla="*/ 13 h 255"/>
                <a:gd name="T48" fmla="*/ 7 w 75"/>
                <a:gd name="T49" fmla="*/ 16 h 255"/>
                <a:gd name="T50" fmla="*/ 8 w 75"/>
                <a:gd name="T51" fmla="*/ 19 h 255"/>
                <a:gd name="T52" fmla="*/ 9 w 75"/>
                <a:gd name="T53" fmla="*/ 23 h 255"/>
                <a:gd name="T54" fmla="*/ 9 w 75"/>
                <a:gd name="T55" fmla="*/ 27 h 255"/>
                <a:gd name="T56" fmla="*/ 9 w 75"/>
                <a:gd name="T57" fmla="*/ 31 h 2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255">
                  <a:moveTo>
                    <a:pt x="71" y="255"/>
                  </a:moveTo>
                  <a:lnTo>
                    <a:pt x="73" y="247"/>
                  </a:lnTo>
                  <a:lnTo>
                    <a:pt x="74" y="227"/>
                  </a:lnTo>
                  <a:lnTo>
                    <a:pt x="75" y="213"/>
                  </a:lnTo>
                  <a:lnTo>
                    <a:pt x="75" y="197"/>
                  </a:lnTo>
                  <a:lnTo>
                    <a:pt x="75" y="180"/>
                  </a:lnTo>
                  <a:lnTo>
                    <a:pt x="74" y="160"/>
                  </a:lnTo>
                  <a:lnTo>
                    <a:pt x="71" y="140"/>
                  </a:lnTo>
                  <a:lnTo>
                    <a:pt x="67" y="119"/>
                  </a:lnTo>
                  <a:lnTo>
                    <a:pt x="62" y="98"/>
                  </a:lnTo>
                  <a:lnTo>
                    <a:pt x="54" y="77"/>
                  </a:lnTo>
                  <a:lnTo>
                    <a:pt x="44" y="56"/>
                  </a:lnTo>
                  <a:lnTo>
                    <a:pt x="32" y="36"/>
                  </a:lnTo>
                  <a:lnTo>
                    <a:pt x="25" y="26"/>
                  </a:lnTo>
                  <a:lnTo>
                    <a:pt x="17" y="17"/>
                  </a:lnTo>
                  <a:lnTo>
                    <a:pt x="10" y="7"/>
                  </a:lnTo>
                  <a:lnTo>
                    <a:pt x="0" y="0"/>
                  </a:lnTo>
                  <a:lnTo>
                    <a:pt x="3" y="2"/>
                  </a:lnTo>
                  <a:lnTo>
                    <a:pt x="10" y="11"/>
                  </a:lnTo>
                  <a:lnTo>
                    <a:pt x="20" y="27"/>
                  </a:lnTo>
                  <a:lnTo>
                    <a:pt x="32" y="52"/>
                  </a:lnTo>
                  <a:lnTo>
                    <a:pt x="38" y="68"/>
                  </a:lnTo>
                  <a:lnTo>
                    <a:pt x="45" y="86"/>
                  </a:lnTo>
                  <a:lnTo>
                    <a:pt x="50" y="107"/>
                  </a:lnTo>
                  <a:lnTo>
                    <a:pt x="56" y="131"/>
                  </a:lnTo>
                  <a:lnTo>
                    <a:pt x="61" y="157"/>
                  </a:lnTo>
                  <a:lnTo>
                    <a:pt x="66" y="186"/>
                  </a:lnTo>
                  <a:lnTo>
                    <a:pt x="69" y="219"/>
                  </a:lnTo>
                  <a:lnTo>
                    <a:pt x="71" y="2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02" name="Freeform 96"/>
            <p:cNvSpPr>
              <a:spLocks/>
            </p:cNvSpPr>
            <p:nvPr/>
          </p:nvSpPr>
          <p:spPr bwMode="auto">
            <a:xfrm>
              <a:off x="839" y="3702"/>
              <a:ext cx="38" cy="127"/>
            </a:xfrm>
            <a:custGeom>
              <a:avLst/>
              <a:gdLst>
                <a:gd name="T0" fmla="*/ 9 w 75"/>
                <a:gd name="T1" fmla="*/ 31 h 255"/>
                <a:gd name="T2" fmla="*/ 10 w 75"/>
                <a:gd name="T3" fmla="*/ 30 h 255"/>
                <a:gd name="T4" fmla="*/ 10 w 75"/>
                <a:gd name="T5" fmla="*/ 28 h 255"/>
                <a:gd name="T6" fmla="*/ 10 w 75"/>
                <a:gd name="T7" fmla="*/ 26 h 255"/>
                <a:gd name="T8" fmla="*/ 10 w 75"/>
                <a:gd name="T9" fmla="*/ 24 h 255"/>
                <a:gd name="T10" fmla="*/ 10 w 75"/>
                <a:gd name="T11" fmla="*/ 22 h 255"/>
                <a:gd name="T12" fmla="*/ 10 w 75"/>
                <a:gd name="T13" fmla="*/ 20 h 255"/>
                <a:gd name="T14" fmla="*/ 9 w 75"/>
                <a:gd name="T15" fmla="*/ 17 h 255"/>
                <a:gd name="T16" fmla="*/ 9 w 75"/>
                <a:gd name="T17" fmla="*/ 14 h 255"/>
                <a:gd name="T18" fmla="*/ 8 w 75"/>
                <a:gd name="T19" fmla="*/ 12 h 255"/>
                <a:gd name="T20" fmla="*/ 7 w 75"/>
                <a:gd name="T21" fmla="*/ 9 h 255"/>
                <a:gd name="T22" fmla="*/ 6 w 75"/>
                <a:gd name="T23" fmla="*/ 7 h 255"/>
                <a:gd name="T24" fmla="*/ 4 w 75"/>
                <a:gd name="T25" fmla="*/ 4 h 255"/>
                <a:gd name="T26" fmla="*/ 4 w 75"/>
                <a:gd name="T27" fmla="*/ 3 h 255"/>
                <a:gd name="T28" fmla="*/ 3 w 75"/>
                <a:gd name="T29" fmla="*/ 2 h 255"/>
                <a:gd name="T30" fmla="*/ 2 w 75"/>
                <a:gd name="T31" fmla="*/ 0 h 255"/>
                <a:gd name="T32" fmla="*/ 0 w 75"/>
                <a:gd name="T33" fmla="*/ 0 h 255"/>
                <a:gd name="T34" fmla="*/ 1 w 75"/>
                <a:gd name="T35" fmla="*/ 0 h 255"/>
                <a:gd name="T36" fmla="*/ 2 w 75"/>
                <a:gd name="T37" fmla="*/ 1 h 255"/>
                <a:gd name="T38" fmla="*/ 3 w 75"/>
                <a:gd name="T39" fmla="*/ 3 h 255"/>
                <a:gd name="T40" fmla="*/ 4 w 75"/>
                <a:gd name="T41" fmla="*/ 6 h 255"/>
                <a:gd name="T42" fmla="*/ 5 w 75"/>
                <a:gd name="T43" fmla="*/ 8 h 255"/>
                <a:gd name="T44" fmla="*/ 6 w 75"/>
                <a:gd name="T45" fmla="*/ 10 h 255"/>
                <a:gd name="T46" fmla="*/ 7 w 75"/>
                <a:gd name="T47" fmla="*/ 13 h 255"/>
                <a:gd name="T48" fmla="*/ 7 w 75"/>
                <a:gd name="T49" fmla="*/ 16 h 255"/>
                <a:gd name="T50" fmla="*/ 8 w 75"/>
                <a:gd name="T51" fmla="*/ 19 h 255"/>
                <a:gd name="T52" fmla="*/ 9 w 75"/>
                <a:gd name="T53" fmla="*/ 23 h 255"/>
                <a:gd name="T54" fmla="*/ 9 w 75"/>
                <a:gd name="T55" fmla="*/ 27 h 255"/>
                <a:gd name="T56" fmla="*/ 9 w 75"/>
                <a:gd name="T57" fmla="*/ 31 h 2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255">
                  <a:moveTo>
                    <a:pt x="71" y="255"/>
                  </a:moveTo>
                  <a:lnTo>
                    <a:pt x="73" y="247"/>
                  </a:lnTo>
                  <a:lnTo>
                    <a:pt x="74" y="227"/>
                  </a:lnTo>
                  <a:lnTo>
                    <a:pt x="75" y="213"/>
                  </a:lnTo>
                  <a:lnTo>
                    <a:pt x="75" y="197"/>
                  </a:lnTo>
                  <a:lnTo>
                    <a:pt x="75" y="180"/>
                  </a:lnTo>
                  <a:lnTo>
                    <a:pt x="74" y="160"/>
                  </a:lnTo>
                  <a:lnTo>
                    <a:pt x="71" y="140"/>
                  </a:lnTo>
                  <a:lnTo>
                    <a:pt x="67" y="119"/>
                  </a:lnTo>
                  <a:lnTo>
                    <a:pt x="62" y="98"/>
                  </a:lnTo>
                  <a:lnTo>
                    <a:pt x="54" y="77"/>
                  </a:lnTo>
                  <a:lnTo>
                    <a:pt x="44" y="56"/>
                  </a:lnTo>
                  <a:lnTo>
                    <a:pt x="32" y="36"/>
                  </a:lnTo>
                  <a:lnTo>
                    <a:pt x="25" y="26"/>
                  </a:lnTo>
                  <a:lnTo>
                    <a:pt x="17" y="17"/>
                  </a:lnTo>
                  <a:lnTo>
                    <a:pt x="10" y="7"/>
                  </a:lnTo>
                  <a:lnTo>
                    <a:pt x="0" y="0"/>
                  </a:lnTo>
                  <a:lnTo>
                    <a:pt x="3" y="2"/>
                  </a:lnTo>
                  <a:lnTo>
                    <a:pt x="10" y="11"/>
                  </a:lnTo>
                  <a:lnTo>
                    <a:pt x="20" y="27"/>
                  </a:lnTo>
                  <a:lnTo>
                    <a:pt x="32" y="52"/>
                  </a:lnTo>
                  <a:lnTo>
                    <a:pt x="38" y="68"/>
                  </a:lnTo>
                  <a:lnTo>
                    <a:pt x="45" y="86"/>
                  </a:lnTo>
                  <a:lnTo>
                    <a:pt x="50" y="107"/>
                  </a:lnTo>
                  <a:lnTo>
                    <a:pt x="56" y="131"/>
                  </a:lnTo>
                  <a:lnTo>
                    <a:pt x="61" y="157"/>
                  </a:lnTo>
                  <a:lnTo>
                    <a:pt x="66" y="186"/>
                  </a:lnTo>
                  <a:lnTo>
                    <a:pt x="69" y="219"/>
                  </a:lnTo>
                  <a:lnTo>
                    <a:pt x="71" y="255"/>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03" name="Freeform 97"/>
            <p:cNvSpPr>
              <a:spLocks/>
            </p:cNvSpPr>
            <p:nvPr/>
          </p:nvSpPr>
          <p:spPr bwMode="auto">
            <a:xfrm>
              <a:off x="813" y="3612"/>
              <a:ext cx="136" cy="41"/>
            </a:xfrm>
            <a:custGeom>
              <a:avLst/>
              <a:gdLst>
                <a:gd name="T0" fmla="*/ 34 w 272"/>
                <a:gd name="T1" fmla="*/ 8 h 83"/>
                <a:gd name="T2" fmla="*/ 34 w 272"/>
                <a:gd name="T3" fmla="*/ 8 h 83"/>
                <a:gd name="T4" fmla="*/ 32 w 272"/>
                <a:gd name="T5" fmla="*/ 9 h 83"/>
                <a:gd name="T6" fmla="*/ 30 w 272"/>
                <a:gd name="T7" fmla="*/ 9 h 83"/>
                <a:gd name="T8" fmla="*/ 27 w 272"/>
                <a:gd name="T9" fmla="*/ 10 h 83"/>
                <a:gd name="T10" fmla="*/ 26 w 272"/>
                <a:gd name="T11" fmla="*/ 10 h 83"/>
                <a:gd name="T12" fmla="*/ 24 w 272"/>
                <a:gd name="T13" fmla="*/ 10 h 83"/>
                <a:gd name="T14" fmla="*/ 22 w 272"/>
                <a:gd name="T15" fmla="*/ 10 h 83"/>
                <a:gd name="T16" fmla="*/ 20 w 272"/>
                <a:gd name="T17" fmla="*/ 9 h 83"/>
                <a:gd name="T18" fmla="*/ 18 w 272"/>
                <a:gd name="T19" fmla="*/ 9 h 83"/>
                <a:gd name="T20" fmla="*/ 16 w 272"/>
                <a:gd name="T21" fmla="*/ 8 h 83"/>
                <a:gd name="T22" fmla="*/ 14 w 272"/>
                <a:gd name="T23" fmla="*/ 7 h 83"/>
                <a:gd name="T24" fmla="*/ 12 w 272"/>
                <a:gd name="T25" fmla="*/ 6 h 83"/>
                <a:gd name="T26" fmla="*/ 12 w 272"/>
                <a:gd name="T27" fmla="*/ 5 h 83"/>
                <a:gd name="T28" fmla="*/ 11 w 272"/>
                <a:gd name="T29" fmla="*/ 4 h 83"/>
                <a:gd name="T30" fmla="*/ 10 w 272"/>
                <a:gd name="T31" fmla="*/ 3 h 83"/>
                <a:gd name="T32" fmla="*/ 9 w 272"/>
                <a:gd name="T33" fmla="*/ 3 h 83"/>
                <a:gd name="T34" fmla="*/ 8 w 272"/>
                <a:gd name="T35" fmla="*/ 2 h 83"/>
                <a:gd name="T36" fmla="*/ 7 w 272"/>
                <a:gd name="T37" fmla="*/ 1 h 83"/>
                <a:gd name="T38" fmla="*/ 6 w 272"/>
                <a:gd name="T39" fmla="*/ 1 h 83"/>
                <a:gd name="T40" fmla="*/ 5 w 272"/>
                <a:gd name="T41" fmla="*/ 1 h 83"/>
                <a:gd name="T42" fmla="*/ 5 w 272"/>
                <a:gd name="T43" fmla="*/ 1 h 83"/>
                <a:gd name="T44" fmla="*/ 4 w 272"/>
                <a:gd name="T45" fmla="*/ 1 h 83"/>
                <a:gd name="T46" fmla="*/ 4 w 272"/>
                <a:gd name="T47" fmla="*/ 1 h 83"/>
                <a:gd name="T48" fmla="*/ 3 w 272"/>
                <a:gd name="T49" fmla="*/ 2 h 83"/>
                <a:gd name="T50" fmla="*/ 3 w 272"/>
                <a:gd name="T51" fmla="*/ 2 h 83"/>
                <a:gd name="T52" fmla="*/ 2 w 272"/>
                <a:gd name="T53" fmla="*/ 3 h 83"/>
                <a:gd name="T54" fmla="*/ 2 w 272"/>
                <a:gd name="T55" fmla="*/ 3 h 83"/>
                <a:gd name="T56" fmla="*/ 1 w 272"/>
                <a:gd name="T57" fmla="*/ 4 h 83"/>
                <a:gd name="T58" fmla="*/ 1 w 272"/>
                <a:gd name="T59" fmla="*/ 6 h 83"/>
                <a:gd name="T60" fmla="*/ 0 w 272"/>
                <a:gd name="T61" fmla="*/ 9 h 83"/>
                <a:gd name="T62" fmla="*/ 0 w 272"/>
                <a:gd name="T63" fmla="*/ 8 h 83"/>
                <a:gd name="T64" fmla="*/ 1 w 272"/>
                <a:gd name="T65" fmla="*/ 6 h 83"/>
                <a:gd name="T66" fmla="*/ 1 w 272"/>
                <a:gd name="T67" fmla="*/ 5 h 83"/>
                <a:gd name="T68" fmla="*/ 1 w 272"/>
                <a:gd name="T69" fmla="*/ 4 h 83"/>
                <a:gd name="T70" fmla="*/ 2 w 272"/>
                <a:gd name="T71" fmla="*/ 3 h 83"/>
                <a:gd name="T72" fmla="*/ 2 w 272"/>
                <a:gd name="T73" fmla="*/ 2 h 83"/>
                <a:gd name="T74" fmla="*/ 3 w 272"/>
                <a:gd name="T75" fmla="*/ 1 h 83"/>
                <a:gd name="T76" fmla="*/ 4 w 272"/>
                <a:gd name="T77" fmla="*/ 0 h 83"/>
                <a:gd name="T78" fmla="*/ 4 w 272"/>
                <a:gd name="T79" fmla="*/ 0 h 83"/>
                <a:gd name="T80" fmla="*/ 5 w 272"/>
                <a:gd name="T81" fmla="*/ 0 h 83"/>
                <a:gd name="T82" fmla="*/ 5 w 272"/>
                <a:gd name="T83" fmla="*/ 0 h 83"/>
                <a:gd name="T84" fmla="*/ 6 w 272"/>
                <a:gd name="T85" fmla="*/ 0 h 83"/>
                <a:gd name="T86" fmla="*/ 6 w 272"/>
                <a:gd name="T87" fmla="*/ 0 h 83"/>
                <a:gd name="T88" fmla="*/ 7 w 272"/>
                <a:gd name="T89" fmla="*/ 0 h 83"/>
                <a:gd name="T90" fmla="*/ 8 w 272"/>
                <a:gd name="T91" fmla="*/ 0 h 83"/>
                <a:gd name="T92" fmla="*/ 9 w 272"/>
                <a:gd name="T93" fmla="*/ 0 h 83"/>
                <a:gd name="T94" fmla="*/ 11 w 272"/>
                <a:gd name="T95" fmla="*/ 1 h 83"/>
                <a:gd name="T96" fmla="*/ 13 w 272"/>
                <a:gd name="T97" fmla="*/ 3 h 83"/>
                <a:gd name="T98" fmla="*/ 13 w 272"/>
                <a:gd name="T99" fmla="*/ 3 h 83"/>
                <a:gd name="T100" fmla="*/ 14 w 272"/>
                <a:gd name="T101" fmla="*/ 4 h 83"/>
                <a:gd name="T102" fmla="*/ 15 w 272"/>
                <a:gd name="T103" fmla="*/ 5 h 83"/>
                <a:gd name="T104" fmla="*/ 16 w 272"/>
                <a:gd name="T105" fmla="*/ 5 h 83"/>
                <a:gd name="T106" fmla="*/ 17 w 272"/>
                <a:gd name="T107" fmla="*/ 6 h 83"/>
                <a:gd name="T108" fmla="*/ 18 w 272"/>
                <a:gd name="T109" fmla="*/ 7 h 83"/>
                <a:gd name="T110" fmla="*/ 19 w 272"/>
                <a:gd name="T111" fmla="*/ 7 h 83"/>
                <a:gd name="T112" fmla="*/ 21 w 272"/>
                <a:gd name="T113" fmla="*/ 8 h 83"/>
                <a:gd name="T114" fmla="*/ 23 w 272"/>
                <a:gd name="T115" fmla="*/ 8 h 83"/>
                <a:gd name="T116" fmla="*/ 25 w 272"/>
                <a:gd name="T117" fmla="*/ 9 h 83"/>
                <a:gd name="T118" fmla="*/ 27 w 272"/>
                <a:gd name="T119" fmla="*/ 9 h 83"/>
                <a:gd name="T120" fmla="*/ 29 w 272"/>
                <a:gd name="T121" fmla="*/ 9 h 83"/>
                <a:gd name="T122" fmla="*/ 32 w 272"/>
                <a:gd name="T123" fmla="*/ 8 h 83"/>
                <a:gd name="T124" fmla="*/ 34 w 272"/>
                <a:gd name="T125" fmla="*/ 8 h 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2" h="83">
                  <a:moveTo>
                    <a:pt x="272" y="67"/>
                  </a:moveTo>
                  <a:lnTo>
                    <a:pt x="268" y="69"/>
                  </a:lnTo>
                  <a:lnTo>
                    <a:pt x="256" y="74"/>
                  </a:lnTo>
                  <a:lnTo>
                    <a:pt x="238" y="79"/>
                  </a:lnTo>
                  <a:lnTo>
                    <a:pt x="214" y="83"/>
                  </a:lnTo>
                  <a:lnTo>
                    <a:pt x="201" y="83"/>
                  </a:lnTo>
                  <a:lnTo>
                    <a:pt x="187" y="83"/>
                  </a:lnTo>
                  <a:lnTo>
                    <a:pt x="172" y="82"/>
                  </a:lnTo>
                  <a:lnTo>
                    <a:pt x="158" y="79"/>
                  </a:lnTo>
                  <a:lnTo>
                    <a:pt x="142" y="75"/>
                  </a:lnTo>
                  <a:lnTo>
                    <a:pt x="126" y="69"/>
                  </a:lnTo>
                  <a:lnTo>
                    <a:pt x="110" y="61"/>
                  </a:lnTo>
                  <a:lnTo>
                    <a:pt x="94" y="49"/>
                  </a:lnTo>
                  <a:lnTo>
                    <a:pt x="90" y="45"/>
                  </a:lnTo>
                  <a:lnTo>
                    <a:pt x="81" y="36"/>
                  </a:lnTo>
                  <a:lnTo>
                    <a:pt x="76" y="31"/>
                  </a:lnTo>
                  <a:lnTo>
                    <a:pt x="69" y="24"/>
                  </a:lnTo>
                  <a:lnTo>
                    <a:pt x="62" y="20"/>
                  </a:lnTo>
                  <a:lnTo>
                    <a:pt x="54" y="15"/>
                  </a:lnTo>
                  <a:lnTo>
                    <a:pt x="44" y="12"/>
                  </a:lnTo>
                  <a:lnTo>
                    <a:pt x="37" y="12"/>
                  </a:lnTo>
                  <a:lnTo>
                    <a:pt x="33" y="12"/>
                  </a:lnTo>
                  <a:lnTo>
                    <a:pt x="29" y="13"/>
                  </a:lnTo>
                  <a:lnTo>
                    <a:pt x="25" y="15"/>
                  </a:lnTo>
                  <a:lnTo>
                    <a:pt x="21" y="17"/>
                  </a:lnTo>
                  <a:lnTo>
                    <a:pt x="18" y="21"/>
                  </a:lnTo>
                  <a:lnTo>
                    <a:pt x="14" y="25"/>
                  </a:lnTo>
                  <a:lnTo>
                    <a:pt x="12" y="31"/>
                  </a:lnTo>
                  <a:lnTo>
                    <a:pt x="8" y="37"/>
                  </a:lnTo>
                  <a:lnTo>
                    <a:pt x="4" y="53"/>
                  </a:lnTo>
                  <a:lnTo>
                    <a:pt x="0" y="73"/>
                  </a:lnTo>
                  <a:lnTo>
                    <a:pt x="0" y="67"/>
                  </a:lnTo>
                  <a:lnTo>
                    <a:pt x="1" y="54"/>
                  </a:lnTo>
                  <a:lnTo>
                    <a:pt x="2" y="46"/>
                  </a:lnTo>
                  <a:lnTo>
                    <a:pt x="5" y="37"/>
                  </a:lnTo>
                  <a:lnTo>
                    <a:pt x="9" y="29"/>
                  </a:lnTo>
                  <a:lnTo>
                    <a:pt x="13" y="20"/>
                  </a:lnTo>
                  <a:lnTo>
                    <a:pt x="18" y="13"/>
                  </a:lnTo>
                  <a:lnTo>
                    <a:pt x="25" y="7"/>
                  </a:lnTo>
                  <a:lnTo>
                    <a:pt x="29" y="4"/>
                  </a:lnTo>
                  <a:lnTo>
                    <a:pt x="33" y="3"/>
                  </a:lnTo>
                  <a:lnTo>
                    <a:pt x="38" y="2"/>
                  </a:lnTo>
                  <a:lnTo>
                    <a:pt x="43" y="0"/>
                  </a:lnTo>
                  <a:lnTo>
                    <a:pt x="48" y="0"/>
                  </a:lnTo>
                  <a:lnTo>
                    <a:pt x="54" y="2"/>
                  </a:lnTo>
                  <a:lnTo>
                    <a:pt x="60" y="3"/>
                  </a:lnTo>
                  <a:lnTo>
                    <a:pt x="68" y="6"/>
                  </a:lnTo>
                  <a:lnTo>
                    <a:pt x="83" y="13"/>
                  </a:lnTo>
                  <a:lnTo>
                    <a:pt x="101" y="25"/>
                  </a:lnTo>
                  <a:lnTo>
                    <a:pt x="102" y="28"/>
                  </a:lnTo>
                  <a:lnTo>
                    <a:pt x="110" y="36"/>
                  </a:lnTo>
                  <a:lnTo>
                    <a:pt x="115" y="41"/>
                  </a:lnTo>
                  <a:lnTo>
                    <a:pt x="122" y="46"/>
                  </a:lnTo>
                  <a:lnTo>
                    <a:pt x="130" y="52"/>
                  </a:lnTo>
                  <a:lnTo>
                    <a:pt x="139" y="57"/>
                  </a:lnTo>
                  <a:lnTo>
                    <a:pt x="151" y="62"/>
                  </a:lnTo>
                  <a:lnTo>
                    <a:pt x="163" y="67"/>
                  </a:lnTo>
                  <a:lnTo>
                    <a:pt x="177" y="70"/>
                  </a:lnTo>
                  <a:lnTo>
                    <a:pt x="193" y="73"/>
                  </a:lnTo>
                  <a:lnTo>
                    <a:pt x="210" y="74"/>
                  </a:lnTo>
                  <a:lnTo>
                    <a:pt x="229" y="74"/>
                  </a:lnTo>
                  <a:lnTo>
                    <a:pt x="250" y="71"/>
                  </a:lnTo>
                  <a:lnTo>
                    <a:pt x="272"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04" name="Freeform 98"/>
            <p:cNvSpPr>
              <a:spLocks/>
            </p:cNvSpPr>
            <p:nvPr/>
          </p:nvSpPr>
          <p:spPr bwMode="auto">
            <a:xfrm>
              <a:off x="813" y="3612"/>
              <a:ext cx="136" cy="41"/>
            </a:xfrm>
            <a:custGeom>
              <a:avLst/>
              <a:gdLst>
                <a:gd name="T0" fmla="*/ 34 w 272"/>
                <a:gd name="T1" fmla="*/ 8 h 83"/>
                <a:gd name="T2" fmla="*/ 34 w 272"/>
                <a:gd name="T3" fmla="*/ 8 h 83"/>
                <a:gd name="T4" fmla="*/ 32 w 272"/>
                <a:gd name="T5" fmla="*/ 9 h 83"/>
                <a:gd name="T6" fmla="*/ 30 w 272"/>
                <a:gd name="T7" fmla="*/ 9 h 83"/>
                <a:gd name="T8" fmla="*/ 27 w 272"/>
                <a:gd name="T9" fmla="*/ 10 h 83"/>
                <a:gd name="T10" fmla="*/ 26 w 272"/>
                <a:gd name="T11" fmla="*/ 10 h 83"/>
                <a:gd name="T12" fmla="*/ 24 w 272"/>
                <a:gd name="T13" fmla="*/ 10 h 83"/>
                <a:gd name="T14" fmla="*/ 22 w 272"/>
                <a:gd name="T15" fmla="*/ 10 h 83"/>
                <a:gd name="T16" fmla="*/ 20 w 272"/>
                <a:gd name="T17" fmla="*/ 9 h 83"/>
                <a:gd name="T18" fmla="*/ 18 w 272"/>
                <a:gd name="T19" fmla="*/ 9 h 83"/>
                <a:gd name="T20" fmla="*/ 16 w 272"/>
                <a:gd name="T21" fmla="*/ 8 h 83"/>
                <a:gd name="T22" fmla="*/ 14 w 272"/>
                <a:gd name="T23" fmla="*/ 7 h 83"/>
                <a:gd name="T24" fmla="*/ 12 w 272"/>
                <a:gd name="T25" fmla="*/ 6 h 83"/>
                <a:gd name="T26" fmla="*/ 12 w 272"/>
                <a:gd name="T27" fmla="*/ 5 h 83"/>
                <a:gd name="T28" fmla="*/ 11 w 272"/>
                <a:gd name="T29" fmla="*/ 4 h 83"/>
                <a:gd name="T30" fmla="*/ 10 w 272"/>
                <a:gd name="T31" fmla="*/ 3 h 83"/>
                <a:gd name="T32" fmla="*/ 9 w 272"/>
                <a:gd name="T33" fmla="*/ 3 h 83"/>
                <a:gd name="T34" fmla="*/ 8 w 272"/>
                <a:gd name="T35" fmla="*/ 2 h 83"/>
                <a:gd name="T36" fmla="*/ 7 w 272"/>
                <a:gd name="T37" fmla="*/ 1 h 83"/>
                <a:gd name="T38" fmla="*/ 6 w 272"/>
                <a:gd name="T39" fmla="*/ 1 h 83"/>
                <a:gd name="T40" fmla="*/ 5 w 272"/>
                <a:gd name="T41" fmla="*/ 1 h 83"/>
                <a:gd name="T42" fmla="*/ 5 w 272"/>
                <a:gd name="T43" fmla="*/ 1 h 83"/>
                <a:gd name="T44" fmla="*/ 4 w 272"/>
                <a:gd name="T45" fmla="*/ 1 h 83"/>
                <a:gd name="T46" fmla="*/ 4 w 272"/>
                <a:gd name="T47" fmla="*/ 1 h 83"/>
                <a:gd name="T48" fmla="*/ 3 w 272"/>
                <a:gd name="T49" fmla="*/ 2 h 83"/>
                <a:gd name="T50" fmla="*/ 3 w 272"/>
                <a:gd name="T51" fmla="*/ 2 h 83"/>
                <a:gd name="T52" fmla="*/ 2 w 272"/>
                <a:gd name="T53" fmla="*/ 3 h 83"/>
                <a:gd name="T54" fmla="*/ 2 w 272"/>
                <a:gd name="T55" fmla="*/ 3 h 83"/>
                <a:gd name="T56" fmla="*/ 1 w 272"/>
                <a:gd name="T57" fmla="*/ 4 h 83"/>
                <a:gd name="T58" fmla="*/ 1 w 272"/>
                <a:gd name="T59" fmla="*/ 6 h 83"/>
                <a:gd name="T60" fmla="*/ 0 w 272"/>
                <a:gd name="T61" fmla="*/ 9 h 83"/>
                <a:gd name="T62" fmla="*/ 0 w 272"/>
                <a:gd name="T63" fmla="*/ 8 h 83"/>
                <a:gd name="T64" fmla="*/ 1 w 272"/>
                <a:gd name="T65" fmla="*/ 6 h 83"/>
                <a:gd name="T66" fmla="*/ 1 w 272"/>
                <a:gd name="T67" fmla="*/ 5 h 83"/>
                <a:gd name="T68" fmla="*/ 1 w 272"/>
                <a:gd name="T69" fmla="*/ 4 h 83"/>
                <a:gd name="T70" fmla="*/ 2 w 272"/>
                <a:gd name="T71" fmla="*/ 3 h 83"/>
                <a:gd name="T72" fmla="*/ 2 w 272"/>
                <a:gd name="T73" fmla="*/ 2 h 83"/>
                <a:gd name="T74" fmla="*/ 3 w 272"/>
                <a:gd name="T75" fmla="*/ 1 h 83"/>
                <a:gd name="T76" fmla="*/ 4 w 272"/>
                <a:gd name="T77" fmla="*/ 0 h 83"/>
                <a:gd name="T78" fmla="*/ 4 w 272"/>
                <a:gd name="T79" fmla="*/ 0 h 83"/>
                <a:gd name="T80" fmla="*/ 5 w 272"/>
                <a:gd name="T81" fmla="*/ 0 h 83"/>
                <a:gd name="T82" fmla="*/ 5 w 272"/>
                <a:gd name="T83" fmla="*/ 0 h 83"/>
                <a:gd name="T84" fmla="*/ 6 w 272"/>
                <a:gd name="T85" fmla="*/ 0 h 83"/>
                <a:gd name="T86" fmla="*/ 6 w 272"/>
                <a:gd name="T87" fmla="*/ 0 h 83"/>
                <a:gd name="T88" fmla="*/ 7 w 272"/>
                <a:gd name="T89" fmla="*/ 0 h 83"/>
                <a:gd name="T90" fmla="*/ 8 w 272"/>
                <a:gd name="T91" fmla="*/ 0 h 83"/>
                <a:gd name="T92" fmla="*/ 9 w 272"/>
                <a:gd name="T93" fmla="*/ 0 h 83"/>
                <a:gd name="T94" fmla="*/ 11 w 272"/>
                <a:gd name="T95" fmla="*/ 1 h 83"/>
                <a:gd name="T96" fmla="*/ 13 w 272"/>
                <a:gd name="T97" fmla="*/ 3 h 83"/>
                <a:gd name="T98" fmla="*/ 13 w 272"/>
                <a:gd name="T99" fmla="*/ 3 h 83"/>
                <a:gd name="T100" fmla="*/ 14 w 272"/>
                <a:gd name="T101" fmla="*/ 4 h 83"/>
                <a:gd name="T102" fmla="*/ 15 w 272"/>
                <a:gd name="T103" fmla="*/ 5 h 83"/>
                <a:gd name="T104" fmla="*/ 16 w 272"/>
                <a:gd name="T105" fmla="*/ 5 h 83"/>
                <a:gd name="T106" fmla="*/ 17 w 272"/>
                <a:gd name="T107" fmla="*/ 6 h 83"/>
                <a:gd name="T108" fmla="*/ 18 w 272"/>
                <a:gd name="T109" fmla="*/ 7 h 83"/>
                <a:gd name="T110" fmla="*/ 19 w 272"/>
                <a:gd name="T111" fmla="*/ 7 h 83"/>
                <a:gd name="T112" fmla="*/ 21 w 272"/>
                <a:gd name="T113" fmla="*/ 8 h 83"/>
                <a:gd name="T114" fmla="*/ 23 w 272"/>
                <a:gd name="T115" fmla="*/ 8 h 83"/>
                <a:gd name="T116" fmla="*/ 25 w 272"/>
                <a:gd name="T117" fmla="*/ 9 h 83"/>
                <a:gd name="T118" fmla="*/ 27 w 272"/>
                <a:gd name="T119" fmla="*/ 9 h 83"/>
                <a:gd name="T120" fmla="*/ 29 w 272"/>
                <a:gd name="T121" fmla="*/ 9 h 83"/>
                <a:gd name="T122" fmla="*/ 32 w 272"/>
                <a:gd name="T123" fmla="*/ 8 h 83"/>
                <a:gd name="T124" fmla="*/ 34 w 272"/>
                <a:gd name="T125" fmla="*/ 8 h 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2" h="83">
                  <a:moveTo>
                    <a:pt x="272" y="67"/>
                  </a:moveTo>
                  <a:lnTo>
                    <a:pt x="268" y="69"/>
                  </a:lnTo>
                  <a:lnTo>
                    <a:pt x="256" y="74"/>
                  </a:lnTo>
                  <a:lnTo>
                    <a:pt x="238" y="79"/>
                  </a:lnTo>
                  <a:lnTo>
                    <a:pt x="214" y="83"/>
                  </a:lnTo>
                  <a:lnTo>
                    <a:pt x="201" y="83"/>
                  </a:lnTo>
                  <a:lnTo>
                    <a:pt x="187" y="83"/>
                  </a:lnTo>
                  <a:lnTo>
                    <a:pt x="172" y="82"/>
                  </a:lnTo>
                  <a:lnTo>
                    <a:pt x="158" y="79"/>
                  </a:lnTo>
                  <a:lnTo>
                    <a:pt x="142" y="75"/>
                  </a:lnTo>
                  <a:lnTo>
                    <a:pt x="126" y="69"/>
                  </a:lnTo>
                  <a:lnTo>
                    <a:pt x="110" y="61"/>
                  </a:lnTo>
                  <a:lnTo>
                    <a:pt x="94" y="49"/>
                  </a:lnTo>
                  <a:lnTo>
                    <a:pt x="90" y="45"/>
                  </a:lnTo>
                  <a:lnTo>
                    <a:pt x="81" y="36"/>
                  </a:lnTo>
                  <a:lnTo>
                    <a:pt x="76" y="31"/>
                  </a:lnTo>
                  <a:lnTo>
                    <a:pt x="69" y="24"/>
                  </a:lnTo>
                  <a:lnTo>
                    <a:pt x="62" y="20"/>
                  </a:lnTo>
                  <a:lnTo>
                    <a:pt x="54" y="15"/>
                  </a:lnTo>
                  <a:lnTo>
                    <a:pt x="44" y="12"/>
                  </a:lnTo>
                  <a:lnTo>
                    <a:pt x="37" y="12"/>
                  </a:lnTo>
                  <a:lnTo>
                    <a:pt x="33" y="12"/>
                  </a:lnTo>
                  <a:lnTo>
                    <a:pt x="29" y="13"/>
                  </a:lnTo>
                  <a:lnTo>
                    <a:pt x="25" y="15"/>
                  </a:lnTo>
                  <a:lnTo>
                    <a:pt x="21" y="17"/>
                  </a:lnTo>
                  <a:lnTo>
                    <a:pt x="18" y="21"/>
                  </a:lnTo>
                  <a:lnTo>
                    <a:pt x="14" y="25"/>
                  </a:lnTo>
                  <a:lnTo>
                    <a:pt x="12" y="31"/>
                  </a:lnTo>
                  <a:lnTo>
                    <a:pt x="8" y="37"/>
                  </a:lnTo>
                  <a:lnTo>
                    <a:pt x="4" y="53"/>
                  </a:lnTo>
                  <a:lnTo>
                    <a:pt x="0" y="73"/>
                  </a:lnTo>
                  <a:lnTo>
                    <a:pt x="0" y="67"/>
                  </a:lnTo>
                  <a:lnTo>
                    <a:pt x="1" y="54"/>
                  </a:lnTo>
                  <a:lnTo>
                    <a:pt x="2" y="46"/>
                  </a:lnTo>
                  <a:lnTo>
                    <a:pt x="5" y="37"/>
                  </a:lnTo>
                  <a:lnTo>
                    <a:pt x="9" y="29"/>
                  </a:lnTo>
                  <a:lnTo>
                    <a:pt x="13" y="20"/>
                  </a:lnTo>
                  <a:lnTo>
                    <a:pt x="18" y="13"/>
                  </a:lnTo>
                  <a:lnTo>
                    <a:pt x="25" y="7"/>
                  </a:lnTo>
                  <a:lnTo>
                    <a:pt x="29" y="4"/>
                  </a:lnTo>
                  <a:lnTo>
                    <a:pt x="33" y="3"/>
                  </a:lnTo>
                  <a:lnTo>
                    <a:pt x="38" y="2"/>
                  </a:lnTo>
                  <a:lnTo>
                    <a:pt x="43" y="0"/>
                  </a:lnTo>
                  <a:lnTo>
                    <a:pt x="48" y="0"/>
                  </a:lnTo>
                  <a:lnTo>
                    <a:pt x="54" y="2"/>
                  </a:lnTo>
                  <a:lnTo>
                    <a:pt x="60" y="3"/>
                  </a:lnTo>
                  <a:lnTo>
                    <a:pt x="68" y="6"/>
                  </a:lnTo>
                  <a:lnTo>
                    <a:pt x="83" y="13"/>
                  </a:lnTo>
                  <a:lnTo>
                    <a:pt x="101" y="25"/>
                  </a:lnTo>
                  <a:lnTo>
                    <a:pt x="102" y="28"/>
                  </a:lnTo>
                  <a:lnTo>
                    <a:pt x="110" y="36"/>
                  </a:lnTo>
                  <a:lnTo>
                    <a:pt x="115" y="41"/>
                  </a:lnTo>
                  <a:lnTo>
                    <a:pt x="122" y="46"/>
                  </a:lnTo>
                  <a:lnTo>
                    <a:pt x="130" y="52"/>
                  </a:lnTo>
                  <a:lnTo>
                    <a:pt x="139" y="57"/>
                  </a:lnTo>
                  <a:lnTo>
                    <a:pt x="151" y="62"/>
                  </a:lnTo>
                  <a:lnTo>
                    <a:pt x="163" y="67"/>
                  </a:lnTo>
                  <a:lnTo>
                    <a:pt x="177" y="70"/>
                  </a:lnTo>
                  <a:lnTo>
                    <a:pt x="193" y="73"/>
                  </a:lnTo>
                  <a:lnTo>
                    <a:pt x="210" y="74"/>
                  </a:lnTo>
                  <a:lnTo>
                    <a:pt x="229" y="74"/>
                  </a:lnTo>
                  <a:lnTo>
                    <a:pt x="250" y="71"/>
                  </a:lnTo>
                  <a:lnTo>
                    <a:pt x="272" y="67"/>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505" name="Freeform 99"/>
            <p:cNvSpPr>
              <a:spLocks/>
            </p:cNvSpPr>
            <p:nvPr/>
          </p:nvSpPr>
          <p:spPr bwMode="auto">
            <a:xfrm>
              <a:off x="934" y="3690"/>
              <a:ext cx="95" cy="133"/>
            </a:xfrm>
            <a:custGeom>
              <a:avLst/>
              <a:gdLst>
                <a:gd name="T0" fmla="*/ 21 w 191"/>
                <a:gd name="T1" fmla="*/ 0 h 267"/>
                <a:gd name="T2" fmla="*/ 21 w 191"/>
                <a:gd name="T3" fmla="*/ 0 h 267"/>
                <a:gd name="T4" fmla="*/ 22 w 191"/>
                <a:gd name="T5" fmla="*/ 1 h 267"/>
                <a:gd name="T6" fmla="*/ 23 w 191"/>
                <a:gd name="T7" fmla="*/ 3 h 267"/>
                <a:gd name="T8" fmla="*/ 23 w 191"/>
                <a:gd name="T9" fmla="*/ 5 h 267"/>
                <a:gd name="T10" fmla="*/ 23 w 191"/>
                <a:gd name="T11" fmla="*/ 6 h 267"/>
                <a:gd name="T12" fmla="*/ 23 w 191"/>
                <a:gd name="T13" fmla="*/ 7 h 267"/>
                <a:gd name="T14" fmla="*/ 23 w 191"/>
                <a:gd name="T15" fmla="*/ 8 h 267"/>
                <a:gd name="T16" fmla="*/ 22 w 191"/>
                <a:gd name="T17" fmla="*/ 10 h 267"/>
                <a:gd name="T18" fmla="*/ 22 w 191"/>
                <a:gd name="T19" fmla="*/ 11 h 267"/>
                <a:gd name="T20" fmla="*/ 21 w 191"/>
                <a:gd name="T21" fmla="*/ 13 h 267"/>
                <a:gd name="T22" fmla="*/ 19 w 191"/>
                <a:gd name="T23" fmla="*/ 14 h 267"/>
                <a:gd name="T24" fmla="*/ 17 w 191"/>
                <a:gd name="T25" fmla="*/ 15 h 267"/>
                <a:gd name="T26" fmla="*/ 17 w 191"/>
                <a:gd name="T27" fmla="*/ 15 h 267"/>
                <a:gd name="T28" fmla="*/ 15 w 191"/>
                <a:gd name="T29" fmla="*/ 16 h 267"/>
                <a:gd name="T30" fmla="*/ 12 w 191"/>
                <a:gd name="T31" fmla="*/ 18 h 267"/>
                <a:gd name="T32" fmla="*/ 9 w 191"/>
                <a:gd name="T33" fmla="*/ 20 h 267"/>
                <a:gd name="T34" fmla="*/ 8 w 191"/>
                <a:gd name="T35" fmla="*/ 22 h 267"/>
                <a:gd name="T36" fmla="*/ 6 w 191"/>
                <a:gd name="T37" fmla="*/ 23 h 267"/>
                <a:gd name="T38" fmla="*/ 4 w 191"/>
                <a:gd name="T39" fmla="*/ 25 h 267"/>
                <a:gd name="T40" fmla="*/ 3 w 191"/>
                <a:gd name="T41" fmla="*/ 26 h 267"/>
                <a:gd name="T42" fmla="*/ 2 w 191"/>
                <a:gd name="T43" fmla="*/ 28 h 267"/>
                <a:gd name="T44" fmla="*/ 1 w 191"/>
                <a:gd name="T45" fmla="*/ 29 h 267"/>
                <a:gd name="T46" fmla="*/ 0 w 191"/>
                <a:gd name="T47" fmla="*/ 31 h 267"/>
                <a:gd name="T48" fmla="*/ 0 w 191"/>
                <a:gd name="T49" fmla="*/ 33 h 267"/>
                <a:gd name="T50" fmla="*/ 0 w 191"/>
                <a:gd name="T51" fmla="*/ 33 h 267"/>
                <a:gd name="T52" fmla="*/ 0 w 191"/>
                <a:gd name="T53" fmla="*/ 32 h 267"/>
                <a:gd name="T54" fmla="*/ 0 w 191"/>
                <a:gd name="T55" fmla="*/ 31 h 267"/>
                <a:gd name="T56" fmla="*/ 0 w 191"/>
                <a:gd name="T57" fmla="*/ 30 h 267"/>
                <a:gd name="T58" fmla="*/ 0 w 191"/>
                <a:gd name="T59" fmla="*/ 29 h 267"/>
                <a:gd name="T60" fmla="*/ 1 w 191"/>
                <a:gd name="T61" fmla="*/ 28 h 267"/>
                <a:gd name="T62" fmla="*/ 2 w 191"/>
                <a:gd name="T63" fmla="*/ 27 h 267"/>
                <a:gd name="T64" fmla="*/ 3 w 191"/>
                <a:gd name="T65" fmla="*/ 25 h 267"/>
                <a:gd name="T66" fmla="*/ 4 w 191"/>
                <a:gd name="T67" fmla="*/ 23 h 267"/>
                <a:gd name="T68" fmla="*/ 6 w 191"/>
                <a:gd name="T69" fmla="*/ 22 h 267"/>
                <a:gd name="T70" fmla="*/ 8 w 191"/>
                <a:gd name="T71" fmla="*/ 20 h 267"/>
                <a:gd name="T72" fmla="*/ 10 w 191"/>
                <a:gd name="T73" fmla="*/ 18 h 267"/>
                <a:gd name="T74" fmla="*/ 13 w 191"/>
                <a:gd name="T75" fmla="*/ 16 h 267"/>
                <a:gd name="T76" fmla="*/ 16 w 191"/>
                <a:gd name="T77" fmla="*/ 14 h 267"/>
                <a:gd name="T78" fmla="*/ 16 w 191"/>
                <a:gd name="T79" fmla="*/ 14 h 267"/>
                <a:gd name="T80" fmla="*/ 17 w 191"/>
                <a:gd name="T81" fmla="*/ 13 h 267"/>
                <a:gd name="T82" fmla="*/ 19 w 191"/>
                <a:gd name="T83" fmla="*/ 12 h 267"/>
                <a:gd name="T84" fmla="*/ 21 w 191"/>
                <a:gd name="T85" fmla="*/ 11 h 267"/>
                <a:gd name="T86" fmla="*/ 21 w 191"/>
                <a:gd name="T87" fmla="*/ 10 h 267"/>
                <a:gd name="T88" fmla="*/ 22 w 191"/>
                <a:gd name="T89" fmla="*/ 9 h 267"/>
                <a:gd name="T90" fmla="*/ 22 w 191"/>
                <a:gd name="T91" fmla="*/ 7 h 267"/>
                <a:gd name="T92" fmla="*/ 23 w 191"/>
                <a:gd name="T93" fmla="*/ 6 h 267"/>
                <a:gd name="T94" fmla="*/ 23 w 191"/>
                <a:gd name="T95" fmla="*/ 5 h 267"/>
                <a:gd name="T96" fmla="*/ 22 w 191"/>
                <a:gd name="T97" fmla="*/ 3 h 267"/>
                <a:gd name="T98" fmla="*/ 22 w 191"/>
                <a:gd name="T99" fmla="*/ 1 h 267"/>
                <a:gd name="T100" fmla="*/ 21 w 191"/>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 h="267">
                  <a:moveTo>
                    <a:pt x="174" y="0"/>
                  </a:moveTo>
                  <a:lnTo>
                    <a:pt x="175" y="2"/>
                  </a:lnTo>
                  <a:lnTo>
                    <a:pt x="180" y="12"/>
                  </a:lnTo>
                  <a:lnTo>
                    <a:pt x="185" y="25"/>
                  </a:lnTo>
                  <a:lnTo>
                    <a:pt x="189" y="42"/>
                  </a:lnTo>
                  <a:lnTo>
                    <a:pt x="191" y="51"/>
                  </a:lnTo>
                  <a:lnTo>
                    <a:pt x="189" y="62"/>
                  </a:lnTo>
                  <a:lnTo>
                    <a:pt x="187" y="71"/>
                  </a:lnTo>
                  <a:lnTo>
                    <a:pt x="183" y="81"/>
                  </a:lnTo>
                  <a:lnTo>
                    <a:pt x="178" y="93"/>
                  </a:lnTo>
                  <a:lnTo>
                    <a:pt x="168" y="104"/>
                  </a:lnTo>
                  <a:lnTo>
                    <a:pt x="158" y="114"/>
                  </a:lnTo>
                  <a:lnTo>
                    <a:pt x="143" y="125"/>
                  </a:lnTo>
                  <a:lnTo>
                    <a:pt x="138" y="127"/>
                  </a:lnTo>
                  <a:lnTo>
                    <a:pt x="124" y="135"/>
                  </a:lnTo>
                  <a:lnTo>
                    <a:pt x="101" y="148"/>
                  </a:lnTo>
                  <a:lnTo>
                    <a:pt x="76" y="167"/>
                  </a:lnTo>
                  <a:lnTo>
                    <a:pt x="64" y="176"/>
                  </a:lnTo>
                  <a:lnTo>
                    <a:pt x="51" y="188"/>
                  </a:lnTo>
                  <a:lnTo>
                    <a:pt x="39" y="200"/>
                  </a:lnTo>
                  <a:lnTo>
                    <a:pt x="27" y="212"/>
                  </a:lnTo>
                  <a:lnTo>
                    <a:pt x="18" y="225"/>
                  </a:lnTo>
                  <a:lnTo>
                    <a:pt x="10" y="238"/>
                  </a:lnTo>
                  <a:lnTo>
                    <a:pt x="4" y="252"/>
                  </a:lnTo>
                  <a:lnTo>
                    <a:pt x="0" y="267"/>
                  </a:lnTo>
                  <a:lnTo>
                    <a:pt x="0" y="264"/>
                  </a:lnTo>
                  <a:lnTo>
                    <a:pt x="0" y="256"/>
                  </a:lnTo>
                  <a:lnTo>
                    <a:pt x="1" y="250"/>
                  </a:lnTo>
                  <a:lnTo>
                    <a:pt x="2" y="243"/>
                  </a:lnTo>
                  <a:lnTo>
                    <a:pt x="6" y="234"/>
                  </a:lnTo>
                  <a:lnTo>
                    <a:pt x="10" y="225"/>
                  </a:lnTo>
                  <a:lnTo>
                    <a:pt x="17" y="216"/>
                  </a:lnTo>
                  <a:lnTo>
                    <a:pt x="25" y="204"/>
                  </a:lnTo>
                  <a:lnTo>
                    <a:pt x="35" y="191"/>
                  </a:lnTo>
                  <a:lnTo>
                    <a:pt x="49" y="177"/>
                  </a:lnTo>
                  <a:lnTo>
                    <a:pt x="64" y="164"/>
                  </a:lnTo>
                  <a:lnTo>
                    <a:pt x="83" y="148"/>
                  </a:lnTo>
                  <a:lnTo>
                    <a:pt x="105" y="133"/>
                  </a:lnTo>
                  <a:lnTo>
                    <a:pt x="131" y="117"/>
                  </a:lnTo>
                  <a:lnTo>
                    <a:pt x="135" y="114"/>
                  </a:lnTo>
                  <a:lnTo>
                    <a:pt x="143" y="110"/>
                  </a:lnTo>
                  <a:lnTo>
                    <a:pt x="155" y="101"/>
                  </a:lnTo>
                  <a:lnTo>
                    <a:pt x="168" y="89"/>
                  </a:lnTo>
                  <a:lnTo>
                    <a:pt x="174" y="81"/>
                  </a:lnTo>
                  <a:lnTo>
                    <a:pt x="179" y="72"/>
                  </a:lnTo>
                  <a:lnTo>
                    <a:pt x="181" y="63"/>
                  </a:lnTo>
                  <a:lnTo>
                    <a:pt x="184" y="52"/>
                  </a:lnTo>
                  <a:lnTo>
                    <a:pt x="185" y="41"/>
                  </a:lnTo>
                  <a:lnTo>
                    <a:pt x="183" y="29"/>
                  </a:lnTo>
                  <a:lnTo>
                    <a:pt x="180" y="14"/>
                  </a:lnTo>
                  <a:lnTo>
                    <a:pt x="17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06" name="Freeform 100"/>
            <p:cNvSpPr>
              <a:spLocks/>
            </p:cNvSpPr>
            <p:nvPr/>
          </p:nvSpPr>
          <p:spPr bwMode="auto">
            <a:xfrm>
              <a:off x="934" y="3690"/>
              <a:ext cx="95" cy="133"/>
            </a:xfrm>
            <a:custGeom>
              <a:avLst/>
              <a:gdLst>
                <a:gd name="T0" fmla="*/ 21 w 191"/>
                <a:gd name="T1" fmla="*/ 0 h 267"/>
                <a:gd name="T2" fmla="*/ 21 w 191"/>
                <a:gd name="T3" fmla="*/ 0 h 267"/>
                <a:gd name="T4" fmla="*/ 22 w 191"/>
                <a:gd name="T5" fmla="*/ 1 h 267"/>
                <a:gd name="T6" fmla="*/ 23 w 191"/>
                <a:gd name="T7" fmla="*/ 3 h 267"/>
                <a:gd name="T8" fmla="*/ 23 w 191"/>
                <a:gd name="T9" fmla="*/ 5 h 267"/>
                <a:gd name="T10" fmla="*/ 23 w 191"/>
                <a:gd name="T11" fmla="*/ 6 h 267"/>
                <a:gd name="T12" fmla="*/ 23 w 191"/>
                <a:gd name="T13" fmla="*/ 7 h 267"/>
                <a:gd name="T14" fmla="*/ 23 w 191"/>
                <a:gd name="T15" fmla="*/ 8 h 267"/>
                <a:gd name="T16" fmla="*/ 22 w 191"/>
                <a:gd name="T17" fmla="*/ 10 h 267"/>
                <a:gd name="T18" fmla="*/ 22 w 191"/>
                <a:gd name="T19" fmla="*/ 11 h 267"/>
                <a:gd name="T20" fmla="*/ 21 w 191"/>
                <a:gd name="T21" fmla="*/ 13 h 267"/>
                <a:gd name="T22" fmla="*/ 19 w 191"/>
                <a:gd name="T23" fmla="*/ 14 h 267"/>
                <a:gd name="T24" fmla="*/ 17 w 191"/>
                <a:gd name="T25" fmla="*/ 15 h 267"/>
                <a:gd name="T26" fmla="*/ 17 w 191"/>
                <a:gd name="T27" fmla="*/ 15 h 267"/>
                <a:gd name="T28" fmla="*/ 15 w 191"/>
                <a:gd name="T29" fmla="*/ 16 h 267"/>
                <a:gd name="T30" fmla="*/ 12 w 191"/>
                <a:gd name="T31" fmla="*/ 18 h 267"/>
                <a:gd name="T32" fmla="*/ 9 w 191"/>
                <a:gd name="T33" fmla="*/ 20 h 267"/>
                <a:gd name="T34" fmla="*/ 8 w 191"/>
                <a:gd name="T35" fmla="*/ 22 h 267"/>
                <a:gd name="T36" fmla="*/ 6 w 191"/>
                <a:gd name="T37" fmla="*/ 23 h 267"/>
                <a:gd name="T38" fmla="*/ 4 w 191"/>
                <a:gd name="T39" fmla="*/ 25 h 267"/>
                <a:gd name="T40" fmla="*/ 3 w 191"/>
                <a:gd name="T41" fmla="*/ 26 h 267"/>
                <a:gd name="T42" fmla="*/ 2 w 191"/>
                <a:gd name="T43" fmla="*/ 28 h 267"/>
                <a:gd name="T44" fmla="*/ 1 w 191"/>
                <a:gd name="T45" fmla="*/ 29 h 267"/>
                <a:gd name="T46" fmla="*/ 0 w 191"/>
                <a:gd name="T47" fmla="*/ 31 h 267"/>
                <a:gd name="T48" fmla="*/ 0 w 191"/>
                <a:gd name="T49" fmla="*/ 33 h 267"/>
                <a:gd name="T50" fmla="*/ 0 w 191"/>
                <a:gd name="T51" fmla="*/ 33 h 267"/>
                <a:gd name="T52" fmla="*/ 0 w 191"/>
                <a:gd name="T53" fmla="*/ 32 h 267"/>
                <a:gd name="T54" fmla="*/ 0 w 191"/>
                <a:gd name="T55" fmla="*/ 31 h 267"/>
                <a:gd name="T56" fmla="*/ 0 w 191"/>
                <a:gd name="T57" fmla="*/ 30 h 267"/>
                <a:gd name="T58" fmla="*/ 0 w 191"/>
                <a:gd name="T59" fmla="*/ 29 h 267"/>
                <a:gd name="T60" fmla="*/ 1 w 191"/>
                <a:gd name="T61" fmla="*/ 28 h 267"/>
                <a:gd name="T62" fmla="*/ 2 w 191"/>
                <a:gd name="T63" fmla="*/ 27 h 267"/>
                <a:gd name="T64" fmla="*/ 3 w 191"/>
                <a:gd name="T65" fmla="*/ 25 h 267"/>
                <a:gd name="T66" fmla="*/ 4 w 191"/>
                <a:gd name="T67" fmla="*/ 23 h 267"/>
                <a:gd name="T68" fmla="*/ 6 w 191"/>
                <a:gd name="T69" fmla="*/ 22 h 267"/>
                <a:gd name="T70" fmla="*/ 8 w 191"/>
                <a:gd name="T71" fmla="*/ 20 h 267"/>
                <a:gd name="T72" fmla="*/ 10 w 191"/>
                <a:gd name="T73" fmla="*/ 18 h 267"/>
                <a:gd name="T74" fmla="*/ 13 w 191"/>
                <a:gd name="T75" fmla="*/ 16 h 267"/>
                <a:gd name="T76" fmla="*/ 16 w 191"/>
                <a:gd name="T77" fmla="*/ 14 h 267"/>
                <a:gd name="T78" fmla="*/ 16 w 191"/>
                <a:gd name="T79" fmla="*/ 14 h 267"/>
                <a:gd name="T80" fmla="*/ 17 w 191"/>
                <a:gd name="T81" fmla="*/ 13 h 267"/>
                <a:gd name="T82" fmla="*/ 19 w 191"/>
                <a:gd name="T83" fmla="*/ 12 h 267"/>
                <a:gd name="T84" fmla="*/ 21 w 191"/>
                <a:gd name="T85" fmla="*/ 11 h 267"/>
                <a:gd name="T86" fmla="*/ 21 w 191"/>
                <a:gd name="T87" fmla="*/ 10 h 267"/>
                <a:gd name="T88" fmla="*/ 22 w 191"/>
                <a:gd name="T89" fmla="*/ 9 h 267"/>
                <a:gd name="T90" fmla="*/ 22 w 191"/>
                <a:gd name="T91" fmla="*/ 7 h 267"/>
                <a:gd name="T92" fmla="*/ 23 w 191"/>
                <a:gd name="T93" fmla="*/ 6 h 267"/>
                <a:gd name="T94" fmla="*/ 23 w 191"/>
                <a:gd name="T95" fmla="*/ 5 h 267"/>
                <a:gd name="T96" fmla="*/ 22 w 191"/>
                <a:gd name="T97" fmla="*/ 3 h 267"/>
                <a:gd name="T98" fmla="*/ 22 w 191"/>
                <a:gd name="T99" fmla="*/ 1 h 267"/>
                <a:gd name="T100" fmla="*/ 21 w 191"/>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1" h="267">
                  <a:moveTo>
                    <a:pt x="174" y="0"/>
                  </a:moveTo>
                  <a:lnTo>
                    <a:pt x="175" y="2"/>
                  </a:lnTo>
                  <a:lnTo>
                    <a:pt x="180" y="12"/>
                  </a:lnTo>
                  <a:lnTo>
                    <a:pt x="185" y="25"/>
                  </a:lnTo>
                  <a:lnTo>
                    <a:pt x="189" y="42"/>
                  </a:lnTo>
                  <a:lnTo>
                    <a:pt x="191" y="51"/>
                  </a:lnTo>
                  <a:lnTo>
                    <a:pt x="189" y="62"/>
                  </a:lnTo>
                  <a:lnTo>
                    <a:pt x="187" y="71"/>
                  </a:lnTo>
                  <a:lnTo>
                    <a:pt x="183" y="81"/>
                  </a:lnTo>
                  <a:lnTo>
                    <a:pt x="178" y="93"/>
                  </a:lnTo>
                  <a:lnTo>
                    <a:pt x="168" y="104"/>
                  </a:lnTo>
                  <a:lnTo>
                    <a:pt x="158" y="114"/>
                  </a:lnTo>
                  <a:lnTo>
                    <a:pt x="143" y="125"/>
                  </a:lnTo>
                  <a:lnTo>
                    <a:pt x="138" y="127"/>
                  </a:lnTo>
                  <a:lnTo>
                    <a:pt x="124" y="135"/>
                  </a:lnTo>
                  <a:lnTo>
                    <a:pt x="101" y="148"/>
                  </a:lnTo>
                  <a:lnTo>
                    <a:pt x="76" y="167"/>
                  </a:lnTo>
                  <a:lnTo>
                    <a:pt x="64" y="176"/>
                  </a:lnTo>
                  <a:lnTo>
                    <a:pt x="51" y="188"/>
                  </a:lnTo>
                  <a:lnTo>
                    <a:pt x="39" y="200"/>
                  </a:lnTo>
                  <a:lnTo>
                    <a:pt x="27" y="212"/>
                  </a:lnTo>
                  <a:lnTo>
                    <a:pt x="18" y="225"/>
                  </a:lnTo>
                  <a:lnTo>
                    <a:pt x="10" y="238"/>
                  </a:lnTo>
                  <a:lnTo>
                    <a:pt x="4" y="252"/>
                  </a:lnTo>
                  <a:lnTo>
                    <a:pt x="0" y="267"/>
                  </a:lnTo>
                  <a:lnTo>
                    <a:pt x="0" y="264"/>
                  </a:lnTo>
                  <a:lnTo>
                    <a:pt x="0" y="256"/>
                  </a:lnTo>
                  <a:lnTo>
                    <a:pt x="1" y="250"/>
                  </a:lnTo>
                  <a:lnTo>
                    <a:pt x="2" y="243"/>
                  </a:lnTo>
                  <a:lnTo>
                    <a:pt x="6" y="234"/>
                  </a:lnTo>
                  <a:lnTo>
                    <a:pt x="10" y="225"/>
                  </a:lnTo>
                  <a:lnTo>
                    <a:pt x="17" y="216"/>
                  </a:lnTo>
                  <a:lnTo>
                    <a:pt x="25" y="204"/>
                  </a:lnTo>
                  <a:lnTo>
                    <a:pt x="35" y="191"/>
                  </a:lnTo>
                  <a:lnTo>
                    <a:pt x="49" y="177"/>
                  </a:lnTo>
                  <a:lnTo>
                    <a:pt x="64" y="164"/>
                  </a:lnTo>
                  <a:lnTo>
                    <a:pt x="83" y="148"/>
                  </a:lnTo>
                  <a:lnTo>
                    <a:pt x="105" y="133"/>
                  </a:lnTo>
                  <a:lnTo>
                    <a:pt x="131" y="117"/>
                  </a:lnTo>
                  <a:lnTo>
                    <a:pt x="135" y="114"/>
                  </a:lnTo>
                  <a:lnTo>
                    <a:pt x="143" y="110"/>
                  </a:lnTo>
                  <a:lnTo>
                    <a:pt x="155" y="101"/>
                  </a:lnTo>
                  <a:lnTo>
                    <a:pt x="168" y="89"/>
                  </a:lnTo>
                  <a:lnTo>
                    <a:pt x="174" y="81"/>
                  </a:lnTo>
                  <a:lnTo>
                    <a:pt x="179" y="72"/>
                  </a:lnTo>
                  <a:lnTo>
                    <a:pt x="181" y="63"/>
                  </a:lnTo>
                  <a:lnTo>
                    <a:pt x="184" y="52"/>
                  </a:lnTo>
                  <a:lnTo>
                    <a:pt x="185" y="41"/>
                  </a:lnTo>
                  <a:lnTo>
                    <a:pt x="183" y="29"/>
                  </a:lnTo>
                  <a:lnTo>
                    <a:pt x="180" y="14"/>
                  </a:lnTo>
                  <a:lnTo>
                    <a:pt x="174"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07" name="Freeform 101"/>
            <p:cNvSpPr>
              <a:spLocks/>
            </p:cNvSpPr>
            <p:nvPr/>
          </p:nvSpPr>
          <p:spPr bwMode="auto">
            <a:xfrm>
              <a:off x="875" y="3847"/>
              <a:ext cx="62" cy="40"/>
            </a:xfrm>
            <a:custGeom>
              <a:avLst/>
              <a:gdLst>
                <a:gd name="T0" fmla="*/ 15 w 125"/>
                <a:gd name="T1" fmla="*/ 0 h 79"/>
                <a:gd name="T2" fmla="*/ 15 w 125"/>
                <a:gd name="T3" fmla="*/ 1 h 79"/>
                <a:gd name="T4" fmla="*/ 15 w 125"/>
                <a:gd name="T5" fmla="*/ 2 h 79"/>
                <a:gd name="T6" fmla="*/ 14 w 125"/>
                <a:gd name="T7" fmla="*/ 3 h 79"/>
                <a:gd name="T8" fmla="*/ 14 w 125"/>
                <a:gd name="T9" fmla="*/ 4 h 79"/>
                <a:gd name="T10" fmla="*/ 13 w 125"/>
                <a:gd name="T11" fmla="*/ 5 h 79"/>
                <a:gd name="T12" fmla="*/ 13 w 125"/>
                <a:gd name="T13" fmla="*/ 5 h 79"/>
                <a:gd name="T14" fmla="*/ 12 w 125"/>
                <a:gd name="T15" fmla="*/ 6 h 79"/>
                <a:gd name="T16" fmla="*/ 11 w 125"/>
                <a:gd name="T17" fmla="*/ 7 h 79"/>
                <a:gd name="T18" fmla="*/ 9 w 125"/>
                <a:gd name="T19" fmla="*/ 7 h 79"/>
                <a:gd name="T20" fmla="*/ 8 w 125"/>
                <a:gd name="T21" fmla="*/ 8 h 79"/>
                <a:gd name="T22" fmla="*/ 6 w 125"/>
                <a:gd name="T23" fmla="*/ 8 h 79"/>
                <a:gd name="T24" fmla="*/ 4 w 125"/>
                <a:gd name="T25" fmla="*/ 8 h 79"/>
                <a:gd name="T26" fmla="*/ 2 w 125"/>
                <a:gd name="T27" fmla="*/ 7 h 79"/>
                <a:gd name="T28" fmla="*/ 0 w 125"/>
                <a:gd name="T29" fmla="*/ 6 h 79"/>
                <a:gd name="T30" fmla="*/ 0 w 125"/>
                <a:gd name="T31" fmla="*/ 7 h 79"/>
                <a:gd name="T32" fmla="*/ 2 w 125"/>
                <a:gd name="T33" fmla="*/ 8 h 79"/>
                <a:gd name="T34" fmla="*/ 3 w 125"/>
                <a:gd name="T35" fmla="*/ 9 h 79"/>
                <a:gd name="T36" fmla="*/ 4 w 125"/>
                <a:gd name="T37" fmla="*/ 9 h 79"/>
                <a:gd name="T38" fmla="*/ 6 w 125"/>
                <a:gd name="T39" fmla="*/ 10 h 79"/>
                <a:gd name="T40" fmla="*/ 7 w 125"/>
                <a:gd name="T41" fmla="*/ 10 h 79"/>
                <a:gd name="T42" fmla="*/ 8 w 125"/>
                <a:gd name="T43" fmla="*/ 10 h 79"/>
                <a:gd name="T44" fmla="*/ 10 w 125"/>
                <a:gd name="T45" fmla="*/ 10 h 79"/>
                <a:gd name="T46" fmla="*/ 11 w 125"/>
                <a:gd name="T47" fmla="*/ 10 h 79"/>
                <a:gd name="T48" fmla="*/ 11 w 125"/>
                <a:gd name="T49" fmla="*/ 10 h 79"/>
                <a:gd name="T50" fmla="*/ 12 w 125"/>
                <a:gd name="T51" fmla="*/ 9 h 79"/>
                <a:gd name="T52" fmla="*/ 12 w 125"/>
                <a:gd name="T53" fmla="*/ 9 h 79"/>
                <a:gd name="T54" fmla="*/ 13 w 125"/>
                <a:gd name="T55" fmla="*/ 8 h 79"/>
                <a:gd name="T56" fmla="*/ 14 w 125"/>
                <a:gd name="T57" fmla="*/ 8 h 79"/>
                <a:gd name="T58" fmla="*/ 14 w 125"/>
                <a:gd name="T59" fmla="*/ 7 h 79"/>
                <a:gd name="T60" fmla="*/ 14 w 125"/>
                <a:gd name="T61" fmla="*/ 6 h 79"/>
                <a:gd name="T62" fmla="*/ 15 w 125"/>
                <a:gd name="T63" fmla="*/ 5 h 79"/>
                <a:gd name="T64" fmla="*/ 15 w 125"/>
                <a:gd name="T65" fmla="*/ 3 h 79"/>
                <a:gd name="T66" fmla="*/ 15 w 125"/>
                <a:gd name="T67" fmla="*/ 2 h 79"/>
                <a:gd name="T68" fmla="*/ 15 w 125"/>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79">
                  <a:moveTo>
                    <a:pt x="125" y="0"/>
                  </a:moveTo>
                  <a:lnTo>
                    <a:pt x="124" y="4"/>
                  </a:lnTo>
                  <a:lnTo>
                    <a:pt x="121" y="13"/>
                  </a:lnTo>
                  <a:lnTo>
                    <a:pt x="119" y="20"/>
                  </a:lnTo>
                  <a:lnTo>
                    <a:pt x="116" y="27"/>
                  </a:lnTo>
                  <a:lnTo>
                    <a:pt x="111" y="33"/>
                  </a:lnTo>
                  <a:lnTo>
                    <a:pt x="106" y="40"/>
                  </a:lnTo>
                  <a:lnTo>
                    <a:pt x="98" y="45"/>
                  </a:lnTo>
                  <a:lnTo>
                    <a:pt x="90" y="50"/>
                  </a:lnTo>
                  <a:lnTo>
                    <a:pt x="79" y="55"/>
                  </a:lnTo>
                  <a:lnTo>
                    <a:pt x="68" y="58"/>
                  </a:lnTo>
                  <a:lnTo>
                    <a:pt x="54" y="58"/>
                  </a:lnTo>
                  <a:lnTo>
                    <a:pt x="39" y="57"/>
                  </a:lnTo>
                  <a:lnTo>
                    <a:pt x="20" y="54"/>
                  </a:lnTo>
                  <a:lnTo>
                    <a:pt x="0" y="48"/>
                  </a:lnTo>
                  <a:lnTo>
                    <a:pt x="6" y="52"/>
                  </a:lnTo>
                  <a:lnTo>
                    <a:pt x="19" y="59"/>
                  </a:lnTo>
                  <a:lnTo>
                    <a:pt x="28" y="65"/>
                  </a:lnTo>
                  <a:lnTo>
                    <a:pt x="39" y="70"/>
                  </a:lnTo>
                  <a:lnTo>
                    <a:pt x="49" y="74"/>
                  </a:lnTo>
                  <a:lnTo>
                    <a:pt x="61" y="78"/>
                  </a:lnTo>
                  <a:lnTo>
                    <a:pt x="71" y="79"/>
                  </a:lnTo>
                  <a:lnTo>
                    <a:pt x="83" y="78"/>
                  </a:lnTo>
                  <a:lnTo>
                    <a:pt x="89" y="77"/>
                  </a:lnTo>
                  <a:lnTo>
                    <a:pt x="94" y="74"/>
                  </a:lnTo>
                  <a:lnTo>
                    <a:pt x="99" y="71"/>
                  </a:lnTo>
                  <a:lnTo>
                    <a:pt x="103" y="67"/>
                  </a:lnTo>
                  <a:lnTo>
                    <a:pt x="107" y="63"/>
                  </a:lnTo>
                  <a:lnTo>
                    <a:pt x="112" y="58"/>
                  </a:lnTo>
                  <a:lnTo>
                    <a:pt x="115" y="52"/>
                  </a:lnTo>
                  <a:lnTo>
                    <a:pt x="119" y="44"/>
                  </a:lnTo>
                  <a:lnTo>
                    <a:pt x="121" y="34"/>
                  </a:lnTo>
                  <a:lnTo>
                    <a:pt x="123" y="24"/>
                  </a:lnTo>
                  <a:lnTo>
                    <a:pt x="124" y="13"/>
                  </a:lnTo>
                  <a:lnTo>
                    <a:pt x="12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08" name="Freeform 102"/>
            <p:cNvSpPr>
              <a:spLocks/>
            </p:cNvSpPr>
            <p:nvPr/>
          </p:nvSpPr>
          <p:spPr bwMode="auto">
            <a:xfrm>
              <a:off x="875" y="3847"/>
              <a:ext cx="62" cy="40"/>
            </a:xfrm>
            <a:custGeom>
              <a:avLst/>
              <a:gdLst>
                <a:gd name="T0" fmla="*/ 15 w 125"/>
                <a:gd name="T1" fmla="*/ 0 h 79"/>
                <a:gd name="T2" fmla="*/ 15 w 125"/>
                <a:gd name="T3" fmla="*/ 1 h 79"/>
                <a:gd name="T4" fmla="*/ 15 w 125"/>
                <a:gd name="T5" fmla="*/ 2 h 79"/>
                <a:gd name="T6" fmla="*/ 14 w 125"/>
                <a:gd name="T7" fmla="*/ 3 h 79"/>
                <a:gd name="T8" fmla="*/ 14 w 125"/>
                <a:gd name="T9" fmla="*/ 4 h 79"/>
                <a:gd name="T10" fmla="*/ 13 w 125"/>
                <a:gd name="T11" fmla="*/ 5 h 79"/>
                <a:gd name="T12" fmla="*/ 13 w 125"/>
                <a:gd name="T13" fmla="*/ 5 h 79"/>
                <a:gd name="T14" fmla="*/ 12 w 125"/>
                <a:gd name="T15" fmla="*/ 6 h 79"/>
                <a:gd name="T16" fmla="*/ 11 w 125"/>
                <a:gd name="T17" fmla="*/ 7 h 79"/>
                <a:gd name="T18" fmla="*/ 9 w 125"/>
                <a:gd name="T19" fmla="*/ 7 h 79"/>
                <a:gd name="T20" fmla="*/ 8 w 125"/>
                <a:gd name="T21" fmla="*/ 8 h 79"/>
                <a:gd name="T22" fmla="*/ 6 w 125"/>
                <a:gd name="T23" fmla="*/ 8 h 79"/>
                <a:gd name="T24" fmla="*/ 4 w 125"/>
                <a:gd name="T25" fmla="*/ 8 h 79"/>
                <a:gd name="T26" fmla="*/ 2 w 125"/>
                <a:gd name="T27" fmla="*/ 7 h 79"/>
                <a:gd name="T28" fmla="*/ 0 w 125"/>
                <a:gd name="T29" fmla="*/ 6 h 79"/>
                <a:gd name="T30" fmla="*/ 0 w 125"/>
                <a:gd name="T31" fmla="*/ 7 h 79"/>
                <a:gd name="T32" fmla="*/ 2 w 125"/>
                <a:gd name="T33" fmla="*/ 8 h 79"/>
                <a:gd name="T34" fmla="*/ 3 w 125"/>
                <a:gd name="T35" fmla="*/ 9 h 79"/>
                <a:gd name="T36" fmla="*/ 4 w 125"/>
                <a:gd name="T37" fmla="*/ 9 h 79"/>
                <a:gd name="T38" fmla="*/ 6 w 125"/>
                <a:gd name="T39" fmla="*/ 10 h 79"/>
                <a:gd name="T40" fmla="*/ 7 w 125"/>
                <a:gd name="T41" fmla="*/ 10 h 79"/>
                <a:gd name="T42" fmla="*/ 8 w 125"/>
                <a:gd name="T43" fmla="*/ 10 h 79"/>
                <a:gd name="T44" fmla="*/ 10 w 125"/>
                <a:gd name="T45" fmla="*/ 10 h 79"/>
                <a:gd name="T46" fmla="*/ 11 w 125"/>
                <a:gd name="T47" fmla="*/ 10 h 79"/>
                <a:gd name="T48" fmla="*/ 11 w 125"/>
                <a:gd name="T49" fmla="*/ 10 h 79"/>
                <a:gd name="T50" fmla="*/ 12 w 125"/>
                <a:gd name="T51" fmla="*/ 9 h 79"/>
                <a:gd name="T52" fmla="*/ 12 w 125"/>
                <a:gd name="T53" fmla="*/ 9 h 79"/>
                <a:gd name="T54" fmla="*/ 13 w 125"/>
                <a:gd name="T55" fmla="*/ 8 h 79"/>
                <a:gd name="T56" fmla="*/ 14 w 125"/>
                <a:gd name="T57" fmla="*/ 8 h 79"/>
                <a:gd name="T58" fmla="*/ 14 w 125"/>
                <a:gd name="T59" fmla="*/ 7 h 79"/>
                <a:gd name="T60" fmla="*/ 14 w 125"/>
                <a:gd name="T61" fmla="*/ 6 h 79"/>
                <a:gd name="T62" fmla="*/ 15 w 125"/>
                <a:gd name="T63" fmla="*/ 5 h 79"/>
                <a:gd name="T64" fmla="*/ 15 w 125"/>
                <a:gd name="T65" fmla="*/ 3 h 79"/>
                <a:gd name="T66" fmla="*/ 15 w 125"/>
                <a:gd name="T67" fmla="*/ 2 h 79"/>
                <a:gd name="T68" fmla="*/ 15 w 125"/>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79">
                  <a:moveTo>
                    <a:pt x="125" y="0"/>
                  </a:moveTo>
                  <a:lnTo>
                    <a:pt x="124" y="4"/>
                  </a:lnTo>
                  <a:lnTo>
                    <a:pt x="121" y="13"/>
                  </a:lnTo>
                  <a:lnTo>
                    <a:pt x="119" y="20"/>
                  </a:lnTo>
                  <a:lnTo>
                    <a:pt x="116" y="27"/>
                  </a:lnTo>
                  <a:lnTo>
                    <a:pt x="111" y="33"/>
                  </a:lnTo>
                  <a:lnTo>
                    <a:pt x="106" y="40"/>
                  </a:lnTo>
                  <a:lnTo>
                    <a:pt x="98" y="45"/>
                  </a:lnTo>
                  <a:lnTo>
                    <a:pt x="90" y="50"/>
                  </a:lnTo>
                  <a:lnTo>
                    <a:pt x="79" y="55"/>
                  </a:lnTo>
                  <a:lnTo>
                    <a:pt x="68" y="58"/>
                  </a:lnTo>
                  <a:lnTo>
                    <a:pt x="54" y="58"/>
                  </a:lnTo>
                  <a:lnTo>
                    <a:pt x="39" y="57"/>
                  </a:lnTo>
                  <a:lnTo>
                    <a:pt x="20" y="54"/>
                  </a:lnTo>
                  <a:lnTo>
                    <a:pt x="0" y="48"/>
                  </a:lnTo>
                  <a:lnTo>
                    <a:pt x="6" y="52"/>
                  </a:lnTo>
                  <a:lnTo>
                    <a:pt x="19" y="59"/>
                  </a:lnTo>
                  <a:lnTo>
                    <a:pt x="28" y="65"/>
                  </a:lnTo>
                  <a:lnTo>
                    <a:pt x="39" y="70"/>
                  </a:lnTo>
                  <a:lnTo>
                    <a:pt x="49" y="74"/>
                  </a:lnTo>
                  <a:lnTo>
                    <a:pt x="61" y="78"/>
                  </a:lnTo>
                  <a:lnTo>
                    <a:pt x="71" y="79"/>
                  </a:lnTo>
                  <a:lnTo>
                    <a:pt x="83" y="78"/>
                  </a:lnTo>
                  <a:lnTo>
                    <a:pt x="89" y="77"/>
                  </a:lnTo>
                  <a:lnTo>
                    <a:pt x="94" y="74"/>
                  </a:lnTo>
                  <a:lnTo>
                    <a:pt x="99" y="71"/>
                  </a:lnTo>
                  <a:lnTo>
                    <a:pt x="103" y="67"/>
                  </a:lnTo>
                  <a:lnTo>
                    <a:pt x="107" y="63"/>
                  </a:lnTo>
                  <a:lnTo>
                    <a:pt x="112" y="58"/>
                  </a:lnTo>
                  <a:lnTo>
                    <a:pt x="115" y="52"/>
                  </a:lnTo>
                  <a:lnTo>
                    <a:pt x="119" y="44"/>
                  </a:lnTo>
                  <a:lnTo>
                    <a:pt x="121" y="34"/>
                  </a:lnTo>
                  <a:lnTo>
                    <a:pt x="123" y="24"/>
                  </a:lnTo>
                  <a:lnTo>
                    <a:pt x="124" y="13"/>
                  </a:lnTo>
                  <a:lnTo>
                    <a:pt x="125"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09" name="Freeform 103"/>
            <p:cNvSpPr>
              <a:spLocks/>
            </p:cNvSpPr>
            <p:nvPr/>
          </p:nvSpPr>
          <p:spPr bwMode="auto">
            <a:xfrm>
              <a:off x="758" y="3886"/>
              <a:ext cx="78" cy="293"/>
            </a:xfrm>
            <a:custGeom>
              <a:avLst/>
              <a:gdLst>
                <a:gd name="T0" fmla="*/ 19 w 157"/>
                <a:gd name="T1" fmla="*/ 0 h 587"/>
                <a:gd name="T2" fmla="*/ 18 w 157"/>
                <a:gd name="T3" fmla="*/ 2 h 587"/>
                <a:gd name="T4" fmla="*/ 13 w 157"/>
                <a:gd name="T5" fmla="*/ 7 h 587"/>
                <a:gd name="T6" fmla="*/ 11 w 157"/>
                <a:gd name="T7" fmla="*/ 11 h 587"/>
                <a:gd name="T8" fmla="*/ 8 w 157"/>
                <a:gd name="T9" fmla="*/ 16 h 587"/>
                <a:gd name="T10" fmla="*/ 7 w 157"/>
                <a:gd name="T11" fmla="*/ 18 h 587"/>
                <a:gd name="T12" fmla="*/ 5 w 157"/>
                <a:gd name="T13" fmla="*/ 21 h 587"/>
                <a:gd name="T14" fmla="*/ 4 w 157"/>
                <a:gd name="T15" fmla="*/ 23 h 587"/>
                <a:gd name="T16" fmla="*/ 3 w 157"/>
                <a:gd name="T17" fmla="*/ 26 h 587"/>
                <a:gd name="T18" fmla="*/ 2 w 157"/>
                <a:gd name="T19" fmla="*/ 29 h 587"/>
                <a:gd name="T20" fmla="*/ 1 w 157"/>
                <a:gd name="T21" fmla="*/ 32 h 587"/>
                <a:gd name="T22" fmla="*/ 1 w 157"/>
                <a:gd name="T23" fmla="*/ 35 h 587"/>
                <a:gd name="T24" fmla="*/ 0 w 157"/>
                <a:gd name="T25" fmla="*/ 38 h 587"/>
                <a:gd name="T26" fmla="*/ 0 w 157"/>
                <a:gd name="T27" fmla="*/ 41 h 587"/>
                <a:gd name="T28" fmla="*/ 0 w 157"/>
                <a:gd name="T29" fmla="*/ 44 h 587"/>
                <a:gd name="T30" fmla="*/ 0 w 157"/>
                <a:gd name="T31" fmla="*/ 47 h 587"/>
                <a:gd name="T32" fmla="*/ 0 w 157"/>
                <a:gd name="T33" fmla="*/ 50 h 587"/>
                <a:gd name="T34" fmla="*/ 1 w 157"/>
                <a:gd name="T35" fmla="*/ 53 h 587"/>
                <a:gd name="T36" fmla="*/ 2 w 157"/>
                <a:gd name="T37" fmla="*/ 56 h 587"/>
                <a:gd name="T38" fmla="*/ 3 w 157"/>
                <a:gd name="T39" fmla="*/ 59 h 587"/>
                <a:gd name="T40" fmla="*/ 4 w 157"/>
                <a:gd name="T41" fmla="*/ 62 h 587"/>
                <a:gd name="T42" fmla="*/ 6 w 157"/>
                <a:gd name="T43" fmla="*/ 65 h 587"/>
                <a:gd name="T44" fmla="*/ 9 w 157"/>
                <a:gd name="T45" fmla="*/ 68 h 587"/>
                <a:gd name="T46" fmla="*/ 12 w 157"/>
                <a:gd name="T47" fmla="*/ 70 h 587"/>
                <a:gd name="T48" fmla="*/ 15 w 157"/>
                <a:gd name="T49" fmla="*/ 73 h 587"/>
                <a:gd name="T50" fmla="*/ 14 w 157"/>
                <a:gd name="T51" fmla="*/ 72 h 587"/>
                <a:gd name="T52" fmla="*/ 10 w 157"/>
                <a:gd name="T53" fmla="*/ 69 h 587"/>
                <a:gd name="T54" fmla="*/ 9 w 157"/>
                <a:gd name="T55" fmla="*/ 67 h 587"/>
                <a:gd name="T56" fmla="*/ 7 w 157"/>
                <a:gd name="T57" fmla="*/ 64 h 587"/>
                <a:gd name="T58" fmla="*/ 6 w 157"/>
                <a:gd name="T59" fmla="*/ 63 h 587"/>
                <a:gd name="T60" fmla="*/ 5 w 157"/>
                <a:gd name="T61" fmla="*/ 61 h 587"/>
                <a:gd name="T62" fmla="*/ 5 w 157"/>
                <a:gd name="T63" fmla="*/ 59 h 587"/>
                <a:gd name="T64" fmla="*/ 4 w 157"/>
                <a:gd name="T65" fmla="*/ 57 h 587"/>
                <a:gd name="T66" fmla="*/ 3 w 157"/>
                <a:gd name="T67" fmla="*/ 54 h 587"/>
                <a:gd name="T68" fmla="*/ 3 w 157"/>
                <a:gd name="T69" fmla="*/ 52 h 587"/>
                <a:gd name="T70" fmla="*/ 3 w 157"/>
                <a:gd name="T71" fmla="*/ 50 h 587"/>
                <a:gd name="T72" fmla="*/ 2 w 157"/>
                <a:gd name="T73" fmla="*/ 47 h 587"/>
                <a:gd name="T74" fmla="*/ 2 w 157"/>
                <a:gd name="T75" fmla="*/ 44 h 587"/>
                <a:gd name="T76" fmla="*/ 3 w 157"/>
                <a:gd name="T77" fmla="*/ 41 h 587"/>
                <a:gd name="T78" fmla="*/ 3 w 157"/>
                <a:gd name="T79" fmla="*/ 38 h 587"/>
                <a:gd name="T80" fmla="*/ 4 w 157"/>
                <a:gd name="T81" fmla="*/ 34 h 587"/>
                <a:gd name="T82" fmla="*/ 5 w 157"/>
                <a:gd name="T83" fmla="*/ 30 h 587"/>
                <a:gd name="T84" fmla="*/ 6 w 157"/>
                <a:gd name="T85" fmla="*/ 27 h 587"/>
                <a:gd name="T86" fmla="*/ 7 w 157"/>
                <a:gd name="T87" fmla="*/ 23 h 587"/>
                <a:gd name="T88" fmla="*/ 9 w 157"/>
                <a:gd name="T89" fmla="*/ 18 h 587"/>
                <a:gd name="T90" fmla="*/ 11 w 157"/>
                <a:gd name="T91" fmla="*/ 14 h 587"/>
                <a:gd name="T92" fmla="*/ 13 w 157"/>
                <a:gd name="T93" fmla="*/ 9 h 587"/>
                <a:gd name="T94" fmla="*/ 16 w 157"/>
                <a:gd name="T95" fmla="*/ 4 h 587"/>
                <a:gd name="T96" fmla="*/ 19 w 157"/>
                <a:gd name="T97" fmla="*/ 0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7" h="587">
                  <a:moveTo>
                    <a:pt x="157" y="0"/>
                  </a:moveTo>
                  <a:lnTo>
                    <a:pt x="144" y="16"/>
                  </a:lnTo>
                  <a:lnTo>
                    <a:pt x="111" y="62"/>
                  </a:lnTo>
                  <a:lnTo>
                    <a:pt x="90" y="93"/>
                  </a:lnTo>
                  <a:lnTo>
                    <a:pt x="69" y="129"/>
                  </a:lnTo>
                  <a:lnTo>
                    <a:pt x="58" y="148"/>
                  </a:lnTo>
                  <a:lnTo>
                    <a:pt x="47" y="170"/>
                  </a:lnTo>
                  <a:lnTo>
                    <a:pt x="38" y="191"/>
                  </a:lnTo>
                  <a:lnTo>
                    <a:pt x="29" y="213"/>
                  </a:lnTo>
                  <a:lnTo>
                    <a:pt x="21" y="235"/>
                  </a:lnTo>
                  <a:lnTo>
                    <a:pt x="15" y="259"/>
                  </a:lnTo>
                  <a:lnTo>
                    <a:pt x="8" y="283"/>
                  </a:lnTo>
                  <a:lnTo>
                    <a:pt x="4" y="308"/>
                  </a:lnTo>
                  <a:lnTo>
                    <a:pt x="1" y="331"/>
                  </a:lnTo>
                  <a:lnTo>
                    <a:pt x="0" y="356"/>
                  </a:lnTo>
                  <a:lnTo>
                    <a:pt x="0" y="380"/>
                  </a:lnTo>
                  <a:lnTo>
                    <a:pt x="4" y="405"/>
                  </a:lnTo>
                  <a:lnTo>
                    <a:pt x="8" y="429"/>
                  </a:lnTo>
                  <a:lnTo>
                    <a:pt x="16" y="454"/>
                  </a:lnTo>
                  <a:lnTo>
                    <a:pt x="26" y="477"/>
                  </a:lnTo>
                  <a:lnTo>
                    <a:pt x="38" y="500"/>
                  </a:lnTo>
                  <a:lnTo>
                    <a:pt x="54" y="523"/>
                  </a:lnTo>
                  <a:lnTo>
                    <a:pt x="74" y="546"/>
                  </a:lnTo>
                  <a:lnTo>
                    <a:pt x="96" y="567"/>
                  </a:lnTo>
                  <a:lnTo>
                    <a:pt x="121" y="587"/>
                  </a:lnTo>
                  <a:lnTo>
                    <a:pt x="112" y="580"/>
                  </a:lnTo>
                  <a:lnTo>
                    <a:pt x="87" y="556"/>
                  </a:lnTo>
                  <a:lnTo>
                    <a:pt x="74" y="539"/>
                  </a:lnTo>
                  <a:lnTo>
                    <a:pt x="59" y="517"/>
                  </a:lnTo>
                  <a:lnTo>
                    <a:pt x="51" y="504"/>
                  </a:lnTo>
                  <a:lnTo>
                    <a:pt x="45" y="489"/>
                  </a:lnTo>
                  <a:lnTo>
                    <a:pt x="40" y="475"/>
                  </a:lnTo>
                  <a:lnTo>
                    <a:pt x="34" y="458"/>
                  </a:lnTo>
                  <a:lnTo>
                    <a:pt x="29" y="439"/>
                  </a:lnTo>
                  <a:lnTo>
                    <a:pt x="26" y="421"/>
                  </a:lnTo>
                  <a:lnTo>
                    <a:pt x="24" y="400"/>
                  </a:lnTo>
                  <a:lnTo>
                    <a:pt x="22" y="379"/>
                  </a:lnTo>
                  <a:lnTo>
                    <a:pt x="22" y="355"/>
                  </a:lnTo>
                  <a:lnTo>
                    <a:pt x="25" y="330"/>
                  </a:lnTo>
                  <a:lnTo>
                    <a:pt x="28" y="304"/>
                  </a:lnTo>
                  <a:lnTo>
                    <a:pt x="33" y="276"/>
                  </a:lnTo>
                  <a:lnTo>
                    <a:pt x="41" y="247"/>
                  </a:lnTo>
                  <a:lnTo>
                    <a:pt x="50" y="217"/>
                  </a:lnTo>
                  <a:lnTo>
                    <a:pt x="61" y="184"/>
                  </a:lnTo>
                  <a:lnTo>
                    <a:pt x="75" y="151"/>
                  </a:lnTo>
                  <a:lnTo>
                    <a:pt x="91" y="116"/>
                  </a:lnTo>
                  <a:lnTo>
                    <a:pt x="111" y="79"/>
                  </a:lnTo>
                  <a:lnTo>
                    <a:pt x="132" y="39"/>
                  </a:lnTo>
                  <a:lnTo>
                    <a:pt x="15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10" name="Freeform 104"/>
            <p:cNvSpPr>
              <a:spLocks/>
            </p:cNvSpPr>
            <p:nvPr/>
          </p:nvSpPr>
          <p:spPr bwMode="auto">
            <a:xfrm>
              <a:off x="758" y="3886"/>
              <a:ext cx="78" cy="293"/>
            </a:xfrm>
            <a:custGeom>
              <a:avLst/>
              <a:gdLst>
                <a:gd name="T0" fmla="*/ 19 w 157"/>
                <a:gd name="T1" fmla="*/ 0 h 587"/>
                <a:gd name="T2" fmla="*/ 18 w 157"/>
                <a:gd name="T3" fmla="*/ 2 h 587"/>
                <a:gd name="T4" fmla="*/ 13 w 157"/>
                <a:gd name="T5" fmla="*/ 7 h 587"/>
                <a:gd name="T6" fmla="*/ 11 w 157"/>
                <a:gd name="T7" fmla="*/ 11 h 587"/>
                <a:gd name="T8" fmla="*/ 8 w 157"/>
                <a:gd name="T9" fmla="*/ 16 h 587"/>
                <a:gd name="T10" fmla="*/ 7 w 157"/>
                <a:gd name="T11" fmla="*/ 18 h 587"/>
                <a:gd name="T12" fmla="*/ 5 w 157"/>
                <a:gd name="T13" fmla="*/ 21 h 587"/>
                <a:gd name="T14" fmla="*/ 4 w 157"/>
                <a:gd name="T15" fmla="*/ 23 h 587"/>
                <a:gd name="T16" fmla="*/ 3 w 157"/>
                <a:gd name="T17" fmla="*/ 26 h 587"/>
                <a:gd name="T18" fmla="*/ 2 w 157"/>
                <a:gd name="T19" fmla="*/ 29 h 587"/>
                <a:gd name="T20" fmla="*/ 1 w 157"/>
                <a:gd name="T21" fmla="*/ 32 h 587"/>
                <a:gd name="T22" fmla="*/ 1 w 157"/>
                <a:gd name="T23" fmla="*/ 35 h 587"/>
                <a:gd name="T24" fmla="*/ 0 w 157"/>
                <a:gd name="T25" fmla="*/ 38 h 587"/>
                <a:gd name="T26" fmla="*/ 0 w 157"/>
                <a:gd name="T27" fmla="*/ 41 h 587"/>
                <a:gd name="T28" fmla="*/ 0 w 157"/>
                <a:gd name="T29" fmla="*/ 44 h 587"/>
                <a:gd name="T30" fmla="*/ 0 w 157"/>
                <a:gd name="T31" fmla="*/ 47 h 587"/>
                <a:gd name="T32" fmla="*/ 0 w 157"/>
                <a:gd name="T33" fmla="*/ 50 h 587"/>
                <a:gd name="T34" fmla="*/ 1 w 157"/>
                <a:gd name="T35" fmla="*/ 53 h 587"/>
                <a:gd name="T36" fmla="*/ 2 w 157"/>
                <a:gd name="T37" fmla="*/ 56 h 587"/>
                <a:gd name="T38" fmla="*/ 3 w 157"/>
                <a:gd name="T39" fmla="*/ 59 h 587"/>
                <a:gd name="T40" fmla="*/ 4 w 157"/>
                <a:gd name="T41" fmla="*/ 62 h 587"/>
                <a:gd name="T42" fmla="*/ 6 w 157"/>
                <a:gd name="T43" fmla="*/ 65 h 587"/>
                <a:gd name="T44" fmla="*/ 9 w 157"/>
                <a:gd name="T45" fmla="*/ 68 h 587"/>
                <a:gd name="T46" fmla="*/ 12 w 157"/>
                <a:gd name="T47" fmla="*/ 70 h 587"/>
                <a:gd name="T48" fmla="*/ 15 w 157"/>
                <a:gd name="T49" fmla="*/ 73 h 587"/>
                <a:gd name="T50" fmla="*/ 14 w 157"/>
                <a:gd name="T51" fmla="*/ 72 h 587"/>
                <a:gd name="T52" fmla="*/ 10 w 157"/>
                <a:gd name="T53" fmla="*/ 69 h 587"/>
                <a:gd name="T54" fmla="*/ 9 w 157"/>
                <a:gd name="T55" fmla="*/ 67 h 587"/>
                <a:gd name="T56" fmla="*/ 7 w 157"/>
                <a:gd name="T57" fmla="*/ 64 h 587"/>
                <a:gd name="T58" fmla="*/ 6 w 157"/>
                <a:gd name="T59" fmla="*/ 63 h 587"/>
                <a:gd name="T60" fmla="*/ 5 w 157"/>
                <a:gd name="T61" fmla="*/ 61 h 587"/>
                <a:gd name="T62" fmla="*/ 5 w 157"/>
                <a:gd name="T63" fmla="*/ 59 h 587"/>
                <a:gd name="T64" fmla="*/ 4 w 157"/>
                <a:gd name="T65" fmla="*/ 57 h 587"/>
                <a:gd name="T66" fmla="*/ 3 w 157"/>
                <a:gd name="T67" fmla="*/ 54 h 587"/>
                <a:gd name="T68" fmla="*/ 3 w 157"/>
                <a:gd name="T69" fmla="*/ 52 h 587"/>
                <a:gd name="T70" fmla="*/ 3 w 157"/>
                <a:gd name="T71" fmla="*/ 50 h 587"/>
                <a:gd name="T72" fmla="*/ 2 w 157"/>
                <a:gd name="T73" fmla="*/ 47 h 587"/>
                <a:gd name="T74" fmla="*/ 2 w 157"/>
                <a:gd name="T75" fmla="*/ 44 h 587"/>
                <a:gd name="T76" fmla="*/ 3 w 157"/>
                <a:gd name="T77" fmla="*/ 41 h 587"/>
                <a:gd name="T78" fmla="*/ 3 w 157"/>
                <a:gd name="T79" fmla="*/ 38 h 587"/>
                <a:gd name="T80" fmla="*/ 4 w 157"/>
                <a:gd name="T81" fmla="*/ 34 h 587"/>
                <a:gd name="T82" fmla="*/ 5 w 157"/>
                <a:gd name="T83" fmla="*/ 30 h 587"/>
                <a:gd name="T84" fmla="*/ 6 w 157"/>
                <a:gd name="T85" fmla="*/ 27 h 587"/>
                <a:gd name="T86" fmla="*/ 7 w 157"/>
                <a:gd name="T87" fmla="*/ 23 h 587"/>
                <a:gd name="T88" fmla="*/ 9 w 157"/>
                <a:gd name="T89" fmla="*/ 18 h 587"/>
                <a:gd name="T90" fmla="*/ 11 w 157"/>
                <a:gd name="T91" fmla="*/ 14 h 587"/>
                <a:gd name="T92" fmla="*/ 13 w 157"/>
                <a:gd name="T93" fmla="*/ 9 h 587"/>
                <a:gd name="T94" fmla="*/ 16 w 157"/>
                <a:gd name="T95" fmla="*/ 4 h 587"/>
                <a:gd name="T96" fmla="*/ 19 w 157"/>
                <a:gd name="T97" fmla="*/ 0 h 58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7" h="587">
                  <a:moveTo>
                    <a:pt x="157" y="0"/>
                  </a:moveTo>
                  <a:lnTo>
                    <a:pt x="144" y="16"/>
                  </a:lnTo>
                  <a:lnTo>
                    <a:pt x="111" y="62"/>
                  </a:lnTo>
                  <a:lnTo>
                    <a:pt x="90" y="93"/>
                  </a:lnTo>
                  <a:lnTo>
                    <a:pt x="69" y="129"/>
                  </a:lnTo>
                  <a:lnTo>
                    <a:pt x="58" y="148"/>
                  </a:lnTo>
                  <a:lnTo>
                    <a:pt x="47" y="170"/>
                  </a:lnTo>
                  <a:lnTo>
                    <a:pt x="38" y="191"/>
                  </a:lnTo>
                  <a:lnTo>
                    <a:pt x="29" y="213"/>
                  </a:lnTo>
                  <a:lnTo>
                    <a:pt x="21" y="235"/>
                  </a:lnTo>
                  <a:lnTo>
                    <a:pt x="15" y="259"/>
                  </a:lnTo>
                  <a:lnTo>
                    <a:pt x="8" y="283"/>
                  </a:lnTo>
                  <a:lnTo>
                    <a:pt x="4" y="308"/>
                  </a:lnTo>
                  <a:lnTo>
                    <a:pt x="1" y="331"/>
                  </a:lnTo>
                  <a:lnTo>
                    <a:pt x="0" y="356"/>
                  </a:lnTo>
                  <a:lnTo>
                    <a:pt x="0" y="380"/>
                  </a:lnTo>
                  <a:lnTo>
                    <a:pt x="4" y="405"/>
                  </a:lnTo>
                  <a:lnTo>
                    <a:pt x="8" y="429"/>
                  </a:lnTo>
                  <a:lnTo>
                    <a:pt x="16" y="454"/>
                  </a:lnTo>
                  <a:lnTo>
                    <a:pt x="26" y="477"/>
                  </a:lnTo>
                  <a:lnTo>
                    <a:pt x="38" y="500"/>
                  </a:lnTo>
                  <a:lnTo>
                    <a:pt x="54" y="523"/>
                  </a:lnTo>
                  <a:lnTo>
                    <a:pt x="74" y="546"/>
                  </a:lnTo>
                  <a:lnTo>
                    <a:pt x="96" y="567"/>
                  </a:lnTo>
                  <a:lnTo>
                    <a:pt x="121" y="587"/>
                  </a:lnTo>
                  <a:lnTo>
                    <a:pt x="112" y="580"/>
                  </a:lnTo>
                  <a:lnTo>
                    <a:pt x="87" y="556"/>
                  </a:lnTo>
                  <a:lnTo>
                    <a:pt x="74" y="539"/>
                  </a:lnTo>
                  <a:lnTo>
                    <a:pt x="59" y="517"/>
                  </a:lnTo>
                  <a:lnTo>
                    <a:pt x="51" y="504"/>
                  </a:lnTo>
                  <a:lnTo>
                    <a:pt x="45" y="489"/>
                  </a:lnTo>
                  <a:lnTo>
                    <a:pt x="40" y="475"/>
                  </a:lnTo>
                  <a:lnTo>
                    <a:pt x="34" y="458"/>
                  </a:lnTo>
                  <a:lnTo>
                    <a:pt x="29" y="439"/>
                  </a:lnTo>
                  <a:lnTo>
                    <a:pt x="26" y="421"/>
                  </a:lnTo>
                  <a:lnTo>
                    <a:pt x="24" y="400"/>
                  </a:lnTo>
                  <a:lnTo>
                    <a:pt x="22" y="379"/>
                  </a:lnTo>
                  <a:lnTo>
                    <a:pt x="22" y="355"/>
                  </a:lnTo>
                  <a:lnTo>
                    <a:pt x="25" y="330"/>
                  </a:lnTo>
                  <a:lnTo>
                    <a:pt x="28" y="304"/>
                  </a:lnTo>
                  <a:lnTo>
                    <a:pt x="33" y="276"/>
                  </a:lnTo>
                  <a:lnTo>
                    <a:pt x="41" y="247"/>
                  </a:lnTo>
                  <a:lnTo>
                    <a:pt x="50" y="217"/>
                  </a:lnTo>
                  <a:lnTo>
                    <a:pt x="61" y="184"/>
                  </a:lnTo>
                  <a:lnTo>
                    <a:pt x="75" y="151"/>
                  </a:lnTo>
                  <a:lnTo>
                    <a:pt x="91" y="116"/>
                  </a:lnTo>
                  <a:lnTo>
                    <a:pt x="111" y="79"/>
                  </a:lnTo>
                  <a:lnTo>
                    <a:pt x="132" y="39"/>
                  </a:lnTo>
                  <a:lnTo>
                    <a:pt x="157"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11" name="Freeform 105"/>
            <p:cNvSpPr>
              <a:spLocks/>
            </p:cNvSpPr>
            <p:nvPr/>
          </p:nvSpPr>
          <p:spPr bwMode="auto">
            <a:xfrm>
              <a:off x="835" y="4151"/>
              <a:ext cx="300" cy="83"/>
            </a:xfrm>
            <a:custGeom>
              <a:avLst/>
              <a:gdLst>
                <a:gd name="T0" fmla="*/ 0 w 600"/>
                <a:gd name="T1" fmla="*/ 7 h 166"/>
                <a:gd name="T2" fmla="*/ 2 w 600"/>
                <a:gd name="T3" fmla="*/ 8 h 166"/>
                <a:gd name="T4" fmla="*/ 8 w 600"/>
                <a:gd name="T5" fmla="*/ 12 h 166"/>
                <a:gd name="T6" fmla="*/ 11 w 600"/>
                <a:gd name="T7" fmla="*/ 14 h 166"/>
                <a:gd name="T8" fmla="*/ 16 w 600"/>
                <a:gd name="T9" fmla="*/ 16 h 166"/>
                <a:gd name="T10" fmla="*/ 18 w 600"/>
                <a:gd name="T11" fmla="*/ 17 h 166"/>
                <a:gd name="T12" fmla="*/ 21 w 600"/>
                <a:gd name="T13" fmla="*/ 18 h 166"/>
                <a:gd name="T14" fmla="*/ 23 w 600"/>
                <a:gd name="T15" fmla="*/ 19 h 166"/>
                <a:gd name="T16" fmla="*/ 26 w 600"/>
                <a:gd name="T17" fmla="*/ 20 h 166"/>
                <a:gd name="T18" fmla="*/ 29 w 600"/>
                <a:gd name="T19" fmla="*/ 20 h 166"/>
                <a:gd name="T20" fmla="*/ 32 w 600"/>
                <a:gd name="T21" fmla="*/ 21 h 166"/>
                <a:gd name="T22" fmla="*/ 35 w 600"/>
                <a:gd name="T23" fmla="*/ 21 h 166"/>
                <a:gd name="T24" fmla="*/ 38 w 600"/>
                <a:gd name="T25" fmla="*/ 21 h 166"/>
                <a:gd name="T26" fmla="*/ 41 w 600"/>
                <a:gd name="T27" fmla="*/ 21 h 166"/>
                <a:gd name="T28" fmla="*/ 44 w 600"/>
                <a:gd name="T29" fmla="*/ 21 h 166"/>
                <a:gd name="T30" fmla="*/ 47 w 600"/>
                <a:gd name="T31" fmla="*/ 20 h 166"/>
                <a:gd name="T32" fmla="*/ 50 w 600"/>
                <a:gd name="T33" fmla="*/ 19 h 166"/>
                <a:gd name="T34" fmla="*/ 54 w 600"/>
                <a:gd name="T35" fmla="*/ 18 h 166"/>
                <a:gd name="T36" fmla="*/ 57 w 600"/>
                <a:gd name="T37" fmla="*/ 17 h 166"/>
                <a:gd name="T38" fmla="*/ 60 w 600"/>
                <a:gd name="T39" fmla="*/ 15 h 166"/>
                <a:gd name="T40" fmla="*/ 63 w 600"/>
                <a:gd name="T41" fmla="*/ 13 h 166"/>
                <a:gd name="T42" fmla="*/ 66 w 600"/>
                <a:gd name="T43" fmla="*/ 10 h 166"/>
                <a:gd name="T44" fmla="*/ 69 w 600"/>
                <a:gd name="T45" fmla="*/ 8 h 166"/>
                <a:gd name="T46" fmla="*/ 73 w 600"/>
                <a:gd name="T47" fmla="*/ 4 h 166"/>
                <a:gd name="T48" fmla="*/ 75 w 600"/>
                <a:gd name="T49" fmla="*/ 0 h 166"/>
                <a:gd name="T50" fmla="*/ 74 w 600"/>
                <a:gd name="T51" fmla="*/ 2 h 166"/>
                <a:gd name="T52" fmla="*/ 71 w 600"/>
                <a:gd name="T53" fmla="*/ 5 h 166"/>
                <a:gd name="T54" fmla="*/ 68 w 600"/>
                <a:gd name="T55" fmla="*/ 8 h 166"/>
                <a:gd name="T56" fmla="*/ 64 w 600"/>
                <a:gd name="T57" fmla="*/ 10 h 166"/>
                <a:gd name="T58" fmla="*/ 63 w 600"/>
                <a:gd name="T59" fmla="*/ 11 h 166"/>
                <a:gd name="T60" fmla="*/ 61 w 600"/>
                <a:gd name="T61" fmla="*/ 12 h 166"/>
                <a:gd name="T62" fmla="*/ 59 w 600"/>
                <a:gd name="T63" fmla="*/ 13 h 166"/>
                <a:gd name="T64" fmla="*/ 56 w 600"/>
                <a:gd name="T65" fmla="*/ 14 h 166"/>
                <a:gd name="T66" fmla="*/ 54 w 600"/>
                <a:gd name="T67" fmla="*/ 15 h 166"/>
                <a:gd name="T68" fmla="*/ 51 w 600"/>
                <a:gd name="T69" fmla="*/ 16 h 166"/>
                <a:gd name="T70" fmla="*/ 48 w 600"/>
                <a:gd name="T71" fmla="*/ 17 h 166"/>
                <a:gd name="T72" fmla="*/ 46 w 600"/>
                <a:gd name="T73" fmla="*/ 17 h 166"/>
                <a:gd name="T74" fmla="*/ 42 w 600"/>
                <a:gd name="T75" fmla="*/ 18 h 166"/>
                <a:gd name="T76" fmla="*/ 39 w 600"/>
                <a:gd name="T77" fmla="*/ 18 h 166"/>
                <a:gd name="T78" fmla="*/ 36 w 600"/>
                <a:gd name="T79" fmla="*/ 18 h 166"/>
                <a:gd name="T80" fmla="*/ 33 w 600"/>
                <a:gd name="T81" fmla="*/ 18 h 166"/>
                <a:gd name="T82" fmla="*/ 29 w 600"/>
                <a:gd name="T83" fmla="*/ 18 h 166"/>
                <a:gd name="T84" fmla="*/ 25 w 600"/>
                <a:gd name="T85" fmla="*/ 17 h 166"/>
                <a:gd name="T86" fmla="*/ 22 w 600"/>
                <a:gd name="T87" fmla="*/ 16 h 166"/>
                <a:gd name="T88" fmla="*/ 18 w 600"/>
                <a:gd name="T89" fmla="*/ 15 h 166"/>
                <a:gd name="T90" fmla="*/ 14 w 600"/>
                <a:gd name="T91" fmla="*/ 13 h 166"/>
                <a:gd name="T92" fmla="*/ 9 w 600"/>
                <a:gd name="T93" fmla="*/ 12 h 166"/>
                <a:gd name="T94" fmla="*/ 5 w 600"/>
                <a:gd name="T95" fmla="*/ 9 h 166"/>
                <a:gd name="T96" fmla="*/ 0 w 600"/>
                <a:gd name="T97" fmla="*/ 7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0" h="166">
                  <a:moveTo>
                    <a:pt x="0" y="53"/>
                  </a:moveTo>
                  <a:lnTo>
                    <a:pt x="16" y="64"/>
                  </a:lnTo>
                  <a:lnTo>
                    <a:pt x="58" y="92"/>
                  </a:lnTo>
                  <a:lnTo>
                    <a:pt x="88" y="109"/>
                  </a:lnTo>
                  <a:lnTo>
                    <a:pt x="123" y="125"/>
                  </a:lnTo>
                  <a:lnTo>
                    <a:pt x="142" y="133"/>
                  </a:lnTo>
                  <a:lnTo>
                    <a:pt x="162" y="141"/>
                  </a:lnTo>
                  <a:lnTo>
                    <a:pt x="183" y="147"/>
                  </a:lnTo>
                  <a:lnTo>
                    <a:pt x="205" y="153"/>
                  </a:lnTo>
                  <a:lnTo>
                    <a:pt x="228" y="158"/>
                  </a:lnTo>
                  <a:lnTo>
                    <a:pt x="250" y="162"/>
                  </a:lnTo>
                  <a:lnTo>
                    <a:pt x="274" y="164"/>
                  </a:lnTo>
                  <a:lnTo>
                    <a:pt x="299" y="166"/>
                  </a:lnTo>
                  <a:lnTo>
                    <a:pt x="324" y="164"/>
                  </a:lnTo>
                  <a:lnTo>
                    <a:pt x="349" y="162"/>
                  </a:lnTo>
                  <a:lnTo>
                    <a:pt x="374" y="158"/>
                  </a:lnTo>
                  <a:lnTo>
                    <a:pt x="399" y="151"/>
                  </a:lnTo>
                  <a:lnTo>
                    <a:pt x="425" y="142"/>
                  </a:lnTo>
                  <a:lnTo>
                    <a:pt x="450" y="130"/>
                  </a:lnTo>
                  <a:lnTo>
                    <a:pt x="477" y="116"/>
                  </a:lnTo>
                  <a:lnTo>
                    <a:pt x="502" y="99"/>
                  </a:lnTo>
                  <a:lnTo>
                    <a:pt x="527" y="79"/>
                  </a:lnTo>
                  <a:lnTo>
                    <a:pt x="552" y="57"/>
                  </a:lnTo>
                  <a:lnTo>
                    <a:pt x="577" y="30"/>
                  </a:lnTo>
                  <a:lnTo>
                    <a:pt x="600" y="0"/>
                  </a:lnTo>
                  <a:lnTo>
                    <a:pt x="591" y="12"/>
                  </a:lnTo>
                  <a:lnTo>
                    <a:pt x="561" y="39"/>
                  </a:lnTo>
                  <a:lnTo>
                    <a:pt x="540" y="58"/>
                  </a:lnTo>
                  <a:lnTo>
                    <a:pt x="512" y="76"/>
                  </a:lnTo>
                  <a:lnTo>
                    <a:pt x="498" y="85"/>
                  </a:lnTo>
                  <a:lnTo>
                    <a:pt x="482" y="95"/>
                  </a:lnTo>
                  <a:lnTo>
                    <a:pt x="465" y="103"/>
                  </a:lnTo>
                  <a:lnTo>
                    <a:pt x="445" y="112"/>
                  </a:lnTo>
                  <a:lnTo>
                    <a:pt x="427" y="118"/>
                  </a:lnTo>
                  <a:lnTo>
                    <a:pt x="405" y="125"/>
                  </a:lnTo>
                  <a:lnTo>
                    <a:pt x="383" y="131"/>
                  </a:lnTo>
                  <a:lnTo>
                    <a:pt x="361" y="135"/>
                  </a:lnTo>
                  <a:lnTo>
                    <a:pt x="336" y="139"/>
                  </a:lnTo>
                  <a:lnTo>
                    <a:pt x="311" y="141"/>
                  </a:lnTo>
                  <a:lnTo>
                    <a:pt x="284" y="141"/>
                  </a:lnTo>
                  <a:lnTo>
                    <a:pt x="258" y="139"/>
                  </a:lnTo>
                  <a:lnTo>
                    <a:pt x="229" y="137"/>
                  </a:lnTo>
                  <a:lnTo>
                    <a:pt x="200" y="131"/>
                  </a:lnTo>
                  <a:lnTo>
                    <a:pt x="169" y="125"/>
                  </a:lnTo>
                  <a:lnTo>
                    <a:pt x="137" y="116"/>
                  </a:lnTo>
                  <a:lnTo>
                    <a:pt x="105" y="104"/>
                  </a:lnTo>
                  <a:lnTo>
                    <a:pt x="71" y="89"/>
                  </a:lnTo>
                  <a:lnTo>
                    <a:pt x="37" y="72"/>
                  </a:lnTo>
                  <a:lnTo>
                    <a:pt x="0"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12" name="Freeform 106"/>
            <p:cNvSpPr>
              <a:spLocks/>
            </p:cNvSpPr>
            <p:nvPr/>
          </p:nvSpPr>
          <p:spPr bwMode="auto">
            <a:xfrm>
              <a:off x="835" y="4151"/>
              <a:ext cx="300" cy="83"/>
            </a:xfrm>
            <a:custGeom>
              <a:avLst/>
              <a:gdLst>
                <a:gd name="T0" fmla="*/ 0 w 600"/>
                <a:gd name="T1" fmla="*/ 7 h 166"/>
                <a:gd name="T2" fmla="*/ 2 w 600"/>
                <a:gd name="T3" fmla="*/ 8 h 166"/>
                <a:gd name="T4" fmla="*/ 8 w 600"/>
                <a:gd name="T5" fmla="*/ 12 h 166"/>
                <a:gd name="T6" fmla="*/ 11 w 600"/>
                <a:gd name="T7" fmla="*/ 14 h 166"/>
                <a:gd name="T8" fmla="*/ 16 w 600"/>
                <a:gd name="T9" fmla="*/ 16 h 166"/>
                <a:gd name="T10" fmla="*/ 18 w 600"/>
                <a:gd name="T11" fmla="*/ 17 h 166"/>
                <a:gd name="T12" fmla="*/ 21 w 600"/>
                <a:gd name="T13" fmla="*/ 18 h 166"/>
                <a:gd name="T14" fmla="*/ 23 w 600"/>
                <a:gd name="T15" fmla="*/ 19 h 166"/>
                <a:gd name="T16" fmla="*/ 26 w 600"/>
                <a:gd name="T17" fmla="*/ 20 h 166"/>
                <a:gd name="T18" fmla="*/ 29 w 600"/>
                <a:gd name="T19" fmla="*/ 20 h 166"/>
                <a:gd name="T20" fmla="*/ 32 w 600"/>
                <a:gd name="T21" fmla="*/ 21 h 166"/>
                <a:gd name="T22" fmla="*/ 35 w 600"/>
                <a:gd name="T23" fmla="*/ 21 h 166"/>
                <a:gd name="T24" fmla="*/ 38 w 600"/>
                <a:gd name="T25" fmla="*/ 21 h 166"/>
                <a:gd name="T26" fmla="*/ 41 w 600"/>
                <a:gd name="T27" fmla="*/ 21 h 166"/>
                <a:gd name="T28" fmla="*/ 44 w 600"/>
                <a:gd name="T29" fmla="*/ 21 h 166"/>
                <a:gd name="T30" fmla="*/ 47 w 600"/>
                <a:gd name="T31" fmla="*/ 20 h 166"/>
                <a:gd name="T32" fmla="*/ 50 w 600"/>
                <a:gd name="T33" fmla="*/ 19 h 166"/>
                <a:gd name="T34" fmla="*/ 54 w 600"/>
                <a:gd name="T35" fmla="*/ 18 h 166"/>
                <a:gd name="T36" fmla="*/ 57 w 600"/>
                <a:gd name="T37" fmla="*/ 17 h 166"/>
                <a:gd name="T38" fmla="*/ 60 w 600"/>
                <a:gd name="T39" fmla="*/ 15 h 166"/>
                <a:gd name="T40" fmla="*/ 63 w 600"/>
                <a:gd name="T41" fmla="*/ 13 h 166"/>
                <a:gd name="T42" fmla="*/ 66 w 600"/>
                <a:gd name="T43" fmla="*/ 10 h 166"/>
                <a:gd name="T44" fmla="*/ 69 w 600"/>
                <a:gd name="T45" fmla="*/ 8 h 166"/>
                <a:gd name="T46" fmla="*/ 73 w 600"/>
                <a:gd name="T47" fmla="*/ 4 h 166"/>
                <a:gd name="T48" fmla="*/ 75 w 600"/>
                <a:gd name="T49" fmla="*/ 0 h 166"/>
                <a:gd name="T50" fmla="*/ 74 w 600"/>
                <a:gd name="T51" fmla="*/ 2 h 166"/>
                <a:gd name="T52" fmla="*/ 71 w 600"/>
                <a:gd name="T53" fmla="*/ 5 h 166"/>
                <a:gd name="T54" fmla="*/ 68 w 600"/>
                <a:gd name="T55" fmla="*/ 8 h 166"/>
                <a:gd name="T56" fmla="*/ 64 w 600"/>
                <a:gd name="T57" fmla="*/ 10 h 166"/>
                <a:gd name="T58" fmla="*/ 63 w 600"/>
                <a:gd name="T59" fmla="*/ 11 h 166"/>
                <a:gd name="T60" fmla="*/ 61 w 600"/>
                <a:gd name="T61" fmla="*/ 12 h 166"/>
                <a:gd name="T62" fmla="*/ 59 w 600"/>
                <a:gd name="T63" fmla="*/ 13 h 166"/>
                <a:gd name="T64" fmla="*/ 56 w 600"/>
                <a:gd name="T65" fmla="*/ 14 h 166"/>
                <a:gd name="T66" fmla="*/ 54 w 600"/>
                <a:gd name="T67" fmla="*/ 15 h 166"/>
                <a:gd name="T68" fmla="*/ 51 w 600"/>
                <a:gd name="T69" fmla="*/ 16 h 166"/>
                <a:gd name="T70" fmla="*/ 48 w 600"/>
                <a:gd name="T71" fmla="*/ 17 h 166"/>
                <a:gd name="T72" fmla="*/ 46 w 600"/>
                <a:gd name="T73" fmla="*/ 17 h 166"/>
                <a:gd name="T74" fmla="*/ 42 w 600"/>
                <a:gd name="T75" fmla="*/ 18 h 166"/>
                <a:gd name="T76" fmla="*/ 39 w 600"/>
                <a:gd name="T77" fmla="*/ 18 h 166"/>
                <a:gd name="T78" fmla="*/ 36 w 600"/>
                <a:gd name="T79" fmla="*/ 18 h 166"/>
                <a:gd name="T80" fmla="*/ 33 w 600"/>
                <a:gd name="T81" fmla="*/ 18 h 166"/>
                <a:gd name="T82" fmla="*/ 29 w 600"/>
                <a:gd name="T83" fmla="*/ 18 h 166"/>
                <a:gd name="T84" fmla="*/ 25 w 600"/>
                <a:gd name="T85" fmla="*/ 17 h 166"/>
                <a:gd name="T86" fmla="*/ 22 w 600"/>
                <a:gd name="T87" fmla="*/ 16 h 166"/>
                <a:gd name="T88" fmla="*/ 18 w 600"/>
                <a:gd name="T89" fmla="*/ 15 h 166"/>
                <a:gd name="T90" fmla="*/ 14 w 600"/>
                <a:gd name="T91" fmla="*/ 13 h 166"/>
                <a:gd name="T92" fmla="*/ 9 w 600"/>
                <a:gd name="T93" fmla="*/ 12 h 166"/>
                <a:gd name="T94" fmla="*/ 5 w 600"/>
                <a:gd name="T95" fmla="*/ 9 h 166"/>
                <a:gd name="T96" fmla="*/ 0 w 600"/>
                <a:gd name="T97" fmla="*/ 7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0" h="166">
                  <a:moveTo>
                    <a:pt x="0" y="53"/>
                  </a:moveTo>
                  <a:lnTo>
                    <a:pt x="16" y="64"/>
                  </a:lnTo>
                  <a:lnTo>
                    <a:pt x="58" y="92"/>
                  </a:lnTo>
                  <a:lnTo>
                    <a:pt x="88" y="109"/>
                  </a:lnTo>
                  <a:lnTo>
                    <a:pt x="123" y="125"/>
                  </a:lnTo>
                  <a:lnTo>
                    <a:pt x="142" y="133"/>
                  </a:lnTo>
                  <a:lnTo>
                    <a:pt x="162" y="141"/>
                  </a:lnTo>
                  <a:lnTo>
                    <a:pt x="183" y="147"/>
                  </a:lnTo>
                  <a:lnTo>
                    <a:pt x="205" y="153"/>
                  </a:lnTo>
                  <a:lnTo>
                    <a:pt x="228" y="158"/>
                  </a:lnTo>
                  <a:lnTo>
                    <a:pt x="250" y="162"/>
                  </a:lnTo>
                  <a:lnTo>
                    <a:pt x="274" y="164"/>
                  </a:lnTo>
                  <a:lnTo>
                    <a:pt x="299" y="166"/>
                  </a:lnTo>
                  <a:lnTo>
                    <a:pt x="324" y="164"/>
                  </a:lnTo>
                  <a:lnTo>
                    <a:pt x="349" y="162"/>
                  </a:lnTo>
                  <a:lnTo>
                    <a:pt x="374" y="158"/>
                  </a:lnTo>
                  <a:lnTo>
                    <a:pt x="399" y="151"/>
                  </a:lnTo>
                  <a:lnTo>
                    <a:pt x="425" y="142"/>
                  </a:lnTo>
                  <a:lnTo>
                    <a:pt x="450" y="130"/>
                  </a:lnTo>
                  <a:lnTo>
                    <a:pt x="477" y="116"/>
                  </a:lnTo>
                  <a:lnTo>
                    <a:pt x="502" y="99"/>
                  </a:lnTo>
                  <a:lnTo>
                    <a:pt x="527" y="79"/>
                  </a:lnTo>
                  <a:lnTo>
                    <a:pt x="552" y="57"/>
                  </a:lnTo>
                  <a:lnTo>
                    <a:pt x="577" y="30"/>
                  </a:lnTo>
                  <a:lnTo>
                    <a:pt x="600" y="0"/>
                  </a:lnTo>
                  <a:lnTo>
                    <a:pt x="591" y="12"/>
                  </a:lnTo>
                  <a:lnTo>
                    <a:pt x="561" y="39"/>
                  </a:lnTo>
                  <a:lnTo>
                    <a:pt x="540" y="58"/>
                  </a:lnTo>
                  <a:lnTo>
                    <a:pt x="512" y="76"/>
                  </a:lnTo>
                  <a:lnTo>
                    <a:pt x="498" y="85"/>
                  </a:lnTo>
                  <a:lnTo>
                    <a:pt x="482" y="95"/>
                  </a:lnTo>
                  <a:lnTo>
                    <a:pt x="465" y="103"/>
                  </a:lnTo>
                  <a:lnTo>
                    <a:pt x="445" y="112"/>
                  </a:lnTo>
                  <a:lnTo>
                    <a:pt x="427" y="118"/>
                  </a:lnTo>
                  <a:lnTo>
                    <a:pt x="405" y="125"/>
                  </a:lnTo>
                  <a:lnTo>
                    <a:pt x="383" y="131"/>
                  </a:lnTo>
                  <a:lnTo>
                    <a:pt x="361" y="135"/>
                  </a:lnTo>
                  <a:lnTo>
                    <a:pt x="336" y="139"/>
                  </a:lnTo>
                  <a:lnTo>
                    <a:pt x="311" y="141"/>
                  </a:lnTo>
                  <a:lnTo>
                    <a:pt x="284" y="141"/>
                  </a:lnTo>
                  <a:lnTo>
                    <a:pt x="258" y="139"/>
                  </a:lnTo>
                  <a:lnTo>
                    <a:pt x="229" y="137"/>
                  </a:lnTo>
                  <a:lnTo>
                    <a:pt x="200" y="131"/>
                  </a:lnTo>
                  <a:lnTo>
                    <a:pt x="169" y="125"/>
                  </a:lnTo>
                  <a:lnTo>
                    <a:pt x="137" y="116"/>
                  </a:lnTo>
                  <a:lnTo>
                    <a:pt x="105" y="104"/>
                  </a:lnTo>
                  <a:lnTo>
                    <a:pt x="71" y="89"/>
                  </a:lnTo>
                  <a:lnTo>
                    <a:pt x="37" y="72"/>
                  </a:lnTo>
                  <a:lnTo>
                    <a:pt x="0" y="53"/>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13" name="Freeform 107"/>
            <p:cNvSpPr>
              <a:spLocks/>
            </p:cNvSpPr>
            <p:nvPr/>
          </p:nvSpPr>
          <p:spPr bwMode="auto">
            <a:xfrm>
              <a:off x="967" y="3873"/>
              <a:ext cx="195" cy="223"/>
            </a:xfrm>
            <a:custGeom>
              <a:avLst/>
              <a:gdLst>
                <a:gd name="T0" fmla="*/ 0 w 390"/>
                <a:gd name="T1" fmla="*/ 0 h 446"/>
                <a:gd name="T2" fmla="*/ 3 w 390"/>
                <a:gd name="T3" fmla="*/ 1 h 446"/>
                <a:gd name="T4" fmla="*/ 10 w 390"/>
                <a:gd name="T5" fmla="*/ 2 h 446"/>
                <a:gd name="T6" fmla="*/ 14 w 390"/>
                <a:gd name="T7" fmla="*/ 3 h 446"/>
                <a:gd name="T8" fmla="*/ 19 w 390"/>
                <a:gd name="T9" fmla="*/ 4 h 446"/>
                <a:gd name="T10" fmla="*/ 21 w 390"/>
                <a:gd name="T11" fmla="*/ 5 h 446"/>
                <a:gd name="T12" fmla="*/ 24 w 390"/>
                <a:gd name="T13" fmla="*/ 6 h 446"/>
                <a:gd name="T14" fmla="*/ 26 w 390"/>
                <a:gd name="T15" fmla="*/ 7 h 446"/>
                <a:gd name="T16" fmla="*/ 29 w 390"/>
                <a:gd name="T17" fmla="*/ 8 h 446"/>
                <a:gd name="T18" fmla="*/ 32 w 390"/>
                <a:gd name="T19" fmla="*/ 10 h 446"/>
                <a:gd name="T20" fmla="*/ 34 w 390"/>
                <a:gd name="T21" fmla="*/ 11 h 446"/>
                <a:gd name="T22" fmla="*/ 36 w 390"/>
                <a:gd name="T23" fmla="*/ 13 h 446"/>
                <a:gd name="T24" fmla="*/ 38 w 390"/>
                <a:gd name="T25" fmla="*/ 15 h 446"/>
                <a:gd name="T26" fmla="*/ 41 w 390"/>
                <a:gd name="T27" fmla="*/ 17 h 446"/>
                <a:gd name="T28" fmla="*/ 43 w 390"/>
                <a:gd name="T29" fmla="*/ 19 h 446"/>
                <a:gd name="T30" fmla="*/ 44 w 390"/>
                <a:gd name="T31" fmla="*/ 22 h 446"/>
                <a:gd name="T32" fmla="*/ 46 w 390"/>
                <a:gd name="T33" fmla="*/ 25 h 446"/>
                <a:gd name="T34" fmla="*/ 47 w 390"/>
                <a:gd name="T35" fmla="*/ 28 h 446"/>
                <a:gd name="T36" fmla="*/ 48 w 390"/>
                <a:gd name="T37" fmla="*/ 31 h 446"/>
                <a:gd name="T38" fmla="*/ 49 w 390"/>
                <a:gd name="T39" fmla="*/ 35 h 446"/>
                <a:gd name="T40" fmla="*/ 49 w 390"/>
                <a:gd name="T41" fmla="*/ 38 h 446"/>
                <a:gd name="T42" fmla="*/ 49 w 390"/>
                <a:gd name="T43" fmla="*/ 42 h 446"/>
                <a:gd name="T44" fmla="*/ 49 w 390"/>
                <a:gd name="T45" fmla="*/ 47 h 446"/>
                <a:gd name="T46" fmla="*/ 48 w 390"/>
                <a:gd name="T47" fmla="*/ 51 h 446"/>
                <a:gd name="T48" fmla="*/ 47 w 390"/>
                <a:gd name="T49" fmla="*/ 56 h 446"/>
                <a:gd name="T50" fmla="*/ 47 w 390"/>
                <a:gd name="T51" fmla="*/ 54 h 446"/>
                <a:gd name="T52" fmla="*/ 48 w 390"/>
                <a:gd name="T53" fmla="*/ 48 h 446"/>
                <a:gd name="T54" fmla="*/ 48 w 390"/>
                <a:gd name="T55" fmla="*/ 45 h 446"/>
                <a:gd name="T56" fmla="*/ 48 w 390"/>
                <a:gd name="T57" fmla="*/ 41 h 446"/>
                <a:gd name="T58" fmla="*/ 47 w 390"/>
                <a:gd name="T59" fmla="*/ 38 h 446"/>
                <a:gd name="T60" fmla="*/ 47 w 390"/>
                <a:gd name="T61" fmla="*/ 36 h 446"/>
                <a:gd name="T62" fmla="*/ 47 w 390"/>
                <a:gd name="T63" fmla="*/ 33 h 446"/>
                <a:gd name="T64" fmla="*/ 46 w 390"/>
                <a:gd name="T65" fmla="*/ 31 h 446"/>
                <a:gd name="T66" fmla="*/ 45 w 390"/>
                <a:gd name="T67" fmla="*/ 29 h 446"/>
                <a:gd name="T68" fmla="*/ 44 w 390"/>
                <a:gd name="T69" fmla="*/ 26 h 446"/>
                <a:gd name="T70" fmla="*/ 42 w 390"/>
                <a:gd name="T71" fmla="*/ 24 h 446"/>
                <a:gd name="T72" fmla="*/ 41 w 390"/>
                <a:gd name="T73" fmla="*/ 21 h 446"/>
                <a:gd name="T74" fmla="*/ 39 w 390"/>
                <a:gd name="T75" fmla="*/ 19 h 446"/>
                <a:gd name="T76" fmla="*/ 37 w 390"/>
                <a:gd name="T77" fmla="*/ 17 h 446"/>
                <a:gd name="T78" fmla="*/ 35 w 390"/>
                <a:gd name="T79" fmla="*/ 14 h 446"/>
                <a:gd name="T80" fmla="*/ 32 w 390"/>
                <a:gd name="T81" fmla="*/ 12 h 446"/>
                <a:gd name="T82" fmla="*/ 30 w 390"/>
                <a:gd name="T83" fmla="*/ 10 h 446"/>
                <a:gd name="T84" fmla="*/ 26 w 390"/>
                <a:gd name="T85" fmla="*/ 8 h 446"/>
                <a:gd name="T86" fmla="*/ 23 w 390"/>
                <a:gd name="T87" fmla="*/ 7 h 446"/>
                <a:gd name="T88" fmla="*/ 19 w 390"/>
                <a:gd name="T89" fmla="*/ 5 h 446"/>
                <a:gd name="T90" fmla="*/ 15 w 390"/>
                <a:gd name="T91" fmla="*/ 4 h 446"/>
                <a:gd name="T92" fmla="*/ 10 w 390"/>
                <a:gd name="T93" fmla="*/ 2 h 446"/>
                <a:gd name="T94" fmla="*/ 6 w 390"/>
                <a:gd name="T95" fmla="*/ 1 h 446"/>
                <a:gd name="T96" fmla="*/ 0 w 390"/>
                <a:gd name="T97" fmla="*/ 0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0" h="446">
                  <a:moveTo>
                    <a:pt x="0" y="0"/>
                  </a:moveTo>
                  <a:lnTo>
                    <a:pt x="20" y="2"/>
                  </a:lnTo>
                  <a:lnTo>
                    <a:pt x="74" y="10"/>
                  </a:lnTo>
                  <a:lnTo>
                    <a:pt x="109" y="17"/>
                  </a:lnTo>
                  <a:lnTo>
                    <a:pt x="147" y="29"/>
                  </a:lnTo>
                  <a:lnTo>
                    <a:pt x="167" y="35"/>
                  </a:lnTo>
                  <a:lnTo>
                    <a:pt x="188" y="43"/>
                  </a:lnTo>
                  <a:lnTo>
                    <a:pt x="208" y="52"/>
                  </a:lnTo>
                  <a:lnTo>
                    <a:pt x="229" y="63"/>
                  </a:lnTo>
                  <a:lnTo>
                    <a:pt x="249" y="73"/>
                  </a:lnTo>
                  <a:lnTo>
                    <a:pt x="268" y="87"/>
                  </a:lnTo>
                  <a:lnTo>
                    <a:pt x="287" y="101"/>
                  </a:lnTo>
                  <a:lnTo>
                    <a:pt x="304" y="117"/>
                  </a:lnTo>
                  <a:lnTo>
                    <a:pt x="321" y="134"/>
                  </a:lnTo>
                  <a:lnTo>
                    <a:pt x="337" y="152"/>
                  </a:lnTo>
                  <a:lnTo>
                    <a:pt x="350" y="173"/>
                  </a:lnTo>
                  <a:lnTo>
                    <a:pt x="362" y="196"/>
                  </a:lnTo>
                  <a:lnTo>
                    <a:pt x="372" y="220"/>
                  </a:lnTo>
                  <a:lnTo>
                    <a:pt x="380" y="246"/>
                  </a:lnTo>
                  <a:lnTo>
                    <a:pt x="386" y="273"/>
                  </a:lnTo>
                  <a:lnTo>
                    <a:pt x="390" y="304"/>
                  </a:lnTo>
                  <a:lnTo>
                    <a:pt x="390" y="335"/>
                  </a:lnTo>
                  <a:lnTo>
                    <a:pt x="387" y="369"/>
                  </a:lnTo>
                  <a:lnTo>
                    <a:pt x="382" y="406"/>
                  </a:lnTo>
                  <a:lnTo>
                    <a:pt x="372" y="446"/>
                  </a:lnTo>
                  <a:lnTo>
                    <a:pt x="376" y="429"/>
                  </a:lnTo>
                  <a:lnTo>
                    <a:pt x="380" y="384"/>
                  </a:lnTo>
                  <a:lnTo>
                    <a:pt x="380" y="354"/>
                  </a:lnTo>
                  <a:lnTo>
                    <a:pt x="379" y="321"/>
                  </a:lnTo>
                  <a:lnTo>
                    <a:pt x="376" y="302"/>
                  </a:lnTo>
                  <a:lnTo>
                    <a:pt x="372" y="284"/>
                  </a:lnTo>
                  <a:lnTo>
                    <a:pt x="369" y="264"/>
                  </a:lnTo>
                  <a:lnTo>
                    <a:pt x="362" y="246"/>
                  </a:lnTo>
                  <a:lnTo>
                    <a:pt x="355" y="226"/>
                  </a:lnTo>
                  <a:lnTo>
                    <a:pt x="346" y="206"/>
                  </a:lnTo>
                  <a:lnTo>
                    <a:pt x="336" y="187"/>
                  </a:lnTo>
                  <a:lnTo>
                    <a:pt x="324" y="167"/>
                  </a:lnTo>
                  <a:lnTo>
                    <a:pt x="309" y="148"/>
                  </a:lnTo>
                  <a:lnTo>
                    <a:pt x="293" y="130"/>
                  </a:lnTo>
                  <a:lnTo>
                    <a:pt x="276" y="112"/>
                  </a:lnTo>
                  <a:lnTo>
                    <a:pt x="255" y="95"/>
                  </a:lnTo>
                  <a:lnTo>
                    <a:pt x="233" y="79"/>
                  </a:lnTo>
                  <a:lnTo>
                    <a:pt x="208" y="63"/>
                  </a:lnTo>
                  <a:lnTo>
                    <a:pt x="180" y="50"/>
                  </a:lnTo>
                  <a:lnTo>
                    <a:pt x="150" y="37"/>
                  </a:lnTo>
                  <a:lnTo>
                    <a:pt x="117" y="25"/>
                  </a:lnTo>
                  <a:lnTo>
                    <a:pt x="80" y="16"/>
                  </a:lnTo>
                  <a:lnTo>
                    <a:pt x="42" y="6"/>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14" name="Freeform 108"/>
            <p:cNvSpPr>
              <a:spLocks/>
            </p:cNvSpPr>
            <p:nvPr/>
          </p:nvSpPr>
          <p:spPr bwMode="auto">
            <a:xfrm>
              <a:off x="967" y="3873"/>
              <a:ext cx="195" cy="223"/>
            </a:xfrm>
            <a:custGeom>
              <a:avLst/>
              <a:gdLst>
                <a:gd name="T0" fmla="*/ 0 w 390"/>
                <a:gd name="T1" fmla="*/ 0 h 446"/>
                <a:gd name="T2" fmla="*/ 3 w 390"/>
                <a:gd name="T3" fmla="*/ 1 h 446"/>
                <a:gd name="T4" fmla="*/ 10 w 390"/>
                <a:gd name="T5" fmla="*/ 2 h 446"/>
                <a:gd name="T6" fmla="*/ 14 w 390"/>
                <a:gd name="T7" fmla="*/ 3 h 446"/>
                <a:gd name="T8" fmla="*/ 19 w 390"/>
                <a:gd name="T9" fmla="*/ 4 h 446"/>
                <a:gd name="T10" fmla="*/ 21 w 390"/>
                <a:gd name="T11" fmla="*/ 5 h 446"/>
                <a:gd name="T12" fmla="*/ 24 w 390"/>
                <a:gd name="T13" fmla="*/ 6 h 446"/>
                <a:gd name="T14" fmla="*/ 26 w 390"/>
                <a:gd name="T15" fmla="*/ 7 h 446"/>
                <a:gd name="T16" fmla="*/ 29 w 390"/>
                <a:gd name="T17" fmla="*/ 8 h 446"/>
                <a:gd name="T18" fmla="*/ 32 w 390"/>
                <a:gd name="T19" fmla="*/ 10 h 446"/>
                <a:gd name="T20" fmla="*/ 34 w 390"/>
                <a:gd name="T21" fmla="*/ 11 h 446"/>
                <a:gd name="T22" fmla="*/ 36 w 390"/>
                <a:gd name="T23" fmla="*/ 13 h 446"/>
                <a:gd name="T24" fmla="*/ 38 w 390"/>
                <a:gd name="T25" fmla="*/ 15 h 446"/>
                <a:gd name="T26" fmla="*/ 41 w 390"/>
                <a:gd name="T27" fmla="*/ 17 h 446"/>
                <a:gd name="T28" fmla="*/ 43 w 390"/>
                <a:gd name="T29" fmla="*/ 19 h 446"/>
                <a:gd name="T30" fmla="*/ 44 w 390"/>
                <a:gd name="T31" fmla="*/ 22 h 446"/>
                <a:gd name="T32" fmla="*/ 46 w 390"/>
                <a:gd name="T33" fmla="*/ 25 h 446"/>
                <a:gd name="T34" fmla="*/ 47 w 390"/>
                <a:gd name="T35" fmla="*/ 28 h 446"/>
                <a:gd name="T36" fmla="*/ 48 w 390"/>
                <a:gd name="T37" fmla="*/ 31 h 446"/>
                <a:gd name="T38" fmla="*/ 49 w 390"/>
                <a:gd name="T39" fmla="*/ 35 h 446"/>
                <a:gd name="T40" fmla="*/ 49 w 390"/>
                <a:gd name="T41" fmla="*/ 38 h 446"/>
                <a:gd name="T42" fmla="*/ 49 w 390"/>
                <a:gd name="T43" fmla="*/ 42 h 446"/>
                <a:gd name="T44" fmla="*/ 49 w 390"/>
                <a:gd name="T45" fmla="*/ 47 h 446"/>
                <a:gd name="T46" fmla="*/ 48 w 390"/>
                <a:gd name="T47" fmla="*/ 51 h 446"/>
                <a:gd name="T48" fmla="*/ 47 w 390"/>
                <a:gd name="T49" fmla="*/ 56 h 446"/>
                <a:gd name="T50" fmla="*/ 47 w 390"/>
                <a:gd name="T51" fmla="*/ 54 h 446"/>
                <a:gd name="T52" fmla="*/ 48 w 390"/>
                <a:gd name="T53" fmla="*/ 48 h 446"/>
                <a:gd name="T54" fmla="*/ 48 w 390"/>
                <a:gd name="T55" fmla="*/ 45 h 446"/>
                <a:gd name="T56" fmla="*/ 48 w 390"/>
                <a:gd name="T57" fmla="*/ 41 h 446"/>
                <a:gd name="T58" fmla="*/ 47 w 390"/>
                <a:gd name="T59" fmla="*/ 38 h 446"/>
                <a:gd name="T60" fmla="*/ 47 w 390"/>
                <a:gd name="T61" fmla="*/ 36 h 446"/>
                <a:gd name="T62" fmla="*/ 47 w 390"/>
                <a:gd name="T63" fmla="*/ 33 h 446"/>
                <a:gd name="T64" fmla="*/ 46 w 390"/>
                <a:gd name="T65" fmla="*/ 31 h 446"/>
                <a:gd name="T66" fmla="*/ 45 w 390"/>
                <a:gd name="T67" fmla="*/ 29 h 446"/>
                <a:gd name="T68" fmla="*/ 44 w 390"/>
                <a:gd name="T69" fmla="*/ 26 h 446"/>
                <a:gd name="T70" fmla="*/ 42 w 390"/>
                <a:gd name="T71" fmla="*/ 24 h 446"/>
                <a:gd name="T72" fmla="*/ 41 w 390"/>
                <a:gd name="T73" fmla="*/ 21 h 446"/>
                <a:gd name="T74" fmla="*/ 39 w 390"/>
                <a:gd name="T75" fmla="*/ 19 h 446"/>
                <a:gd name="T76" fmla="*/ 37 w 390"/>
                <a:gd name="T77" fmla="*/ 17 h 446"/>
                <a:gd name="T78" fmla="*/ 35 w 390"/>
                <a:gd name="T79" fmla="*/ 14 h 446"/>
                <a:gd name="T80" fmla="*/ 32 w 390"/>
                <a:gd name="T81" fmla="*/ 12 h 446"/>
                <a:gd name="T82" fmla="*/ 30 w 390"/>
                <a:gd name="T83" fmla="*/ 10 h 446"/>
                <a:gd name="T84" fmla="*/ 26 w 390"/>
                <a:gd name="T85" fmla="*/ 8 h 446"/>
                <a:gd name="T86" fmla="*/ 23 w 390"/>
                <a:gd name="T87" fmla="*/ 7 h 446"/>
                <a:gd name="T88" fmla="*/ 19 w 390"/>
                <a:gd name="T89" fmla="*/ 5 h 446"/>
                <a:gd name="T90" fmla="*/ 15 w 390"/>
                <a:gd name="T91" fmla="*/ 4 h 446"/>
                <a:gd name="T92" fmla="*/ 10 w 390"/>
                <a:gd name="T93" fmla="*/ 2 h 446"/>
                <a:gd name="T94" fmla="*/ 6 w 390"/>
                <a:gd name="T95" fmla="*/ 1 h 446"/>
                <a:gd name="T96" fmla="*/ 0 w 390"/>
                <a:gd name="T97" fmla="*/ 0 h 4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0" h="446">
                  <a:moveTo>
                    <a:pt x="0" y="0"/>
                  </a:moveTo>
                  <a:lnTo>
                    <a:pt x="20" y="2"/>
                  </a:lnTo>
                  <a:lnTo>
                    <a:pt x="74" y="10"/>
                  </a:lnTo>
                  <a:lnTo>
                    <a:pt x="109" y="17"/>
                  </a:lnTo>
                  <a:lnTo>
                    <a:pt x="147" y="29"/>
                  </a:lnTo>
                  <a:lnTo>
                    <a:pt x="167" y="35"/>
                  </a:lnTo>
                  <a:lnTo>
                    <a:pt x="188" y="43"/>
                  </a:lnTo>
                  <a:lnTo>
                    <a:pt x="208" y="52"/>
                  </a:lnTo>
                  <a:lnTo>
                    <a:pt x="229" y="63"/>
                  </a:lnTo>
                  <a:lnTo>
                    <a:pt x="249" y="73"/>
                  </a:lnTo>
                  <a:lnTo>
                    <a:pt x="268" y="87"/>
                  </a:lnTo>
                  <a:lnTo>
                    <a:pt x="287" y="101"/>
                  </a:lnTo>
                  <a:lnTo>
                    <a:pt x="304" y="117"/>
                  </a:lnTo>
                  <a:lnTo>
                    <a:pt x="321" y="134"/>
                  </a:lnTo>
                  <a:lnTo>
                    <a:pt x="337" y="152"/>
                  </a:lnTo>
                  <a:lnTo>
                    <a:pt x="350" y="173"/>
                  </a:lnTo>
                  <a:lnTo>
                    <a:pt x="362" y="196"/>
                  </a:lnTo>
                  <a:lnTo>
                    <a:pt x="372" y="220"/>
                  </a:lnTo>
                  <a:lnTo>
                    <a:pt x="380" y="246"/>
                  </a:lnTo>
                  <a:lnTo>
                    <a:pt x="386" y="273"/>
                  </a:lnTo>
                  <a:lnTo>
                    <a:pt x="390" y="304"/>
                  </a:lnTo>
                  <a:lnTo>
                    <a:pt x="390" y="335"/>
                  </a:lnTo>
                  <a:lnTo>
                    <a:pt x="387" y="369"/>
                  </a:lnTo>
                  <a:lnTo>
                    <a:pt x="382" y="406"/>
                  </a:lnTo>
                  <a:lnTo>
                    <a:pt x="372" y="446"/>
                  </a:lnTo>
                  <a:lnTo>
                    <a:pt x="376" y="429"/>
                  </a:lnTo>
                  <a:lnTo>
                    <a:pt x="380" y="384"/>
                  </a:lnTo>
                  <a:lnTo>
                    <a:pt x="380" y="354"/>
                  </a:lnTo>
                  <a:lnTo>
                    <a:pt x="379" y="321"/>
                  </a:lnTo>
                  <a:lnTo>
                    <a:pt x="376" y="302"/>
                  </a:lnTo>
                  <a:lnTo>
                    <a:pt x="372" y="284"/>
                  </a:lnTo>
                  <a:lnTo>
                    <a:pt x="369" y="264"/>
                  </a:lnTo>
                  <a:lnTo>
                    <a:pt x="362" y="246"/>
                  </a:lnTo>
                  <a:lnTo>
                    <a:pt x="355" y="226"/>
                  </a:lnTo>
                  <a:lnTo>
                    <a:pt x="346" y="206"/>
                  </a:lnTo>
                  <a:lnTo>
                    <a:pt x="336" y="187"/>
                  </a:lnTo>
                  <a:lnTo>
                    <a:pt x="324" y="167"/>
                  </a:lnTo>
                  <a:lnTo>
                    <a:pt x="309" y="148"/>
                  </a:lnTo>
                  <a:lnTo>
                    <a:pt x="293" y="130"/>
                  </a:lnTo>
                  <a:lnTo>
                    <a:pt x="276" y="112"/>
                  </a:lnTo>
                  <a:lnTo>
                    <a:pt x="255" y="95"/>
                  </a:lnTo>
                  <a:lnTo>
                    <a:pt x="233" y="79"/>
                  </a:lnTo>
                  <a:lnTo>
                    <a:pt x="208" y="63"/>
                  </a:lnTo>
                  <a:lnTo>
                    <a:pt x="180" y="50"/>
                  </a:lnTo>
                  <a:lnTo>
                    <a:pt x="150" y="37"/>
                  </a:lnTo>
                  <a:lnTo>
                    <a:pt x="117" y="25"/>
                  </a:lnTo>
                  <a:lnTo>
                    <a:pt x="80" y="16"/>
                  </a:lnTo>
                  <a:lnTo>
                    <a:pt x="42" y="6"/>
                  </a:lnTo>
                  <a:lnTo>
                    <a:pt x="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15" name="Freeform 109"/>
            <p:cNvSpPr>
              <a:spLocks/>
            </p:cNvSpPr>
            <p:nvPr/>
          </p:nvSpPr>
          <p:spPr bwMode="auto">
            <a:xfrm>
              <a:off x="988" y="3670"/>
              <a:ext cx="26" cy="15"/>
            </a:xfrm>
            <a:custGeom>
              <a:avLst/>
              <a:gdLst>
                <a:gd name="T0" fmla="*/ 0 w 52"/>
                <a:gd name="T1" fmla="*/ 1 h 30"/>
                <a:gd name="T2" fmla="*/ 1 w 52"/>
                <a:gd name="T3" fmla="*/ 1 h 30"/>
                <a:gd name="T4" fmla="*/ 3 w 52"/>
                <a:gd name="T5" fmla="*/ 2 h 30"/>
                <a:gd name="T6" fmla="*/ 4 w 52"/>
                <a:gd name="T7" fmla="*/ 2 h 30"/>
                <a:gd name="T8" fmla="*/ 5 w 52"/>
                <a:gd name="T9" fmla="*/ 3 h 30"/>
                <a:gd name="T10" fmla="*/ 6 w 52"/>
                <a:gd name="T11" fmla="*/ 4 h 30"/>
                <a:gd name="T12" fmla="*/ 7 w 52"/>
                <a:gd name="T13" fmla="*/ 4 h 30"/>
                <a:gd name="T14" fmla="*/ 7 w 52"/>
                <a:gd name="T15" fmla="*/ 4 h 30"/>
                <a:gd name="T16" fmla="*/ 6 w 52"/>
                <a:gd name="T17" fmla="*/ 2 h 30"/>
                <a:gd name="T18" fmla="*/ 5 w 52"/>
                <a:gd name="T19" fmla="*/ 1 h 30"/>
                <a:gd name="T20" fmla="*/ 4 w 52"/>
                <a:gd name="T21" fmla="*/ 1 h 30"/>
                <a:gd name="T22" fmla="*/ 3 w 52"/>
                <a:gd name="T23" fmla="*/ 0 h 30"/>
                <a:gd name="T24" fmla="*/ 2 w 52"/>
                <a:gd name="T25" fmla="*/ 0 h 30"/>
                <a:gd name="T26" fmla="*/ 1 w 52"/>
                <a:gd name="T27" fmla="*/ 0 h 30"/>
                <a:gd name="T28" fmla="*/ 0 w 52"/>
                <a:gd name="T29" fmla="*/ 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30">
                  <a:moveTo>
                    <a:pt x="0" y="1"/>
                  </a:moveTo>
                  <a:lnTo>
                    <a:pt x="6" y="4"/>
                  </a:lnTo>
                  <a:lnTo>
                    <a:pt x="21" y="11"/>
                  </a:lnTo>
                  <a:lnTo>
                    <a:pt x="30" y="15"/>
                  </a:lnTo>
                  <a:lnTo>
                    <a:pt x="39" y="20"/>
                  </a:lnTo>
                  <a:lnTo>
                    <a:pt x="46" y="25"/>
                  </a:lnTo>
                  <a:lnTo>
                    <a:pt x="52" y="30"/>
                  </a:lnTo>
                  <a:lnTo>
                    <a:pt x="50" y="25"/>
                  </a:lnTo>
                  <a:lnTo>
                    <a:pt x="42" y="12"/>
                  </a:lnTo>
                  <a:lnTo>
                    <a:pt x="35" y="7"/>
                  </a:lnTo>
                  <a:lnTo>
                    <a:pt x="26" y="1"/>
                  </a:lnTo>
                  <a:lnTo>
                    <a:pt x="21" y="0"/>
                  </a:lnTo>
                  <a:lnTo>
                    <a:pt x="14" y="0"/>
                  </a:lnTo>
                  <a:lnTo>
                    <a:pt x="8" y="0"/>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16" name="Freeform 110"/>
            <p:cNvSpPr>
              <a:spLocks/>
            </p:cNvSpPr>
            <p:nvPr/>
          </p:nvSpPr>
          <p:spPr bwMode="auto">
            <a:xfrm>
              <a:off x="988" y="3670"/>
              <a:ext cx="26" cy="15"/>
            </a:xfrm>
            <a:custGeom>
              <a:avLst/>
              <a:gdLst>
                <a:gd name="T0" fmla="*/ 0 w 52"/>
                <a:gd name="T1" fmla="*/ 1 h 30"/>
                <a:gd name="T2" fmla="*/ 1 w 52"/>
                <a:gd name="T3" fmla="*/ 1 h 30"/>
                <a:gd name="T4" fmla="*/ 3 w 52"/>
                <a:gd name="T5" fmla="*/ 2 h 30"/>
                <a:gd name="T6" fmla="*/ 4 w 52"/>
                <a:gd name="T7" fmla="*/ 2 h 30"/>
                <a:gd name="T8" fmla="*/ 5 w 52"/>
                <a:gd name="T9" fmla="*/ 3 h 30"/>
                <a:gd name="T10" fmla="*/ 6 w 52"/>
                <a:gd name="T11" fmla="*/ 4 h 30"/>
                <a:gd name="T12" fmla="*/ 7 w 52"/>
                <a:gd name="T13" fmla="*/ 4 h 30"/>
                <a:gd name="T14" fmla="*/ 7 w 52"/>
                <a:gd name="T15" fmla="*/ 4 h 30"/>
                <a:gd name="T16" fmla="*/ 6 w 52"/>
                <a:gd name="T17" fmla="*/ 2 h 30"/>
                <a:gd name="T18" fmla="*/ 5 w 52"/>
                <a:gd name="T19" fmla="*/ 1 h 30"/>
                <a:gd name="T20" fmla="*/ 4 w 52"/>
                <a:gd name="T21" fmla="*/ 1 h 30"/>
                <a:gd name="T22" fmla="*/ 3 w 52"/>
                <a:gd name="T23" fmla="*/ 0 h 30"/>
                <a:gd name="T24" fmla="*/ 2 w 52"/>
                <a:gd name="T25" fmla="*/ 0 h 30"/>
                <a:gd name="T26" fmla="*/ 1 w 52"/>
                <a:gd name="T27" fmla="*/ 0 h 30"/>
                <a:gd name="T28" fmla="*/ 0 w 52"/>
                <a:gd name="T29" fmla="*/ 1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 h="30">
                  <a:moveTo>
                    <a:pt x="0" y="1"/>
                  </a:moveTo>
                  <a:lnTo>
                    <a:pt x="6" y="4"/>
                  </a:lnTo>
                  <a:lnTo>
                    <a:pt x="21" y="11"/>
                  </a:lnTo>
                  <a:lnTo>
                    <a:pt x="30" y="15"/>
                  </a:lnTo>
                  <a:lnTo>
                    <a:pt x="39" y="20"/>
                  </a:lnTo>
                  <a:lnTo>
                    <a:pt x="46" y="25"/>
                  </a:lnTo>
                  <a:lnTo>
                    <a:pt x="52" y="30"/>
                  </a:lnTo>
                  <a:lnTo>
                    <a:pt x="50" y="25"/>
                  </a:lnTo>
                  <a:lnTo>
                    <a:pt x="42" y="12"/>
                  </a:lnTo>
                  <a:lnTo>
                    <a:pt x="35" y="7"/>
                  </a:lnTo>
                  <a:lnTo>
                    <a:pt x="26" y="1"/>
                  </a:lnTo>
                  <a:lnTo>
                    <a:pt x="21" y="0"/>
                  </a:lnTo>
                  <a:lnTo>
                    <a:pt x="14" y="0"/>
                  </a:lnTo>
                  <a:lnTo>
                    <a:pt x="8" y="0"/>
                  </a:lnTo>
                  <a:lnTo>
                    <a:pt x="0" y="1"/>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17" name="Freeform 111"/>
            <p:cNvSpPr>
              <a:spLocks/>
            </p:cNvSpPr>
            <p:nvPr/>
          </p:nvSpPr>
          <p:spPr bwMode="auto">
            <a:xfrm>
              <a:off x="824" y="3895"/>
              <a:ext cx="68" cy="78"/>
            </a:xfrm>
            <a:custGeom>
              <a:avLst/>
              <a:gdLst>
                <a:gd name="T0" fmla="*/ 17 w 137"/>
                <a:gd name="T1" fmla="*/ 0 h 155"/>
                <a:gd name="T2" fmla="*/ 16 w 137"/>
                <a:gd name="T3" fmla="*/ 1 h 155"/>
                <a:gd name="T4" fmla="*/ 14 w 137"/>
                <a:gd name="T5" fmla="*/ 2 h 155"/>
                <a:gd name="T6" fmla="*/ 12 w 137"/>
                <a:gd name="T7" fmla="*/ 3 h 155"/>
                <a:gd name="T8" fmla="*/ 9 w 137"/>
                <a:gd name="T9" fmla="*/ 6 h 155"/>
                <a:gd name="T10" fmla="*/ 7 w 137"/>
                <a:gd name="T11" fmla="*/ 7 h 155"/>
                <a:gd name="T12" fmla="*/ 6 w 137"/>
                <a:gd name="T13" fmla="*/ 8 h 155"/>
                <a:gd name="T14" fmla="*/ 5 w 137"/>
                <a:gd name="T15" fmla="*/ 10 h 155"/>
                <a:gd name="T16" fmla="*/ 3 w 137"/>
                <a:gd name="T17" fmla="*/ 12 h 155"/>
                <a:gd name="T18" fmla="*/ 2 w 137"/>
                <a:gd name="T19" fmla="*/ 14 h 155"/>
                <a:gd name="T20" fmla="*/ 1 w 137"/>
                <a:gd name="T21" fmla="*/ 16 h 155"/>
                <a:gd name="T22" fmla="*/ 0 w 137"/>
                <a:gd name="T23" fmla="*/ 18 h 155"/>
                <a:gd name="T24" fmla="*/ 0 w 137"/>
                <a:gd name="T25" fmla="*/ 20 h 155"/>
                <a:gd name="T26" fmla="*/ 2 w 137"/>
                <a:gd name="T27" fmla="*/ 17 h 155"/>
                <a:gd name="T28" fmla="*/ 6 w 137"/>
                <a:gd name="T29" fmla="*/ 11 h 155"/>
                <a:gd name="T30" fmla="*/ 9 w 137"/>
                <a:gd name="T31" fmla="*/ 7 h 155"/>
                <a:gd name="T32" fmla="*/ 12 w 137"/>
                <a:gd name="T33" fmla="*/ 4 h 155"/>
                <a:gd name="T34" fmla="*/ 13 w 137"/>
                <a:gd name="T35" fmla="*/ 3 h 155"/>
                <a:gd name="T36" fmla="*/ 15 w 137"/>
                <a:gd name="T37" fmla="*/ 2 h 155"/>
                <a:gd name="T38" fmla="*/ 16 w 137"/>
                <a:gd name="T39" fmla="*/ 1 h 155"/>
                <a:gd name="T40" fmla="*/ 17 w 137"/>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155">
                  <a:moveTo>
                    <a:pt x="137" y="0"/>
                  </a:moveTo>
                  <a:lnTo>
                    <a:pt x="132" y="3"/>
                  </a:lnTo>
                  <a:lnTo>
                    <a:pt x="118" y="11"/>
                  </a:lnTo>
                  <a:lnTo>
                    <a:pt x="99" y="24"/>
                  </a:lnTo>
                  <a:lnTo>
                    <a:pt x="75" y="42"/>
                  </a:lnTo>
                  <a:lnTo>
                    <a:pt x="63" y="53"/>
                  </a:lnTo>
                  <a:lnTo>
                    <a:pt x="51" y="63"/>
                  </a:lnTo>
                  <a:lnTo>
                    <a:pt x="40" y="77"/>
                  </a:lnTo>
                  <a:lnTo>
                    <a:pt x="29" y="91"/>
                  </a:lnTo>
                  <a:lnTo>
                    <a:pt x="20" y="105"/>
                  </a:lnTo>
                  <a:lnTo>
                    <a:pt x="12" y="121"/>
                  </a:lnTo>
                  <a:lnTo>
                    <a:pt x="5" y="137"/>
                  </a:lnTo>
                  <a:lnTo>
                    <a:pt x="0" y="155"/>
                  </a:lnTo>
                  <a:lnTo>
                    <a:pt x="16" y="132"/>
                  </a:lnTo>
                  <a:lnTo>
                    <a:pt x="54" y="82"/>
                  </a:lnTo>
                  <a:lnTo>
                    <a:pt x="76" y="54"/>
                  </a:lnTo>
                  <a:lnTo>
                    <a:pt x="99" y="29"/>
                  </a:lnTo>
                  <a:lnTo>
                    <a:pt x="109" y="19"/>
                  </a:lnTo>
                  <a:lnTo>
                    <a:pt x="120" y="11"/>
                  </a:lnTo>
                  <a:lnTo>
                    <a:pt x="129" y="4"/>
                  </a:lnTo>
                  <a:lnTo>
                    <a:pt x="13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18" name="Freeform 112"/>
            <p:cNvSpPr>
              <a:spLocks/>
            </p:cNvSpPr>
            <p:nvPr/>
          </p:nvSpPr>
          <p:spPr bwMode="auto">
            <a:xfrm>
              <a:off x="824" y="3895"/>
              <a:ext cx="68" cy="78"/>
            </a:xfrm>
            <a:custGeom>
              <a:avLst/>
              <a:gdLst>
                <a:gd name="T0" fmla="*/ 17 w 137"/>
                <a:gd name="T1" fmla="*/ 0 h 155"/>
                <a:gd name="T2" fmla="*/ 16 w 137"/>
                <a:gd name="T3" fmla="*/ 1 h 155"/>
                <a:gd name="T4" fmla="*/ 14 w 137"/>
                <a:gd name="T5" fmla="*/ 2 h 155"/>
                <a:gd name="T6" fmla="*/ 12 w 137"/>
                <a:gd name="T7" fmla="*/ 3 h 155"/>
                <a:gd name="T8" fmla="*/ 9 w 137"/>
                <a:gd name="T9" fmla="*/ 6 h 155"/>
                <a:gd name="T10" fmla="*/ 7 w 137"/>
                <a:gd name="T11" fmla="*/ 7 h 155"/>
                <a:gd name="T12" fmla="*/ 6 w 137"/>
                <a:gd name="T13" fmla="*/ 8 h 155"/>
                <a:gd name="T14" fmla="*/ 5 w 137"/>
                <a:gd name="T15" fmla="*/ 10 h 155"/>
                <a:gd name="T16" fmla="*/ 3 w 137"/>
                <a:gd name="T17" fmla="*/ 12 h 155"/>
                <a:gd name="T18" fmla="*/ 2 w 137"/>
                <a:gd name="T19" fmla="*/ 14 h 155"/>
                <a:gd name="T20" fmla="*/ 1 w 137"/>
                <a:gd name="T21" fmla="*/ 16 h 155"/>
                <a:gd name="T22" fmla="*/ 0 w 137"/>
                <a:gd name="T23" fmla="*/ 18 h 155"/>
                <a:gd name="T24" fmla="*/ 0 w 137"/>
                <a:gd name="T25" fmla="*/ 20 h 155"/>
                <a:gd name="T26" fmla="*/ 2 w 137"/>
                <a:gd name="T27" fmla="*/ 17 h 155"/>
                <a:gd name="T28" fmla="*/ 6 w 137"/>
                <a:gd name="T29" fmla="*/ 11 h 155"/>
                <a:gd name="T30" fmla="*/ 9 w 137"/>
                <a:gd name="T31" fmla="*/ 7 h 155"/>
                <a:gd name="T32" fmla="*/ 12 w 137"/>
                <a:gd name="T33" fmla="*/ 4 h 155"/>
                <a:gd name="T34" fmla="*/ 13 w 137"/>
                <a:gd name="T35" fmla="*/ 3 h 155"/>
                <a:gd name="T36" fmla="*/ 15 w 137"/>
                <a:gd name="T37" fmla="*/ 2 h 155"/>
                <a:gd name="T38" fmla="*/ 16 w 137"/>
                <a:gd name="T39" fmla="*/ 1 h 155"/>
                <a:gd name="T40" fmla="*/ 17 w 137"/>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7" h="155">
                  <a:moveTo>
                    <a:pt x="137" y="0"/>
                  </a:moveTo>
                  <a:lnTo>
                    <a:pt x="132" y="3"/>
                  </a:lnTo>
                  <a:lnTo>
                    <a:pt x="118" y="11"/>
                  </a:lnTo>
                  <a:lnTo>
                    <a:pt x="99" y="24"/>
                  </a:lnTo>
                  <a:lnTo>
                    <a:pt x="75" y="42"/>
                  </a:lnTo>
                  <a:lnTo>
                    <a:pt x="63" y="53"/>
                  </a:lnTo>
                  <a:lnTo>
                    <a:pt x="51" y="63"/>
                  </a:lnTo>
                  <a:lnTo>
                    <a:pt x="40" y="77"/>
                  </a:lnTo>
                  <a:lnTo>
                    <a:pt x="29" y="91"/>
                  </a:lnTo>
                  <a:lnTo>
                    <a:pt x="20" y="105"/>
                  </a:lnTo>
                  <a:lnTo>
                    <a:pt x="12" y="121"/>
                  </a:lnTo>
                  <a:lnTo>
                    <a:pt x="5" y="137"/>
                  </a:lnTo>
                  <a:lnTo>
                    <a:pt x="0" y="155"/>
                  </a:lnTo>
                  <a:lnTo>
                    <a:pt x="16" y="132"/>
                  </a:lnTo>
                  <a:lnTo>
                    <a:pt x="54" y="82"/>
                  </a:lnTo>
                  <a:lnTo>
                    <a:pt x="76" y="54"/>
                  </a:lnTo>
                  <a:lnTo>
                    <a:pt x="99" y="29"/>
                  </a:lnTo>
                  <a:lnTo>
                    <a:pt x="109" y="19"/>
                  </a:lnTo>
                  <a:lnTo>
                    <a:pt x="120" y="11"/>
                  </a:lnTo>
                  <a:lnTo>
                    <a:pt x="129" y="4"/>
                  </a:lnTo>
                  <a:lnTo>
                    <a:pt x="137"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19" name="Freeform 113"/>
            <p:cNvSpPr>
              <a:spLocks/>
            </p:cNvSpPr>
            <p:nvPr/>
          </p:nvSpPr>
          <p:spPr bwMode="auto">
            <a:xfrm>
              <a:off x="958" y="3897"/>
              <a:ext cx="77" cy="55"/>
            </a:xfrm>
            <a:custGeom>
              <a:avLst/>
              <a:gdLst>
                <a:gd name="T0" fmla="*/ 0 w 154"/>
                <a:gd name="T1" fmla="*/ 1 h 109"/>
                <a:gd name="T2" fmla="*/ 2 w 154"/>
                <a:gd name="T3" fmla="*/ 2 h 109"/>
                <a:gd name="T4" fmla="*/ 7 w 154"/>
                <a:gd name="T5" fmla="*/ 4 h 109"/>
                <a:gd name="T6" fmla="*/ 10 w 154"/>
                <a:gd name="T7" fmla="*/ 6 h 109"/>
                <a:gd name="T8" fmla="*/ 13 w 154"/>
                <a:gd name="T9" fmla="*/ 8 h 109"/>
                <a:gd name="T10" fmla="*/ 15 w 154"/>
                <a:gd name="T11" fmla="*/ 10 h 109"/>
                <a:gd name="T12" fmla="*/ 17 w 154"/>
                <a:gd name="T13" fmla="*/ 11 h 109"/>
                <a:gd name="T14" fmla="*/ 18 w 154"/>
                <a:gd name="T15" fmla="*/ 12 h 109"/>
                <a:gd name="T16" fmla="*/ 20 w 154"/>
                <a:gd name="T17" fmla="*/ 14 h 109"/>
                <a:gd name="T18" fmla="*/ 19 w 154"/>
                <a:gd name="T19" fmla="*/ 13 h 109"/>
                <a:gd name="T20" fmla="*/ 18 w 154"/>
                <a:gd name="T21" fmla="*/ 12 h 109"/>
                <a:gd name="T22" fmla="*/ 16 w 154"/>
                <a:gd name="T23" fmla="*/ 9 h 109"/>
                <a:gd name="T24" fmla="*/ 14 w 154"/>
                <a:gd name="T25" fmla="*/ 7 h 109"/>
                <a:gd name="T26" fmla="*/ 12 w 154"/>
                <a:gd name="T27" fmla="*/ 5 h 109"/>
                <a:gd name="T28" fmla="*/ 11 w 154"/>
                <a:gd name="T29" fmla="*/ 4 h 109"/>
                <a:gd name="T30" fmla="*/ 9 w 154"/>
                <a:gd name="T31" fmla="*/ 3 h 109"/>
                <a:gd name="T32" fmla="*/ 7 w 154"/>
                <a:gd name="T33" fmla="*/ 2 h 109"/>
                <a:gd name="T34" fmla="*/ 6 w 154"/>
                <a:gd name="T35" fmla="*/ 1 h 109"/>
                <a:gd name="T36" fmla="*/ 4 w 154"/>
                <a:gd name="T37" fmla="*/ 1 h 109"/>
                <a:gd name="T38" fmla="*/ 3 w 154"/>
                <a:gd name="T39" fmla="*/ 0 h 109"/>
                <a:gd name="T40" fmla="*/ 2 w 154"/>
                <a:gd name="T41" fmla="*/ 0 h 109"/>
                <a:gd name="T42" fmla="*/ 1 w 154"/>
                <a:gd name="T43" fmla="*/ 0 h 109"/>
                <a:gd name="T44" fmla="*/ 0 w 154"/>
                <a:gd name="T45" fmla="*/ 1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4" h="109">
                  <a:moveTo>
                    <a:pt x="0" y="2"/>
                  </a:moveTo>
                  <a:lnTo>
                    <a:pt x="14" y="9"/>
                  </a:lnTo>
                  <a:lnTo>
                    <a:pt x="52" y="29"/>
                  </a:lnTo>
                  <a:lnTo>
                    <a:pt x="76" y="44"/>
                  </a:lnTo>
                  <a:lnTo>
                    <a:pt x="102" y="62"/>
                  </a:lnTo>
                  <a:lnTo>
                    <a:pt x="115" y="73"/>
                  </a:lnTo>
                  <a:lnTo>
                    <a:pt x="129" y="84"/>
                  </a:lnTo>
                  <a:lnTo>
                    <a:pt x="142" y="96"/>
                  </a:lnTo>
                  <a:lnTo>
                    <a:pt x="154" y="109"/>
                  </a:lnTo>
                  <a:lnTo>
                    <a:pt x="150" y="104"/>
                  </a:lnTo>
                  <a:lnTo>
                    <a:pt x="140" y="90"/>
                  </a:lnTo>
                  <a:lnTo>
                    <a:pt x="125" y="71"/>
                  </a:lnTo>
                  <a:lnTo>
                    <a:pt x="105" y="49"/>
                  </a:lnTo>
                  <a:lnTo>
                    <a:pt x="94" y="38"/>
                  </a:lnTo>
                  <a:lnTo>
                    <a:pt x="82" y="28"/>
                  </a:lnTo>
                  <a:lnTo>
                    <a:pt x="69" y="19"/>
                  </a:lnTo>
                  <a:lnTo>
                    <a:pt x="56" y="11"/>
                  </a:lnTo>
                  <a:lnTo>
                    <a:pt x="43" y="5"/>
                  </a:lnTo>
                  <a:lnTo>
                    <a:pt x="29" y="2"/>
                  </a:lnTo>
                  <a:lnTo>
                    <a:pt x="21" y="0"/>
                  </a:lnTo>
                  <a:lnTo>
                    <a:pt x="14" y="0"/>
                  </a:lnTo>
                  <a:lnTo>
                    <a:pt x="6" y="0"/>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20" name="Freeform 114"/>
            <p:cNvSpPr>
              <a:spLocks/>
            </p:cNvSpPr>
            <p:nvPr/>
          </p:nvSpPr>
          <p:spPr bwMode="auto">
            <a:xfrm>
              <a:off x="958" y="3897"/>
              <a:ext cx="77" cy="55"/>
            </a:xfrm>
            <a:custGeom>
              <a:avLst/>
              <a:gdLst>
                <a:gd name="T0" fmla="*/ 0 w 154"/>
                <a:gd name="T1" fmla="*/ 1 h 109"/>
                <a:gd name="T2" fmla="*/ 2 w 154"/>
                <a:gd name="T3" fmla="*/ 2 h 109"/>
                <a:gd name="T4" fmla="*/ 7 w 154"/>
                <a:gd name="T5" fmla="*/ 4 h 109"/>
                <a:gd name="T6" fmla="*/ 10 w 154"/>
                <a:gd name="T7" fmla="*/ 6 h 109"/>
                <a:gd name="T8" fmla="*/ 13 w 154"/>
                <a:gd name="T9" fmla="*/ 8 h 109"/>
                <a:gd name="T10" fmla="*/ 15 w 154"/>
                <a:gd name="T11" fmla="*/ 10 h 109"/>
                <a:gd name="T12" fmla="*/ 17 w 154"/>
                <a:gd name="T13" fmla="*/ 11 h 109"/>
                <a:gd name="T14" fmla="*/ 18 w 154"/>
                <a:gd name="T15" fmla="*/ 12 h 109"/>
                <a:gd name="T16" fmla="*/ 20 w 154"/>
                <a:gd name="T17" fmla="*/ 14 h 109"/>
                <a:gd name="T18" fmla="*/ 19 w 154"/>
                <a:gd name="T19" fmla="*/ 13 h 109"/>
                <a:gd name="T20" fmla="*/ 18 w 154"/>
                <a:gd name="T21" fmla="*/ 12 h 109"/>
                <a:gd name="T22" fmla="*/ 16 w 154"/>
                <a:gd name="T23" fmla="*/ 9 h 109"/>
                <a:gd name="T24" fmla="*/ 14 w 154"/>
                <a:gd name="T25" fmla="*/ 7 h 109"/>
                <a:gd name="T26" fmla="*/ 12 w 154"/>
                <a:gd name="T27" fmla="*/ 5 h 109"/>
                <a:gd name="T28" fmla="*/ 11 w 154"/>
                <a:gd name="T29" fmla="*/ 4 h 109"/>
                <a:gd name="T30" fmla="*/ 9 w 154"/>
                <a:gd name="T31" fmla="*/ 3 h 109"/>
                <a:gd name="T32" fmla="*/ 7 w 154"/>
                <a:gd name="T33" fmla="*/ 2 h 109"/>
                <a:gd name="T34" fmla="*/ 6 w 154"/>
                <a:gd name="T35" fmla="*/ 1 h 109"/>
                <a:gd name="T36" fmla="*/ 4 w 154"/>
                <a:gd name="T37" fmla="*/ 1 h 109"/>
                <a:gd name="T38" fmla="*/ 3 w 154"/>
                <a:gd name="T39" fmla="*/ 0 h 109"/>
                <a:gd name="T40" fmla="*/ 2 w 154"/>
                <a:gd name="T41" fmla="*/ 0 h 109"/>
                <a:gd name="T42" fmla="*/ 1 w 154"/>
                <a:gd name="T43" fmla="*/ 0 h 109"/>
                <a:gd name="T44" fmla="*/ 0 w 154"/>
                <a:gd name="T45" fmla="*/ 1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4" h="109">
                  <a:moveTo>
                    <a:pt x="0" y="2"/>
                  </a:moveTo>
                  <a:lnTo>
                    <a:pt x="14" y="9"/>
                  </a:lnTo>
                  <a:lnTo>
                    <a:pt x="52" y="29"/>
                  </a:lnTo>
                  <a:lnTo>
                    <a:pt x="76" y="44"/>
                  </a:lnTo>
                  <a:lnTo>
                    <a:pt x="102" y="62"/>
                  </a:lnTo>
                  <a:lnTo>
                    <a:pt x="115" y="73"/>
                  </a:lnTo>
                  <a:lnTo>
                    <a:pt x="129" y="84"/>
                  </a:lnTo>
                  <a:lnTo>
                    <a:pt x="142" y="96"/>
                  </a:lnTo>
                  <a:lnTo>
                    <a:pt x="154" y="109"/>
                  </a:lnTo>
                  <a:lnTo>
                    <a:pt x="150" y="104"/>
                  </a:lnTo>
                  <a:lnTo>
                    <a:pt x="140" y="90"/>
                  </a:lnTo>
                  <a:lnTo>
                    <a:pt x="125" y="71"/>
                  </a:lnTo>
                  <a:lnTo>
                    <a:pt x="105" y="49"/>
                  </a:lnTo>
                  <a:lnTo>
                    <a:pt x="94" y="38"/>
                  </a:lnTo>
                  <a:lnTo>
                    <a:pt x="82" y="28"/>
                  </a:lnTo>
                  <a:lnTo>
                    <a:pt x="69" y="19"/>
                  </a:lnTo>
                  <a:lnTo>
                    <a:pt x="56" y="11"/>
                  </a:lnTo>
                  <a:lnTo>
                    <a:pt x="43" y="5"/>
                  </a:lnTo>
                  <a:lnTo>
                    <a:pt x="29" y="2"/>
                  </a:lnTo>
                  <a:lnTo>
                    <a:pt x="21" y="0"/>
                  </a:lnTo>
                  <a:lnTo>
                    <a:pt x="14" y="0"/>
                  </a:lnTo>
                  <a:lnTo>
                    <a:pt x="6" y="0"/>
                  </a:lnTo>
                  <a:lnTo>
                    <a:pt x="0" y="2"/>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21" name="Freeform 115"/>
            <p:cNvSpPr>
              <a:spLocks/>
            </p:cNvSpPr>
            <p:nvPr/>
          </p:nvSpPr>
          <p:spPr bwMode="auto">
            <a:xfrm>
              <a:off x="851" y="3650"/>
              <a:ext cx="41" cy="110"/>
            </a:xfrm>
            <a:custGeom>
              <a:avLst/>
              <a:gdLst>
                <a:gd name="T0" fmla="*/ 0 w 83"/>
                <a:gd name="T1" fmla="*/ 0 h 220"/>
                <a:gd name="T2" fmla="*/ 0 w 83"/>
                <a:gd name="T3" fmla="*/ 1 h 220"/>
                <a:gd name="T4" fmla="*/ 1 w 83"/>
                <a:gd name="T5" fmla="*/ 3 h 220"/>
                <a:gd name="T6" fmla="*/ 2 w 83"/>
                <a:gd name="T7" fmla="*/ 5 h 220"/>
                <a:gd name="T8" fmla="*/ 4 w 83"/>
                <a:gd name="T9" fmla="*/ 9 h 220"/>
                <a:gd name="T10" fmla="*/ 6 w 83"/>
                <a:gd name="T11" fmla="*/ 13 h 220"/>
                <a:gd name="T12" fmla="*/ 8 w 83"/>
                <a:gd name="T13" fmla="*/ 18 h 220"/>
                <a:gd name="T14" fmla="*/ 8 w 83"/>
                <a:gd name="T15" fmla="*/ 20 h 220"/>
                <a:gd name="T16" fmla="*/ 9 w 83"/>
                <a:gd name="T17" fmla="*/ 23 h 220"/>
                <a:gd name="T18" fmla="*/ 10 w 83"/>
                <a:gd name="T19" fmla="*/ 25 h 220"/>
                <a:gd name="T20" fmla="*/ 10 w 83"/>
                <a:gd name="T21" fmla="*/ 28 h 220"/>
                <a:gd name="T22" fmla="*/ 10 w 83"/>
                <a:gd name="T23" fmla="*/ 27 h 220"/>
                <a:gd name="T24" fmla="*/ 10 w 83"/>
                <a:gd name="T25" fmla="*/ 24 h 220"/>
                <a:gd name="T26" fmla="*/ 9 w 83"/>
                <a:gd name="T27" fmla="*/ 20 h 220"/>
                <a:gd name="T28" fmla="*/ 8 w 83"/>
                <a:gd name="T29" fmla="*/ 16 h 220"/>
                <a:gd name="T30" fmla="*/ 7 w 83"/>
                <a:gd name="T31" fmla="*/ 14 h 220"/>
                <a:gd name="T32" fmla="*/ 7 w 83"/>
                <a:gd name="T33" fmla="*/ 11 h 220"/>
                <a:gd name="T34" fmla="*/ 6 w 83"/>
                <a:gd name="T35" fmla="*/ 9 h 220"/>
                <a:gd name="T36" fmla="*/ 5 w 83"/>
                <a:gd name="T37" fmla="*/ 7 h 220"/>
                <a:gd name="T38" fmla="*/ 4 w 83"/>
                <a:gd name="T39" fmla="*/ 5 h 220"/>
                <a:gd name="T40" fmla="*/ 3 w 83"/>
                <a:gd name="T41" fmla="*/ 3 h 220"/>
                <a:gd name="T42" fmla="*/ 2 w 83"/>
                <a:gd name="T43" fmla="*/ 2 h 220"/>
                <a:gd name="T44" fmla="*/ 1 w 83"/>
                <a:gd name="T45" fmla="*/ 2 h 220"/>
                <a:gd name="T46" fmla="*/ 0 w 83"/>
                <a:gd name="T47" fmla="*/ 1 h 220"/>
                <a:gd name="T48" fmla="*/ 0 w 83"/>
                <a:gd name="T49" fmla="*/ 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220">
                  <a:moveTo>
                    <a:pt x="0" y="0"/>
                  </a:moveTo>
                  <a:lnTo>
                    <a:pt x="3" y="4"/>
                  </a:lnTo>
                  <a:lnTo>
                    <a:pt x="11" y="18"/>
                  </a:lnTo>
                  <a:lnTo>
                    <a:pt x="22" y="39"/>
                  </a:lnTo>
                  <a:lnTo>
                    <a:pt x="37" y="67"/>
                  </a:lnTo>
                  <a:lnTo>
                    <a:pt x="51" y="100"/>
                  </a:lnTo>
                  <a:lnTo>
                    <a:pt x="64" y="138"/>
                  </a:lnTo>
                  <a:lnTo>
                    <a:pt x="71" y="158"/>
                  </a:lnTo>
                  <a:lnTo>
                    <a:pt x="76" y="177"/>
                  </a:lnTo>
                  <a:lnTo>
                    <a:pt x="80" y="199"/>
                  </a:lnTo>
                  <a:lnTo>
                    <a:pt x="83" y="220"/>
                  </a:lnTo>
                  <a:lnTo>
                    <a:pt x="82" y="212"/>
                  </a:lnTo>
                  <a:lnTo>
                    <a:pt x="80" y="191"/>
                  </a:lnTo>
                  <a:lnTo>
                    <a:pt x="75" y="160"/>
                  </a:lnTo>
                  <a:lnTo>
                    <a:pt x="68" y="125"/>
                  </a:lnTo>
                  <a:lnTo>
                    <a:pt x="63" y="106"/>
                  </a:lnTo>
                  <a:lnTo>
                    <a:pt x="57" y="88"/>
                  </a:lnTo>
                  <a:lnTo>
                    <a:pt x="50" y="70"/>
                  </a:lnTo>
                  <a:lnTo>
                    <a:pt x="42" y="51"/>
                  </a:lnTo>
                  <a:lnTo>
                    <a:pt x="33" y="35"/>
                  </a:lnTo>
                  <a:lnTo>
                    <a:pt x="24" y="21"/>
                  </a:lnTo>
                  <a:lnTo>
                    <a:pt x="18" y="14"/>
                  </a:lnTo>
                  <a:lnTo>
                    <a:pt x="12" y="9"/>
                  </a:lnTo>
                  <a:lnTo>
                    <a:pt x="5"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22" name="Freeform 116"/>
            <p:cNvSpPr>
              <a:spLocks/>
            </p:cNvSpPr>
            <p:nvPr/>
          </p:nvSpPr>
          <p:spPr bwMode="auto">
            <a:xfrm>
              <a:off x="851" y="3650"/>
              <a:ext cx="41" cy="110"/>
            </a:xfrm>
            <a:custGeom>
              <a:avLst/>
              <a:gdLst>
                <a:gd name="T0" fmla="*/ 0 w 83"/>
                <a:gd name="T1" fmla="*/ 0 h 220"/>
                <a:gd name="T2" fmla="*/ 0 w 83"/>
                <a:gd name="T3" fmla="*/ 1 h 220"/>
                <a:gd name="T4" fmla="*/ 1 w 83"/>
                <a:gd name="T5" fmla="*/ 3 h 220"/>
                <a:gd name="T6" fmla="*/ 2 w 83"/>
                <a:gd name="T7" fmla="*/ 5 h 220"/>
                <a:gd name="T8" fmla="*/ 4 w 83"/>
                <a:gd name="T9" fmla="*/ 9 h 220"/>
                <a:gd name="T10" fmla="*/ 6 w 83"/>
                <a:gd name="T11" fmla="*/ 13 h 220"/>
                <a:gd name="T12" fmla="*/ 8 w 83"/>
                <a:gd name="T13" fmla="*/ 18 h 220"/>
                <a:gd name="T14" fmla="*/ 8 w 83"/>
                <a:gd name="T15" fmla="*/ 20 h 220"/>
                <a:gd name="T16" fmla="*/ 9 w 83"/>
                <a:gd name="T17" fmla="*/ 23 h 220"/>
                <a:gd name="T18" fmla="*/ 10 w 83"/>
                <a:gd name="T19" fmla="*/ 25 h 220"/>
                <a:gd name="T20" fmla="*/ 10 w 83"/>
                <a:gd name="T21" fmla="*/ 28 h 220"/>
                <a:gd name="T22" fmla="*/ 10 w 83"/>
                <a:gd name="T23" fmla="*/ 27 h 220"/>
                <a:gd name="T24" fmla="*/ 10 w 83"/>
                <a:gd name="T25" fmla="*/ 24 h 220"/>
                <a:gd name="T26" fmla="*/ 9 w 83"/>
                <a:gd name="T27" fmla="*/ 20 h 220"/>
                <a:gd name="T28" fmla="*/ 8 w 83"/>
                <a:gd name="T29" fmla="*/ 16 h 220"/>
                <a:gd name="T30" fmla="*/ 7 w 83"/>
                <a:gd name="T31" fmla="*/ 14 h 220"/>
                <a:gd name="T32" fmla="*/ 7 w 83"/>
                <a:gd name="T33" fmla="*/ 11 h 220"/>
                <a:gd name="T34" fmla="*/ 6 w 83"/>
                <a:gd name="T35" fmla="*/ 9 h 220"/>
                <a:gd name="T36" fmla="*/ 5 w 83"/>
                <a:gd name="T37" fmla="*/ 7 h 220"/>
                <a:gd name="T38" fmla="*/ 4 w 83"/>
                <a:gd name="T39" fmla="*/ 5 h 220"/>
                <a:gd name="T40" fmla="*/ 3 w 83"/>
                <a:gd name="T41" fmla="*/ 3 h 220"/>
                <a:gd name="T42" fmla="*/ 2 w 83"/>
                <a:gd name="T43" fmla="*/ 2 h 220"/>
                <a:gd name="T44" fmla="*/ 1 w 83"/>
                <a:gd name="T45" fmla="*/ 2 h 220"/>
                <a:gd name="T46" fmla="*/ 0 w 83"/>
                <a:gd name="T47" fmla="*/ 1 h 220"/>
                <a:gd name="T48" fmla="*/ 0 w 83"/>
                <a:gd name="T49" fmla="*/ 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220">
                  <a:moveTo>
                    <a:pt x="0" y="0"/>
                  </a:moveTo>
                  <a:lnTo>
                    <a:pt x="3" y="4"/>
                  </a:lnTo>
                  <a:lnTo>
                    <a:pt x="11" y="18"/>
                  </a:lnTo>
                  <a:lnTo>
                    <a:pt x="22" y="39"/>
                  </a:lnTo>
                  <a:lnTo>
                    <a:pt x="37" y="67"/>
                  </a:lnTo>
                  <a:lnTo>
                    <a:pt x="51" y="100"/>
                  </a:lnTo>
                  <a:lnTo>
                    <a:pt x="64" y="138"/>
                  </a:lnTo>
                  <a:lnTo>
                    <a:pt x="71" y="158"/>
                  </a:lnTo>
                  <a:lnTo>
                    <a:pt x="76" y="177"/>
                  </a:lnTo>
                  <a:lnTo>
                    <a:pt x="80" y="199"/>
                  </a:lnTo>
                  <a:lnTo>
                    <a:pt x="83" y="220"/>
                  </a:lnTo>
                  <a:lnTo>
                    <a:pt x="82" y="212"/>
                  </a:lnTo>
                  <a:lnTo>
                    <a:pt x="80" y="191"/>
                  </a:lnTo>
                  <a:lnTo>
                    <a:pt x="75" y="160"/>
                  </a:lnTo>
                  <a:lnTo>
                    <a:pt x="68" y="125"/>
                  </a:lnTo>
                  <a:lnTo>
                    <a:pt x="63" y="106"/>
                  </a:lnTo>
                  <a:lnTo>
                    <a:pt x="57" y="88"/>
                  </a:lnTo>
                  <a:lnTo>
                    <a:pt x="50" y="70"/>
                  </a:lnTo>
                  <a:lnTo>
                    <a:pt x="42" y="51"/>
                  </a:lnTo>
                  <a:lnTo>
                    <a:pt x="33" y="35"/>
                  </a:lnTo>
                  <a:lnTo>
                    <a:pt x="24" y="21"/>
                  </a:lnTo>
                  <a:lnTo>
                    <a:pt x="18" y="14"/>
                  </a:lnTo>
                  <a:lnTo>
                    <a:pt x="12" y="9"/>
                  </a:lnTo>
                  <a:lnTo>
                    <a:pt x="5" y="4"/>
                  </a:lnTo>
                  <a:lnTo>
                    <a:pt x="0" y="0"/>
                  </a:lnTo>
                </a:path>
              </a:pathLst>
            </a:custGeom>
            <a:noFill/>
            <a:ln w="1588">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it-IT">
                <a:solidFill>
                  <a:prstClr val="black"/>
                </a:solidFill>
                <a:latin typeface="Calibri"/>
              </a:endParaRPr>
            </a:p>
          </p:txBody>
        </p:sp>
        <p:sp>
          <p:nvSpPr>
            <p:cNvPr id="19523" name="Freeform 117"/>
            <p:cNvSpPr>
              <a:spLocks/>
            </p:cNvSpPr>
            <p:nvPr/>
          </p:nvSpPr>
          <p:spPr bwMode="auto">
            <a:xfrm>
              <a:off x="921" y="3970"/>
              <a:ext cx="125" cy="178"/>
            </a:xfrm>
            <a:custGeom>
              <a:avLst/>
              <a:gdLst>
                <a:gd name="T0" fmla="*/ 30 w 249"/>
                <a:gd name="T1" fmla="*/ 26 h 355"/>
                <a:gd name="T2" fmla="*/ 28 w 249"/>
                <a:gd name="T3" fmla="*/ 24 h 355"/>
                <a:gd name="T4" fmla="*/ 24 w 249"/>
                <a:gd name="T5" fmla="*/ 22 h 355"/>
                <a:gd name="T6" fmla="*/ 18 w 249"/>
                <a:gd name="T7" fmla="*/ 20 h 355"/>
                <a:gd name="T8" fmla="*/ 9 w 249"/>
                <a:gd name="T9" fmla="*/ 20 h 355"/>
                <a:gd name="T10" fmla="*/ 7 w 249"/>
                <a:gd name="T11" fmla="*/ 19 h 355"/>
                <a:gd name="T12" fmla="*/ 6 w 249"/>
                <a:gd name="T13" fmla="*/ 18 h 355"/>
                <a:gd name="T14" fmla="*/ 5 w 249"/>
                <a:gd name="T15" fmla="*/ 15 h 355"/>
                <a:gd name="T16" fmla="*/ 6 w 249"/>
                <a:gd name="T17" fmla="*/ 11 h 355"/>
                <a:gd name="T18" fmla="*/ 9 w 249"/>
                <a:gd name="T19" fmla="*/ 7 h 355"/>
                <a:gd name="T20" fmla="*/ 13 w 249"/>
                <a:gd name="T21" fmla="*/ 4 h 355"/>
                <a:gd name="T22" fmla="*/ 17 w 249"/>
                <a:gd name="T23" fmla="*/ 3 h 355"/>
                <a:gd name="T24" fmla="*/ 21 w 249"/>
                <a:gd name="T25" fmla="*/ 4 h 355"/>
                <a:gd name="T26" fmla="*/ 25 w 249"/>
                <a:gd name="T27" fmla="*/ 5 h 355"/>
                <a:gd name="T28" fmla="*/ 22 w 249"/>
                <a:gd name="T29" fmla="*/ 3 h 355"/>
                <a:gd name="T30" fmla="*/ 20 w 249"/>
                <a:gd name="T31" fmla="*/ 1 h 355"/>
                <a:gd name="T32" fmla="*/ 17 w 249"/>
                <a:gd name="T33" fmla="*/ 1 h 355"/>
                <a:gd name="T34" fmla="*/ 13 w 249"/>
                <a:gd name="T35" fmla="*/ 1 h 355"/>
                <a:gd name="T36" fmla="*/ 9 w 249"/>
                <a:gd name="T37" fmla="*/ 3 h 355"/>
                <a:gd name="T38" fmla="*/ 4 w 249"/>
                <a:gd name="T39" fmla="*/ 7 h 355"/>
                <a:gd name="T40" fmla="*/ 2 w 249"/>
                <a:gd name="T41" fmla="*/ 11 h 355"/>
                <a:gd name="T42" fmla="*/ 0 w 249"/>
                <a:gd name="T43" fmla="*/ 16 h 355"/>
                <a:gd name="T44" fmla="*/ 2 w 249"/>
                <a:gd name="T45" fmla="*/ 19 h 355"/>
                <a:gd name="T46" fmla="*/ 5 w 249"/>
                <a:gd name="T47" fmla="*/ 22 h 355"/>
                <a:gd name="T48" fmla="*/ 11 w 249"/>
                <a:gd name="T49" fmla="*/ 22 h 355"/>
                <a:gd name="T50" fmla="*/ 16 w 249"/>
                <a:gd name="T51" fmla="*/ 23 h 355"/>
                <a:gd name="T52" fmla="*/ 22 w 249"/>
                <a:gd name="T53" fmla="*/ 25 h 355"/>
                <a:gd name="T54" fmla="*/ 24 w 249"/>
                <a:gd name="T55" fmla="*/ 27 h 355"/>
                <a:gd name="T56" fmla="*/ 26 w 249"/>
                <a:gd name="T57" fmla="*/ 30 h 355"/>
                <a:gd name="T58" fmla="*/ 26 w 249"/>
                <a:gd name="T59" fmla="*/ 33 h 355"/>
                <a:gd name="T60" fmla="*/ 25 w 249"/>
                <a:gd name="T61" fmla="*/ 37 h 355"/>
                <a:gd name="T62" fmla="*/ 22 w 249"/>
                <a:gd name="T63" fmla="*/ 39 h 355"/>
                <a:gd name="T64" fmla="*/ 19 w 249"/>
                <a:gd name="T65" fmla="*/ 41 h 355"/>
                <a:gd name="T66" fmla="*/ 14 w 249"/>
                <a:gd name="T67" fmla="*/ 41 h 355"/>
                <a:gd name="T68" fmla="*/ 10 w 249"/>
                <a:gd name="T69" fmla="*/ 40 h 355"/>
                <a:gd name="T70" fmla="*/ 7 w 249"/>
                <a:gd name="T71" fmla="*/ 38 h 355"/>
                <a:gd name="T72" fmla="*/ 5 w 249"/>
                <a:gd name="T73" fmla="*/ 35 h 355"/>
                <a:gd name="T74" fmla="*/ 4 w 249"/>
                <a:gd name="T75" fmla="*/ 37 h 355"/>
                <a:gd name="T76" fmla="*/ 5 w 249"/>
                <a:gd name="T77" fmla="*/ 40 h 355"/>
                <a:gd name="T78" fmla="*/ 7 w 249"/>
                <a:gd name="T79" fmla="*/ 42 h 355"/>
                <a:gd name="T80" fmla="*/ 10 w 249"/>
                <a:gd name="T81" fmla="*/ 44 h 355"/>
                <a:gd name="T82" fmla="*/ 14 w 249"/>
                <a:gd name="T83" fmla="*/ 45 h 355"/>
                <a:gd name="T84" fmla="*/ 19 w 249"/>
                <a:gd name="T85" fmla="*/ 45 h 355"/>
                <a:gd name="T86" fmla="*/ 24 w 249"/>
                <a:gd name="T87" fmla="*/ 43 h 355"/>
                <a:gd name="T88" fmla="*/ 28 w 249"/>
                <a:gd name="T89" fmla="*/ 38 h 355"/>
                <a:gd name="T90" fmla="*/ 31 w 249"/>
                <a:gd name="T91" fmla="*/ 33 h 355"/>
                <a:gd name="T92" fmla="*/ 32 w 249"/>
                <a:gd name="T93" fmla="*/ 29 h 3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 h="355">
                  <a:moveTo>
                    <a:pt x="246" y="213"/>
                  </a:moveTo>
                  <a:lnTo>
                    <a:pt x="243" y="211"/>
                  </a:lnTo>
                  <a:lnTo>
                    <a:pt x="238" y="203"/>
                  </a:lnTo>
                  <a:lnTo>
                    <a:pt x="234" y="198"/>
                  </a:lnTo>
                  <a:lnTo>
                    <a:pt x="229" y="192"/>
                  </a:lnTo>
                  <a:lnTo>
                    <a:pt x="221" y="186"/>
                  </a:lnTo>
                  <a:lnTo>
                    <a:pt x="213" y="180"/>
                  </a:lnTo>
                  <a:lnTo>
                    <a:pt x="203" y="174"/>
                  </a:lnTo>
                  <a:lnTo>
                    <a:pt x="189" y="169"/>
                  </a:lnTo>
                  <a:lnTo>
                    <a:pt x="176" y="163"/>
                  </a:lnTo>
                  <a:lnTo>
                    <a:pt x="159" y="159"/>
                  </a:lnTo>
                  <a:lnTo>
                    <a:pt x="141" y="157"/>
                  </a:lnTo>
                  <a:lnTo>
                    <a:pt x="120" y="155"/>
                  </a:lnTo>
                  <a:lnTo>
                    <a:pt x="96" y="155"/>
                  </a:lnTo>
                  <a:lnTo>
                    <a:pt x="70" y="157"/>
                  </a:lnTo>
                  <a:lnTo>
                    <a:pt x="67" y="157"/>
                  </a:lnTo>
                  <a:lnTo>
                    <a:pt x="59" y="153"/>
                  </a:lnTo>
                  <a:lnTo>
                    <a:pt x="55" y="150"/>
                  </a:lnTo>
                  <a:lnTo>
                    <a:pt x="50" y="148"/>
                  </a:lnTo>
                  <a:lnTo>
                    <a:pt x="46" y="144"/>
                  </a:lnTo>
                  <a:lnTo>
                    <a:pt x="42" y="138"/>
                  </a:lnTo>
                  <a:lnTo>
                    <a:pt x="39" y="133"/>
                  </a:lnTo>
                  <a:lnTo>
                    <a:pt x="37" y="125"/>
                  </a:lnTo>
                  <a:lnTo>
                    <a:pt x="37" y="117"/>
                  </a:lnTo>
                  <a:lnTo>
                    <a:pt x="38" y="108"/>
                  </a:lnTo>
                  <a:lnTo>
                    <a:pt x="41" y="98"/>
                  </a:lnTo>
                  <a:lnTo>
                    <a:pt x="47" y="86"/>
                  </a:lnTo>
                  <a:lnTo>
                    <a:pt x="55" y="73"/>
                  </a:lnTo>
                  <a:lnTo>
                    <a:pt x="67" y="57"/>
                  </a:lnTo>
                  <a:lnTo>
                    <a:pt x="70" y="54"/>
                  </a:lnTo>
                  <a:lnTo>
                    <a:pt x="76" y="48"/>
                  </a:lnTo>
                  <a:lnTo>
                    <a:pt x="88" y="40"/>
                  </a:lnTo>
                  <a:lnTo>
                    <a:pt x="104" y="32"/>
                  </a:lnTo>
                  <a:lnTo>
                    <a:pt x="113" y="28"/>
                  </a:lnTo>
                  <a:lnTo>
                    <a:pt x="122" y="25"/>
                  </a:lnTo>
                  <a:lnTo>
                    <a:pt x="133" y="24"/>
                  </a:lnTo>
                  <a:lnTo>
                    <a:pt x="145" y="24"/>
                  </a:lnTo>
                  <a:lnTo>
                    <a:pt x="156" y="25"/>
                  </a:lnTo>
                  <a:lnTo>
                    <a:pt x="168" y="28"/>
                  </a:lnTo>
                  <a:lnTo>
                    <a:pt x="181" y="33"/>
                  </a:lnTo>
                  <a:lnTo>
                    <a:pt x="195" y="40"/>
                  </a:lnTo>
                  <a:lnTo>
                    <a:pt x="193" y="36"/>
                  </a:lnTo>
                  <a:lnTo>
                    <a:pt x="187" y="28"/>
                  </a:lnTo>
                  <a:lnTo>
                    <a:pt x="181" y="23"/>
                  </a:lnTo>
                  <a:lnTo>
                    <a:pt x="175" y="17"/>
                  </a:lnTo>
                  <a:lnTo>
                    <a:pt x="166" y="12"/>
                  </a:lnTo>
                  <a:lnTo>
                    <a:pt x="156" y="8"/>
                  </a:lnTo>
                  <a:lnTo>
                    <a:pt x="153" y="5"/>
                  </a:lnTo>
                  <a:lnTo>
                    <a:pt x="143" y="3"/>
                  </a:lnTo>
                  <a:lnTo>
                    <a:pt x="137" y="2"/>
                  </a:lnTo>
                  <a:lnTo>
                    <a:pt x="129" y="2"/>
                  </a:lnTo>
                  <a:lnTo>
                    <a:pt x="121" y="0"/>
                  </a:lnTo>
                  <a:lnTo>
                    <a:pt x="112" y="2"/>
                  </a:lnTo>
                  <a:lnTo>
                    <a:pt x="101" y="3"/>
                  </a:lnTo>
                  <a:lnTo>
                    <a:pt x="89" y="5"/>
                  </a:lnTo>
                  <a:lnTo>
                    <a:pt x="79" y="11"/>
                  </a:lnTo>
                  <a:lnTo>
                    <a:pt x="67" y="17"/>
                  </a:lnTo>
                  <a:lnTo>
                    <a:pt x="54" y="27"/>
                  </a:lnTo>
                  <a:lnTo>
                    <a:pt x="42" y="37"/>
                  </a:lnTo>
                  <a:lnTo>
                    <a:pt x="29" y="50"/>
                  </a:lnTo>
                  <a:lnTo>
                    <a:pt x="16" y="67"/>
                  </a:lnTo>
                  <a:lnTo>
                    <a:pt x="14" y="71"/>
                  </a:lnTo>
                  <a:lnTo>
                    <a:pt x="9" y="83"/>
                  </a:lnTo>
                  <a:lnTo>
                    <a:pt x="4" y="98"/>
                  </a:lnTo>
                  <a:lnTo>
                    <a:pt x="0" y="116"/>
                  </a:lnTo>
                  <a:lnTo>
                    <a:pt x="0" y="125"/>
                  </a:lnTo>
                  <a:lnTo>
                    <a:pt x="1" y="134"/>
                  </a:lnTo>
                  <a:lnTo>
                    <a:pt x="4" y="144"/>
                  </a:lnTo>
                  <a:lnTo>
                    <a:pt x="9" y="151"/>
                  </a:lnTo>
                  <a:lnTo>
                    <a:pt x="16" y="158"/>
                  </a:lnTo>
                  <a:lnTo>
                    <a:pt x="25" y="165"/>
                  </a:lnTo>
                  <a:lnTo>
                    <a:pt x="38" y="169"/>
                  </a:lnTo>
                  <a:lnTo>
                    <a:pt x="52" y="171"/>
                  </a:lnTo>
                  <a:lnTo>
                    <a:pt x="62" y="171"/>
                  </a:lnTo>
                  <a:lnTo>
                    <a:pt x="83" y="171"/>
                  </a:lnTo>
                  <a:lnTo>
                    <a:pt x="96" y="173"/>
                  </a:lnTo>
                  <a:lnTo>
                    <a:pt x="112" y="175"/>
                  </a:lnTo>
                  <a:lnTo>
                    <a:pt x="128" y="179"/>
                  </a:lnTo>
                  <a:lnTo>
                    <a:pt x="143" y="183"/>
                  </a:lnTo>
                  <a:lnTo>
                    <a:pt x="159" y="190"/>
                  </a:lnTo>
                  <a:lnTo>
                    <a:pt x="172" y="198"/>
                  </a:lnTo>
                  <a:lnTo>
                    <a:pt x="179" y="201"/>
                  </a:lnTo>
                  <a:lnTo>
                    <a:pt x="185" y="207"/>
                  </a:lnTo>
                  <a:lnTo>
                    <a:pt x="191" y="213"/>
                  </a:lnTo>
                  <a:lnTo>
                    <a:pt x="195" y="219"/>
                  </a:lnTo>
                  <a:lnTo>
                    <a:pt x="199" y="225"/>
                  </a:lnTo>
                  <a:lnTo>
                    <a:pt x="201" y="233"/>
                  </a:lnTo>
                  <a:lnTo>
                    <a:pt x="203" y="241"/>
                  </a:lnTo>
                  <a:lnTo>
                    <a:pt x="204" y="250"/>
                  </a:lnTo>
                  <a:lnTo>
                    <a:pt x="204" y="259"/>
                  </a:lnTo>
                  <a:lnTo>
                    <a:pt x="203" y="269"/>
                  </a:lnTo>
                  <a:lnTo>
                    <a:pt x="200" y="280"/>
                  </a:lnTo>
                  <a:lnTo>
                    <a:pt x="195" y="291"/>
                  </a:lnTo>
                  <a:lnTo>
                    <a:pt x="192" y="295"/>
                  </a:lnTo>
                  <a:lnTo>
                    <a:pt x="183" y="304"/>
                  </a:lnTo>
                  <a:lnTo>
                    <a:pt x="175" y="309"/>
                  </a:lnTo>
                  <a:lnTo>
                    <a:pt x="167" y="315"/>
                  </a:lnTo>
                  <a:lnTo>
                    <a:pt x="158" y="320"/>
                  </a:lnTo>
                  <a:lnTo>
                    <a:pt x="147" y="324"/>
                  </a:lnTo>
                  <a:lnTo>
                    <a:pt x="135" y="328"/>
                  </a:lnTo>
                  <a:lnTo>
                    <a:pt x="124" y="329"/>
                  </a:lnTo>
                  <a:lnTo>
                    <a:pt x="109" y="328"/>
                  </a:lnTo>
                  <a:lnTo>
                    <a:pt x="96" y="325"/>
                  </a:lnTo>
                  <a:lnTo>
                    <a:pt x="88" y="322"/>
                  </a:lnTo>
                  <a:lnTo>
                    <a:pt x="80" y="320"/>
                  </a:lnTo>
                  <a:lnTo>
                    <a:pt x="72" y="315"/>
                  </a:lnTo>
                  <a:lnTo>
                    <a:pt x="66" y="311"/>
                  </a:lnTo>
                  <a:lnTo>
                    <a:pt x="56" y="304"/>
                  </a:lnTo>
                  <a:lnTo>
                    <a:pt x="49" y="297"/>
                  </a:lnTo>
                  <a:lnTo>
                    <a:pt x="41" y="290"/>
                  </a:lnTo>
                  <a:lnTo>
                    <a:pt x="33" y="280"/>
                  </a:lnTo>
                  <a:lnTo>
                    <a:pt x="31" y="282"/>
                  </a:lnTo>
                  <a:lnTo>
                    <a:pt x="31" y="287"/>
                  </a:lnTo>
                  <a:lnTo>
                    <a:pt x="31" y="295"/>
                  </a:lnTo>
                  <a:lnTo>
                    <a:pt x="34" y="305"/>
                  </a:lnTo>
                  <a:lnTo>
                    <a:pt x="37" y="311"/>
                  </a:lnTo>
                  <a:lnTo>
                    <a:pt x="39" y="316"/>
                  </a:lnTo>
                  <a:lnTo>
                    <a:pt x="43" y="322"/>
                  </a:lnTo>
                  <a:lnTo>
                    <a:pt x="47" y="328"/>
                  </a:lnTo>
                  <a:lnTo>
                    <a:pt x="54" y="333"/>
                  </a:lnTo>
                  <a:lnTo>
                    <a:pt x="60" y="338"/>
                  </a:lnTo>
                  <a:lnTo>
                    <a:pt x="70" y="344"/>
                  </a:lnTo>
                  <a:lnTo>
                    <a:pt x="80" y="349"/>
                  </a:lnTo>
                  <a:lnTo>
                    <a:pt x="83" y="350"/>
                  </a:lnTo>
                  <a:lnTo>
                    <a:pt x="93" y="353"/>
                  </a:lnTo>
                  <a:lnTo>
                    <a:pt x="108" y="355"/>
                  </a:lnTo>
                  <a:lnTo>
                    <a:pt x="128" y="355"/>
                  </a:lnTo>
                  <a:lnTo>
                    <a:pt x="138" y="355"/>
                  </a:lnTo>
                  <a:lnTo>
                    <a:pt x="150" y="353"/>
                  </a:lnTo>
                  <a:lnTo>
                    <a:pt x="162" y="349"/>
                  </a:lnTo>
                  <a:lnTo>
                    <a:pt x="174" y="344"/>
                  </a:lnTo>
                  <a:lnTo>
                    <a:pt x="187" y="337"/>
                  </a:lnTo>
                  <a:lnTo>
                    <a:pt x="199" y="328"/>
                  </a:lnTo>
                  <a:lnTo>
                    <a:pt x="212" y="316"/>
                  </a:lnTo>
                  <a:lnTo>
                    <a:pt x="224" y="301"/>
                  </a:lnTo>
                  <a:lnTo>
                    <a:pt x="229" y="294"/>
                  </a:lnTo>
                  <a:lnTo>
                    <a:pt x="239" y="272"/>
                  </a:lnTo>
                  <a:lnTo>
                    <a:pt x="243" y="259"/>
                  </a:lnTo>
                  <a:lnTo>
                    <a:pt x="247" y="245"/>
                  </a:lnTo>
                  <a:lnTo>
                    <a:pt x="249" y="237"/>
                  </a:lnTo>
                  <a:lnTo>
                    <a:pt x="249" y="229"/>
                  </a:lnTo>
                  <a:lnTo>
                    <a:pt x="247" y="221"/>
                  </a:lnTo>
                  <a:lnTo>
                    <a:pt x="246" y="213"/>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24" name="Freeform 118"/>
            <p:cNvSpPr>
              <a:spLocks/>
            </p:cNvSpPr>
            <p:nvPr/>
          </p:nvSpPr>
          <p:spPr bwMode="auto">
            <a:xfrm>
              <a:off x="921" y="3970"/>
              <a:ext cx="125" cy="178"/>
            </a:xfrm>
            <a:custGeom>
              <a:avLst/>
              <a:gdLst>
                <a:gd name="T0" fmla="*/ 30 w 249"/>
                <a:gd name="T1" fmla="*/ 26 h 355"/>
                <a:gd name="T2" fmla="*/ 28 w 249"/>
                <a:gd name="T3" fmla="*/ 24 h 355"/>
                <a:gd name="T4" fmla="*/ 24 w 249"/>
                <a:gd name="T5" fmla="*/ 22 h 355"/>
                <a:gd name="T6" fmla="*/ 18 w 249"/>
                <a:gd name="T7" fmla="*/ 20 h 355"/>
                <a:gd name="T8" fmla="*/ 9 w 249"/>
                <a:gd name="T9" fmla="*/ 20 h 355"/>
                <a:gd name="T10" fmla="*/ 7 w 249"/>
                <a:gd name="T11" fmla="*/ 19 h 355"/>
                <a:gd name="T12" fmla="*/ 6 w 249"/>
                <a:gd name="T13" fmla="*/ 18 h 355"/>
                <a:gd name="T14" fmla="*/ 5 w 249"/>
                <a:gd name="T15" fmla="*/ 15 h 355"/>
                <a:gd name="T16" fmla="*/ 6 w 249"/>
                <a:gd name="T17" fmla="*/ 11 h 355"/>
                <a:gd name="T18" fmla="*/ 9 w 249"/>
                <a:gd name="T19" fmla="*/ 7 h 355"/>
                <a:gd name="T20" fmla="*/ 13 w 249"/>
                <a:gd name="T21" fmla="*/ 4 h 355"/>
                <a:gd name="T22" fmla="*/ 17 w 249"/>
                <a:gd name="T23" fmla="*/ 3 h 355"/>
                <a:gd name="T24" fmla="*/ 21 w 249"/>
                <a:gd name="T25" fmla="*/ 4 h 355"/>
                <a:gd name="T26" fmla="*/ 25 w 249"/>
                <a:gd name="T27" fmla="*/ 5 h 355"/>
                <a:gd name="T28" fmla="*/ 22 w 249"/>
                <a:gd name="T29" fmla="*/ 3 h 355"/>
                <a:gd name="T30" fmla="*/ 20 w 249"/>
                <a:gd name="T31" fmla="*/ 1 h 355"/>
                <a:gd name="T32" fmla="*/ 17 w 249"/>
                <a:gd name="T33" fmla="*/ 1 h 355"/>
                <a:gd name="T34" fmla="*/ 13 w 249"/>
                <a:gd name="T35" fmla="*/ 1 h 355"/>
                <a:gd name="T36" fmla="*/ 9 w 249"/>
                <a:gd name="T37" fmla="*/ 3 h 355"/>
                <a:gd name="T38" fmla="*/ 4 w 249"/>
                <a:gd name="T39" fmla="*/ 7 h 355"/>
                <a:gd name="T40" fmla="*/ 2 w 249"/>
                <a:gd name="T41" fmla="*/ 11 h 355"/>
                <a:gd name="T42" fmla="*/ 0 w 249"/>
                <a:gd name="T43" fmla="*/ 16 h 355"/>
                <a:gd name="T44" fmla="*/ 2 w 249"/>
                <a:gd name="T45" fmla="*/ 19 h 355"/>
                <a:gd name="T46" fmla="*/ 5 w 249"/>
                <a:gd name="T47" fmla="*/ 22 h 355"/>
                <a:gd name="T48" fmla="*/ 11 w 249"/>
                <a:gd name="T49" fmla="*/ 22 h 355"/>
                <a:gd name="T50" fmla="*/ 16 w 249"/>
                <a:gd name="T51" fmla="*/ 23 h 355"/>
                <a:gd name="T52" fmla="*/ 22 w 249"/>
                <a:gd name="T53" fmla="*/ 25 h 355"/>
                <a:gd name="T54" fmla="*/ 24 w 249"/>
                <a:gd name="T55" fmla="*/ 27 h 355"/>
                <a:gd name="T56" fmla="*/ 26 w 249"/>
                <a:gd name="T57" fmla="*/ 30 h 355"/>
                <a:gd name="T58" fmla="*/ 26 w 249"/>
                <a:gd name="T59" fmla="*/ 33 h 355"/>
                <a:gd name="T60" fmla="*/ 25 w 249"/>
                <a:gd name="T61" fmla="*/ 37 h 355"/>
                <a:gd name="T62" fmla="*/ 22 w 249"/>
                <a:gd name="T63" fmla="*/ 39 h 355"/>
                <a:gd name="T64" fmla="*/ 19 w 249"/>
                <a:gd name="T65" fmla="*/ 41 h 355"/>
                <a:gd name="T66" fmla="*/ 14 w 249"/>
                <a:gd name="T67" fmla="*/ 41 h 355"/>
                <a:gd name="T68" fmla="*/ 10 w 249"/>
                <a:gd name="T69" fmla="*/ 40 h 355"/>
                <a:gd name="T70" fmla="*/ 7 w 249"/>
                <a:gd name="T71" fmla="*/ 38 h 355"/>
                <a:gd name="T72" fmla="*/ 5 w 249"/>
                <a:gd name="T73" fmla="*/ 35 h 355"/>
                <a:gd name="T74" fmla="*/ 4 w 249"/>
                <a:gd name="T75" fmla="*/ 37 h 355"/>
                <a:gd name="T76" fmla="*/ 5 w 249"/>
                <a:gd name="T77" fmla="*/ 40 h 355"/>
                <a:gd name="T78" fmla="*/ 7 w 249"/>
                <a:gd name="T79" fmla="*/ 42 h 355"/>
                <a:gd name="T80" fmla="*/ 10 w 249"/>
                <a:gd name="T81" fmla="*/ 44 h 355"/>
                <a:gd name="T82" fmla="*/ 14 w 249"/>
                <a:gd name="T83" fmla="*/ 45 h 355"/>
                <a:gd name="T84" fmla="*/ 19 w 249"/>
                <a:gd name="T85" fmla="*/ 45 h 355"/>
                <a:gd name="T86" fmla="*/ 24 w 249"/>
                <a:gd name="T87" fmla="*/ 43 h 355"/>
                <a:gd name="T88" fmla="*/ 28 w 249"/>
                <a:gd name="T89" fmla="*/ 38 h 355"/>
                <a:gd name="T90" fmla="*/ 31 w 249"/>
                <a:gd name="T91" fmla="*/ 33 h 355"/>
                <a:gd name="T92" fmla="*/ 32 w 249"/>
                <a:gd name="T93" fmla="*/ 29 h 3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 h="355">
                  <a:moveTo>
                    <a:pt x="246" y="213"/>
                  </a:moveTo>
                  <a:lnTo>
                    <a:pt x="243" y="211"/>
                  </a:lnTo>
                  <a:lnTo>
                    <a:pt x="238" y="203"/>
                  </a:lnTo>
                  <a:lnTo>
                    <a:pt x="234" y="198"/>
                  </a:lnTo>
                  <a:lnTo>
                    <a:pt x="229" y="192"/>
                  </a:lnTo>
                  <a:lnTo>
                    <a:pt x="221" y="186"/>
                  </a:lnTo>
                  <a:lnTo>
                    <a:pt x="213" y="180"/>
                  </a:lnTo>
                  <a:lnTo>
                    <a:pt x="203" y="174"/>
                  </a:lnTo>
                  <a:lnTo>
                    <a:pt x="189" y="169"/>
                  </a:lnTo>
                  <a:lnTo>
                    <a:pt x="176" y="163"/>
                  </a:lnTo>
                  <a:lnTo>
                    <a:pt x="159" y="159"/>
                  </a:lnTo>
                  <a:lnTo>
                    <a:pt x="141" y="157"/>
                  </a:lnTo>
                  <a:lnTo>
                    <a:pt x="120" y="155"/>
                  </a:lnTo>
                  <a:lnTo>
                    <a:pt x="96" y="155"/>
                  </a:lnTo>
                  <a:lnTo>
                    <a:pt x="70" y="157"/>
                  </a:lnTo>
                  <a:lnTo>
                    <a:pt x="67" y="157"/>
                  </a:lnTo>
                  <a:lnTo>
                    <a:pt x="59" y="153"/>
                  </a:lnTo>
                  <a:lnTo>
                    <a:pt x="55" y="150"/>
                  </a:lnTo>
                  <a:lnTo>
                    <a:pt x="50" y="148"/>
                  </a:lnTo>
                  <a:lnTo>
                    <a:pt x="46" y="144"/>
                  </a:lnTo>
                  <a:lnTo>
                    <a:pt x="42" y="138"/>
                  </a:lnTo>
                  <a:lnTo>
                    <a:pt x="39" y="133"/>
                  </a:lnTo>
                  <a:lnTo>
                    <a:pt x="37" y="125"/>
                  </a:lnTo>
                  <a:lnTo>
                    <a:pt x="37" y="117"/>
                  </a:lnTo>
                  <a:lnTo>
                    <a:pt x="38" y="108"/>
                  </a:lnTo>
                  <a:lnTo>
                    <a:pt x="41" y="98"/>
                  </a:lnTo>
                  <a:lnTo>
                    <a:pt x="47" y="86"/>
                  </a:lnTo>
                  <a:lnTo>
                    <a:pt x="55" y="73"/>
                  </a:lnTo>
                  <a:lnTo>
                    <a:pt x="67" y="57"/>
                  </a:lnTo>
                  <a:lnTo>
                    <a:pt x="70" y="54"/>
                  </a:lnTo>
                  <a:lnTo>
                    <a:pt x="76" y="48"/>
                  </a:lnTo>
                  <a:lnTo>
                    <a:pt x="88" y="40"/>
                  </a:lnTo>
                  <a:lnTo>
                    <a:pt x="104" y="32"/>
                  </a:lnTo>
                  <a:lnTo>
                    <a:pt x="113" y="28"/>
                  </a:lnTo>
                  <a:lnTo>
                    <a:pt x="122" y="25"/>
                  </a:lnTo>
                  <a:lnTo>
                    <a:pt x="133" y="24"/>
                  </a:lnTo>
                  <a:lnTo>
                    <a:pt x="145" y="24"/>
                  </a:lnTo>
                  <a:lnTo>
                    <a:pt x="156" y="25"/>
                  </a:lnTo>
                  <a:lnTo>
                    <a:pt x="168" y="28"/>
                  </a:lnTo>
                  <a:lnTo>
                    <a:pt x="181" y="33"/>
                  </a:lnTo>
                  <a:lnTo>
                    <a:pt x="195" y="40"/>
                  </a:lnTo>
                  <a:lnTo>
                    <a:pt x="193" y="36"/>
                  </a:lnTo>
                  <a:lnTo>
                    <a:pt x="187" y="28"/>
                  </a:lnTo>
                  <a:lnTo>
                    <a:pt x="181" y="23"/>
                  </a:lnTo>
                  <a:lnTo>
                    <a:pt x="175" y="17"/>
                  </a:lnTo>
                  <a:lnTo>
                    <a:pt x="166" y="12"/>
                  </a:lnTo>
                  <a:lnTo>
                    <a:pt x="156" y="8"/>
                  </a:lnTo>
                  <a:lnTo>
                    <a:pt x="153" y="5"/>
                  </a:lnTo>
                  <a:lnTo>
                    <a:pt x="143" y="3"/>
                  </a:lnTo>
                  <a:lnTo>
                    <a:pt x="137" y="2"/>
                  </a:lnTo>
                  <a:lnTo>
                    <a:pt x="129" y="2"/>
                  </a:lnTo>
                  <a:lnTo>
                    <a:pt x="121" y="0"/>
                  </a:lnTo>
                  <a:lnTo>
                    <a:pt x="112" y="2"/>
                  </a:lnTo>
                  <a:lnTo>
                    <a:pt x="101" y="3"/>
                  </a:lnTo>
                  <a:lnTo>
                    <a:pt x="89" y="5"/>
                  </a:lnTo>
                  <a:lnTo>
                    <a:pt x="79" y="11"/>
                  </a:lnTo>
                  <a:lnTo>
                    <a:pt x="67" y="17"/>
                  </a:lnTo>
                  <a:lnTo>
                    <a:pt x="54" y="27"/>
                  </a:lnTo>
                  <a:lnTo>
                    <a:pt x="42" y="37"/>
                  </a:lnTo>
                  <a:lnTo>
                    <a:pt x="29" y="50"/>
                  </a:lnTo>
                  <a:lnTo>
                    <a:pt x="16" y="67"/>
                  </a:lnTo>
                  <a:lnTo>
                    <a:pt x="14" y="71"/>
                  </a:lnTo>
                  <a:lnTo>
                    <a:pt x="9" y="83"/>
                  </a:lnTo>
                  <a:lnTo>
                    <a:pt x="4" y="98"/>
                  </a:lnTo>
                  <a:lnTo>
                    <a:pt x="0" y="116"/>
                  </a:lnTo>
                  <a:lnTo>
                    <a:pt x="0" y="125"/>
                  </a:lnTo>
                  <a:lnTo>
                    <a:pt x="1" y="134"/>
                  </a:lnTo>
                  <a:lnTo>
                    <a:pt x="4" y="144"/>
                  </a:lnTo>
                  <a:lnTo>
                    <a:pt x="9" y="151"/>
                  </a:lnTo>
                  <a:lnTo>
                    <a:pt x="16" y="158"/>
                  </a:lnTo>
                  <a:lnTo>
                    <a:pt x="25" y="165"/>
                  </a:lnTo>
                  <a:lnTo>
                    <a:pt x="38" y="169"/>
                  </a:lnTo>
                  <a:lnTo>
                    <a:pt x="52" y="171"/>
                  </a:lnTo>
                  <a:lnTo>
                    <a:pt x="62" y="171"/>
                  </a:lnTo>
                  <a:lnTo>
                    <a:pt x="83" y="171"/>
                  </a:lnTo>
                  <a:lnTo>
                    <a:pt x="96" y="173"/>
                  </a:lnTo>
                  <a:lnTo>
                    <a:pt x="112" y="175"/>
                  </a:lnTo>
                  <a:lnTo>
                    <a:pt x="128" y="179"/>
                  </a:lnTo>
                  <a:lnTo>
                    <a:pt x="143" y="183"/>
                  </a:lnTo>
                  <a:lnTo>
                    <a:pt x="159" y="190"/>
                  </a:lnTo>
                  <a:lnTo>
                    <a:pt x="172" y="198"/>
                  </a:lnTo>
                  <a:lnTo>
                    <a:pt x="179" y="201"/>
                  </a:lnTo>
                  <a:lnTo>
                    <a:pt x="185" y="207"/>
                  </a:lnTo>
                  <a:lnTo>
                    <a:pt x="191" y="213"/>
                  </a:lnTo>
                  <a:lnTo>
                    <a:pt x="195" y="219"/>
                  </a:lnTo>
                  <a:lnTo>
                    <a:pt x="199" y="225"/>
                  </a:lnTo>
                  <a:lnTo>
                    <a:pt x="201" y="233"/>
                  </a:lnTo>
                  <a:lnTo>
                    <a:pt x="203" y="241"/>
                  </a:lnTo>
                  <a:lnTo>
                    <a:pt x="204" y="250"/>
                  </a:lnTo>
                  <a:lnTo>
                    <a:pt x="204" y="259"/>
                  </a:lnTo>
                  <a:lnTo>
                    <a:pt x="203" y="269"/>
                  </a:lnTo>
                  <a:lnTo>
                    <a:pt x="200" y="280"/>
                  </a:lnTo>
                  <a:lnTo>
                    <a:pt x="195" y="291"/>
                  </a:lnTo>
                  <a:lnTo>
                    <a:pt x="192" y="295"/>
                  </a:lnTo>
                  <a:lnTo>
                    <a:pt x="183" y="304"/>
                  </a:lnTo>
                  <a:lnTo>
                    <a:pt x="175" y="309"/>
                  </a:lnTo>
                  <a:lnTo>
                    <a:pt x="167" y="315"/>
                  </a:lnTo>
                  <a:lnTo>
                    <a:pt x="158" y="320"/>
                  </a:lnTo>
                  <a:lnTo>
                    <a:pt x="147" y="324"/>
                  </a:lnTo>
                  <a:lnTo>
                    <a:pt x="135" y="328"/>
                  </a:lnTo>
                  <a:lnTo>
                    <a:pt x="124" y="329"/>
                  </a:lnTo>
                  <a:lnTo>
                    <a:pt x="109" y="328"/>
                  </a:lnTo>
                  <a:lnTo>
                    <a:pt x="96" y="325"/>
                  </a:lnTo>
                  <a:lnTo>
                    <a:pt x="88" y="322"/>
                  </a:lnTo>
                  <a:lnTo>
                    <a:pt x="80" y="320"/>
                  </a:lnTo>
                  <a:lnTo>
                    <a:pt x="72" y="315"/>
                  </a:lnTo>
                  <a:lnTo>
                    <a:pt x="66" y="311"/>
                  </a:lnTo>
                  <a:lnTo>
                    <a:pt x="56" y="304"/>
                  </a:lnTo>
                  <a:lnTo>
                    <a:pt x="49" y="297"/>
                  </a:lnTo>
                  <a:lnTo>
                    <a:pt x="41" y="290"/>
                  </a:lnTo>
                  <a:lnTo>
                    <a:pt x="33" y="280"/>
                  </a:lnTo>
                  <a:lnTo>
                    <a:pt x="31" y="282"/>
                  </a:lnTo>
                  <a:lnTo>
                    <a:pt x="31" y="287"/>
                  </a:lnTo>
                  <a:lnTo>
                    <a:pt x="31" y="295"/>
                  </a:lnTo>
                  <a:lnTo>
                    <a:pt x="34" y="305"/>
                  </a:lnTo>
                  <a:lnTo>
                    <a:pt x="37" y="311"/>
                  </a:lnTo>
                  <a:lnTo>
                    <a:pt x="39" y="316"/>
                  </a:lnTo>
                  <a:lnTo>
                    <a:pt x="43" y="322"/>
                  </a:lnTo>
                  <a:lnTo>
                    <a:pt x="47" y="328"/>
                  </a:lnTo>
                  <a:lnTo>
                    <a:pt x="54" y="333"/>
                  </a:lnTo>
                  <a:lnTo>
                    <a:pt x="60" y="338"/>
                  </a:lnTo>
                  <a:lnTo>
                    <a:pt x="70" y="344"/>
                  </a:lnTo>
                  <a:lnTo>
                    <a:pt x="80" y="349"/>
                  </a:lnTo>
                  <a:lnTo>
                    <a:pt x="83" y="350"/>
                  </a:lnTo>
                  <a:lnTo>
                    <a:pt x="93" y="353"/>
                  </a:lnTo>
                  <a:lnTo>
                    <a:pt x="108" y="355"/>
                  </a:lnTo>
                  <a:lnTo>
                    <a:pt x="128" y="355"/>
                  </a:lnTo>
                  <a:lnTo>
                    <a:pt x="138" y="355"/>
                  </a:lnTo>
                  <a:lnTo>
                    <a:pt x="150" y="353"/>
                  </a:lnTo>
                  <a:lnTo>
                    <a:pt x="162" y="349"/>
                  </a:lnTo>
                  <a:lnTo>
                    <a:pt x="174" y="344"/>
                  </a:lnTo>
                  <a:lnTo>
                    <a:pt x="187" y="337"/>
                  </a:lnTo>
                  <a:lnTo>
                    <a:pt x="199" y="328"/>
                  </a:lnTo>
                  <a:lnTo>
                    <a:pt x="212" y="316"/>
                  </a:lnTo>
                  <a:lnTo>
                    <a:pt x="224" y="301"/>
                  </a:lnTo>
                  <a:lnTo>
                    <a:pt x="229" y="294"/>
                  </a:lnTo>
                  <a:lnTo>
                    <a:pt x="239" y="272"/>
                  </a:lnTo>
                  <a:lnTo>
                    <a:pt x="243" y="259"/>
                  </a:lnTo>
                  <a:lnTo>
                    <a:pt x="247" y="245"/>
                  </a:lnTo>
                  <a:lnTo>
                    <a:pt x="249" y="237"/>
                  </a:lnTo>
                  <a:lnTo>
                    <a:pt x="249" y="229"/>
                  </a:lnTo>
                  <a:lnTo>
                    <a:pt x="247" y="221"/>
                  </a:lnTo>
                  <a:lnTo>
                    <a:pt x="246" y="213"/>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525" name="Freeform 119"/>
            <p:cNvSpPr>
              <a:spLocks/>
            </p:cNvSpPr>
            <p:nvPr/>
          </p:nvSpPr>
          <p:spPr bwMode="auto">
            <a:xfrm>
              <a:off x="928" y="3942"/>
              <a:ext cx="55" cy="244"/>
            </a:xfrm>
            <a:custGeom>
              <a:avLst/>
              <a:gdLst>
                <a:gd name="T0" fmla="*/ 12 w 111"/>
                <a:gd name="T1" fmla="*/ 61 h 487"/>
                <a:gd name="T2" fmla="*/ 11 w 111"/>
                <a:gd name="T3" fmla="*/ 59 h 487"/>
                <a:gd name="T4" fmla="*/ 11 w 111"/>
                <a:gd name="T5" fmla="*/ 54 h 487"/>
                <a:gd name="T6" fmla="*/ 10 w 111"/>
                <a:gd name="T7" fmla="*/ 46 h 487"/>
                <a:gd name="T8" fmla="*/ 9 w 111"/>
                <a:gd name="T9" fmla="*/ 37 h 487"/>
                <a:gd name="T10" fmla="*/ 8 w 111"/>
                <a:gd name="T11" fmla="*/ 32 h 487"/>
                <a:gd name="T12" fmla="*/ 7 w 111"/>
                <a:gd name="T13" fmla="*/ 27 h 487"/>
                <a:gd name="T14" fmla="*/ 6 w 111"/>
                <a:gd name="T15" fmla="*/ 23 h 487"/>
                <a:gd name="T16" fmla="*/ 5 w 111"/>
                <a:gd name="T17" fmla="*/ 18 h 487"/>
                <a:gd name="T18" fmla="*/ 4 w 111"/>
                <a:gd name="T19" fmla="*/ 13 h 487"/>
                <a:gd name="T20" fmla="*/ 3 w 111"/>
                <a:gd name="T21" fmla="*/ 9 h 487"/>
                <a:gd name="T22" fmla="*/ 2 w 111"/>
                <a:gd name="T23" fmla="*/ 8 h 487"/>
                <a:gd name="T24" fmla="*/ 1 w 111"/>
                <a:gd name="T25" fmla="*/ 6 h 487"/>
                <a:gd name="T26" fmla="*/ 0 w 111"/>
                <a:gd name="T27" fmla="*/ 4 h 487"/>
                <a:gd name="T28" fmla="*/ 0 w 111"/>
                <a:gd name="T29" fmla="*/ 3 h 487"/>
                <a:gd name="T30" fmla="*/ 0 w 111"/>
                <a:gd name="T31" fmla="*/ 2 h 487"/>
                <a:gd name="T32" fmla="*/ 1 w 111"/>
                <a:gd name="T33" fmla="*/ 1 h 487"/>
                <a:gd name="T34" fmla="*/ 1 w 111"/>
                <a:gd name="T35" fmla="*/ 1 h 487"/>
                <a:gd name="T36" fmla="*/ 2 w 111"/>
                <a:gd name="T37" fmla="*/ 0 h 487"/>
                <a:gd name="T38" fmla="*/ 2 w 111"/>
                <a:gd name="T39" fmla="*/ 1 h 487"/>
                <a:gd name="T40" fmla="*/ 3 w 111"/>
                <a:gd name="T41" fmla="*/ 1 h 487"/>
                <a:gd name="T42" fmla="*/ 3 w 111"/>
                <a:gd name="T43" fmla="*/ 1 h 487"/>
                <a:gd name="T44" fmla="*/ 3 w 111"/>
                <a:gd name="T45" fmla="*/ 1 h 487"/>
                <a:gd name="T46" fmla="*/ 4 w 111"/>
                <a:gd name="T47" fmla="*/ 3 h 487"/>
                <a:gd name="T48" fmla="*/ 6 w 111"/>
                <a:gd name="T49" fmla="*/ 8 h 487"/>
                <a:gd name="T50" fmla="*/ 8 w 111"/>
                <a:gd name="T51" fmla="*/ 16 h 487"/>
                <a:gd name="T52" fmla="*/ 10 w 111"/>
                <a:gd name="T53" fmla="*/ 26 h 487"/>
                <a:gd name="T54" fmla="*/ 11 w 111"/>
                <a:gd name="T55" fmla="*/ 31 h 487"/>
                <a:gd name="T56" fmla="*/ 12 w 111"/>
                <a:gd name="T57" fmla="*/ 36 h 487"/>
                <a:gd name="T58" fmla="*/ 13 w 111"/>
                <a:gd name="T59" fmla="*/ 41 h 487"/>
                <a:gd name="T60" fmla="*/ 13 w 111"/>
                <a:gd name="T61" fmla="*/ 46 h 487"/>
                <a:gd name="T62" fmla="*/ 13 w 111"/>
                <a:gd name="T63" fmla="*/ 48 h 487"/>
                <a:gd name="T64" fmla="*/ 13 w 111"/>
                <a:gd name="T65" fmla="*/ 50 h 487"/>
                <a:gd name="T66" fmla="*/ 13 w 111"/>
                <a:gd name="T67" fmla="*/ 52 h 487"/>
                <a:gd name="T68" fmla="*/ 13 w 111"/>
                <a:gd name="T69" fmla="*/ 55 h 487"/>
                <a:gd name="T70" fmla="*/ 13 w 111"/>
                <a:gd name="T71" fmla="*/ 57 h 487"/>
                <a:gd name="T72" fmla="*/ 13 w 111"/>
                <a:gd name="T73" fmla="*/ 58 h 487"/>
                <a:gd name="T74" fmla="*/ 12 w 111"/>
                <a:gd name="T75" fmla="*/ 60 h 487"/>
                <a:gd name="T76" fmla="*/ 12 w 111"/>
                <a:gd name="T77" fmla="*/ 61 h 4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1" h="487">
                  <a:moveTo>
                    <a:pt x="96" y="487"/>
                  </a:moveTo>
                  <a:lnTo>
                    <a:pt x="95" y="472"/>
                  </a:lnTo>
                  <a:lnTo>
                    <a:pt x="91" y="430"/>
                  </a:lnTo>
                  <a:lnTo>
                    <a:pt x="86" y="368"/>
                  </a:lnTo>
                  <a:lnTo>
                    <a:pt x="75" y="295"/>
                  </a:lnTo>
                  <a:lnTo>
                    <a:pt x="70" y="256"/>
                  </a:lnTo>
                  <a:lnTo>
                    <a:pt x="63" y="216"/>
                  </a:lnTo>
                  <a:lnTo>
                    <a:pt x="55" y="178"/>
                  </a:lnTo>
                  <a:lnTo>
                    <a:pt x="46" y="139"/>
                  </a:lnTo>
                  <a:lnTo>
                    <a:pt x="36" y="104"/>
                  </a:lnTo>
                  <a:lnTo>
                    <a:pt x="25" y="71"/>
                  </a:lnTo>
                  <a:lnTo>
                    <a:pt x="20" y="57"/>
                  </a:lnTo>
                  <a:lnTo>
                    <a:pt x="13" y="42"/>
                  </a:lnTo>
                  <a:lnTo>
                    <a:pt x="7" y="30"/>
                  </a:lnTo>
                  <a:lnTo>
                    <a:pt x="0" y="18"/>
                  </a:lnTo>
                  <a:lnTo>
                    <a:pt x="3" y="14"/>
                  </a:lnTo>
                  <a:lnTo>
                    <a:pt x="9" y="5"/>
                  </a:lnTo>
                  <a:lnTo>
                    <a:pt x="13" y="3"/>
                  </a:lnTo>
                  <a:lnTo>
                    <a:pt x="18" y="0"/>
                  </a:lnTo>
                  <a:lnTo>
                    <a:pt x="21" y="1"/>
                  </a:lnTo>
                  <a:lnTo>
                    <a:pt x="24" y="1"/>
                  </a:lnTo>
                  <a:lnTo>
                    <a:pt x="28" y="4"/>
                  </a:lnTo>
                  <a:lnTo>
                    <a:pt x="30" y="7"/>
                  </a:lnTo>
                  <a:lnTo>
                    <a:pt x="36" y="22"/>
                  </a:lnTo>
                  <a:lnTo>
                    <a:pt x="49" y="64"/>
                  </a:lnTo>
                  <a:lnTo>
                    <a:pt x="66" y="128"/>
                  </a:lnTo>
                  <a:lnTo>
                    <a:pt x="83" y="203"/>
                  </a:lnTo>
                  <a:lnTo>
                    <a:pt x="92" y="242"/>
                  </a:lnTo>
                  <a:lnTo>
                    <a:pt x="99" y="283"/>
                  </a:lnTo>
                  <a:lnTo>
                    <a:pt x="105" y="322"/>
                  </a:lnTo>
                  <a:lnTo>
                    <a:pt x="108" y="362"/>
                  </a:lnTo>
                  <a:lnTo>
                    <a:pt x="109" y="380"/>
                  </a:lnTo>
                  <a:lnTo>
                    <a:pt x="111" y="399"/>
                  </a:lnTo>
                  <a:lnTo>
                    <a:pt x="109" y="416"/>
                  </a:lnTo>
                  <a:lnTo>
                    <a:pt x="109" y="433"/>
                  </a:lnTo>
                  <a:lnTo>
                    <a:pt x="107" y="449"/>
                  </a:lnTo>
                  <a:lnTo>
                    <a:pt x="104" y="462"/>
                  </a:lnTo>
                  <a:lnTo>
                    <a:pt x="101" y="475"/>
                  </a:lnTo>
                  <a:lnTo>
                    <a:pt x="96" y="487"/>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26" name="Freeform 120"/>
            <p:cNvSpPr>
              <a:spLocks/>
            </p:cNvSpPr>
            <p:nvPr/>
          </p:nvSpPr>
          <p:spPr bwMode="auto">
            <a:xfrm>
              <a:off x="928" y="3942"/>
              <a:ext cx="55" cy="244"/>
            </a:xfrm>
            <a:custGeom>
              <a:avLst/>
              <a:gdLst>
                <a:gd name="T0" fmla="*/ 12 w 111"/>
                <a:gd name="T1" fmla="*/ 61 h 487"/>
                <a:gd name="T2" fmla="*/ 11 w 111"/>
                <a:gd name="T3" fmla="*/ 59 h 487"/>
                <a:gd name="T4" fmla="*/ 11 w 111"/>
                <a:gd name="T5" fmla="*/ 54 h 487"/>
                <a:gd name="T6" fmla="*/ 10 w 111"/>
                <a:gd name="T7" fmla="*/ 46 h 487"/>
                <a:gd name="T8" fmla="*/ 9 w 111"/>
                <a:gd name="T9" fmla="*/ 37 h 487"/>
                <a:gd name="T10" fmla="*/ 8 w 111"/>
                <a:gd name="T11" fmla="*/ 32 h 487"/>
                <a:gd name="T12" fmla="*/ 7 w 111"/>
                <a:gd name="T13" fmla="*/ 27 h 487"/>
                <a:gd name="T14" fmla="*/ 6 w 111"/>
                <a:gd name="T15" fmla="*/ 23 h 487"/>
                <a:gd name="T16" fmla="*/ 5 w 111"/>
                <a:gd name="T17" fmla="*/ 18 h 487"/>
                <a:gd name="T18" fmla="*/ 4 w 111"/>
                <a:gd name="T19" fmla="*/ 13 h 487"/>
                <a:gd name="T20" fmla="*/ 3 w 111"/>
                <a:gd name="T21" fmla="*/ 9 h 487"/>
                <a:gd name="T22" fmla="*/ 2 w 111"/>
                <a:gd name="T23" fmla="*/ 8 h 487"/>
                <a:gd name="T24" fmla="*/ 1 w 111"/>
                <a:gd name="T25" fmla="*/ 6 h 487"/>
                <a:gd name="T26" fmla="*/ 0 w 111"/>
                <a:gd name="T27" fmla="*/ 4 h 487"/>
                <a:gd name="T28" fmla="*/ 0 w 111"/>
                <a:gd name="T29" fmla="*/ 3 h 487"/>
                <a:gd name="T30" fmla="*/ 0 w 111"/>
                <a:gd name="T31" fmla="*/ 2 h 487"/>
                <a:gd name="T32" fmla="*/ 1 w 111"/>
                <a:gd name="T33" fmla="*/ 1 h 487"/>
                <a:gd name="T34" fmla="*/ 1 w 111"/>
                <a:gd name="T35" fmla="*/ 1 h 487"/>
                <a:gd name="T36" fmla="*/ 2 w 111"/>
                <a:gd name="T37" fmla="*/ 0 h 487"/>
                <a:gd name="T38" fmla="*/ 2 w 111"/>
                <a:gd name="T39" fmla="*/ 1 h 487"/>
                <a:gd name="T40" fmla="*/ 3 w 111"/>
                <a:gd name="T41" fmla="*/ 1 h 487"/>
                <a:gd name="T42" fmla="*/ 3 w 111"/>
                <a:gd name="T43" fmla="*/ 1 h 487"/>
                <a:gd name="T44" fmla="*/ 3 w 111"/>
                <a:gd name="T45" fmla="*/ 1 h 487"/>
                <a:gd name="T46" fmla="*/ 4 w 111"/>
                <a:gd name="T47" fmla="*/ 3 h 487"/>
                <a:gd name="T48" fmla="*/ 6 w 111"/>
                <a:gd name="T49" fmla="*/ 8 h 487"/>
                <a:gd name="T50" fmla="*/ 8 w 111"/>
                <a:gd name="T51" fmla="*/ 16 h 487"/>
                <a:gd name="T52" fmla="*/ 10 w 111"/>
                <a:gd name="T53" fmla="*/ 26 h 487"/>
                <a:gd name="T54" fmla="*/ 11 w 111"/>
                <a:gd name="T55" fmla="*/ 31 h 487"/>
                <a:gd name="T56" fmla="*/ 12 w 111"/>
                <a:gd name="T57" fmla="*/ 36 h 487"/>
                <a:gd name="T58" fmla="*/ 13 w 111"/>
                <a:gd name="T59" fmla="*/ 41 h 487"/>
                <a:gd name="T60" fmla="*/ 13 w 111"/>
                <a:gd name="T61" fmla="*/ 46 h 487"/>
                <a:gd name="T62" fmla="*/ 13 w 111"/>
                <a:gd name="T63" fmla="*/ 48 h 487"/>
                <a:gd name="T64" fmla="*/ 13 w 111"/>
                <a:gd name="T65" fmla="*/ 50 h 487"/>
                <a:gd name="T66" fmla="*/ 13 w 111"/>
                <a:gd name="T67" fmla="*/ 52 h 487"/>
                <a:gd name="T68" fmla="*/ 13 w 111"/>
                <a:gd name="T69" fmla="*/ 55 h 487"/>
                <a:gd name="T70" fmla="*/ 13 w 111"/>
                <a:gd name="T71" fmla="*/ 57 h 487"/>
                <a:gd name="T72" fmla="*/ 13 w 111"/>
                <a:gd name="T73" fmla="*/ 58 h 487"/>
                <a:gd name="T74" fmla="*/ 12 w 111"/>
                <a:gd name="T75" fmla="*/ 60 h 487"/>
                <a:gd name="T76" fmla="*/ 12 w 111"/>
                <a:gd name="T77" fmla="*/ 61 h 4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11" h="487">
                  <a:moveTo>
                    <a:pt x="96" y="487"/>
                  </a:moveTo>
                  <a:lnTo>
                    <a:pt x="95" y="472"/>
                  </a:lnTo>
                  <a:lnTo>
                    <a:pt x="91" y="430"/>
                  </a:lnTo>
                  <a:lnTo>
                    <a:pt x="86" y="368"/>
                  </a:lnTo>
                  <a:lnTo>
                    <a:pt x="75" y="295"/>
                  </a:lnTo>
                  <a:lnTo>
                    <a:pt x="70" y="256"/>
                  </a:lnTo>
                  <a:lnTo>
                    <a:pt x="63" y="216"/>
                  </a:lnTo>
                  <a:lnTo>
                    <a:pt x="55" y="178"/>
                  </a:lnTo>
                  <a:lnTo>
                    <a:pt x="46" y="139"/>
                  </a:lnTo>
                  <a:lnTo>
                    <a:pt x="36" y="104"/>
                  </a:lnTo>
                  <a:lnTo>
                    <a:pt x="25" y="71"/>
                  </a:lnTo>
                  <a:lnTo>
                    <a:pt x="20" y="57"/>
                  </a:lnTo>
                  <a:lnTo>
                    <a:pt x="13" y="42"/>
                  </a:lnTo>
                  <a:lnTo>
                    <a:pt x="7" y="30"/>
                  </a:lnTo>
                  <a:lnTo>
                    <a:pt x="0" y="18"/>
                  </a:lnTo>
                  <a:lnTo>
                    <a:pt x="3" y="14"/>
                  </a:lnTo>
                  <a:lnTo>
                    <a:pt x="9" y="5"/>
                  </a:lnTo>
                  <a:lnTo>
                    <a:pt x="13" y="3"/>
                  </a:lnTo>
                  <a:lnTo>
                    <a:pt x="18" y="0"/>
                  </a:lnTo>
                  <a:lnTo>
                    <a:pt x="21" y="1"/>
                  </a:lnTo>
                  <a:lnTo>
                    <a:pt x="24" y="1"/>
                  </a:lnTo>
                  <a:lnTo>
                    <a:pt x="28" y="4"/>
                  </a:lnTo>
                  <a:lnTo>
                    <a:pt x="30" y="7"/>
                  </a:lnTo>
                  <a:lnTo>
                    <a:pt x="36" y="22"/>
                  </a:lnTo>
                  <a:lnTo>
                    <a:pt x="49" y="64"/>
                  </a:lnTo>
                  <a:lnTo>
                    <a:pt x="66" y="128"/>
                  </a:lnTo>
                  <a:lnTo>
                    <a:pt x="83" y="203"/>
                  </a:lnTo>
                  <a:lnTo>
                    <a:pt x="92" y="242"/>
                  </a:lnTo>
                  <a:lnTo>
                    <a:pt x="99" y="283"/>
                  </a:lnTo>
                  <a:lnTo>
                    <a:pt x="105" y="322"/>
                  </a:lnTo>
                  <a:lnTo>
                    <a:pt x="108" y="362"/>
                  </a:lnTo>
                  <a:lnTo>
                    <a:pt x="109" y="380"/>
                  </a:lnTo>
                  <a:lnTo>
                    <a:pt x="111" y="399"/>
                  </a:lnTo>
                  <a:lnTo>
                    <a:pt x="109" y="416"/>
                  </a:lnTo>
                  <a:lnTo>
                    <a:pt x="109" y="433"/>
                  </a:lnTo>
                  <a:lnTo>
                    <a:pt x="107" y="449"/>
                  </a:lnTo>
                  <a:lnTo>
                    <a:pt x="104" y="462"/>
                  </a:lnTo>
                  <a:lnTo>
                    <a:pt x="101" y="475"/>
                  </a:lnTo>
                  <a:lnTo>
                    <a:pt x="96" y="487"/>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sp>
          <p:nvSpPr>
            <p:cNvPr id="19527" name="Freeform 121"/>
            <p:cNvSpPr>
              <a:spLocks/>
            </p:cNvSpPr>
            <p:nvPr/>
          </p:nvSpPr>
          <p:spPr bwMode="auto">
            <a:xfrm>
              <a:off x="962" y="3932"/>
              <a:ext cx="54" cy="243"/>
            </a:xfrm>
            <a:custGeom>
              <a:avLst/>
              <a:gdLst>
                <a:gd name="T0" fmla="*/ 11 w 109"/>
                <a:gd name="T1" fmla="*/ 61 h 485"/>
                <a:gd name="T2" fmla="*/ 11 w 109"/>
                <a:gd name="T3" fmla="*/ 59 h 485"/>
                <a:gd name="T4" fmla="*/ 11 w 109"/>
                <a:gd name="T5" fmla="*/ 54 h 485"/>
                <a:gd name="T6" fmla="*/ 10 w 109"/>
                <a:gd name="T7" fmla="*/ 46 h 485"/>
                <a:gd name="T8" fmla="*/ 9 w 109"/>
                <a:gd name="T9" fmla="*/ 37 h 485"/>
                <a:gd name="T10" fmla="*/ 8 w 109"/>
                <a:gd name="T11" fmla="*/ 32 h 485"/>
                <a:gd name="T12" fmla="*/ 7 w 109"/>
                <a:gd name="T13" fmla="*/ 27 h 485"/>
                <a:gd name="T14" fmla="*/ 6 w 109"/>
                <a:gd name="T15" fmla="*/ 22 h 485"/>
                <a:gd name="T16" fmla="*/ 5 w 109"/>
                <a:gd name="T17" fmla="*/ 18 h 485"/>
                <a:gd name="T18" fmla="*/ 4 w 109"/>
                <a:gd name="T19" fmla="*/ 13 h 485"/>
                <a:gd name="T20" fmla="*/ 3 w 109"/>
                <a:gd name="T21" fmla="*/ 9 h 485"/>
                <a:gd name="T22" fmla="*/ 2 w 109"/>
                <a:gd name="T23" fmla="*/ 7 h 485"/>
                <a:gd name="T24" fmla="*/ 1 w 109"/>
                <a:gd name="T25" fmla="*/ 6 h 485"/>
                <a:gd name="T26" fmla="*/ 0 w 109"/>
                <a:gd name="T27" fmla="*/ 4 h 485"/>
                <a:gd name="T28" fmla="*/ 0 w 109"/>
                <a:gd name="T29" fmla="*/ 3 h 485"/>
                <a:gd name="T30" fmla="*/ 0 w 109"/>
                <a:gd name="T31" fmla="*/ 2 h 485"/>
                <a:gd name="T32" fmla="*/ 1 w 109"/>
                <a:gd name="T33" fmla="*/ 1 h 485"/>
                <a:gd name="T34" fmla="*/ 1 w 109"/>
                <a:gd name="T35" fmla="*/ 1 h 485"/>
                <a:gd name="T36" fmla="*/ 2 w 109"/>
                <a:gd name="T37" fmla="*/ 0 h 485"/>
                <a:gd name="T38" fmla="*/ 2 w 109"/>
                <a:gd name="T39" fmla="*/ 0 h 485"/>
                <a:gd name="T40" fmla="*/ 3 w 109"/>
                <a:gd name="T41" fmla="*/ 1 h 485"/>
                <a:gd name="T42" fmla="*/ 3 w 109"/>
                <a:gd name="T43" fmla="*/ 1 h 485"/>
                <a:gd name="T44" fmla="*/ 3 w 109"/>
                <a:gd name="T45" fmla="*/ 1 h 485"/>
                <a:gd name="T46" fmla="*/ 4 w 109"/>
                <a:gd name="T47" fmla="*/ 3 h 485"/>
                <a:gd name="T48" fmla="*/ 6 w 109"/>
                <a:gd name="T49" fmla="*/ 8 h 485"/>
                <a:gd name="T50" fmla="*/ 8 w 109"/>
                <a:gd name="T51" fmla="*/ 16 h 485"/>
                <a:gd name="T52" fmla="*/ 10 w 109"/>
                <a:gd name="T53" fmla="*/ 26 h 485"/>
                <a:gd name="T54" fmla="*/ 11 w 109"/>
                <a:gd name="T55" fmla="*/ 31 h 485"/>
                <a:gd name="T56" fmla="*/ 12 w 109"/>
                <a:gd name="T57" fmla="*/ 36 h 485"/>
                <a:gd name="T58" fmla="*/ 13 w 109"/>
                <a:gd name="T59" fmla="*/ 41 h 485"/>
                <a:gd name="T60" fmla="*/ 13 w 109"/>
                <a:gd name="T61" fmla="*/ 45 h 485"/>
                <a:gd name="T62" fmla="*/ 13 w 109"/>
                <a:gd name="T63" fmla="*/ 48 h 485"/>
                <a:gd name="T64" fmla="*/ 13 w 109"/>
                <a:gd name="T65" fmla="*/ 50 h 485"/>
                <a:gd name="T66" fmla="*/ 13 w 109"/>
                <a:gd name="T67" fmla="*/ 52 h 485"/>
                <a:gd name="T68" fmla="*/ 13 w 109"/>
                <a:gd name="T69" fmla="*/ 54 h 485"/>
                <a:gd name="T70" fmla="*/ 13 w 109"/>
                <a:gd name="T71" fmla="*/ 56 h 485"/>
                <a:gd name="T72" fmla="*/ 13 w 109"/>
                <a:gd name="T73" fmla="*/ 58 h 485"/>
                <a:gd name="T74" fmla="*/ 12 w 109"/>
                <a:gd name="T75" fmla="*/ 60 h 485"/>
                <a:gd name="T76" fmla="*/ 11 w 109"/>
                <a:gd name="T77" fmla="*/ 61 h 4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 h="485">
                  <a:moveTo>
                    <a:pt x="95" y="485"/>
                  </a:moveTo>
                  <a:lnTo>
                    <a:pt x="94" y="471"/>
                  </a:lnTo>
                  <a:lnTo>
                    <a:pt x="91" y="429"/>
                  </a:lnTo>
                  <a:lnTo>
                    <a:pt x="84" y="367"/>
                  </a:lnTo>
                  <a:lnTo>
                    <a:pt x="74" y="295"/>
                  </a:lnTo>
                  <a:lnTo>
                    <a:pt x="69" y="255"/>
                  </a:lnTo>
                  <a:lnTo>
                    <a:pt x="62" y="216"/>
                  </a:lnTo>
                  <a:lnTo>
                    <a:pt x="54" y="176"/>
                  </a:lnTo>
                  <a:lnTo>
                    <a:pt x="45" y="138"/>
                  </a:lnTo>
                  <a:lnTo>
                    <a:pt x="36" y="103"/>
                  </a:lnTo>
                  <a:lnTo>
                    <a:pt x="25" y="71"/>
                  </a:lnTo>
                  <a:lnTo>
                    <a:pt x="20" y="55"/>
                  </a:lnTo>
                  <a:lnTo>
                    <a:pt x="13" y="42"/>
                  </a:lnTo>
                  <a:lnTo>
                    <a:pt x="7" y="29"/>
                  </a:lnTo>
                  <a:lnTo>
                    <a:pt x="0" y="18"/>
                  </a:lnTo>
                  <a:lnTo>
                    <a:pt x="3" y="13"/>
                  </a:lnTo>
                  <a:lnTo>
                    <a:pt x="9" y="5"/>
                  </a:lnTo>
                  <a:lnTo>
                    <a:pt x="13" y="1"/>
                  </a:lnTo>
                  <a:lnTo>
                    <a:pt x="19" y="0"/>
                  </a:lnTo>
                  <a:lnTo>
                    <a:pt x="21" y="0"/>
                  </a:lnTo>
                  <a:lnTo>
                    <a:pt x="24" y="1"/>
                  </a:lnTo>
                  <a:lnTo>
                    <a:pt x="26" y="3"/>
                  </a:lnTo>
                  <a:lnTo>
                    <a:pt x="30" y="5"/>
                  </a:lnTo>
                  <a:lnTo>
                    <a:pt x="36" y="21"/>
                  </a:lnTo>
                  <a:lnTo>
                    <a:pt x="48" y="64"/>
                  </a:lnTo>
                  <a:lnTo>
                    <a:pt x="65" y="126"/>
                  </a:lnTo>
                  <a:lnTo>
                    <a:pt x="83" y="201"/>
                  </a:lnTo>
                  <a:lnTo>
                    <a:pt x="91" y="242"/>
                  </a:lnTo>
                  <a:lnTo>
                    <a:pt x="99" y="281"/>
                  </a:lnTo>
                  <a:lnTo>
                    <a:pt x="104" y="322"/>
                  </a:lnTo>
                  <a:lnTo>
                    <a:pt x="108" y="360"/>
                  </a:lnTo>
                  <a:lnTo>
                    <a:pt x="109" y="380"/>
                  </a:lnTo>
                  <a:lnTo>
                    <a:pt x="109" y="397"/>
                  </a:lnTo>
                  <a:lnTo>
                    <a:pt x="109" y="414"/>
                  </a:lnTo>
                  <a:lnTo>
                    <a:pt x="108" y="431"/>
                  </a:lnTo>
                  <a:lnTo>
                    <a:pt x="107" y="447"/>
                  </a:lnTo>
                  <a:lnTo>
                    <a:pt x="104" y="460"/>
                  </a:lnTo>
                  <a:lnTo>
                    <a:pt x="100" y="473"/>
                  </a:lnTo>
                  <a:lnTo>
                    <a:pt x="95" y="485"/>
                  </a:lnTo>
                  <a:close/>
                </a:path>
              </a:pathLst>
            </a:custGeom>
            <a:solidFill>
              <a:srgbClr val="00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solidFill>
                  <a:prstClr val="black"/>
                </a:solidFill>
                <a:latin typeface="Calibri"/>
              </a:endParaRPr>
            </a:p>
          </p:txBody>
        </p:sp>
        <p:sp>
          <p:nvSpPr>
            <p:cNvPr id="19528" name="Freeform 122"/>
            <p:cNvSpPr>
              <a:spLocks/>
            </p:cNvSpPr>
            <p:nvPr/>
          </p:nvSpPr>
          <p:spPr bwMode="auto">
            <a:xfrm>
              <a:off x="962" y="3932"/>
              <a:ext cx="54" cy="243"/>
            </a:xfrm>
            <a:custGeom>
              <a:avLst/>
              <a:gdLst>
                <a:gd name="T0" fmla="*/ 11 w 109"/>
                <a:gd name="T1" fmla="*/ 61 h 485"/>
                <a:gd name="T2" fmla="*/ 11 w 109"/>
                <a:gd name="T3" fmla="*/ 59 h 485"/>
                <a:gd name="T4" fmla="*/ 11 w 109"/>
                <a:gd name="T5" fmla="*/ 54 h 485"/>
                <a:gd name="T6" fmla="*/ 10 w 109"/>
                <a:gd name="T7" fmla="*/ 46 h 485"/>
                <a:gd name="T8" fmla="*/ 9 w 109"/>
                <a:gd name="T9" fmla="*/ 37 h 485"/>
                <a:gd name="T10" fmla="*/ 8 w 109"/>
                <a:gd name="T11" fmla="*/ 32 h 485"/>
                <a:gd name="T12" fmla="*/ 7 w 109"/>
                <a:gd name="T13" fmla="*/ 27 h 485"/>
                <a:gd name="T14" fmla="*/ 6 w 109"/>
                <a:gd name="T15" fmla="*/ 22 h 485"/>
                <a:gd name="T16" fmla="*/ 5 w 109"/>
                <a:gd name="T17" fmla="*/ 18 h 485"/>
                <a:gd name="T18" fmla="*/ 4 w 109"/>
                <a:gd name="T19" fmla="*/ 13 h 485"/>
                <a:gd name="T20" fmla="*/ 3 w 109"/>
                <a:gd name="T21" fmla="*/ 9 h 485"/>
                <a:gd name="T22" fmla="*/ 2 w 109"/>
                <a:gd name="T23" fmla="*/ 7 h 485"/>
                <a:gd name="T24" fmla="*/ 1 w 109"/>
                <a:gd name="T25" fmla="*/ 6 h 485"/>
                <a:gd name="T26" fmla="*/ 0 w 109"/>
                <a:gd name="T27" fmla="*/ 4 h 485"/>
                <a:gd name="T28" fmla="*/ 0 w 109"/>
                <a:gd name="T29" fmla="*/ 3 h 485"/>
                <a:gd name="T30" fmla="*/ 0 w 109"/>
                <a:gd name="T31" fmla="*/ 2 h 485"/>
                <a:gd name="T32" fmla="*/ 1 w 109"/>
                <a:gd name="T33" fmla="*/ 1 h 485"/>
                <a:gd name="T34" fmla="*/ 1 w 109"/>
                <a:gd name="T35" fmla="*/ 1 h 485"/>
                <a:gd name="T36" fmla="*/ 2 w 109"/>
                <a:gd name="T37" fmla="*/ 0 h 485"/>
                <a:gd name="T38" fmla="*/ 2 w 109"/>
                <a:gd name="T39" fmla="*/ 0 h 485"/>
                <a:gd name="T40" fmla="*/ 3 w 109"/>
                <a:gd name="T41" fmla="*/ 1 h 485"/>
                <a:gd name="T42" fmla="*/ 3 w 109"/>
                <a:gd name="T43" fmla="*/ 1 h 485"/>
                <a:gd name="T44" fmla="*/ 3 w 109"/>
                <a:gd name="T45" fmla="*/ 1 h 485"/>
                <a:gd name="T46" fmla="*/ 4 w 109"/>
                <a:gd name="T47" fmla="*/ 3 h 485"/>
                <a:gd name="T48" fmla="*/ 6 w 109"/>
                <a:gd name="T49" fmla="*/ 8 h 485"/>
                <a:gd name="T50" fmla="*/ 8 w 109"/>
                <a:gd name="T51" fmla="*/ 16 h 485"/>
                <a:gd name="T52" fmla="*/ 10 w 109"/>
                <a:gd name="T53" fmla="*/ 26 h 485"/>
                <a:gd name="T54" fmla="*/ 11 w 109"/>
                <a:gd name="T55" fmla="*/ 31 h 485"/>
                <a:gd name="T56" fmla="*/ 12 w 109"/>
                <a:gd name="T57" fmla="*/ 36 h 485"/>
                <a:gd name="T58" fmla="*/ 13 w 109"/>
                <a:gd name="T59" fmla="*/ 41 h 485"/>
                <a:gd name="T60" fmla="*/ 13 w 109"/>
                <a:gd name="T61" fmla="*/ 45 h 485"/>
                <a:gd name="T62" fmla="*/ 13 w 109"/>
                <a:gd name="T63" fmla="*/ 48 h 485"/>
                <a:gd name="T64" fmla="*/ 13 w 109"/>
                <a:gd name="T65" fmla="*/ 50 h 485"/>
                <a:gd name="T66" fmla="*/ 13 w 109"/>
                <a:gd name="T67" fmla="*/ 52 h 485"/>
                <a:gd name="T68" fmla="*/ 13 w 109"/>
                <a:gd name="T69" fmla="*/ 54 h 485"/>
                <a:gd name="T70" fmla="*/ 13 w 109"/>
                <a:gd name="T71" fmla="*/ 56 h 485"/>
                <a:gd name="T72" fmla="*/ 13 w 109"/>
                <a:gd name="T73" fmla="*/ 58 h 485"/>
                <a:gd name="T74" fmla="*/ 12 w 109"/>
                <a:gd name="T75" fmla="*/ 60 h 485"/>
                <a:gd name="T76" fmla="*/ 11 w 109"/>
                <a:gd name="T77" fmla="*/ 61 h 4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 h="485">
                  <a:moveTo>
                    <a:pt x="95" y="485"/>
                  </a:moveTo>
                  <a:lnTo>
                    <a:pt x="94" y="471"/>
                  </a:lnTo>
                  <a:lnTo>
                    <a:pt x="91" y="429"/>
                  </a:lnTo>
                  <a:lnTo>
                    <a:pt x="84" y="367"/>
                  </a:lnTo>
                  <a:lnTo>
                    <a:pt x="74" y="295"/>
                  </a:lnTo>
                  <a:lnTo>
                    <a:pt x="69" y="255"/>
                  </a:lnTo>
                  <a:lnTo>
                    <a:pt x="62" y="216"/>
                  </a:lnTo>
                  <a:lnTo>
                    <a:pt x="54" y="176"/>
                  </a:lnTo>
                  <a:lnTo>
                    <a:pt x="45" y="138"/>
                  </a:lnTo>
                  <a:lnTo>
                    <a:pt x="36" y="103"/>
                  </a:lnTo>
                  <a:lnTo>
                    <a:pt x="25" y="71"/>
                  </a:lnTo>
                  <a:lnTo>
                    <a:pt x="20" y="55"/>
                  </a:lnTo>
                  <a:lnTo>
                    <a:pt x="13" y="42"/>
                  </a:lnTo>
                  <a:lnTo>
                    <a:pt x="7" y="29"/>
                  </a:lnTo>
                  <a:lnTo>
                    <a:pt x="0" y="18"/>
                  </a:lnTo>
                  <a:lnTo>
                    <a:pt x="3" y="13"/>
                  </a:lnTo>
                  <a:lnTo>
                    <a:pt x="9" y="5"/>
                  </a:lnTo>
                  <a:lnTo>
                    <a:pt x="13" y="1"/>
                  </a:lnTo>
                  <a:lnTo>
                    <a:pt x="19" y="0"/>
                  </a:lnTo>
                  <a:lnTo>
                    <a:pt x="21" y="0"/>
                  </a:lnTo>
                  <a:lnTo>
                    <a:pt x="24" y="1"/>
                  </a:lnTo>
                  <a:lnTo>
                    <a:pt x="26" y="3"/>
                  </a:lnTo>
                  <a:lnTo>
                    <a:pt x="30" y="5"/>
                  </a:lnTo>
                  <a:lnTo>
                    <a:pt x="36" y="21"/>
                  </a:lnTo>
                  <a:lnTo>
                    <a:pt x="48" y="64"/>
                  </a:lnTo>
                  <a:lnTo>
                    <a:pt x="65" y="126"/>
                  </a:lnTo>
                  <a:lnTo>
                    <a:pt x="83" y="201"/>
                  </a:lnTo>
                  <a:lnTo>
                    <a:pt x="91" y="242"/>
                  </a:lnTo>
                  <a:lnTo>
                    <a:pt x="99" y="281"/>
                  </a:lnTo>
                  <a:lnTo>
                    <a:pt x="104" y="322"/>
                  </a:lnTo>
                  <a:lnTo>
                    <a:pt x="108" y="360"/>
                  </a:lnTo>
                  <a:lnTo>
                    <a:pt x="109" y="380"/>
                  </a:lnTo>
                  <a:lnTo>
                    <a:pt x="109" y="397"/>
                  </a:lnTo>
                  <a:lnTo>
                    <a:pt x="109" y="414"/>
                  </a:lnTo>
                  <a:lnTo>
                    <a:pt x="108" y="431"/>
                  </a:lnTo>
                  <a:lnTo>
                    <a:pt x="107" y="447"/>
                  </a:lnTo>
                  <a:lnTo>
                    <a:pt x="104" y="460"/>
                  </a:lnTo>
                  <a:lnTo>
                    <a:pt x="100" y="473"/>
                  </a:lnTo>
                  <a:lnTo>
                    <a:pt x="95" y="485"/>
                  </a:lnTo>
                </a:path>
              </a:pathLst>
            </a:custGeom>
            <a:solidFill>
              <a:srgbClr val="000066"/>
            </a:solidFill>
            <a:ln w="1588">
              <a:solidFill>
                <a:srgbClr val="000066"/>
              </a:solidFill>
              <a:prstDash val="solid"/>
              <a:round/>
              <a:headEnd/>
              <a:tailEnd/>
            </a:ln>
          </p:spPr>
          <p:txBody>
            <a:bodyPr/>
            <a:lstStyle/>
            <a:p>
              <a:endParaRPr lang="it-IT">
                <a:solidFill>
                  <a:prstClr val="black"/>
                </a:solidFill>
                <a:latin typeface="Calibri"/>
              </a:endParaRP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463794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finanziamenti a breve termine</a:t>
            </a:r>
            <a:endParaRPr lang="it-IT" dirty="0"/>
          </a:p>
        </p:txBody>
      </p:sp>
      <p:sp>
        <p:nvSpPr>
          <p:cNvPr id="4" name="Segnaposto contenuto 3"/>
          <p:cNvSpPr>
            <a:spLocks noGrp="1"/>
          </p:cNvSpPr>
          <p:nvPr>
            <p:ph idx="1"/>
          </p:nvPr>
        </p:nvSpPr>
        <p:spPr/>
        <p:txBody>
          <a:bodyPr/>
          <a:lstStyle/>
          <a:p>
            <a:r>
              <a:rPr lang="it-IT" dirty="0"/>
              <a:t>Vincolano il capitale all’impresa per un solo </a:t>
            </a:r>
            <a:r>
              <a:rPr lang="it-IT" dirty="0" smtClean="0"/>
              <a:t>esercizio</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grpSp>
        <p:nvGrpSpPr>
          <p:cNvPr id="158734" name="Group 14"/>
          <p:cNvGrpSpPr>
            <a:grpSpLocks/>
          </p:cNvGrpSpPr>
          <p:nvPr/>
        </p:nvGrpSpPr>
        <p:grpSpPr bwMode="auto">
          <a:xfrm>
            <a:off x="473282" y="3941763"/>
            <a:ext cx="7747897" cy="695325"/>
            <a:chOff x="351" y="3092"/>
            <a:chExt cx="5277" cy="438"/>
          </a:xfrm>
        </p:grpSpPr>
        <p:sp>
          <p:nvSpPr>
            <p:cNvPr id="158727" name="Text Box 7"/>
            <p:cNvSpPr txBox="1">
              <a:spLocks noChangeArrowheads="1"/>
            </p:cNvSpPr>
            <p:nvPr/>
          </p:nvSpPr>
          <p:spPr bwMode="auto">
            <a:xfrm>
              <a:off x="1654" y="3203"/>
              <a:ext cx="3974" cy="233"/>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0000"/>
                </a:lnSpc>
                <a:defRPr/>
              </a:pPr>
              <a:r>
                <a:rPr lang="it-IT" sz="2400" dirty="0">
                  <a:solidFill>
                    <a:srgbClr val="000000"/>
                  </a:solidFill>
                  <a:latin typeface="Calibri"/>
                  <a:cs typeface="Calibri"/>
                </a:rPr>
                <a:t>= credito bancario ordinario, fornitori   </a:t>
              </a:r>
            </a:p>
          </p:txBody>
        </p:sp>
        <p:sp>
          <p:nvSpPr>
            <p:cNvPr id="158728" name="Text Box 8"/>
            <p:cNvSpPr txBox="1">
              <a:spLocks noChangeArrowheads="1"/>
            </p:cNvSpPr>
            <p:nvPr/>
          </p:nvSpPr>
          <p:spPr bwMode="auto">
            <a:xfrm>
              <a:off x="351" y="3092"/>
              <a:ext cx="1320" cy="438"/>
            </a:xfrm>
            <a:prstGeom prst="rect">
              <a:avLst/>
            </a:prstGeom>
            <a:noFill/>
            <a:ln w="38100">
              <a:solidFill>
                <a:srgbClr val="000090"/>
              </a:solidFill>
              <a:miter lim="800000"/>
              <a:headEnd/>
              <a:tailEnd/>
            </a:ln>
            <a:effectLst/>
            <a:extLst>
              <a:ext uri="{909E8E84-426E-40dd-AFC4-6F175D3DCCD1}">
                <a14:hiddenFill xmlns:a14="http://schemas.microsoft.com/office/drawing/2010/main" xmlns="">
                  <a:solidFill>
                    <a:srgbClr val="DAB6F8"/>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defRPr/>
              </a:pPr>
              <a:r>
                <a:rPr lang="it-IT" sz="2400" b="1" dirty="0">
                  <a:solidFill>
                    <a:srgbClr val="000000"/>
                  </a:solidFill>
                  <a:latin typeface="Calibri"/>
                  <a:cs typeface="Calibri"/>
                </a:rPr>
                <a:t>finanziamenti</a:t>
              </a:r>
            </a:p>
            <a:p>
              <a:pPr algn="ctr">
                <a:lnSpc>
                  <a:spcPct val="80000"/>
                </a:lnSpc>
                <a:defRPr/>
              </a:pPr>
              <a:r>
                <a:rPr lang="it-IT" sz="2400" b="1" dirty="0">
                  <a:solidFill>
                    <a:srgbClr val="000000"/>
                  </a:solidFill>
                  <a:latin typeface="Calibri"/>
                  <a:cs typeface="Calibri"/>
                </a:rPr>
                <a:t>di terzi</a:t>
              </a:r>
            </a:p>
          </p:txBody>
        </p:sp>
      </p:grpSp>
      <p:grpSp>
        <p:nvGrpSpPr>
          <p:cNvPr id="158729" name="Group 9"/>
          <p:cNvGrpSpPr>
            <a:grpSpLocks/>
          </p:cNvGrpSpPr>
          <p:nvPr/>
        </p:nvGrpSpPr>
        <p:grpSpPr bwMode="auto">
          <a:xfrm>
            <a:off x="465852" y="2644775"/>
            <a:ext cx="4913313" cy="695325"/>
            <a:chOff x="774" y="2804"/>
            <a:chExt cx="3095" cy="438"/>
          </a:xfrm>
        </p:grpSpPr>
        <p:sp>
          <p:nvSpPr>
            <p:cNvPr id="158730" name="Text Box 10"/>
            <p:cNvSpPr txBox="1">
              <a:spLocks noChangeArrowheads="1"/>
            </p:cNvSpPr>
            <p:nvPr/>
          </p:nvSpPr>
          <p:spPr bwMode="auto">
            <a:xfrm>
              <a:off x="2008" y="2907"/>
              <a:ext cx="1861" cy="310"/>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10000"/>
                </a:lnSpc>
                <a:defRPr/>
              </a:pPr>
              <a:r>
                <a:rPr lang="it-IT" sz="2400" dirty="0">
                  <a:solidFill>
                    <a:srgbClr val="000000"/>
                  </a:solidFill>
                  <a:latin typeface="Calibri"/>
                  <a:cs typeface="Calibri"/>
                </a:rPr>
                <a:t>= nessuno!				</a:t>
              </a:r>
            </a:p>
          </p:txBody>
        </p:sp>
        <p:sp>
          <p:nvSpPr>
            <p:cNvPr id="158731" name="Text Box 11"/>
            <p:cNvSpPr txBox="1">
              <a:spLocks noChangeArrowheads="1"/>
            </p:cNvSpPr>
            <p:nvPr/>
          </p:nvSpPr>
          <p:spPr bwMode="auto">
            <a:xfrm>
              <a:off x="774" y="2804"/>
              <a:ext cx="1221" cy="438"/>
            </a:xfrm>
            <a:prstGeom prst="rect">
              <a:avLst/>
            </a:prstGeom>
            <a:noFill/>
            <a:ln w="38100">
              <a:solidFill>
                <a:srgbClr val="000090"/>
              </a:solidFill>
              <a:miter lim="800000"/>
              <a:headEnd/>
              <a:tailEnd/>
            </a:ln>
            <a:effectLst/>
            <a:extLst>
              <a:ext uri="{909E8E84-426E-40dd-AFC4-6F175D3DCCD1}">
                <a14:hiddenFill xmlns:a14="http://schemas.microsoft.com/office/drawing/2010/main" xmlns="">
                  <a:solidFill>
                    <a:srgbClr val="DAB6F8"/>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defRPr/>
              </a:pPr>
              <a:r>
                <a:rPr lang="it-IT" sz="2400" b="1" dirty="0">
                  <a:solidFill>
                    <a:srgbClr val="000000"/>
                  </a:solidFill>
                  <a:latin typeface="Calibri"/>
                  <a:cs typeface="Calibri"/>
                </a:rPr>
                <a:t>finanziamenti</a:t>
              </a:r>
            </a:p>
            <a:p>
              <a:pPr algn="ctr">
                <a:lnSpc>
                  <a:spcPct val="80000"/>
                </a:lnSpc>
                <a:defRPr/>
              </a:pPr>
              <a:r>
                <a:rPr lang="it-IT" sz="2400" b="1" dirty="0">
                  <a:solidFill>
                    <a:srgbClr val="000000"/>
                  </a:solidFill>
                  <a:latin typeface="Calibri"/>
                  <a:cs typeface="Calibri"/>
                </a:rPr>
                <a:t>propri</a:t>
              </a:r>
            </a:p>
          </p:txBody>
        </p:sp>
      </p:grpSp>
    </p:spTree>
    <p:extLst>
      <p:ext uri="{BB962C8B-B14F-4D97-AF65-F5344CB8AC3E}">
        <p14:creationId xmlns:p14="http://schemas.microsoft.com/office/powerpoint/2010/main" val="1366054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Scopo della classificazione per durata</a:t>
            </a:r>
            <a:endParaRPr lang="it-IT" dirty="0"/>
          </a:p>
        </p:txBody>
      </p:sp>
      <p:sp>
        <p:nvSpPr>
          <p:cNvPr id="159747" name="Text Box 3"/>
          <p:cNvSpPr txBox="1">
            <a:spLocks noChangeArrowheads="1"/>
          </p:cNvSpPr>
          <p:nvPr/>
        </p:nvSpPr>
        <p:spPr bwMode="auto">
          <a:xfrm>
            <a:off x="1763713" y="2133600"/>
            <a:ext cx="4495800" cy="103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130000"/>
              </a:lnSpc>
              <a:defRPr/>
            </a:pPr>
            <a:r>
              <a:rPr lang="it-IT" sz="2400" dirty="0">
                <a:solidFill>
                  <a:srgbClr val="000000"/>
                </a:solidFill>
                <a:latin typeface="Calibri"/>
                <a:cs typeface="Calibri"/>
              </a:rPr>
              <a:t>Serve per capire il </a:t>
            </a:r>
            <a:r>
              <a:rPr lang="it-IT" sz="2400" b="1" dirty="0">
                <a:solidFill>
                  <a:srgbClr val="000090"/>
                </a:solidFill>
                <a:latin typeface="Calibri"/>
                <a:cs typeface="Calibri"/>
              </a:rPr>
              <a:t>grado di liquidità finanziaria </a:t>
            </a:r>
            <a:r>
              <a:rPr lang="it-IT" sz="2400" dirty="0">
                <a:solidFill>
                  <a:srgbClr val="000000"/>
                </a:solidFill>
                <a:latin typeface="Calibri"/>
                <a:cs typeface="Calibri"/>
              </a:rPr>
              <a:t>dell’impresa</a:t>
            </a:r>
          </a:p>
        </p:txBody>
      </p:sp>
      <p:sp>
        <p:nvSpPr>
          <p:cNvPr id="159749" name="Text Box 5"/>
          <p:cNvSpPr txBox="1">
            <a:spLocks noChangeArrowheads="1"/>
          </p:cNvSpPr>
          <p:nvPr/>
        </p:nvSpPr>
        <p:spPr bwMode="auto">
          <a:xfrm>
            <a:off x="1905693" y="5300663"/>
            <a:ext cx="4961139" cy="784830"/>
          </a:xfrm>
          <a:prstGeom prst="rect">
            <a:avLst/>
          </a:prstGeom>
          <a:ln>
            <a:solidFill>
              <a:srgbClr val="000090"/>
            </a:solidFill>
            <a:headEnd/>
            <a:tailEnd/>
          </a:ln>
          <a:extLst/>
        </p:spPr>
        <p:style>
          <a:lnRef idx="2">
            <a:schemeClr val="accent3"/>
          </a:lnRef>
          <a:fillRef idx="1">
            <a:schemeClr val="lt1"/>
          </a:fillRef>
          <a:effectRef idx="0">
            <a:schemeClr val="accent3"/>
          </a:effectRef>
          <a:fontRef idx="minor">
            <a:schemeClr val="dk1"/>
          </a:fontRef>
        </p:style>
        <p:txBody>
          <a:bodyPr wrap="none">
            <a:spAutoFit/>
          </a:bodyPr>
          <a:lstStyle/>
          <a:p>
            <a:pPr algn="ctr">
              <a:lnSpc>
                <a:spcPct val="130000"/>
              </a:lnSpc>
              <a:defRPr/>
            </a:pPr>
            <a:r>
              <a:rPr lang="it-IT" sz="3600" b="1" dirty="0">
                <a:solidFill>
                  <a:schemeClr val="tx1"/>
                </a:solidFill>
                <a:latin typeface="Arial Narrow" charset="0"/>
              </a:rPr>
              <a:t>+ debiti a BT  =  –  liquidità</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631844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t>
            </a:r>
            <a:r>
              <a:rPr lang="it-IT" dirty="0" smtClean="0"/>
              <a:t>a liquidità </a:t>
            </a:r>
            <a:endParaRPr lang="it-IT" dirty="0"/>
          </a:p>
        </p:txBody>
      </p:sp>
      <p:sp>
        <p:nvSpPr>
          <p:cNvPr id="4" name="Segnaposto contenuto 3"/>
          <p:cNvSpPr>
            <a:spLocks noGrp="1"/>
          </p:cNvSpPr>
          <p:nvPr>
            <p:ph idx="1"/>
          </p:nvPr>
        </p:nvSpPr>
        <p:spPr/>
        <p:txBody>
          <a:bodyPr/>
          <a:lstStyle/>
          <a:p>
            <a:endParaRPr lang="it-IT" dirty="0" smtClean="0">
              <a:solidFill>
                <a:srgbClr val="000066"/>
              </a:solidFill>
              <a:latin typeface="Arial Narrow" charset="0"/>
            </a:endParaRPr>
          </a:p>
          <a:p>
            <a:endParaRPr lang="it-IT" dirty="0">
              <a:solidFill>
                <a:srgbClr val="000066"/>
              </a:solidFill>
              <a:latin typeface="Arial Narrow" charset="0"/>
            </a:endParaRPr>
          </a:p>
          <a:p>
            <a:endParaRPr lang="it-IT" dirty="0" smtClean="0">
              <a:solidFill>
                <a:srgbClr val="000066"/>
              </a:solidFill>
              <a:latin typeface="Arial Narrow" charset="0"/>
            </a:endParaRPr>
          </a:p>
          <a:p>
            <a:endParaRPr lang="it-IT" dirty="0">
              <a:solidFill>
                <a:srgbClr val="000066"/>
              </a:solidFill>
              <a:latin typeface="Arial Narrow" charset="0"/>
            </a:endParaRPr>
          </a:p>
          <a:p>
            <a:r>
              <a:rPr lang="it-IT" dirty="0" smtClean="0">
                <a:solidFill>
                  <a:srgbClr val="000066"/>
                </a:solidFill>
                <a:latin typeface="Arial Narrow" charset="0"/>
              </a:rPr>
              <a:t>La </a:t>
            </a:r>
            <a:r>
              <a:rPr lang="it-IT" dirty="0">
                <a:solidFill>
                  <a:srgbClr val="000066"/>
                </a:solidFill>
                <a:latin typeface="Arial Narrow" charset="0"/>
              </a:rPr>
              <a:t>capacità di far fronte, </a:t>
            </a:r>
            <a:r>
              <a:rPr lang="it-IT" b="1" dirty="0">
                <a:solidFill>
                  <a:srgbClr val="000090"/>
                </a:solidFill>
                <a:latin typeface="Arial Narrow" charset="0"/>
              </a:rPr>
              <a:t>nei tempi convenuti e per gli importi richiesti</a:t>
            </a:r>
            <a:r>
              <a:rPr lang="it-IT" dirty="0">
                <a:solidFill>
                  <a:srgbClr val="000066"/>
                </a:solidFill>
                <a:latin typeface="Arial Narrow" charset="0"/>
              </a:rPr>
              <a:t>, al rimborso dei prestiti </a:t>
            </a:r>
            <a:r>
              <a:rPr lang="it-IT" dirty="0" smtClean="0">
                <a:solidFill>
                  <a:srgbClr val="000066"/>
                </a:solidFill>
                <a:latin typeface="Arial Narrow" charset="0"/>
              </a:rPr>
              <a:t>contratti</a:t>
            </a:r>
            <a:endParaRPr lang="it-IT" dirty="0">
              <a:solidFill>
                <a:srgbClr val="000066"/>
              </a:solidFill>
              <a:latin typeface="Arial Narrow" charset="0"/>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48043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Investimenti e finanziamenti: una relazione</a:t>
            </a:r>
            <a:endParaRPr lang="it-IT" dirty="0"/>
          </a:p>
        </p:txBody>
      </p:sp>
      <p:sp>
        <p:nvSpPr>
          <p:cNvPr id="161794" name="Text Box 2"/>
          <p:cNvSpPr txBox="1">
            <a:spLocks noChangeArrowheads="1"/>
          </p:cNvSpPr>
          <p:nvPr/>
        </p:nvSpPr>
        <p:spPr bwMode="auto">
          <a:xfrm>
            <a:off x="4273550" y="1433513"/>
            <a:ext cx="34607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b="1">
                <a:solidFill>
                  <a:srgbClr val="000066"/>
                </a:solidFill>
                <a:latin typeface="Arial Narrow" charset="0"/>
                <a:cs typeface="+mn-cs"/>
              </a:rPr>
              <a:t>e</a:t>
            </a:r>
          </a:p>
        </p:txBody>
      </p:sp>
      <p:sp>
        <p:nvSpPr>
          <p:cNvPr id="161796" name="AutoShape 4"/>
          <p:cNvSpPr>
            <a:spLocks noChangeArrowheads="1"/>
          </p:cNvSpPr>
          <p:nvPr/>
        </p:nvSpPr>
        <p:spPr bwMode="auto">
          <a:xfrm>
            <a:off x="1253243" y="1412875"/>
            <a:ext cx="2362200" cy="1143000"/>
          </a:xfrm>
          <a:prstGeom prst="downArrowCallout">
            <a:avLst>
              <a:gd name="adj1" fmla="val 51667"/>
              <a:gd name="adj2" fmla="val 51667"/>
              <a:gd name="adj3" fmla="val 16667"/>
              <a:gd name="adj4" fmla="val 66667"/>
            </a:avLst>
          </a:prstGeom>
          <a:noFill/>
          <a:ln w="38100">
            <a:solidFill>
              <a:srgbClr val="000066"/>
            </a:solidFill>
            <a:miter lim="800000"/>
            <a:headEnd/>
            <a:tailEnd/>
          </a:ln>
          <a:effectLst/>
          <a:extLst>
            <a:ext uri="{909E8E84-426E-40dd-AFC4-6F175D3DCCD1}">
              <a14:hiddenFill xmlns:a14="http://schemas.microsoft.com/office/drawing/2010/main" xmlns="">
                <a:solidFill>
                  <a:srgbClr val="8ED6FA"/>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investimenti</a:t>
            </a:r>
          </a:p>
        </p:txBody>
      </p:sp>
      <p:sp>
        <p:nvSpPr>
          <p:cNvPr id="161797" name="AutoShape 5"/>
          <p:cNvSpPr>
            <a:spLocks noChangeArrowheads="1"/>
          </p:cNvSpPr>
          <p:nvPr/>
        </p:nvSpPr>
        <p:spPr bwMode="auto">
          <a:xfrm>
            <a:off x="5069593" y="1412875"/>
            <a:ext cx="2362200" cy="1143000"/>
          </a:xfrm>
          <a:prstGeom prst="downArrowCallout">
            <a:avLst>
              <a:gd name="adj1" fmla="val 51667"/>
              <a:gd name="adj2" fmla="val 51667"/>
              <a:gd name="adj3" fmla="val 16667"/>
              <a:gd name="adj4" fmla="val 66667"/>
            </a:avLst>
          </a:prstGeom>
          <a:noFill/>
          <a:ln w="38100">
            <a:solidFill>
              <a:srgbClr val="000066"/>
            </a:solidFill>
            <a:miter lim="800000"/>
            <a:headEnd/>
            <a:tailEnd/>
          </a:ln>
          <a:effectLst/>
          <a:extLst>
            <a:ext uri="{909E8E84-426E-40dd-AFC4-6F175D3DCCD1}">
              <a14:hiddenFill xmlns:a14="http://schemas.microsoft.com/office/drawing/2010/main" xmlns="">
                <a:solidFill>
                  <a:srgbClr val="8ED6FA"/>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finanziamenti</a:t>
            </a:r>
          </a:p>
        </p:txBody>
      </p:sp>
      <p:sp>
        <p:nvSpPr>
          <p:cNvPr id="161798" name="AutoShape 6"/>
          <p:cNvSpPr>
            <a:spLocks noChangeArrowheads="1"/>
          </p:cNvSpPr>
          <p:nvPr/>
        </p:nvSpPr>
        <p:spPr bwMode="auto">
          <a:xfrm>
            <a:off x="843668" y="4267200"/>
            <a:ext cx="2928938" cy="1828800"/>
          </a:xfrm>
          <a:prstGeom prst="cube">
            <a:avLst>
              <a:gd name="adj" fmla="val 25000"/>
            </a:avLst>
          </a:prstGeom>
          <a:solidFill>
            <a:srgbClr val="66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immobilizzazioni</a:t>
            </a:r>
          </a:p>
        </p:txBody>
      </p:sp>
      <p:sp>
        <p:nvSpPr>
          <p:cNvPr id="161799" name="AutoShape 7"/>
          <p:cNvSpPr>
            <a:spLocks noChangeArrowheads="1"/>
          </p:cNvSpPr>
          <p:nvPr/>
        </p:nvSpPr>
        <p:spPr bwMode="auto">
          <a:xfrm>
            <a:off x="843668" y="2667000"/>
            <a:ext cx="2928938" cy="1828800"/>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disponibilità</a:t>
            </a:r>
          </a:p>
        </p:txBody>
      </p:sp>
      <p:sp>
        <p:nvSpPr>
          <p:cNvPr id="161800" name="AutoShape 8"/>
          <p:cNvSpPr>
            <a:spLocks noChangeArrowheads="1"/>
          </p:cNvSpPr>
          <p:nvPr/>
        </p:nvSpPr>
        <p:spPr bwMode="auto">
          <a:xfrm>
            <a:off x="4636206" y="4221163"/>
            <a:ext cx="2819400" cy="1828800"/>
          </a:xfrm>
          <a:prstGeom prst="cube">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fonti durevoli</a:t>
            </a:r>
          </a:p>
        </p:txBody>
      </p:sp>
      <p:sp>
        <p:nvSpPr>
          <p:cNvPr id="161801" name="AutoShape 9"/>
          <p:cNvSpPr>
            <a:spLocks noChangeArrowheads="1"/>
          </p:cNvSpPr>
          <p:nvPr/>
        </p:nvSpPr>
        <p:spPr bwMode="auto">
          <a:xfrm>
            <a:off x="4636206" y="2636838"/>
            <a:ext cx="2819400" cy="1828800"/>
          </a:xfrm>
          <a:prstGeom prst="cube">
            <a:avLst>
              <a:gd name="adj" fmla="val 25000"/>
            </a:avLst>
          </a:prstGeom>
          <a:solidFill>
            <a:srgbClr val="FF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b="1">
                <a:solidFill>
                  <a:srgbClr val="000066"/>
                </a:solidFill>
                <a:latin typeface="Arial Narrow" charset="0"/>
                <a:cs typeface="+mn-cs"/>
              </a:rPr>
              <a:t>fonti a</a:t>
            </a:r>
          </a:p>
          <a:p>
            <a:pPr algn="ctr">
              <a:defRPr/>
            </a:pPr>
            <a:r>
              <a:rPr lang="it-IT" b="1">
                <a:solidFill>
                  <a:srgbClr val="000066"/>
                </a:solidFill>
                <a:latin typeface="Arial Narrow" charset="0"/>
                <a:cs typeface="+mn-cs"/>
              </a:rPr>
              <a:t>breve termine</a:t>
            </a:r>
          </a:p>
        </p:txBody>
      </p:sp>
      <p:sp>
        <p:nvSpPr>
          <p:cNvPr id="161802" name="Text Box 10"/>
          <p:cNvSpPr txBox="1">
            <a:spLocks noChangeArrowheads="1"/>
          </p:cNvSpPr>
          <p:nvPr/>
        </p:nvSpPr>
        <p:spPr bwMode="auto">
          <a:xfrm>
            <a:off x="3988506" y="3284538"/>
            <a:ext cx="42703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4000" b="1">
                <a:solidFill>
                  <a:srgbClr val="000066"/>
                </a:solidFill>
                <a:latin typeface="Arial Narrow" charset="0"/>
                <a:cs typeface="+mn-cs"/>
              </a:rPr>
              <a:t>=</a:t>
            </a:r>
          </a:p>
        </p:txBody>
      </p:sp>
      <p:sp>
        <p:nvSpPr>
          <p:cNvPr id="161803" name="Text Box 11"/>
          <p:cNvSpPr txBox="1">
            <a:spLocks noChangeArrowheads="1"/>
          </p:cNvSpPr>
          <p:nvPr/>
        </p:nvSpPr>
        <p:spPr bwMode="auto">
          <a:xfrm>
            <a:off x="3988506" y="4868863"/>
            <a:ext cx="42703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4000" b="1">
                <a:solidFill>
                  <a:srgbClr val="000066"/>
                </a:solidFill>
                <a:latin typeface="Arial Narrow" charset="0"/>
                <a:cs typeface="+mn-cs"/>
              </a:rPr>
              <a:t>=</a:t>
            </a:r>
          </a:p>
        </p:txBody>
      </p:sp>
      <p:sp>
        <p:nvSpPr>
          <p:cNvPr id="161808" name="Text Box 16"/>
          <p:cNvSpPr txBox="1">
            <a:spLocks noChangeArrowheads="1"/>
          </p:cNvSpPr>
          <p:nvPr/>
        </p:nvSpPr>
        <p:spPr bwMode="auto">
          <a:xfrm rot="16200000">
            <a:off x="-898613" y="4210844"/>
            <a:ext cx="2493962"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3600" b="1" i="1">
                <a:solidFill>
                  <a:srgbClr val="000066"/>
                </a:solidFill>
                <a:latin typeface="Arial Narrow" charset="0"/>
                <a:cs typeface="+mn-cs"/>
              </a:rPr>
              <a:t>Destinazione</a:t>
            </a:r>
          </a:p>
        </p:txBody>
      </p:sp>
      <p:sp>
        <p:nvSpPr>
          <p:cNvPr id="161809" name="Text Box 17"/>
          <p:cNvSpPr txBox="1">
            <a:spLocks noChangeArrowheads="1"/>
          </p:cNvSpPr>
          <p:nvPr/>
        </p:nvSpPr>
        <p:spPr bwMode="auto">
          <a:xfrm rot="5400000">
            <a:off x="7080955" y="3794126"/>
            <a:ext cx="194627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it-IT" sz="3600" b="1" i="1" dirty="0">
                <a:solidFill>
                  <a:srgbClr val="000066"/>
                </a:solidFill>
                <a:latin typeface="Arial Narrow" charset="0"/>
                <a:cs typeface="+mn-cs"/>
              </a:rPr>
              <a:t>Durata</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399471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8"/>
                                        </p:tgtEl>
                                        <p:attrNameLst>
                                          <p:attrName>style.visibility</p:attrName>
                                        </p:attrNameLst>
                                      </p:cBhvr>
                                      <p:to>
                                        <p:strVal val="visible"/>
                                      </p:to>
                                    </p:set>
                                    <p:anim calcmode="lin" valueType="num">
                                      <p:cBhvr additive="base">
                                        <p:cTn id="7" dur="500" fill="hold"/>
                                        <p:tgtEl>
                                          <p:spTgt spid="161798"/>
                                        </p:tgtEl>
                                        <p:attrNameLst>
                                          <p:attrName>ppt_x</p:attrName>
                                        </p:attrNameLst>
                                      </p:cBhvr>
                                      <p:tavLst>
                                        <p:tav tm="0">
                                          <p:val>
                                            <p:strVal val="#ppt_x"/>
                                          </p:val>
                                        </p:tav>
                                        <p:tav tm="100000">
                                          <p:val>
                                            <p:strVal val="#ppt_x"/>
                                          </p:val>
                                        </p:tav>
                                      </p:tavLst>
                                    </p:anim>
                                    <p:anim calcmode="lin" valueType="num">
                                      <p:cBhvr additive="base">
                                        <p:cTn id="8" dur="500" fill="hold"/>
                                        <p:tgtEl>
                                          <p:spTgt spid="16179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9" presetClass="entr" presetSubtype="0" fill="hold" grpId="0" nodeType="afterEffect">
                                  <p:stCondLst>
                                    <p:cond delay="0"/>
                                  </p:stCondLst>
                                  <p:childTnLst>
                                    <p:set>
                                      <p:cBhvr>
                                        <p:cTn id="11" dur="1" fill="hold">
                                          <p:stCondLst>
                                            <p:cond delay="0"/>
                                          </p:stCondLst>
                                        </p:cTn>
                                        <p:tgtEl>
                                          <p:spTgt spid="161803"/>
                                        </p:tgtEl>
                                        <p:attrNameLst>
                                          <p:attrName>style.visibility</p:attrName>
                                        </p:attrNameLst>
                                      </p:cBhvr>
                                      <p:to>
                                        <p:strVal val="visible"/>
                                      </p:to>
                                    </p:set>
                                    <p:animEffect transition="in" filter="dissolve">
                                      <p:cBhvr>
                                        <p:cTn id="12" dur="500"/>
                                        <p:tgtEl>
                                          <p:spTgt spid="161803"/>
                                        </p:tgtEl>
                                      </p:cBhvr>
                                    </p:animEffect>
                                  </p:childTnLst>
                                </p:cTn>
                              </p:par>
                            </p:childTnLst>
                          </p:cTn>
                        </p:par>
                        <p:par>
                          <p:cTn id="13" fill="hold" nodeType="afterGroup">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161800"/>
                                        </p:tgtEl>
                                        <p:attrNameLst>
                                          <p:attrName>style.visibility</p:attrName>
                                        </p:attrNameLst>
                                      </p:cBhvr>
                                      <p:to>
                                        <p:strVal val="visible"/>
                                      </p:to>
                                    </p:set>
                                    <p:anim calcmode="lin" valueType="num">
                                      <p:cBhvr additive="base">
                                        <p:cTn id="16" dur="500" fill="hold"/>
                                        <p:tgtEl>
                                          <p:spTgt spid="161800"/>
                                        </p:tgtEl>
                                        <p:attrNameLst>
                                          <p:attrName>ppt_x</p:attrName>
                                        </p:attrNameLst>
                                      </p:cBhvr>
                                      <p:tavLst>
                                        <p:tav tm="0">
                                          <p:val>
                                            <p:strVal val="#ppt_x"/>
                                          </p:val>
                                        </p:tav>
                                        <p:tav tm="100000">
                                          <p:val>
                                            <p:strVal val="#ppt_x"/>
                                          </p:val>
                                        </p:tav>
                                      </p:tavLst>
                                    </p:anim>
                                    <p:anim calcmode="lin" valueType="num">
                                      <p:cBhvr additive="base">
                                        <p:cTn id="17" dur="500" fill="hold"/>
                                        <p:tgtEl>
                                          <p:spTgt spid="16180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1799"/>
                                        </p:tgtEl>
                                        <p:attrNameLst>
                                          <p:attrName>style.visibility</p:attrName>
                                        </p:attrNameLst>
                                      </p:cBhvr>
                                      <p:to>
                                        <p:strVal val="visible"/>
                                      </p:to>
                                    </p:set>
                                    <p:anim calcmode="lin" valueType="num">
                                      <p:cBhvr additive="base">
                                        <p:cTn id="22" dur="500" fill="hold"/>
                                        <p:tgtEl>
                                          <p:spTgt spid="161799"/>
                                        </p:tgtEl>
                                        <p:attrNameLst>
                                          <p:attrName>ppt_x</p:attrName>
                                        </p:attrNameLst>
                                      </p:cBhvr>
                                      <p:tavLst>
                                        <p:tav tm="0">
                                          <p:val>
                                            <p:strVal val="#ppt_x"/>
                                          </p:val>
                                        </p:tav>
                                        <p:tav tm="100000">
                                          <p:val>
                                            <p:strVal val="#ppt_x"/>
                                          </p:val>
                                        </p:tav>
                                      </p:tavLst>
                                    </p:anim>
                                    <p:anim calcmode="lin" valueType="num">
                                      <p:cBhvr additive="base">
                                        <p:cTn id="23" dur="500" fill="hold"/>
                                        <p:tgtEl>
                                          <p:spTgt spid="161799"/>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61802"/>
                                        </p:tgtEl>
                                        <p:attrNameLst>
                                          <p:attrName>style.visibility</p:attrName>
                                        </p:attrNameLst>
                                      </p:cBhvr>
                                      <p:to>
                                        <p:strVal val="visible"/>
                                      </p:to>
                                    </p:set>
                                    <p:animEffect transition="in" filter="dissolve">
                                      <p:cBhvr>
                                        <p:cTn id="27" dur="500"/>
                                        <p:tgtEl>
                                          <p:spTgt spid="161802"/>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1801"/>
                                        </p:tgtEl>
                                        <p:attrNameLst>
                                          <p:attrName>style.visibility</p:attrName>
                                        </p:attrNameLst>
                                      </p:cBhvr>
                                      <p:to>
                                        <p:strVal val="visible"/>
                                      </p:to>
                                    </p:set>
                                    <p:anim calcmode="lin" valueType="num">
                                      <p:cBhvr additive="base">
                                        <p:cTn id="31" dur="500" fill="hold"/>
                                        <p:tgtEl>
                                          <p:spTgt spid="161801"/>
                                        </p:tgtEl>
                                        <p:attrNameLst>
                                          <p:attrName>ppt_x</p:attrName>
                                        </p:attrNameLst>
                                      </p:cBhvr>
                                      <p:tavLst>
                                        <p:tav tm="0">
                                          <p:val>
                                            <p:strVal val="#ppt_x"/>
                                          </p:val>
                                        </p:tav>
                                        <p:tav tm="100000">
                                          <p:val>
                                            <p:strVal val="#ppt_x"/>
                                          </p:val>
                                        </p:tav>
                                      </p:tavLst>
                                    </p:anim>
                                    <p:anim calcmode="lin" valueType="num">
                                      <p:cBhvr additive="base">
                                        <p:cTn id="32" dur="500" fill="hold"/>
                                        <p:tgtEl>
                                          <p:spTgt spid="161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autoUpdateAnimBg="0"/>
      <p:bldP spid="161799" grpId="0" animBg="1" autoUpdateAnimBg="0"/>
      <p:bldP spid="161800" grpId="0" animBg="1" autoUpdateAnimBg="0"/>
      <p:bldP spid="161801" grpId="0" animBg="1" autoUpdateAnimBg="0"/>
      <p:bldP spid="161802" grpId="0" autoUpdateAnimBg="0"/>
      <p:bldP spid="16180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stabilità di un finanziamento</a:t>
            </a:r>
            <a:endParaRPr lang="it-IT" dirty="0"/>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r>
              <a:rPr lang="it-IT" dirty="0" smtClean="0"/>
              <a:t>Un finanziamento è stabile </a:t>
            </a:r>
            <a:r>
              <a:rPr lang="it-IT" dirty="0"/>
              <a:t>quando lascia costantemente a disposizione dell’impresa una stessa somma di denaro</a:t>
            </a:r>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96870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Finanziamenti a BT e stabilità</a:t>
            </a:r>
            <a:endParaRPr lang="it-IT" dirty="0"/>
          </a:p>
        </p:txBody>
      </p:sp>
      <p:grpSp>
        <p:nvGrpSpPr>
          <p:cNvPr id="180385" name="Group 161"/>
          <p:cNvGrpSpPr>
            <a:grpSpLocks/>
          </p:cNvGrpSpPr>
          <p:nvPr/>
        </p:nvGrpSpPr>
        <p:grpSpPr bwMode="auto">
          <a:xfrm>
            <a:off x="684213" y="2133600"/>
            <a:ext cx="7559675" cy="720725"/>
            <a:chOff x="431" y="1344"/>
            <a:chExt cx="4762" cy="454"/>
          </a:xfrm>
        </p:grpSpPr>
        <p:sp>
          <p:nvSpPr>
            <p:cNvPr id="180228" name="Text Box 4"/>
            <p:cNvSpPr txBox="1">
              <a:spLocks noChangeArrowheads="1"/>
            </p:cNvSpPr>
            <p:nvPr/>
          </p:nvSpPr>
          <p:spPr bwMode="auto">
            <a:xfrm>
              <a:off x="1111" y="1434"/>
              <a:ext cx="4082" cy="233"/>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i="1" dirty="0">
                  <a:latin typeface="Arial Narrow" charset="0"/>
                  <a:cs typeface="+mn-cs"/>
                </a:rPr>
                <a:t>A BREVE IN SENSO STRETTO</a:t>
              </a:r>
            </a:p>
          </p:txBody>
        </p:sp>
        <p:sp>
          <p:nvSpPr>
            <p:cNvPr id="180229" name="AutoShape 5"/>
            <p:cNvSpPr>
              <a:spLocks noChangeArrowheads="1"/>
            </p:cNvSpPr>
            <p:nvPr/>
          </p:nvSpPr>
          <p:spPr bwMode="auto">
            <a:xfrm>
              <a:off x="431" y="1344"/>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80387" name="Group 163"/>
          <p:cNvGrpSpPr>
            <a:grpSpLocks/>
          </p:cNvGrpSpPr>
          <p:nvPr/>
        </p:nvGrpSpPr>
        <p:grpSpPr bwMode="auto">
          <a:xfrm>
            <a:off x="684213" y="3284538"/>
            <a:ext cx="6264275" cy="720725"/>
            <a:chOff x="431" y="2069"/>
            <a:chExt cx="3946" cy="454"/>
          </a:xfrm>
        </p:grpSpPr>
        <p:sp>
          <p:nvSpPr>
            <p:cNvPr id="180231" name="Text Box 7"/>
            <p:cNvSpPr txBox="1">
              <a:spLocks noChangeArrowheads="1"/>
            </p:cNvSpPr>
            <p:nvPr/>
          </p:nvSpPr>
          <p:spPr bwMode="auto">
            <a:xfrm>
              <a:off x="1111" y="2160"/>
              <a:ext cx="3266" cy="233"/>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i="1">
                  <a:latin typeface="Arial Narrow" charset="0"/>
                  <a:cs typeface="+mn-cs"/>
                </a:rPr>
                <a:t>CHE SI RINNOVANO A SCADENZA</a:t>
              </a:r>
            </a:p>
          </p:txBody>
        </p:sp>
        <p:sp>
          <p:nvSpPr>
            <p:cNvPr id="180232" name="AutoShape 8"/>
            <p:cNvSpPr>
              <a:spLocks noChangeArrowheads="1"/>
            </p:cNvSpPr>
            <p:nvPr/>
          </p:nvSpPr>
          <p:spPr bwMode="auto">
            <a:xfrm>
              <a:off x="431" y="2069"/>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80386" name="Group 162"/>
          <p:cNvGrpSpPr>
            <a:grpSpLocks/>
          </p:cNvGrpSpPr>
          <p:nvPr/>
        </p:nvGrpSpPr>
        <p:grpSpPr bwMode="auto">
          <a:xfrm>
            <a:off x="684213" y="4581525"/>
            <a:ext cx="6840537" cy="720725"/>
            <a:chOff x="431" y="2660"/>
            <a:chExt cx="4309" cy="454"/>
          </a:xfrm>
        </p:grpSpPr>
        <p:sp>
          <p:nvSpPr>
            <p:cNvPr id="180234" name="Text Box 10"/>
            <p:cNvSpPr txBox="1">
              <a:spLocks noChangeArrowheads="1"/>
            </p:cNvSpPr>
            <p:nvPr/>
          </p:nvSpPr>
          <p:spPr bwMode="auto">
            <a:xfrm>
              <a:off x="1111" y="2704"/>
              <a:ext cx="3629" cy="233"/>
            </a:xfrm>
            <a:prstGeom prst="rect">
              <a:avLst/>
            </a:prstGeom>
            <a:noFill/>
            <a:ln>
              <a:noFill/>
            </a:ln>
            <a:effectLst/>
            <a:extLst>
              <a:ext uri="{909E8E84-426E-40dd-AFC4-6F175D3DCCD1}">
                <a14:hiddenFill xmlns:a14="http://schemas.microsoft.com/office/drawing/2010/main" xmlns="">
                  <a:solidFill>
                    <a:srgbClr val="E6CE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i="1" dirty="0">
                  <a:latin typeface="Arial Narrow" charset="0"/>
                  <a:cs typeface="+mn-cs"/>
                </a:rPr>
                <a:t>CHE SI RINNOVANO PER ROTAZIONE</a:t>
              </a:r>
            </a:p>
          </p:txBody>
        </p:sp>
        <p:sp>
          <p:nvSpPr>
            <p:cNvPr id="180235" name="AutoShape 11"/>
            <p:cNvSpPr>
              <a:spLocks noChangeArrowheads="1"/>
            </p:cNvSpPr>
            <p:nvPr/>
          </p:nvSpPr>
          <p:spPr bwMode="auto">
            <a:xfrm>
              <a:off x="431" y="2660"/>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80388" name="Rectangle 164"/>
          <p:cNvSpPr>
            <a:spLocks noChangeArrowheads="1"/>
          </p:cNvSpPr>
          <p:nvPr/>
        </p:nvSpPr>
        <p:spPr bwMode="auto">
          <a:xfrm>
            <a:off x="1763713" y="3357563"/>
            <a:ext cx="5761037" cy="719137"/>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0389" name="Rectangle 165"/>
          <p:cNvSpPr>
            <a:spLocks noChangeArrowheads="1"/>
          </p:cNvSpPr>
          <p:nvPr/>
        </p:nvSpPr>
        <p:spPr bwMode="auto">
          <a:xfrm>
            <a:off x="1763713" y="4508500"/>
            <a:ext cx="5761037" cy="719138"/>
          </a:xfrm>
          <a:prstGeom prst="rect">
            <a:avLst/>
          </a:prstGeom>
          <a:noFill/>
          <a:ln w="381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35614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180385"/>
                                        </p:tgtEl>
                                        <p:attrNameLst>
                                          <p:attrName>style.visibility</p:attrName>
                                        </p:attrNameLst>
                                      </p:cBhvr>
                                      <p:to>
                                        <p:strVal val="visible"/>
                                      </p:to>
                                    </p:set>
                                    <p:anim calcmode="lin" valueType="num">
                                      <p:cBhvr additive="base">
                                        <p:cTn id="7" dur="1000" fill="hold"/>
                                        <p:tgtEl>
                                          <p:spTgt spid="180385"/>
                                        </p:tgtEl>
                                        <p:attrNameLst>
                                          <p:attrName>ppt_x</p:attrName>
                                        </p:attrNameLst>
                                      </p:cBhvr>
                                      <p:tavLst>
                                        <p:tav tm="0">
                                          <p:val>
                                            <p:strVal val="0-#ppt_w/2"/>
                                          </p:val>
                                        </p:tav>
                                        <p:tav tm="100000">
                                          <p:val>
                                            <p:strVal val="#ppt_x"/>
                                          </p:val>
                                        </p:tav>
                                      </p:tavLst>
                                    </p:anim>
                                    <p:anim calcmode="lin" valueType="num">
                                      <p:cBhvr additive="base">
                                        <p:cTn id="8" dur="1000" fill="hold"/>
                                        <p:tgtEl>
                                          <p:spTgt spid="1803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180387"/>
                                        </p:tgtEl>
                                        <p:attrNameLst>
                                          <p:attrName>style.visibility</p:attrName>
                                        </p:attrNameLst>
                                      </p:cBhvr>
                                      <p:to>
                                        <p:strVal val="visible"/>
                                      </p:to>
                                    </p:set>
                                    <p:anim calcmode="lin" valueType="num">
                                      <p:cBhvr additive="base">
                                        <p:cTn id="13" dur="1000" fill="hold"/>
                                        <p:tgtEl>
                                          <p:spTgt spid="180387"/>
                                        </p:tgtEl>
                                        <p:attrNameLst>
                                          <p:attrName>ppt_x</p:attrName>
                                        </p:attrNameLst>
                                      </p:cBhvr>
                                      <p:tavLst>
                                        <p:tav tm="0">
                                          <p:val>
                                            <p:strVal val="0-#ppt_w/2"/>
                                          </p:val>
                                        </p:tav>
                                        <p:tav tm="100000">
                                          <p:val>
                                            <p:strVal val="#ppt_x"/>
                                          </p:val>
                                        </p:tav>
                                      </p:tavLst>
                                    </p:anim>
                                    <p:anim calcmode="lin" valueType="num">
                                      <p:cBhvr additive="base">
                                        <p:cTn id="14" dur="1000" fill="hold"/>
                                        <p:tgtEl>
                                          <p:spTgt spid="1803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80386"/>
                                        </p:tgtEl>
                                        <p:attrNameLst>
                                          <p:attrName>style.visibility</p:attrName>
                                        </p:attrNameLst>
                                      </p:cBhvr>
                                      <p:to>
                                        <p:strVal val="visible"/>
                                      </p:to>
                                    </p:set>
                                    <p:anim calcmode="lin" valueType="num">
                                      <p:cBhvr additive="base">
                                        <p:cTn id="19" dur="1000" fill="hold"/>
                                        <p:tgtEl>
                                          <p:spTgt spid="180386"/>
                                        </p:tgtEl>
                                        <p:attrNameLst>
                                          <p:attrName>ppt_x</p:attrName>
                                        </p:attrNameLst>
                                      </p:cBhvr>
                                      <p:tavLst>
                                        <p:tav tm="0">
                                          <p:val>
                                            <p:strVal val="0-#ppt_w/2"/>
                                          </p:val>
                                        </p:tav>
                                        <p:tav tm="100000">
                                          <p:val>
                                            <p:strVal val="#ppt_x"/>
                                          </p:val>
                                        </p:tav>
                                      </p:tavLst>
                                    </p:anim>
                                    <p:anim calcmode="lin" valueType="num">
                                      <p:cBhvr additive="base">
                                        <p:cTn id="20" dur="1000" fill="hold"/>
                                        <p:tgtEl>
                                          <p:spTgt spid="1803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nodeType="after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80388"/>
                                        </p:tgtEl>
                                        <p:attrNameLst>
                                          <p:attrName>style.visibility</p:attrName>
                                        </p:attrNameLst>
                                      </p:cBhvr>
                                      <p:to>
                                        <p:strVal val="visible"/>
                                      </p:to>
                                    </p:set>
                                    <p:anim calcmode="lin" valueType="num">
                                      <p:cBhvr>
                                        <p:cTn id="25" dur="1000" fill="hold"/>
                                        <p:tgtEl>
                                          <p:spTgt spid="180388"/>
                                        </p:tgtEl>
                                        <p:attrNameLst>
                                          <p:attrName>ppt_w</p:attrName>
                                        </p:attrNameLst>
                                      </p:cBhvr>
                                      <p:tavLst>
                                        <p:tav tm="0">
                                          <p:val>
                                            <p:fltVal val="0"/>
                                          </p:val>
                                        </p:tav>
                                        <p:tav tm="100000">
                                          <p:val>
                                            <p:strVal val="#ppt_w"/>
                                          </p:val>
                                        </p:tav>
                                      </p:tavLst>
                                    </p:anim>
                                    <p:anim calcmode="lin" valueType="num">
                                      <p:cBhvr>
                                        <p:cTn id="26" dur="1000" fill="hold"/>
                                        <p:tgtEl>
                                          <p:spTgt spid="180388"/>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000"/>
                            </p:stCondLst>
                            <p:childTnLst>
                              <p:par>
                                <p:cTn id="28" presetID="23" presetClass="entr" presetSubtype="16" fill="hold" grpId="0" nodeType="afterEffect">
                                  <p:stCondLst>
                                    <p:cond delay="0"/>
                                  </p:stCondLst>
                                  <p:childTnLst>
                                    <p:set>
                                      <p:cBhvr>
                                        <p:cTn id="29" dur="1" fill="hold">
                                          <p:stCondLst>
                                            <p:cond delay="0"/>
                                          </p:stCondLst>
                                        </p:cTn>
                                        <p:tgtEl>
                                          <p:spTgt spid="180389"/>
                                        </p:tgtEl>
                                        <p:attrNameLst>
                                          <p:attrName>style.visibility</p:attrName>
                                        </p:attrNameLst>
                                      </p:cBhvr>
                                      <p:to>
                                        <p:strVal val="visible"/>
                                      </p:to>
                                    </p:set>
                                    <p:anim calcmode="lin" valueType="num">
                                      <p:cBhvr>
                                        <p:cTn id="30" dur="1000" fill="hold"/>
                                        <p:tgtEl>
                                          <p:spTgt spid="180389"/>
                                        </p:tgtEl>
                                        <p:attrNameLst>
                                          <p:attrName>ppt_w</p:attrName>
                                        </p:attrNameLst>
                                      </p:cBhvr>
                                      <p:tavLst>
                                        <p:tav tm="0">
                                          <p:val>
                                            <p:fltVal val="0"/>
                                          </p:val>
                                        </p:tav>
                                        <p:tav tm="100000">
                                          <p:val>
                                            <p:strVal val="#ppt_w"/>
                                          </p:val>
                                        </p:tav>
                                      </p:tavLst>
                                    </p:anim>
                                    <p:anim calcmode="lin" valueType="num">
                                      <p:cBhvr>
                                        <p:cTn id="31" dur="1000" fill="hold"/>
                                        <p:tgtEl>
                                          <p:spTgt spid="180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388" grpId="0" animBg="1"/>
      <p:bldP spid="1803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Stabilità ma…</a:t>
            </a:r>
            <a:endParaRPr lang="it-IT" dirty="0"/>
          </a:p>
        </p:txBody>
      </p:sp>
      <p:sp>
        <p:nvSpPr>
          <p:cNvPr id="3" name="Segnaposto contenuto 2"/>
          <p:cNvSpPr>
            <a:spLocks noGrp="1"/>
          </p:cNvSpPr>
          <p:nvPr>
            <p:ph idx="1"/>
          </p:nvPr>
        </p:nvSpPr>
        <p:spPr/>
        <p:txBody>
          <a:bodyPr/>
          <a:lstStyle/>
          <a:p>
            <a:r>
              <a:rPr lang="it-IT" dirty="0"/>
              <a:t>I</a:t>
            </a:r>
            <a:r>
              <a:rPr lang="it-IT" dirty="0" smtClean="0"/>
              <a:t> </a:t>
            </a:r>
            <a:r>
              <a:rPr lang="it-IT" dirty="0"/>
              <a:t>finanziamenti a breve stabili, specie quelli che si rinnovano a scadenza, sono rischiosi perché soggetti a revoca, nonché </a:t>
            </a:r>
            <a:r>
              <a:rPr lang="it-IT" dirty="0" smtClean="0"/>
              <a:t>onerosi</a:t>
            </a:r>
            <a:endParaRPr lang="it-IT" dirty="0"/>
          </a:p>
        </p:txBody>
      </p:sp>
      <p:grpSp>
        <p:nvGrpSpPr>
          <p:cNvPr id="167059" name="Group 147"/>
          <p:cNvGrpSpPr>
            <a:grpSpLocks noChangeAspect="1"/>
          </p:cNvGrpSpPr>
          <p:nvPr/>
        </p:nvGrpSpPr>
        <p:grpSpPr bwMode="auto">
          <a:xfrm>
            <a:off x="6948488" y="5229225"/>
            <a:ext cx="1416050" cy="1344613"/>
            <a:chOff x="4513" y="3249"/>
            <a:chExt cx="892" cy="847"/>
          </a:xfrm>
        </p:grpSpPr>
        <p:sp>
          <p:nvSpPr>
            <p:cNvPr id="70664" name="AutoShape 146"/>
            <p:cNvSpPr>
              <a:spLocks noChangeAspect="1" noChangeArrowheads="1" noTextEdit="1"/>
            </p:cNvSpPr>
            <p:nvPr/>
          </p:nvSpPr>
          <p:spPr bwMode="auto">
            <a:xfrm>
              <a:off x="4513" y="3249"/>
              <a:ext cx="892" cy="8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p>
          </p:txBody>
        </p:sp>
        <p:grpSp>
          <p:nvGrpSpPr>
            <p:cNvPr id="70665" name="Group 348"/>
            <p:cNvGrpSpPr>
              <a:grpSpLocks/>
            </p:cNvGrpSpPr>
            <p:nvPr/>
          </p:nvGrpSpPr>
          <p:grpSpPr bwMode="auto">
            <a:xfrm>
              <a:off x="4521" y="3273"/>
              <a:ext cx="882" cy="824"/>
              <a:chOff x="4521" y="3273"/>
              <a:chExt cx="882" cy="824"/>
            </a:xfrm>
          </p:grpSpPr>
          <p:sp>
            <p:nvSpPr>
              <p:cNvPr id="70822" name="Freeform 148"/>
              <p:cNvSpPr>
                <a:spLocks/>
              </p:cNvSpPr>
              <p:nvPr/>
            </p:nvSpPr>
            <p:spPr bwMode="auto">
              <a:xfrm>
                <a:off x="4628" y="3275"/>
                <a:ext cx="489" cy="496"/>
              </a:xfrm>
              <a:custGeom>
                <a:avLst/>
                <a:gdLst>
                  <a:gd name="T0" fmla="*/ 39 w 979"/>
                  <a:gd name="T1" fmla="*/ 15 h 992"/>
                  <a:gd name="T2" fmla="*/ 29 w 979"/>
                  <a:gd name="T3" fmla="*/ 3 h 992"/>
                  <a:gd name="T4" fmla="*/ 24 w 979"/>
                  <a:gd name="T5" fmla="*/ 0 h 992"/>
                  <a:gd name="T6" fmla="*/ 19 w 979"/>
                  <a:gd name="T7" fmla="*/ 5 h 992"/>
                  <a:gd name="T8" fmla="*/ 17 w 979"/>
                  <a:gd name="T9" fmla="*/ 19 h 992"/>
                  <a:gd name="T10" fmla="*/ 17 w 979"/>
                  <a:gd name="T11" fmla="*/ 23 h 992"/>
                  <a:gd name="T12" fmla="*/ 9 w 979"/>
                  <a:gd name="T13" fmla="*/ 16 h 992"/>
                  <a:gd name="T14" fmla="*/ 5 w 979"/>
                  <a:gd name="T15" fmla="*/ 22 h 992"/>
                  <a:gd name="T16" fmla="*/ 6 w 979"/>
                  <a:gd name="T17" fmla="*/ 33 h 992"/>
                  <a:gd name="T18" fmla="*/ 11 w 979"/>
                  <a:gd name="T19" fmla="*/ 38 h 992"/>
                  <a:gd name="T20" fmla="*/ 2 w 979"/>
                  <a:gd name="T21" fmla="*/ 39 h 992"/>
                  <a:gd name="T22" fmla="*/ 0 w 979"/>
                  <a:gd name="T23" fmla="*/ 45 h 992"/>
                  <a:gd name="T24" fmla="*/ 6 w 979"/>
                  <a:gd name="T25" fmla="*/ 52 h 992"/>
                  <a:gd name="T26" fmla="*/ 14 w 979"/>
                  <a:gd name="T27" fmla="*/ 55 h 992"/>
                  <a:gd name="T28" fmla="*/ 4 w 979"/>
                  <a:gd name="T29" fmla="*/ 60 h 992"/>
                  <a:gd name="T30" fmla="*/ 8 w 979"/>
                  <a:gd name="T31" fmla="*/ 66 h 992"/>
                  <a:gd name="T32" fmla="*/ 18 w 979"/>
                  <a:gd name="T33" fmla="*/ 69 h 992"/>
                  <a:gd name="T34" fmla="*/ 14 w 979"/>
                  <a:gd name="T35" fmla="*/ 75 h 992"/>
                  <a:gd name="T36" fmla="*/ 19 w 979"/>
                  <a:gd name="T37" fmla="*/ 80 h 992"/>
                  <a:gd name="T38" fmla="*/ 27 w 979"/>
                  <a:gd name="T39" fmla="*/ 80 h 992"/>
                  <a:gd name="T40" fmla="*/ 29 w 979"/>
                  <a:gd name="T41" fmla="*/ 83 h 992"/>
                  <a:gd name="T42" fmla="*/ 34 w 979"/>
                  <a:gd name="T43" fmla="*/ 85 h 992"/>
                  <a:gd name="T44" fmla="*/ 39 w 979"/>
                  <a:gd name="T45" fmla="*/ 87 h 992"/>
                  <a:gd name="T46" fmla="*/ 43 w 979"/>
                  <a:gd name="T47" fmla="*/ 89 h 992"/>
                  <a:gd name="T48" fmla="*/ 49 w 979"/>
                  <a:gd name="T49" fmla="*/ 89 h 992"/>
                  <a:gd name="T50" fmla="*/ 49 w 979"/>
                  <a:gd name="T51" fmla="*/ 92 h 992"/>
                  <a:gd name="T52" fmla="*/ 53 w 979"/>
                  <a:gd name="T53" fmla="*/ 94 h 992"/>
                  <a:gd name="T54" fmla="*/ 58 w 979"/>
                  <a:gd name="T55" fmla="*/ 95 h 992"/>
                  <a:gd name="T56" fmla="*/ 62 w 979"/>
                  <a:gd name="T57" fmla="*/ 98 h 992"/>
                  <a:gd name="T58" fmla="*/ 68 w 979"/>
                  <a:gd name="T59" fmla="*/ 97 h 992"/>
                  <a:gd name="T60" fmla="*/ 71 w 979"/>
                  <a:gd name="T61" fmla="*/ 99 h 992"/>
                  <a:gd name="T62" fmla="*/ 76 w 979"/>
                  <a:gd name="T63" fmla="*/ 95 h 992"/>
                  <a:gd name="T64" fmla="*/ 78 w 979"/>
                  <a:gd name="T65" fmla="*/ 96 h 992"/>
                  <a:gd name="T66" fmla="*/ 81 w 979"/>
                  <a:gd name="T67" fmla="*/ 99 h 992"/>
                  <a:gd name="T68" fmla="*/ 85 w 979"/>
                  <a:gd name="T69" fmla="*/ 98 h 992"/>
                  <a:gd name="T70" fmla="*/ 85 w 979"/>
                  <a:gd name="T71" fmla="*/ 102 h 992"/>
                  <a:gd name="T72" fmla="*/ 91 w 979"/>
                  <a:gd name="T73" fmla="*/ 103 h 992"/>
                  <a:gd name="T74" fmla="*/ 92 w 979"/>
                  <a:gd name="T75" fmla="*/ 105 h 992"/>
                  <a:gd name="T76" fmla="*/ 96 w 979"/>
                  <a:gd name="T77" fmla="*/ 105 h 992"/>
                  <a:gd name="T78" fmla="*/ 102 w 979"/>
                  <a:gd name="T79" fmla="*/ 110 h 992"/>
                  <a:gd name="T80" fmla="*/ 102 w 979"/>
                  <a:gd name="T81" fmla="*/ 121 h 992"/>
                  <a:gd name="T82" fmla="*/ 105 w 979"/>
                  <a:gd name="T83" fmla="*/ 124 h 992"/>
                  <a:gd name="T84" fmla="*/ 111 w 979"/>
                  <a:gd name="T85" fmla="*/ 124 h 992"/>
                  <a:gd name="T86" fmla="*/ 116 w 979"/>
                  <a:gd name="T87" fmla="*/ 120 h 992"/>
                  <a:gd name="T88" fmla="*/ 117 w 979"/>
                  <a:gd name="T89" fmla="*/ 115 h 992"/>
                  <a:gd name="T90" fmla="*/ 113 w 979"/>
                  <a:gd name="T91" fmla="*/ 113 h 992"/>
                  <a:gd name="T92" fmla="*/ 108 w 979"/>
                  <a:gd name="T93" fmla="*/ 93 h 992"/>
                  <a:gd name="T94" fmla="*/ 112 w 979"/>
                  <a:gd name="T95" fmla="*/ 78 h 992"/>
                  <a:gd name="T96" fmla="*/ 121 w 979"/>
                  <a:gd name="T97" fmla="*/ 66 h 992"/>
                  <a:gd name="T98" fmla="*/ 120 w 979"/>
                  <a:gd name="T99" fmla="*/ 59 h 992"/>
                  <a:gd name="T100" fmla="*/ 110 w 979"/>
                  <a:gd name="T101" fmla="*/ 60 h 992"/>
                  <a:gd name="T102" fmla="*/ 102 w 979"/>
                  <a:gd name="T103" fmla="*/ 57 h 992"/>
                  <a:gd name="T104" fmla="*/ 86 w 979"/>
                  <a:gd name="T105" fmla="*/ 54 h 992"/>
                  <a:gd name="T106" fmla="*/ 58 w 979"/>
                  <a:gd name="T107" fmla="*/ 38 h 992"/>
                  <a:gd name="T108" fmla="*/ 44 w 979"/>
                  <a:gd name="T109" fmla="*/ 27 h 9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79" h="992">
                    <a:moveTo>
                      <a:pt x="341" y="189"/>
                    </a:moveTo>
                    <a:lnTo>
                      <a:pt x="340" y="174"/>
                    </a:lnTo>
                    <a:lnTo>
                      <a:pt x="337" y="160"/>
                    </a:lnTo>
                    <a:lnTo>
                      <a:pt x="331" y="146"/>
                    </a:lnTo>
                    <a:lnTo>
                      <a:pt x="324" y="131"/>
                    </a:lnTo>
                    <a:lnTo>
                      <a:pt x="315" y="118"/>
                    </a:lnTo>
                    <a:lnTo>
                      <a:pt x="308" y="104"/>
                    </a:lnTo>
                    <a:lnTo>
                      <a:pt x="297" y="91"/>
                    </a:lnTo>
                    <a:lnTo>
                      <a:pt x="288" y="80"/>
                    </a:lnTo>
                    <a:lnTo>
                      <a:pt x="266" y="57"/>
                    </a:lnTo>
                    <a:lnTo>
                      <a:pt x="248" y="38"/>
                    </a:lnTo>
                    <a:lnTo>
                      <a:pt x="233" y="24"/>
                    </a:lnTo>
                    <a:lnTo>
                      <a:pt x="222" y="15"/>
                    </a:lnTo>
                    <a:lnTo>
                      <a:pt x="216" y="10"/>
                    </a:lnTo>
                    <a:lnTo>
                      <a:pt x="211" y="5"/>
                    </a:lnTo>
                    <a:lnTo>
                      <a:pt x="205" y="2"/>
                    </a:lnTo>
                    <a:lnTo>
                      <a:pt x="199" y="0"/>
                    </a:lnTo>
                    <a:lnTo>
                      <a:pt x="194" y="0"/>
                    </a:lnTo>
                    <a:lnTo>
                      <a:pt x="188" y="0"/>
                    </a:lnTo>
                    <a:lnTo>
                      <a:pt x="184" y="1"/>
                    </a:lnTo>
                    <a:lnTo>
                      <a:pt x="179" y="4"/>
                    </a:lnTo>
                    <a:lnTo>
                      <a:pt x="168" y="11"/>
                    </a:lnTo>
                    <a:lnTo>
                      <a:pt x="161" y="22"/>
                    </a:lnTo>
                    <a:lnTo>
                      <a:pt x="153" y="35"/>
                    </a:lnTo>
                    <a:lnTo>
                      <a:pt x="147" y="51"/>
                    </a:lnTo>
                    <a:lnTo>
                      <a:pt x="142" y="70"/>
                    </a:lnTo>
                    <a:lnTo>
                      <a:pt x="138" y="88"/>
                    </a:lnTo>
                    <a:lnTo>
                      <a:pt x="136" y="107"/>
                    </a:lnTo>
                    <a:lnTo>
                      <a:pt x="138" y="127"/>
                    </a:lnTo>
                    <a:lnTo>
                      <a:pt x="139" y="147"/>
                    </a:lnTo>
                    <a:lnTo>
                      <a:pt x="144" y="166"/>
                    </a:lnTo>
                    <a:lnTo>
                      <a:pt x="147" y="174"/>
                    </a:lnTo>
                    <a:lnTo>
                      <a:pt x="152" y="184"/>
                    </a:lnTo>
                    <a:lnTo>
                      <a:pt x="156" y="191"/>
                    </a:lnTo>
                    <a:lnTo>
                      <a:pt x="161" y="200"/>
                    </a:lnTo>
                    <a:lnTo>
                      <a:pt x="141" y="183"/>
                    </a:lnTo>
                    <a:lnTo>
                      <a:pt x="121" y="166"/>
                    </a:lnTo>
                    <a:lnTo>
                      <a:pt x="104" y="147"/>
                    </a:lnTo>
                    <a:lnTo>
                      <a:pt x="86" y="130"/>
                    </a:lnTo>
                    <a:lnTo>
                      <a:pt x="83" y="127"/>
                    </a:lnTo>
                    <a:lnTo>
                      <a:pt x="78" y="126"/>
                    </a:lnTo>
                    <a:lnTo>
                      <a:pt x="75" y="126"/>
                    </a:lnTo>
                    <a:lnTo>
                      <a:pt x="71" y="126"/>
                    </a:lnTo>
                    <a:lnTo>
                      <a:pt x="63" y="128"/>
                    </a:lnTo>
                    <a:lnTo>
                      <a:pt x="57" y="136"/>
                    </a:lnTo>
                    <a:lnTo>
                      <a:pt x="51" y="146"/>
                    </a:lnTo>
                    <a:lnTo>
                      <a:pt x="46" y="157"/>
                    </a:lnTo>
                    <a:lnTo>
                      <a:pt x="42" y="170"/>
                    </a:lnTo>
                    <a:lnTo>
                      <a:pt x="40" y="186"/>
                    </a:lnTo>
                    <a:lnTo>
                      <a:pt x="39" y="201"/>
                    </a:lnTo>
                    <a:lnTo>
                      <a:pt x="40" y="217"/>
                    </a:lnTo>
                    <a:lnTo>
                      <a:pt x="43" y="234"/>
                    </a:lnTo>
                    <a:lnTo>
                      <a:pt x="49" y="250"/>
                    </a:lnTo>
                    <a:lnTo>
                      <a:pt x="54" y="259"/>
                    </a:lnTo>
                    <a:lnTo>
                      <a:pt x="57" y="266"/>
                    </a:lnTo>
                    <a:lnTo>
                      <a:pt x="63" y="273"/>
                    </a:lnTo>
                    <a:lnTo>
                      <a:pt x="69" y="280"/>
                    </a:lnTo>
                    <a:lnTo>
                      <a:pt x="75" y="287"/>
                    </a:lnTo>
                    <a:lnTo>
                      <a:pt x="83" y="293"/>
                    </a:lnTo>
                    <a:lnTo>
                      <a:pt x="92" y="299"/>
                    </a:lnTo>
                    <a:lnTo>
                      <a:pt x="101" y="303"/>
                    </a:lnTo>
                    <a:lnTo>
                      <a:pt x="75" y="305"/>
                    </a:lnTo>
                    <a:lnTo>
                      <a:pt x="49" y="305"/>
                    </a:lnTo>
                    <a:lnTo>
                      <a:pt x="39" y="305"/>
                    </a:lnTo>
                    <a:lnTo>
                      <a:pt x="28" y="306"/>
                    </a:lnTo>
                    <a:lnTo>
                      <a:pt x="17" y="306"/>
                    </a:lnTo>
                    <a:lnTo>
                      <a:pt x="11" y="309"/>
                    </a:lnTo>
                    <a:lnTo>
                      <a:pt x="6" y="315"/>
                    </a:lnTo>
                    <a:lnTo>
                      <a:pt x="2" y="323"/>
                    </a:lnTo>
                    <a:lnTo>
                      <a:pt x="0" y="333"/>
                    </a:lnTo>
                    <a:lnTo>
                      <a:pt x="0" y="343"/>
                    </a:lnTo>
                    <a:lnTo>
                      <a:pt x="2" y="353"/>
                    </a:lnTo>
                    <a:lnTo>
                      <a:pt x="6" y="365"/>
                    </a:lnTo>
                    <a:lnTo>
                      <a:pt x="11" y="376"/>
                    </a:lnTo>
                    <a:lnTo>
                      <a:pt x="19" y="386"/>
                    </a:lnTo>
                    <a:lnTo>
                      <a:pt x="26" y="396"/>
                    </a:lnTo>
                    <a:lnTo>
                      <a:pt x="37" y="406"/>
                    </a:lnTo>
                    <a:lnTo>
                      <a:pt x="51" y="415"/>
                    </a:lnTo>
                    <a:lnTo>
                      <a:pt x="65" y="421"/>
                    </a:lnTo>
                    <a:lnTo>
                      <a:pt x="81" y="426"/>
                    </a:lnTo>
                    <a:lnTo>
                      <a:pt x="101" y="429"/>
                    </a:lnTo>
                    <a:lnTo>
                      <a:pt x="123" y="429"/>
                    </a:lnTo>
                    <a:lnTo>
                      <a:pt x="146" y="428"/>
                    </a:lnTo>
                    <a:lnTo>
                      <a:pt x="118" y="436"/>
                    </a:lnTo>
                    <a:lnTo>
                      <a:pt x="90" y="443"/>
                    </a:lnTo>
                    <a:lnTo>
                      <a:pt x="63" y="449"/>
                    </a:lnTo>
                    <a:lnTo>
                      <a:pt x="42" y="456"/>
                    </a:lnTo>
                    <a:lnTo>
                      <a:pt x="37" y="461"/>
                    </a:lnTo>
                    <a:lnTo>
                      <a:pt x="34" y="466"/>
                    </a:lnTo>
                    <a:lnTo>
                      <a:pt x="32" y="474"/>
                    </a:lnTo>
                    <a:lnTo>
                      <a:pt x="34" y="482"/>
                    </a:lnTo>
                    <a:lnTo>
                      <a:pt x="37" y="491"/>
                    </a:lnTo>
                    <a:lnTo>
                      <a:pt x="42" y="499"/>
                    </a:lnTo>
                    <a:lnTo>
                      <a:pt x="48" y="509"/>
                    </a:lnTo>
                    <a:lnTo>
                      <a:pt x="55" y="518"/>
                    </a:lnTo>
                    <a:lnTo>
                      <a:pt x="65" y="527"/>
                    </a:lnTo>
                    <a:lnTo>
                      <a:pt x="75" y="534"/>
                    </a:lnTo>
                    <a:lnTo>
                      <a:pt x="86" y="539"/>
                    </a:lnTo>
                    <a:lnTo>
                      <a:pt x="100" y="544"/>
                    </a:lnTo>
                    <a:lnTo>
                      <a:pt x="113" y="547"/>
                    </a:lnTo>
                    <a:lnTo>
                      <a:pt x="127" y="548"/>
                    </a:lnTo>
                    <a:lnTo>
                      <a:pt x="144" y="545"/>
                    </a:lnTo>
                    <a:lnTo>
                      <a:pt x="159" y="541"/>
                    </a:lnTo>
                    <a:lnTo>
                      <a:pt x="136" y="564"/>
                    </a:lnTo>
                    <a:lnTo>
                      <a:pt x="115" y="584"/>
                    </a:lnTo>
                    <a:lnTo>
                      <a:pt x="112" y="588"/>
                    </a:lnTo>
                    <a:lnTo>
                      <a:pt x="112" y="594"/>
                    </a:lnTo>
                    <a:lnTo>
                      <a:pt x="113" y="600"/>
                    </a:lnTo>
                    <a:lnTo>
                      <a:pt x="116" y="605"/>
                    </a:lnTo>
                    <a:lnTo>
                      <a:pt x="123" y="612"/>
                    </a:lnTo>
                    <a:lnTo>
                      <a:pt x="129" y="618"/>
                    </a:lnTo>
                    <a:lnTo>
                      <a:pt x="136" y="624"/>
                    </a:lnTo>
                    <a:lnTo>
                      <a:pt x="146" y="630"/>
                    </a:lnTo>
                    <a:lnTo>
                      <a:pt x="155" y="634"/>
                    </a:lnTo>
                    <a:lnTo>
                      <a:pt x="165" y="637"/>
                    </a:lnTo>
                    <a:lnTo>
                      <a:pt x="176" y="640"/>
                    </a:lnTo>
                    <a:lnTo>
                      <a:pt x="188" y="641"/>
                    </a:lnTo>
                    <a:lnTo>
                      <a:pt x="201" y="641"/>
                    </a:lnTo>
                    <a:lnTo>
                      <a:pt x="211" y="638"/>
                    </a:lnTo>
                    <a:lnTo>
                      <a:pt x="223" y="634"/>
                    </a:lnTo>
                    <a:lnTo>
                      <a:pt x="234" y="628"/>
                    </a:lnTo>
                    <a:lnTo>
                      <a:pt x="233" y="635"/>
                    </a:lnTo>
                    <a:lnTo>
                      <a:pt x="233" y="641"/>
                    </a:lnTo>
                    <a:lnTo>
                      <a:pt x="233" y="647"/>
                    </a:lnTo>
                    <a:lnTo>
                      <a:pt x="234" y="653"/>
                    </a:lnTo>
                    <a:lnTo>
                      <a:pt x="239" y="657"/>
                    </a:lnTo>
                    <a:lnTo>
                      <a:pt x="242" y="661"/>
                    </a:lnTo>
                    <a:lnTo>
                      <a:pt x="248" y="665"/>
                    </a:lnTo>
                    <a:lnTo>
                      <a:pt x="254" y="668"/>
                    </a:lnTo>
                    <a:lnTo>
                      <a:pt x="260" y="671"/>
                    </a:lnTo>
                    <a:lnTo>
                      <a:pt x="268" y="673"/>
                    </a:lnTo>
                    <a:lnTo>
                      <a:pt x="275" y="674"/>
                    </a:lnTo>
                    <a:lnTo>
                      <a:pt x="283" y="674"/>
                    </a:lnTo>
                    <a:lnTo>
                      <a:pt x="300" y="673"/>
                    </a:lnTo>
                    <a:lnTo>
                      <a:pt x="315" y="668"/>
                    </a:lnTo>
                    <a:lnTo>
                      <a:pt x="315" y="677"/>
                    </a:lnTo>
                    <a:lnTo>
                      <a:pt x="315" y="683"/>
                    </a:lnTo>
                    <a:lnTo>
                      <a:pt x="317" y="690"/>
                    </a:lnTo>
                    <a:lnTo>
                      <a:pt x="320" y="694"/>
                    </a:lnTo>
                    <a:lnTo>
                      <a:pt x="323" y="700"/>
                    </a:lnTo>
                    <a:lnTo>
                      <a:pt x="329" y="703"/>
                    </a:lnTo>
                    <a:lnTo>
                      <a:pt x="334" y="707"/>
                    </a:lnTo>
                    <a:lnTo>
                      <a:pt x="340" y="708"/>
                    </a:lnTo>
                    <a:lnTo>
                      <a:pt x="347" y="711"/>
                    </a:lnTo>
                    <a:lnTo>
                      <a:pt x="355" y="711"/>
                    </a:lnTo>
                    <a:lnTo>
                      <a:pt x="363" y="713"/>
                    </a:lnTo>
                    <a:lnTo>
                      <a:pt x="370" y="711"/>
                    </a:lnTo>
                    <a:lnTo>
                      <a:pt x="378" y="711"/>
                    </a:lnTo>
                    <a:lnTo>
                      <a:pt x="384" y="708"/>
                    </a:lnTo>
                    <a:lnTo>
                      <a:pt x="392" y="706"/>
                    </a:lnTo>
                    <a:lnTo>
                      <a:pt x="398" y="703"/>
                    </a:lnTo>
                    <a:lnTo>
                      <a:pt x="395" y="710"/>
                    </a:lnTo>
                    <a:lnTo>
                      <a:pt x="393" y="716"/>
                    </a:lnTo>
                    <a:lnTo>
                      <a:pt x="392" y="721"/>
                    </a:lnTo>
                    <a:lnTo>
                      <a:pt x="393" y="727"/>
                    </a:lnTo>
                    <a:lnTo>
                      <a:pt x="395" y="731"/>
                    </a:lnTo>
                    <a:lnTo>
                      <a:pt x="398" y="736"/>
                    </a:lnTo>
                    <a:lnTo>
                      <a:pt x="401" y="740"/>
                    </a:lnTo>
                    <a:lnTo>
                      <a:pt x="407" y="743"/>
                    </a:lnTo>
                    <a:lnTo>
                      <a:pt x="413" y="746"/>
                    </a:lnTo>
                    <a:lnTo>
                      <a:pt x="419" y="747"/>
                    </a:lnTo>
                    <a:lnTo>
                      <a:pt x="427" y="748"/>
                    </a:lnTo>
                    <a:lnTo>
                      <a:pt x="434" y="748"/>
                    </a:lnTo>
                    <a:lnTo>
                      <a:pt x="453" y="747"/>
                    </a:lnTo>
                    <a:lnTo>
                      <a:pt x="473" y="743"/>
                    </a:lnTo>
                    <a:lnTo>
                      <a:pt x="470" y="748"/>
                    </a:lnTo>
                    <a:lnTo>
                      <a:pt x="468" y="754"/>
                    </a:lnTo>
                    <a:lnTo>
                      <a:pt x="468" y="760"/>
                    </a:lnTo>
                    <a:lnTo>
                      <a:pt x="471" y="764"/>
                    </a:lnTo>
                    <a:lnTo>
                      <a:pt x="474" y="767"/>
                    </a:lnTo>
                    <a:lnTo>
                      <a:pt x="479" y="771"/>
                    </a:lnTo>
                    <a:lnTo>
                      <a:pt x="483" y="773"/>
                    </a:lnTo>
                    <a:lnTo>
                      <a:pt x="489" y="776"/>
                    </a:lnTo>
                    <a:lnTo>
                      <a:pt x="503" y="777"/>
                    </a:lnTo>
                    <a:lnTo>
                      <a:pt x="517" y="776"/>
                    </a:lnTo>
                    <a:lnTo>
                      <a:pt x="525" y="774"/>
                    </a:lnTo>
                    <a:lnTo>
                      <a:pt x="531" y="773"/>
                    </a:lnTo>
                    <a:lnTo>
                      <a:pt x="537" y="770"/>
                    </a:lnTo>
                    <a:lnTo>
                      <a:pt x="543" y="766"/>
                    </a:lnTo>
                    <a:lnTo>
                      <a:pt x="545" y="770"/>
                    </a:lnTo>
                    <a:lnTo>
                      <a:pt x="548" y="776"/>
                    </a:lnTo>
                    <a:lnTo>
                      <a:pt x="551" y="779"/>
                    </a:lnTo>
                    <a:lnTo>
                      <a:pt x="555" y="781"/>
                    </a:lnTo>
                    <a:lnTo>
                      <a:pt x="558" y="784"/>
                    </a:lnTo>
                    <a:lnTo>
                      <a:pt x="564" y="784"/>
                    </a:lnTo>
                    <a:lnTo>
                      <a:pt x="569" y="786"/>
                    </a:lnTo>
                    <a:lnTo>
                      <a:pt x="574" y="784"/>
                    </a:lnTo>
                    <a:lnTo>
                      <a:pt x="580" y="783"/>
                    </a:lnTo>
                    <a:lnTo>
                      <a:pt x="586" y="780"/>
                    </a:lnTo>
                    <a:lnTo>
                      <a:pt x="592" y="776"/>
                    </a:lnTo>
                    <a:lnTo>
                      <a:pt x="600" y="770"/>
                    </a:lnTo>
                    <a:lnTo>
                      <a:pt x="613" y="754"/>
                    </a:lnTo>
                    <a:lnTo>
                      <a:pt x="629" y="734"/>
                    </a:lnTo>
                    <a:lnTo>
                      <a:pt x="627" y="741"/>
                    </a:lnTo>
                    <a:lnTo>
                      <a:pt x="626" y="747"/>
                    </a:lnTo>
                    <a:lnTo>
                      <a:pt x="624" y="754"/>
                    </a:lnTo>
                    <a:lnTo>
                      <a:pt x="626" y="761"/>
                    </a:lnTo>
                    <a:lnTo>
                      <a:pt x="627" y="767"/>
                    </a:lnTo>
                    <a:lnTo>
                      <a:pt x="629" y="773"/>
                    </a:lnTo>
                    <a:lnTo>
                      <a:pt x="632" y="777"/>
                    </a:lnTo>
                    <a:lnTo>
                      <a:pt x="635" y="781"/>
                    </a:lnTo>
                    <a:lnTo>
                      <a:pt x="639" y="784"/>
                    </a:lnTo>
                    <a:lnTo>
                      <a:pt x="645" y="786"/>
                    </a:lnTo>
                    <a:lnTo>
                      <a:pt x="652" y="787"/>
                    </a:lnTo>
                    <a:lnTo>
                      <a:pt x="658" y="787"/>
                    </a:lnTo>
                    <a:lnTo>
                      <a:pt x="664" y="786"/>
                    </a:lnTo>
                    <a:lnTo>
                      <a:pt x="671" y="783"/>
                    </a:lnTo>
                    <a:lnTo>
                      <a:pt x="681" y="779"/>
                    </a:lnTo>
                    <a:lnTo>
                      <a:pt x="688" y="773"/>
                    </a:lnTo>
                    <a:lnTo>
                      <a:pt x="684" y="783"/>
                    </a:lnTo>
                    <a:lnTo>
                      <a:pt x="681" y="793"/>
                    </a:lnTo>
                    <a:lnTo>
                      <a:pt x="679" y="799"/>
                    </a:lnTo>
                    <a:lnTo>
                      <a:pt x="679" y="803"/>
                    </a:lnTo>
                    <a:lnTo>
                      <a:pt x="681" y="807"/>
                    </a:lnTo>
                    <a:lnTo>
                      <a:pt x="682" y="811"/>
                    </a:lnTo>
                    <a:lnTo>
                      <a:pt x="685" y="814"/>
                    </a:lnTo>
                    <a:lnTo>
                      <a:pt x="690" y="817"/>
                    </a:lnTo>
                    <a:lnTo>
                      <a:pt x="694" y="820"/>
                    </a:lnTo>
                    <a:lnTo>
                      <a:pt x="702" y="820"/>
                    </a:lnTo>
                    <a:lnTo>
                      <a:pt x="710" y="821"/>
                    </a:lnTo>
                    <a:lnTo>
                      <a:pt x="719" y="820"/>
                    </a:lnTo>
                    <a:lnTo>
                      <a:pt x="729" y="819"/>
                    </a:lnTo>
                    <a:lnTo>
                      <a:pt x="743" y="816"/>
                    </a:lnTo>
                    <a:lnTo>
                      <a:pt x="740" y="820"/>
                    </a:lnTo>
                    <a:lnTo>
                      <a:pt x="739" y="824"/>
                    </a:lnTo>
                    <a:lnTo>
                      <a:pt x="739" y="829"/>
                    </a:lnTo>
                    <a:lnTo>
                      <a:pt x="739" y="833"/>
                    </a:lnTo>
                    <a:lnTo>
                      <a:pt x="740" y="836"/>
                    </a:lnTo>
                    <a:lnTo>
                      <a:pt x="743" y="837"/>
                    </a:lnTo>
                    <a:lnTo>
                      <a:pt x="748" y="839"/>
                    </a:lnTo>
                    <a:lnTo>
                      <a:pt x="752" y="840"/>
                    </a:lnTo>
                    <a:lnTo>
                      <a:pt x="757" y="840"/>
                    </a:lnTo>
                    <a:lnTo>
                      <a:pt x="763" y="839"/>
                    </a:lnTo>
                    <a:lnTo>
                      <a:pt x="771" y="837"/>
                    </a:lnTo>
                    <a:lnTo>
                      <a:pt x="778" y="834"/>
                    </a:lnTo>
                    <a:lnTo>
                      <a:pt x="797" y="827"/>
                    </a:lnTo>
                    <a:lnTo>
                      <a:pt x="818" y="814"/>
                    </a:lnTo>
                    <a:lnTo>
                      <a:pt x="821" y="839"/>
                    </a:lnTo>
                    <a:lnTo>
                      <a:pt x="823" y="860"/>
                    </a:lnTo>
                    <a:lnTo>
                      <a:pt x="821" y="879"/>
                    </a:lnTo>
                    <a:lnTo>
                      <a:pt x="818" y="896"/>
                    </a:lnTo>
                    <a:lnTo>
                      <a:pt x="817" y="910"/>
                    </a:lnTo>
                    <a:lnTo>
                      <a:pt x="815" y="926"/>
                    </a:lnTo>
                    <a:lnTo>
                      <a:pt x="815" y="942"/>
                    </a:lnTo>
                    <a:lnTo>
                      <a:pt x="817" y="958"/>
                    </a:lnTo>
                    <a:lnTo>
                      <a:pt x="818" y="963"/>
                    </a:lnTo>
                    <a:lnTo>
                      <a:pt x="820" y="969"/>
                    </a:lnTo>
                    <a:lnTo>
                      <a:pt x="824" y="975"/>
                    </a:lnTo>
                    <a:lnTo>
                      <a:pt x="827" y="979"/>
                    </a:lnTo>
                    <a:lnTo>
                      <a:pt x="833" y="983"/>
                    </a:lnTo>
                    <a:lnTo>
                      <a:pt x="840" y="986"/>
                    </a:lnTo>
                    <a:lnTo>
                      <a:pt x="846" y="989"/>
                    </a:lnTo>
                    <a:lnTo>
                      <a:pt x="853" y="990"/>
                    </a:lnTo>
                    <a:lnTo>
                      <a:pt x="861" y="992"/>
                    </a:lnTo>
                    <a:lnTo>
                      <a:pt x="869" y="992"/>
                    </a:lnTo>
                    <a:lnTo>
                      <a:pt x="878" y="992"/>
                    </a:lnTo>
                    <a:lnTo>
                      <a:pt x="885" y="990"/>
                    </a:lnTo>
                    <a:lnTo>
                      <a:pt x="893" y="988"/>
                    </a:lnTo>
                    <a:lnTo>
                      <a:pt x="901" y="983"/>
                    </a:lnTo>
                    <a:lnTo>
                      <a:pt x="907" y="979"/>
                    </a:lnTo>
                    <a:lnTo>
                      <a:pt x="914" y="973"/>
                    </a:lnTo>
                    <a:lnTo>
                      <a:pt x="921" y="969"/>
                    </a:lnTo>
                    <a:lnTo>
                      <a:pt x="925" y="963"/>
                    </a:lnTo>
                    <a:lnTo>
                      <a:pt x="930" y="958"/>
                    </a:lnTo>
                    <a:lnTo>
                      <a:pt x="933" y="952"/>
                    </a:lnTo>
                    <a:lnTo>
                      <a:pt x="934" y="945"/>
                    </a:lnTo>
                    <a:lnTo>
                      <a:pt x="936" y="939"/>
                    </a:lnTo>
                    <a:lnTo>
                      <a:pt x="937" y="932"/>
                    </a:lnTo>
                    <a:lnTo>
                      <a:pt x="937" y="926"/>
                    </a:lnTo>
                    <a:lnTo>
                      <a:pt x="936" y="920"/>
                    </a:lnTo>
                    <a:lnTo>
                      <a:pt x="933" y="915"/>
                    </a:lnTo>
                    <a:lnTo>
                      <a:pt x="930" y="909"/>
                    </a:lnTo>
                    <a:lnTo>
                      <a:pt x="925" y="905"/>
                    </a:lnTo>
                    <a:lnTo>
                      <a:pt x="921" y="902"/>
                    </a:lnTo>
                    <a:lnTo>
                      <a:pt x="914" y="899"/>
                    </a:lnTo>
                    <a:lnTo>
                      <a:pt x="907" y="897"/>
                    </a:lnTo>
                    <a:lnTo>
                      <a:pt x="899" y="897"/>
                    </a:lnTo>
                    <a:lnTo>
                      <a:pt x="884" y="833"/>
                    </a:lnTo>
                    <a:lnTo>
                      <a:pt x="873" y="789"/>
                    </a:lnTo>
                    <a:lnTo>
                      <a:pt x="870" y="771"/>
                    </a:lnTo>
                    <a:lnTo>
                      <a:pt x="869" y="757"/>
                    </a:lnTo>
                    <a:lnTo>
                      <a:pt x="869" y="744"/>
                    </a:lnTo>
                    <a:lnTo>
                      <a:pt x="869" y="733"/>
                    </a:lnTo>
                    <a:lnTo>
                      <a:pt x="872" y="720"/>
                    </a:lnTo>
                    <a:lnTo>
                      <a:pt x="875" y="707"/>
                    </a:lnTo>
                    <a:lnTo>
                      <a:pt x="879" y="691"/>
                    </a:lnTo>
                    <a:lnTo>
                      <a:pt x="885" y="671"/>
                    </a:lnTo>
                    <a:lnTo>
                      <a:pt x="902" y="621"/>
                    </a:lnTo>
                    <a:lnTo>
                      <a:pt x="925" y="547"/>
                    </a:lnTo>
                    <a:lnTo>
                      <a:pt x="939" y="545"/>
                    </a:lnTo>
                    <a:lnTo>
                      <a:pt x="950" y="542"/>
                    </a:lnTo>
                    <a:lnTo>
                      <a:pt x="959" y="538"/>
                    </a:lnTo>
                    <a:lnTo>
                      <a:pt x="968" y="532"/>
                    </a:lnTo>
                    <a:lnTo>
                      <a:pt x="973" y="525"/>
                    </a:lnTo>
                    <a:lnTo>
                      <a:pt x="977" y="516"/>
                    </a:lnTo>
                    <a:lnTo>
                      <a:pt x="979" y="505"/>
                    </a:lnTo>
                    <a:lnTo>
                      <a:pt x="979" y="494"/>
                    </a:lnTo>
                    <a:lnTo>
                      <a:pt x="976" y="482"/>
                    </a:lnTo>
                    <a:lnTo>
                      <a:pt x="971" y="475"/>
                    </a:lnTo>
                    <a:lnTo>
                      <a:pt x="965" y="469"/>
                    </a:lnTo>
                    <a:lnTo>
                      <a:pt x="957" y="465"/>
                    </a:lnTo>
                    <a:lnTo>
                      <a:pt x="950" y="464"/>
                    </a:lnTo>
                    <a:lnTo>
                      <a:pt x="939" y="462"/>
                    </a:lnTo>
                    <a:lnTo>
                      <a:pt x="930" y="464"/>
                    </a:lnTo>
                    <a:lnTo>
                      <a:pt x="919" y="465"/>
                    </a:lnTo>
                    <a:lnTo>
                      <a:pt x="882" y="474"/>
                    </a:lnTo>
                    <a:lnTo>
                      <a:pt x="864" y="476"/>
                    </a:lnTo>
                    <a:lnTo>
                      <a:pt x="859" y="469"/>
                    </a:lnTo>
                    <a:lnTo>
                      <a:pt x="855" y="465"/>
                    </a:lnTo>
                    <a:lnTo>
                      <a:pt x="847" y="461"/>
                    </a:lnTo>
                    <a:lnTo>
                      <a:pt x="838" y="458"/>
                    </a:lnTo>
                    <a:lnTo>
                      <a:pt x="818" y="453"/>
                    </a:lnTo>
                    <a:lnTo>
                      <a:pt x="794" y="451"/>
                    </a:lnTo>
                    <a:lnTo>
                      <a:pt x="766" y="448"/>
                    </a:lnTo>
                    <a:lnTo>
                      <a:pt x="737" y="443"/>
                    </a:lnTo>
                    <a:lnTo>
                      <a:pt x="722" y="439"/>
                    </a:lnTo>
                    <a:lnTo>
                      <a:pt x="708" y="435"/>
                    </a:lnTo>
                    <a:lnTo>
                      <a:pt x="694" y="429"/>
                    </a:lnTo>
                    <a:lnTo>
                      <a:pt x="681" y="421"/>
                    </a:lnTo>
                    <a:lnTo>
                      <a:pt x="630" y="390"/>
                    </a:lnTo>
                    <a:lnTo>
                      <a:pt x="581" y="365"/>
                    </a:lnTo>
                    <a:lnTo>
                      <a:pt x="532" y="339"/>
                    </a:lnTo>
                    <a:lnTo>
                      <a:pt x="486" y="315"/>
                    </a:lnTo>
                    <a:lnTo>
                      <a:pt x="465" y="302"/>
                    </a:lnTo>
                    <a:lnTo>
                      <a:pt x="444" y="289"/>
                    </a:lnTo>
                    <a:lnTo>
                      <a:pt x="424" y="276"/>
                    </a:lnTo>
                    <a:lnTo>
                      <a:pt x="404" y="260"/>
                    </a:lnTo>
                    <a:lnTo>
                      <a:pt x="387" y="244"/>
                    </a:lnTo>
                    <a:lnTo>
                      <a:pt x="370" y="227"/>
                    </a:lnTo>
                    <a:lnTo>
                      <a:pt x="355" y="209"/>
                    </a:lnTo>
                    <a:lnTo>
                      <a:pt x="341" y="18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3" name="Freeform 149"/>
              <p:cNvSpPr>
                <a:spLocks/>
              </p:cNvSpPr>
              <p:nvPr/>
            </p:nvSpPr>
            <p:spPr bwMode="auto">
              <a:xfrm>
                <a:off x="4737" y="3281"/>
                <a:ext cx="62" cy="88"/>
              </a:xfrm>
              <a:custGeom>
                <a:avLst/>
                <a:gdLst>
                  <a:gd name="T0" fmla="*/ 1 w 124"/>
                  <a:gd name="T1" fmla="*/ 0 h 177"/>
                  <a:gd name="T2" fmla="*/ 1 w 124"/>
                  <a:gd name="T3" fmla="*/ 0 h 177"/>
                  <a:gd name="T4" fmla="*/ 2 w 124"/>
                  <a:gd name="T5" fmla="*/ 1 h 177"/>
                  <a:gd name="T6" fmla="*/ 4 w 124"/>
                  <a:gd name="T7" fmla="*/ 3 h 177"/>
                  <a:gd name="T8" fmla="*/ 6 w 124"/>
                  <a:gd name="T9" fmla="*/ 5 h 177"/>
                  <a:gd name="T10" fmla="*/ 9 w 124"/>
                  <a:gd name="T11" fmla="*/ 8 h 177"/>
                  <a:gd name="T12" fmla="*/ 10 w 124"/>
                  <a:gd name="T13" fmla="*/ 10 h 177"/>
                  <a:gd name="T14" fmla="*/ 11 w 124"/>
                  <a:gd name="T15" fmla="*/ 11 h 177"/>
                  <a:gd name="T16" fmla="*/ 12 w 124"/>
                  <a:gd name="T17" fmla="*/ 13 h 177"/>
                  <a:gd name="T18" fmla="*/ 13 w 124"/>
                  <a:gd name="T19" fmla="*/ 15 h 177"/>
                  <a:gd name="T20" fmla="*/ 14 w 124"/>
                  <a:gd name="T21" fmla="*/ 16 h 177"/>
                  <a:gd name="T22" fmla="*/ 15 w 124"/>
                  <a:gd name="T23" fmla="*/ 18 h 177"/>
                  <a:gd name="T24" fmla="*/ 15 w 124"/>
                  <a:gd name="T25" fmla="*/ 20 h 177"/>
                  <a:gd name="T26" fmla="*/ 15 w 124"/>
                  <a:gd name="T27" fmla="*/ 22 h 177"/>
                  <a:gd name="T28" fmla="*/ 16 w 124"/>
                  <a:gd name="T29" fmla="*/ 22 h 177"/>
                  <a:gd name="T30" fmla="*/ 16 w 124"/>
                  <a:gd name="T31" fmla="*/ 20 h 177"/>
                  <a:gd name="T32" fmla="*/ 15 w 124"/>
                  <a:gd name="T33" fmla="*/ 18 h 177"/>
                  <a:gd name="T34" fmla="*/ 15 w 124"/>
                  <a:gd name="T35" fmla="*/ 16 h 177"/>
                  <a:gd name="T36" fmla="*/ 14 w 124"/>
                  <a:gd name="T37" fmla="*/ 14 h 177"/>
                  <a:gd name="T38" fmla="*/ 13 w 124"/>
                  <a:gd name="T39" fmla="*/ 13 h 177"/>
                  <a:gd name="T40" fmla="*/ 12 w 124"/>
                  <a:gd name="T41" fmla="*/ 11 h 177"/>
                  <a:gd name="T42" fmla="*/ 10 w 124"/>
                  <a:gd name="T43" fmla="*/ 9 h 177"/>
                  <a:gd name="T44" fmla="*/ 9 w 124"/>
                  <a:gd name="T45" fmla="*/ 8 h 177"/>
                  <a:gd name="T46" fmla="*/ 7 w 124"/>
                  <a:gd name="T47" fmla="*/ 5 h 177"/>
                  <a:gd name="T48" fmla="*/ 4 w 124"/>
                  <a:gd name="T49" fmla="*/ 3 h 177"/>
                  <a:gd name="T50" fmla="*/ 2 w 124"/>
                  <a:gd name="T51" fmla="*/ 1 h 177"/>
                  <a:gd name="T52" fmla="*/ 1 w 124"/>
                  <a:gd name="T53" fmla="*/ 0 h 177"/>
                  <a:gd name="T54" fmla="*/ 1 w 124"/>
                  <a:gd name="T55" fmla="*/ 0 h 177"/>
                  <a:gd name="T56" fmla="*/ 1 w 124"/>
                  <a:gd name="T57" fmla="*/ 0 h 177"/>
                  <a:gd name="T58" fmla="*/ 1 w 124"/>
                  <a:gd name="T59" fmla="*/ 0 h 177"/>
                  <a:gd name="T60" fmla="*/ 1 w 124"/>
                  <a:gd name="T61" fmla="*/ 0 h 177"/>
                  <a:gd name="T62" fmla="*/ 0 w 124"/>
                  <a:gd name="T63" fmla="*/ 0 h 177"/>
                  <a:gd name="T64" fmla="*/ 1 w 124"/>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77">
                    <a:moveTo>
                      <a:pt x="1" y="5"/>
                    </a:moveTo>
                    <a:lnTo>
                      <a:pt x="1" y="5"/>
                    </a:lnTo>
                    <a:lnTo>
                      <a:pt x="12" y="13"/>
                    </a:lnTo>
                    <a:lnTo>
                      <a:pt x="27" y="28"/>
                    </a:lnTo>
                    <a:lnTo>
                      <a:pt x="46" y="46"/>
                    </a:lnTo>
                    <a:lnTo>
                      <a:pt x="66" y="69"/>
                    </a:lnTo>
                    <a:lnTo>
                      <a:pt x="76" y="81"/>
                    </a:lnTo>
                    <a:lnTo>
                      <a:pt x="86" y="94"/>
                    </a:lnTo>
                    <a:lnTo>
                      <a:pt x="95" y="106"/>
                    </a:lnTo>
                    <a:lnTo>
                      <a:pt x="102" y="121"/>
                    </a:lnTo>
                    <a:lnTo>
                      <a:pt x="110" y="135"/>
                    </a:lnTo>
                    <a:lnTo>
                      <a:pt x="115" y="148"/>
                    </a:lnTo>
                    <a:lnTo>
                      <a:pt x="118" y="162"/>
                    </a:lnTo>
                    <a:lnTo>
                      <a:pt x="119" y="177"/>
                    </a:lnTo>
                    <a:lnTo>
                      <a:pt x="124" y="177"/>
                    </a:lnTo>
                    <a:lnTo>
                      <a:pt x="122" y="162"/>
                    </a:lnTo>
                    <a:lnTo>
                      <a:pt x="119" y="148"/>
                    </a:lnTo>
                    <a:lnTo>
                      <a:pt x="113" y="134"/>
                    </a:lnTo>
                    <a:lnTo>
                      <a:pt x="107" y="119"/>
                    </a:lnTo>
                    <a:lnTo>
                      <a:pt x="99" y="105"/>
                    </a:lnTo>
                    <a:lnTo>
                      <a:pt x="90" y="92"/>
                    </a:lnTo>
                    <a:lnTo>
                      <a:pt x="79" y="78"/>
                    </a:lnTo>
                    <a:lnTo>
                      <a:pt x="70" y="66"/>
                    </a:lnTo>
                    <a:lnTo>
                      <a:pt x="49" y="43"/>
                    </a:lnTo>
                    <a:lnTo>
                      <a:pt x="30" y="25"/>
                    </a:lnTo>
                    <a:lnTo>
                      <a:pt x="15" y="10"/>
                    </a:lnTo>
                    <a:lnTo>
                      <a:pt x="4" y="0"/>
                    </a:lnTo>
                    <a:lnTo>
                      <a:pt x="4" y="2"/>
                    </a:lnTo>
                    <a:lnTo>
                      <a:pt x="4" y="0"/>
                    </a:lnTo>
                    <a:lnTo>
                      <a:pt x="3" y="0"/>
                    </a:lnTo>
                    <a:lnTo>
                      <a:pt x="1" y="0"/>
                    </a:lnTo>
                    <a:lnTo>
                      <a:pt x="0" y="2"/>
                    </a:lnTo>
                    <a:lnTo>
                      <a:pt x="1"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4" name="Freeform 150"/>
              <p:cNvSpPr>
                <a:spLocks/>
              </p:cNvSpPr>
              <p:nvPr/>
            </p:nvSpPr>
            <p:spPr bwMode="auto">
              <a:xfrm>
                <a:off x="4695" y="3273"/>
                <a:ext cx="44" cy="103"/>
              </a:xfrm>
              <a:custGeom>
                <a:avLst/>
                <a:gdLst>
                  <a:gd name="T0" fmla="*/ 3 w 88"/>
                  <a:gd name="T1" fmla="*/ 26 h 204"/>
                  <a:gd name="T2" fmla="*/ 4 w 88"/>
                  <a:gd name="T3" fmla="*/ 26 h 204"/>
                  <a:gd name="T4" fmla="*/ 3 w 88"/>
                  <a:gd name="T5" fmla="*/ 25 h 204"/>
                  <a:gd name="T6" fmla="*/ 3 w 88"/>
                  <a:gd name="T7" fmla="*/ 24 h 204"/>
                  <a:gd name="T8" fmla="*/ 2 w 88"/>
                  <a:gd name="T9" fmla="*/ 23 h 204"/>
                  <a:gd name="T10" fmla="*/ 2 w 88"/>
                  <a:gd name="T11" fmla="*/ 22 h 204"/>
                  <a:gd name="T12" fmla="*/ 1 w 88"/>
                  <a:gd name="T13" fmla="*/ 19 h 204"/>
                  <a:gd name="T14" fmla="*/ 1 w 88"/>
                  <a:gd name="T15" fmla="*/ 17 h 204"/>
                  <a:gd name="T16" fmla="*/ 1 w 88"/>
                  <a:gd name="T17" fmla="*/ 14 h 204"/>
                  <a:gd name="T18" fmla="*/ 1 w 88"/>
                  <a:gd name="T19" fmla="*/ 12 h 204"/>
                  <a:gd name="T20" fmla="*/ 2 w 88"/>
                  <a:gd name="T21" fmla="*/ 10 h 204"/>
                  <a:gd name="T22" fmla="*/ 2 w 88"/>
                  <a:gd name="T23" fmla="*/ 7 h 204"/>
                  <a:gd name="T24" fmla="*/ 3 w 88"/>
                  <a:gd name="T25" fmla="*/ 5 h 204"/>
                  <a:gd name="T26" fmla="*/ 4 w 88"/>
                  <a:gd name="T27" fmla="*/ 4 h 204"/>
                  <a:gd name="T28" fmla="*/ 5 w 88"/>
                  <a:gd name="T29" fmla="*/ 2 h 204"/>
                  <a:gd name="T30" fmla="*/ 6 w 88"/>
                  <a:gd name="T31" fmla="*/ 1 h 204"/>
                  <a:gd name="T32" fmla="*/ 7 w 88"/>
                  <a:gd name="T33" fmla="*/ 1 h 204"/>
                  <a:gd name="T34" fmla="*/ 7 w 88"/>
                  <a:gd name="T35" fmla="*/ 1 h 204"/>
                  <a:gd name="T36" fmla="*/ 8 w 88"/>
                  <a:gd name="T37" fmla="*/ 1 h 204"/>
                  <a:gd name="T38" fmla="*/ 8 w 88"/>
                  <a:gd name="T39" fmla="*/ 1 h 204"/>
                  <a:gd name="T40" fmla="*/ 9 w 88"/>
                  <a:gd name="T41" fmla="*/ 1 h 204"/>
                  <a:gd name="T42" fmla="*/ 10 w 88"/>
                  <a:gd name="T43" fmla="*/ 2 h 204"/>
                  <a:gd name="T44" fmla="*/ 10 w 88"/>
                  <a:gd name="T45" fmla="*/ 2 h 204"/>
                  <a:gd name="T46" fmla="*/ 11 w 88"/>
                  <a:gd name="T47" fmla="*/ 3 h 204"/>
                  <a:gd name="T48" fmla="*/ 11 w 88"/>
                  <a:gd name="T49" fmla="*/ 3 h 204"/>
                  <a:gd name="T50" fmla="*/ 11 w 88"/>
                  <a:gd name="T51" fmla="*/ 2 h 204"/>
                  <a:gd name="T52" fmla="*/ 10 w 88"/>
                  <a:gd name="T53" fmla="*/ 1 h 204"/>
                  <a:gd name="T54" fmla="*/ 9 w 88"/>
                  <a:gd name="T55" fmla="*/ 1 h 204"/>
                  <a:gd name="T56" fmla="*/ 9 w 88"/>
                  <a:gd name="T57" fmla="*/ 1 h 204"/>
                  <a:gd name="T58" fmla="*/ 8 w 88"/>
                  <a:gd name="T59" fmla="*/ 0 h 204"/>
                  <a:gd name="T60" fmla="*/ 7 w 88"/>
                  <a:gd name="T61" fmla="*/ 1 h 204"/>
                  <a:gd name="T62" fmla="*/ 6 w 88"/>
                  <a:gd name="T63" fmla="*/ 1 h 204"/>
                  <a:gd name="T64" fmla="*/ 6 w 88"/>
                  <a:gd name="T65" fmla="*/ 1 h 204"/>
                  <a:gd name="T66" fmla="*/ 4 w 88"/>
                  <a:gd name="T67" fmla="*/ 2 h 204"/>
                  <a:gd name="T68" fmla="*/ 3 w 88"/>
                  <a:gd name="T69" fmla="*/ 3 h 204"/>
                  <a:gd name="T70" fmla="*/ 3 w 88"/>
                  <a:gd name="T71" fmla="*/ 5 h 204"/>
                  <a:gd name="T72" fmla="*/ 2 w 88"/>
                  <a:gd name="T73" fmla="*/ 7 h 204"/>
                  <a:gd name="T74" fmla="*/ 1 w 88"/>
                  <a:gd name="T75" fmla="*/ 9 h 204"/>
                  <a:gd name="T76" fmla="*/ 1 w 88"/>
                  <a:gd name="T77" fmla="*/ 12 h 204"/>
                  <a:gd name="T78" fmla="*/ 0 w 88"/>
                  <a:gd name="T79" fmla="*/ 14 h 204"/>
                  <a:gd name="T80" fmla="*/ 0 w 88"/>
                  <a:gd name="T81" fmla="*/ 17 h 204"/>
                  <a:gd name="T82" fmla="*/ 1 w 88"/>
                  <a:gd name="T83" fmla="*/ 19 h 204"/>
                  <a:gd name="T84" fmla="*/ 1 w 88"/>
                  <a:gd name="T85" fmla="*/ 22 h 204"/>
                  <a:gd name="T86" fmla="*/ 2 w 88"/>
                  <a:gd name="T87" fmla="*/ 23 h 204"/>
                  <a:gd name="T88" fmla="*/ 2 w 88"/>
                  <a:gd name="T89" fmla="*/ 24 h 204"/>
                  <a:gd name="T90" fmla="*/ 3 w 88"/>
                  <a:gd name="T91" fmla="*/ 25 h 204"/>
                  <a:gd name="T92" fmla="*/ 3 w 88"/>
                  <a:gd name="T93" fmla="*/ 26 h 204"/>
                  <a:gd name="T94" fmla="*/ 4 w 88"/>
                  <a:gd name="T95" fmla="*/ 26 h 204"/>
                  <a:gd name="T96" fmla="*/ 3 w 88"/>
                  <a:gd name="T97" fmla="*/ 26 h 204"/>
                  <a:gd name="T98" fmla="*/ 4 w 88"/>
                  <a:gd name="T99" fmla="*/ 26 h 204"/>
                  <a:gd name="T100" fmla="*/ 4 w 88"/>
                  <a:gd name="T101" fmla="*/ 26 h 204"/>
                  <a:gd name="T102" fmla="*/ 4 w 88"/>
                  <a:gd name="T103" fmla="*/ 26 h 204"/>
                  <a:gd name="T104" fmla="*/ 4 w 88"/>
                  <a:gd name="T105" fmla="*/ 26 h 204"/>
                  <a:gd name="T106" fmla="*/ 3 w 88"/>
                  <a:gd name="T107" fmla="*/ 26 h 2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 h="204">
                    <a:moveTo>
                      <a:pt x="24" y="204"/>
                    </a:moveTo>
                    <a:lnTo>
                      <a:pt x="27" y="202"/>
                    </a:lnTo>
                    <a:lnTo>
                      <a:pt x="23" y="194"/>
                    </a:lnTo>
                    <a:lnTo>
                      <a:pt x="18" y="186"/>
                    </a:lnTo>
                    <a:lnTo>
                      <a:pt x="15" y="177"/>
                    </a:lnTo>
                    <a:lnTo>
                      <a:pt x="12" y="169"/>
                    </a:lnTo>
                    <a:lnTo>
                      <a:pt x="7" y="150"/>
                    </a:lnTo>
                    <a:lnTo>
                      <a:pt x="4" y="130"/>
                    </a:lnTo>
                    <a:lnTo>
                      <a:pt x="4" y="110"/>
                    </a:lnTo>
                    <a:lnTo>
                      <a:pt x="6" y="91"/>
                    </a:lnTo>
                    <a:lnTo>
                      <a:pt x="9" y="73"/>
                    </a:lnTo>
                    <a:lnTo>
                      <a:pt x="14" y="56"/>
                    </a:lnTo>
                    <a:lnTo>
                      <a:pt x="20" y="40"/>
                    </a:lnTo>
                    <a:lnTo>
                      <a:pt x="27" y="27"/>
                    </a:lnTo>
                    <a:lnTo>
                      <a:pt x="37" y="15"/>
                    </a:lnTo>
                    <a:lnTo>
                      <a:pt x="46" y="8"/>
                    </a:lnTo>
                    <a:lnTo>
                      <a:pt x="50" y="7"/>
                    </a:lnTo>
                    <a:lnTo>
                      <a:pt x="55" y="5"/>
                    </a:lnTo>
                    <a:lnTo>
                      <a:pt x="59" y="4"/>
                    </a:lnTo>
                    <a:lnTo>
                      <a:pt x="64" y="5"/>
                    </a:lnTo>
                    <a:lnTo>
                      <a:pt x="69" y="7"/>
                    </a:lnTo>
                    <a:lnTo>
                      <a:pt x="75" y="10"/>
                    </a:lnTo>
                    <a:lnTo>
                      <a:pt x="79" y="14"/>
                    </a:lnTo>
                    <a:lnTo>
                      <a:pt x="85" y="20"/>
                    </a:lnTo>
                    <a:lnTo>
                      <a:pt x="88" y="17"/>
                    </a:lnTo>
                    <a:lnTo>
                      <a:pt x="82" y="11"/>
                    </a:lnTo>
                    <a:lnTo>
                      <a:pt x="76" y="5"/>
                    </a:lnTo>
                    <a:lnTo>
                      <a:pt x="72" y="3"/>
                    </a:lnTo>
                    <a:lnTo>
                      <a:pt x="66" y="1"/>
                    </a:lnTo>
                    <a:lnTo>
                      <a:pt x="59" y="0"/>
                    </a:lnTo>
                    <a:lnTo>
                      <a:pt x="53" y="1"/>
                    </a:lnTo>
                    <a:lnTo>
                      <a:pt x="47" y="3"/>
                    </a:lnTo>
                    <a:lnTo>
                      <a:pt x="43" y="5"/>
                    </a:lnTo>
                    <a:lnTo>
                      <a:pt x="32" y="13"/>
                    </a:lnTo>
                    <a:lnTo>
                      <a:pt x="24" y="24"/>
                    </a:lnTo>
                    <a:lnTo>
                      <a:pt x="17" y="38"/>
                    </a:lnTo>
                    <a:lnTo>
                      <a:pt x="9" y="54"/>
                    </a:lnTo>
                    <a:lnTo>
                      <a:pt x="4" y="71"/>
                    </a:lnTo>
                    <a:lnTo>
                      <a:pt x="1" y="91"/>
                    </a:lnTo>
                    <a:lnTo>
                      <a:pt x="0" y="110"/>
                    </a:lnTo>
                    <a:lnTo>
                      <a:pt x="0" y="130"/>
                    </a:lnTo>
                    <a:lnTo>
                      <a:pt x="3" y="150"/>
                    </a:lnTo>
                    <a:lnTo>
                      <a:pt x="7" y="169"/>
                    </a:lnTo>
                    <a:lnTo>
                      <a:pt x="11" y="179"/>
                    </a:lnTo>
                    <a:lnTo>
                      <a:pt x="14" y="187"/>
                    </a:lnTo>
                    <a:lnTo>
                      <a:pt x="18" y="196"/>
                    </a:lnTo>
                    <a:lnTo>
                      <a:pt x="24" y="204"/>
                    </a:lnTo>
                    <a:lnTo>
                      <a:pt x="27" y="202"/>
                    </a:lnTo>
                    <a:lnTo>
                      <a:pt x="24" y="204"/>
                    </a:lnTo>
                    <a:lnTo>
                      <a:pt x="26" y="204"/>
                    </a:lnTo>
                    <a:lnTo>
                      <a:pt x="27" y="204"/>
                    </a:lnTo>
                    <a:lnTo>
                      <a:pt x="29" y="203"/>
                    </a:lnTo>
                    <a:lnTo>
                      <a:pt x="27" y="202"/>
                    </a:lnTo>
                    <a:lnTo>
                      <a:pt x="24" y="20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5" name="Freeform 151"/>
              <p:cNvSpPr>
                <a:spLocks/>
              </p:cNvSpPr>
              <p:nvPr/>
            </p:nvSpPr>
            <p:spPr bwMode="auto">
              <a:xfrm>
                <a:off x="4670" y="3338"/>
                <a:ext cx="39" cy="38"/>
              </a:xfrm>
              <a:custGeom>
                <a:avLst/>
                <a:gdLst>
                  <a:gd name="T0" fmla="*/ 0 w 78"/>
                  <a:gd name="T1" fmla="*/ 1 h 74"/>
                  <a:gd name="T2" fmla="*/ 0 w 78"/>
                  <a:gd name="T3" fmla="*/ 1 h 74"/>
                  <a:gd name="T4" fmla="*/ 3 w 78"/>
                  <a:gd name="T5" fmla="*/ 3 h 74"/>
                  <a:gd name="T6" fmla="*/ 5 w 78"/>
                  <a:gd name="T7" fmla="*/ 6 h 74"/>
                  <a:gd name="T8" fmla="*/ 7 w 78"/>
                  <a:gd name="T9" fmla="*/ 8 h 74"/>
                  <a:gd name="T10" fmla="*/ 10 w 78"/>
                  <a:gd name="T11" fmla="*/ 10 h 74"/>
                  <a:gd name="T12" fmla="*/ 10 w 78"/>
                  <a:gd name="T13" fmla="*/ 10 h 74"/>
                  <a:gd name="T14" fmla="*/ 8 w 78"/>
                  <a:gd name="T15" fmla="*/ 7 h 74"/>
                  <a:gd name="T16" fmla="*/ 5 w 78"/>
                  <a:gd name="T17" fmla="*/ 5 h 74"/>
                  <a:gd name="T18" fmla="*/ 3 w 78"/>
                  <a:gd name="T19" fmla="*/ 3 h 74"/>
                  <a:gd name="T20" fmla="*/ 1 w 78"/>
                  <a:gd name="T21" fmla="*/ 1 h 74"/>
                  <a:gd name="T22" fmla="*/ 1 w 78"/>
                  <a:gd name="T23" fmla="*/ 0 h 74"/>
                  <a:gd name="T24" fmla="*/ 1 w 78"/>
                  <a:gd name="T25" fmla="*/ 1 h 74"/>
                  <a:gd name="T26" fmla="*/ 1 w 78"/>
                  <a:gd name="T27" fmla="*/ 0 h 74"/>
                  <a:gd name="T28" fmla="*/ 0 w 78"/>
                  <a:gd name="T29" fmla="*/ 1 h 74"/>
                  <a:gd name="T30" fmla="*/ 0 w 78"/>
                  <a:gd name="T31" fmla="*/ 1 h 74"/>
                  <a:gd name="T32" fmla="*/ 0 w 78"/>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74">
                    <a:moveTo>
                      <a:pt x="0" y="4"/>
                    </a:moveTo>
                    <a:lnTo>
                      <a:pt x="0" y="4"/>
                    </a:lnTo>
                    <a:lnTo>
                      <a:pt x="19" y="21"/>
                    </a:lnTo>
                    <a:lnTo>
                      <a:pt x="36" y="40"/>
                    </a:lnTo>
                    <a:lnTo>
                      <a:pt x="55" y="59"/>
                    </a:lnTo>
                    <a:lnTo>
                      <a:pt x="75" y="74"/>
                    </a:lnTo>
                    <a:lnTo>
                      <a:pt x="78" y="72"/>
                    </a:lnTo>
                    <a:lnTo>
                      <a:pt x="58" y="54"/>
                    </a:lnTo>
                    <a:lnTo>
                      <a:pt x="40" y="37"/>
                    </a:lnTo>
                    <a:lnTo>
                      <a:pt x="22" y="19"/>
                    </a:lnTo>
                    <a:lnTo>
                      <a:pt x="3" y="1"/>
                    </a:lnTo>
                    <a:lnTo>
                      <a:pt x="3" y="0"/>
                    </a:lnTo>
                    <a:lnTo>
                      <a:pt x="3" y="1"/>
                    </a:lnTo>
                    <a:lnTo>
                      <a:pt x="2" y="0"/>
                    </a:lnTo>
                    <a:lnTo>
                      <a:pt x="0" y="1"/>
                    </a:lnTo>
                    <a:lnTo>
                      <a:pt x="0" y="3"/>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6" name="Freeform 152"/>
              <p:cNvSpPr>
                <a:spLocks/>
              </p:cNvSpPr>
              <p:nvPr/>
            </p:nvSpPr>
            <p:spPr bwMode="auto">
              <a:xfrm>
                <a:off x="4646" y="3336"/>
                <a:ext cx="33" cy="92"/>
              </a:xfrm>
              <a:custGeom>
                <a:avLst/>
                <a:gdLst>
                  <a:gd name="T0" fmla="*/ 8 w 66"/>
                  <a:gd name="T1" fmla="*/ 23 h 183"/>
                  <a:gd name="T2" fmla="*/ 8 w 66"/>
                  <a:gd name="T3" fmla="*/ 23 h 183"/>
                  <a:gd name="T4" fmla="*/ 7 w 66"/>
                  <a:gd name="T5" fmla="*/ 22 h 183"/>
                  <a:gd name="T6" fmla="*/ 6 w 66"/>
                  <a:gd name="T7" fmla="*/ 22 h 183"/>
                  <a:gd name="T8" fmla="*/ 5 w 66"/>
                  <a:gd name="T9" fmla="*/ 21 h 183"/>
                  <a:gd name="T10" fmla="*/ 5 w 66"/>
                  <a:gd name="T11" fmla="*/ 20 h 183"/>
                  <a:gd name="T12" fmla="*/ 4 w 66"/>
                  <a:gd name="T13" fmla="*/ 19 h 183"/>
                  <a:gd name="T14" fmla="*/ 3 w 66"/>
                  <a:gd name="T15" fmla="*/ 18 h 183"/>
                  <a:gd name="T16" fmla="*/ 3 w 66"/>
                  <a:gd name="T17" fmla="*/ 17 h 183"/>
                  <a:gd name="T18" fmla="*/ 2 w 66"/>
                  <a:gd name="T19" fmla="*/ 16 h 183"/>
                  <a:gd name="T20" fmla="*/ 2 w 66"/>
                  <a:gd name="T21" fmla="*/ 14 h 183"/>
                  <a:gd name="T22" fmla="*/ 1 w 66"/>
                  <a:gd name="T23" fmla="*/ 12 h 183"/>
                  <a:gd name="T24" fmla="*/ 1 w 66"/>
                  <a:gd name="T25" fmla="*/ 10 h 183"/>
                  <a:gd name="T26" fmla="*/ 1 w 66"/>
                  <a:gd name="T27" fmla="*/ 8 h 183"/>
                  <a:gd name="T28" fmla="*/ 1 w 66"/>
                  <a:gd name="T29" fmla="*/ 6 h 183"/>
                  <a:gd name="T30" fmla="*/ 2 w 66"/>
                  <a:gd name="T31" fmla="*/ 5 h 183"/>
                  <a:gd name="T32" fmla="*/ 2 w 66"/>
                  <a:gd name="T33" fmla="*/ 3 h 183"/>
                  <a:gd name="T34" fmla="*/ 3 w 66"/>
                  <a:gd name="T35" fmla="*/ 2 h 183"/>
                  <a:gd name="T36" fmla="*/ 4 w 66"/>
                  <a:gd name="T37" fmla="*/ 1 h 183"/>
                  <a:gd name="T38" fmla="*/ 5 w 66"/>
                  <a:gd name="T39" fmla="*/ 1 h 183"/>
                  <a:gd name="T40" fmla="*/ 5 w 66"/>
                  <a:gd name="T41" fmla="*/ 1 h 183"/>
                  <a:gd name="T42" fmla="*/ 6 w 66"/>
                  <a:gd name="T43" fmla="*/ 1 h 183"/>
                  <a:gd name="T44" fmla="*/ 6 w 66"/>
                  <a:gd name="T45" fmla="*/ 1 h 183"/>
                  <a:gd name="T46" fmla="*/ 6 w 66"/>
                  <a:gd name="T47" fmla="*/ 1 h 183"/>
                  <a:gd name="T48" fmla="*/ 7 w 66"/>
                  <a:gd name="T49" fmla="*/ 1 h 183"/>
                  <a:gd name="T50" fmla="*/ 6 w 66"/>
                  <a:gd name="T51" fmla="*/ 1 h 183"/>
                  <a:gd name="T52" fmla="*/ 6 w 66"/>
                  <a:gd name="T53" fmla="*/ 0 h 183"/>
                  <a:gd name="T54" fmla="*/ 5 w 66"/>
                  <a:gd name="T55" fmla="*/ 0 h 183"/>
                  <a:gd name="T56" fmla="*/ 5 w 66"/>
                  <a:gd name="T57" fmla="*/ 1 h 183"/>
                  <a:gd name="T58" fmla="*/ 4 w 66"/>
                  <a:gd name="T59" fmla="*/ 1 h 183"/>
                  <a:gd name="T60" fmla="*/ 3 w 66"/>
                  <a:gd name="T61" fmla="*/ 2 h 183"/>
                  <a:gd name="T62" fmla="*/ 2 w 66"/>
                  <a:gd name="T63" fmla="*/ 3 h 183"/>
                  <a:gd name="T64" fmla="*/ 1 w 66"/>
                  <a:gd name="T65" fmla="*/ 5 h 183"/>
                  <a:gd name="T66" fmla="*/ 1 w 66"/>
                  <a:gd name="T67" fmla="*/ 6 h 183"/>
                  <a:gd name="T68" fmla="*/ 0 w 66"/>
                  <a:gd name="T69" fmla="*/ 8 h 183"/>
                  <a:gd name="T70" fmla="*/ 0 w 66"/>
                  <a:gd name="T71" fmla="*/ 10 h 183"/>
                  <a:gd name="T72" fmla="*/ 1 w 66"/>
                  <a:gd name="T73" fmla="*/ 12 h 183"/>
                  <a:gd name="T74" fmla="*/ 1 w 66"/>
                  <a:gd name="T75" fmla="*/ 14 h 183"/>
                  <a:gd name="T76" fmla="*/ 2 w 66"/>
                  <a:gd name="T77" fmla="*/ 17 h 183"/>
                  <a:gd name="T78" fmla="*/ 2 w 66"/>
                  <a:gd name="T79" fmla="*/ 17 h 183"/>
                  <a:gd name="T80" fmla="*/ 3 w 66"/>
                  <a:gd name="T81" fmla="*/ 18 h 183"/>
                  <a:gd name="T82" fmla="*/ 3 w 66"/>
                  <a:gd name="T83" fmla="*/ 19 h 183"/>
                  <a:gd name="T84" fmla="*/ 4 w 66"/>
                  <a:gd name="T85" fmla="*/ 20 h 183"/>
                  <a:gd name="T86" fmla="*/ 5 w 66"/>
                  <a:gd name="T87" fmla="*/ 21 h 183"/>
                  <a:gd name="T88" fmla="*/ 6 w 66"/>
                  <a:gd name="T89" fmla="*/ 22 h 183"/>
                  <a:gd name="T90" fmla="*/ 7 w 66"/>
                  <a:gd name="T91" fmla="*/ 23 h 183"/>
                  <a:gd name="T92" fmla="*/ 8 w 66"/>
                  <a:gd name="T93" fmla="*/ 23 h 183"/>
                  <a:gd name="T94" fmla="*/ 8 w 66"/>
                  <a:gd name="T95" fmla="*/ 23 h 183"/>
                  <a:gd name="T96" fmla="*/ 8 w 66"/>
                  <a:gd name="T97" fmla="*/ 23 h 183"/>
                  <a:gd name="T98" fmla="*/ 8 w 66"/>
                  <a:gd name="T99" fmla="*/ 23 h 183"/>
                  <a:gd name="T100" fmla="*/ 9 w 66"/>
                  <a:gd name="T101" fmla="*/ 23 h 183"/>
                  <a:gd name="T102" fmla="*/ 9 w 66"/>
                  <a:gd name="T103" fmla="*/ 23 h 183"/>
                  <a:gd name="T104" fmla="*/ 8 w 66"/>
                  <a:gd name="T105" fmla="*/ 23 h 183"/>
                  <a:gd name="T106" fmla="*/ 8 w 66"/>
                  <a:gd name="T107" fmla="*/ 23 h 1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6" h="183">
                    <a:moveTo>
                      <a:pt x="64" y="183"/>
                    </a:moveTo>
                    <a:lnTo>
                      <a:pt x="64" y="179"/>
                    </a:lnTo>
                    <a:lnTo>
                      <a:pt x="55" y="174"/>
                    </a:lnTo>
                    <a:lnTo>
                      <a:pt x="47" y="169"/>
                    </a:lnTo>
                    <a:lnTo>
                      <a:pt x="40" y="163"/>
                    </a:lnTo>
                    <a:lnTo>
                      <a:pt x="34" y="156"/>
                    </a:lnTo>
                    <a:lnTo>
                      <a:pt x="28" y="149"/>
                    </a:lnTo>
                    <a:lnTo>
                      <a:pt x="23" y="141"/>
                    </a:lnTo>
                    <a:lnTo>
                      <a:pt x="18" y="134"/>
                    </a:lnTo>
                    <a:lnTo>
                      <a:pt x="14" y="127"/>
                    </a:lnTo>
                    <a:lnTo>
                      <a:pt x="9" y="111"/>
                    </a:lnTo>
                    <a:lnTo>
                      <a:pt x="6" y="94"/>
                    </a:lnTo>
                    <a:lnTo>
                      <a:pt x="5" y="78"/>
                    </a:lnTo>
                    <a:lnTo>
                      <a:pt x="5" y="63"/>
                    </a:lnTo>
                    <a:lnTo>
                      <a:pt x="8" y="48"/>
                    </a:lnTo>
                    <a:lnTo>
                      <a:pt x="11" y="34"/>
                    </a:lnTo>
                    <a:lnTo>
                      <a:pt x="15" y="23"/>
                    </a:lnTo>
                    <a:lnTo>
                      <a:pt x="21" y="14"/>
                    </a:lnTo>
                    <a:lnTo>
                      <a:pt x="28" y="8"/>
                    </a:lnTo>
                    <a:lnTo>
                      <a:pt x="35" y="4"/>
                    </a:lnTo>
                    <a:lnTo>
                      <a:pt x="38" y="4"/>
                    </a:lnTo>
                    <a:lnTo>
                      <a:pt x="41" y="4"/>
                    </a:lnTo>
                    <a:lnTo>
                      <a:pt x="44" y="5"/>
                    </a:lnTo>
                    <a:lnTo>
                      <a:pt x="47" y="8"/>
                    </a:lnTo>
                    <a:lnTo>
                      <a:pt x="50" y="4"/>
                    </a:lnTo>
                    <a:lnTo>
                      <a:pt x="46" y="3"/>
                    </a:lnTo>
                    <a:lnTo>
                      <a:pt x="43" y="0"/>
                    </a:lnTo>
                    <a:lnTo>
                      <a:pt x="38" y="0"/>
                    </a:lnTo>
                    <a:lnTo>
                      <a:pt x="34" y="1"/>
                    </a:lnTo>
                    <a:lnTo>
                      <a:pt x="26" y="4"/>
                    </a:lnTo>
                    <a:lnTo>
                      <a:pt x="18" y="11"/>
                    </a:lnTo>
                    <a:lnTo>
                      <a:pt x="12" y="21"/>
                    </a:lnTo>
                    <a:lnTo>
                      <a:pt x="6" y="33"/>
                    </a:lnTo>
                    <a:lnTo>
                      <a:pt x="3" y="47"/>
                    </a:lnTo>
                    <a:lnTo>
                      <a:pt x="0" y="63"/>
                    </a:lnTo>
                    <a:lnTo>
                      <a:pt x="0" y="78"/>
                    </a:lnTo>
                    <a:lnTo>
                      <a:pt x="2" y="96"/>
                    </a:lnTo>
                    <a:lnTo>
                      <a:pt x="5" y="111"/>
                    </a:lnTo>
                    <a:lnTo>
                      <a:pt x="11" y="129"/>
                    </a:lnTo>
                    <a:lnTo>
                      <a:pt x="14" y="136"/>
                    </a:lnTo>
                    <a:lnTo>
                      <a:pt x="18" y="144"/>
                    </a:lnTo>
                    <a:lnTo>
                      <a:pt x="24" y="151"/>
                    </a:lnTo>
                    <a:lnTo>
                      <a:pt x="31" y="159"/>
                    </a:lnTo>
                    <a:lnTo>
                      <a:pt x="37" y="166"/>
                    </a:lnTo>
                    <a:lnTo>
                      <a:pt x="44" y="172"/>
                    </a:lnTo>
                    <a:lnTo>
                      <a:pt x="53" y="177"/>
                    </a:lnTo>
                    <a:lnTo>
                      <a:pt x="63" y="183"/>
                    </a:lnTo>
                    <a:lnTo>
                      <a:pt x="64" y="179"/>
                    </a:lnTo>
                    <a:lnTo>
                      <a:pt x="63" y="183"/>
                    </a:lnTo>
                    <a:lnTo>
                      <a:pt x="64" y="183"/>
                    </a:lnTo>
                    <a:lnTo>
                      <a:pt x="66" y="182"/>
                    </a:lnTo>
                    <a:lnTo>
                      <a:pt x="66" y="180"/>
                    </a:lnTo>
                    <a:lnTo>
                      <a:pt x="64" y="179"/>
                    </a:lnTo>
                    <a:lnTo>
                      <a:pt x="64" y="1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7" name="Freeform 153"/>
              <p:cNvSpPr>
                <a:spLocks/>
              </p:cNvSpPr>
              <p:nvPr/>
            </p:nvSpPr>
            <p:spPr bwMode="auto">
              <a:xfrm>
                <a:off x="4631" y="3426"/>
                <a:ext cx="47" cy="4"/>
              </a:xfrm>
              <a:custGeom>
                <a:avLst/>
                <a:gdLst>
                  <a:gd name="T0" fmla="*/ 1 w 93"/>
                  <a:gd name="T1" fmla="*/ 1 h 8"/>
                  <a:gd name="T2" fmla="*/ 1 w 93"/>
                  <a:gd name="T3" fmla="*/ 1 h 8"/>
                  <a:gd name="T4" fmla="*/ 2 w 93"/>
                  <a:gd name="T5" fmla="*/ 1 h 8"/>
                  <a:gd name="T6" fmla="*/ 3 w 93"/>
                  <a:gd name="T7" fmla="*/ 1 h 8"/>
                  <a:gd name="T8" fmla="*/ 4 w 93"/>
                  <a:gd name="T9" fmla="*/ 1 h 8"/>
                  <a:gd name="T10" fmla="*/ 6 w 93"/>
                  <a:gd name="T11" fmla="*/ 1 h 8"/>
                  <a:gd name="T12" fmla="*/ 9 w 93"/>
                  <a:gd name="T13" fmla="*/ 1 h 8"/>
                  <a:gd name="T14" fmla="*/ 12 w 93"/>
                  <a:gd name="T15" fmla="*/ 1 h 8"/>
                  <a:gd name="T16" fmla="*/ 12 w 93"/>
                  <a:gd name="T17" fmla="*/ 0 h 8"/>
                  <a:gd name="T18" fmla="*/ 9 w 93"/>
                  <a:gd name="T19" fmla="*/ 1 h 8"/>
                  <a:gd name="T20" fmla="*/ 6 w 93"/>
                  <a:gd name="T21" fmla="*/ 1 h 8"/>
                  <a:gd name="T22" fmla="*/ 4 w 93"/>
                  <a:gd name="T23" fmla="*/ 1 h 8"/>
                  <a:gd name="T24" fmla="*/ 3 w 93"/>
                  <a:gd name="T25" fmla="*/ 1 h 8"/>
                  <a:gd name="T26" fmla="*/ 2 w 93"/>
                  <a:gd name="T27" fmla="*/ 1 h 8"/>
                  <a:gd name="T28" fmla="*/ 1 w 93"/>
                  <a:gd name="T29" fmla="*/ 1 h 8"/>
                  <a:gd name="T30" fmla="*/ 0 w 93"/>
                  <a:gd name="T31" fmla="*/ 1 h 8"/>
                  <a:gd name="T32" fmla="*/ 1 w 93"/>
                  <a:gd name="T33" fmla="*/ 1 h 8"/>
                  <a:gd name="T34" fmla="*/ 0 w 93"/>
                  <a:gd name="T35" fmla="*/ 1 h 8"/>
                  <a:gd name="T36" fmla="*/ 0 w 93"/>
                  <a:gd name="T37" fmla="*/ 1 h 8"/>
                  <a:gd name="T38" fmla="*/ 1 w 93"/>
                  <a:gd name="T39" fmla="*/ 1 h 8"/>
                  <a:gd name="T40" fmla="*/ 1 w 93"/>
                  <a:gd name="T41" fmla="*/ 1 h 8"/>
                  <a:gd name="T42" fmla="*/ 1 w 93"/>
                  <a:gd name="T43" fmla="*/ 1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8">
                    <a:moveTo>
                      <a:pt x="5" y="8"/>
                    </a:moveTo>
                    <a:lnTo>
                      <a:pt x="3" y="8"/>
                    </a:lnTo>
                    <a:lnTo>
                      <a:pt x="11" y="7"/>
                    </a:lnTo>
                    <a:lnTo>
                      <a:pt x="20" y="5"/>
                    </a:lnTo>
                    <a:lnTo>
                      <a:pt x="31" y="5"/>
                    </a:lnTo>
                    <a:lnTo>
                      <a:pt x="41" y="5"/>
                    </a:lnTo>
                    <a:lnTo>
                      <a:pt x="67" y="5"/>
                    </a:lnTo>
                    <a:lnTo>
                      <a:pt x="93" y="4"/>
                    </a:lnTo>
                    <a:lnTo>
                      <a:pt x="93" y="0"/>
                    </a:lnTo>
                    <a:lnTo>
                      <a:pt x="67" y="1"/>
                    </a:lnTo>
                    <a:lnTo>
                      <a:pt x="41" y="1"/>
                    </a:lnTo>
                    <a:lnTo>
                      <a:pt x="31" y="1"/>
                    </a:lnTo>
                    <a:lnTo>
                      <a:pt x="18" y="1"/>
                    </a:lnTo>
                    <a:lnTo>
                      <a:pt x="9" y="3"/>
                    </a:lnTo>
                    <a:lnTo>
                      <a:pt x="1" y="5"/>
                    </a:lnTo>
                    <a:lnTo>
                      <a:pt x="0" y="5"/>
                    </a:lnTo>
                    <a:lnTo>
                      <a:pt x="1" y="5"/>
                    </a:lnTo>
                    <a:lnTo>
                      <a:pt x="0" y="5"/>
                    </a:lnTo>
                    <a:lnTo>
                      <a:pt x="0" y="8"/>
                    </a:lnTo>
                    <a:lnTo>
                      <a:pt x="1" y="8"/>
                    </a:lnTo>
                    <a:lnTo>
                      <a:pt x="3" y="8"/>
                    </a:lnTo>
                    <a:lnTo>
                      <a:pt x="5"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8" name="Freeform 154"/>
              <p:cNvSpPr>
                <a:spLocks/>
              </p:cNvSpPr>
              <p:nvPr/>
            </p:nvSpPr>
            <p:spPr bwMode="auto">
              <a:xfrm>
                <a:off x="4627" y="3429"/>
                <a:ext cx="75" cy="62"/>
              </a:xfrm>
              <a:custGeom>
                <a:avLst/>
                <a:gdLst>
                  <a:gd name="T0" fmla="*/ 19 w 150"/>
                  <a:gd name="T1" fmla="*/ 15 h 125"/>
                  <a:gd name="T2" fmla="*/ 19 w 150"/>
                  <a:gd name="T3" fmla="*/ 14 h 125"/>
                  <a:gd name="T4" fmla="*/ 16 w 150"/>
                  <a:gd name="T5" fmla="*/ 15 h 125"/>
                  <a:gd name="T6" fmla="*/ 13 w 150"/>
                  <a:gd name="T7" fmla="*/ 14 h 125"/>
                  <a:gd name="T8" fmla="*/ 11 w 150"/>
                  <a:gd name="T9" fmla="*/ 14 h 125"/>
                  <a:gd name="T10" fmla="*/ 9 w 150"/>
                  <a:gd name="T11" fmla="*/ 14 h 125"/>
                  <a:gd name="T12" fmla="*/ 7 w 150"/>
                  <a:gd name="T13" fmla="*/ 13 h 125"/>
                  <a:gd name="T14" fmla="*/ 5 w 150"/>
                  <a:gd name="T15" fmla="*/ 12 h 125"/>
                  <a:gd name="T16" fmla="*/ 4 w 150"/>
                  <a:gd name="T17" fmla="*/ 11 h 125"/>
                  <a:gd name="T18" fmla="*/ 3 w 150"/>
                  <a:gd name="T19" fmla="*/ 9 h 125"/>
                  <a:gd name="T20" fmla="*/ 2 w 150"/>
                  <a:gd name="T21" fmla="*/ 8 h 125"/>
                  <a:gd name="T22" fmla="*/ 2 w 150"/>
                  <a:gd name="T23" fmla="*/ 7 h 125"/>
                  <a:gd name="T24" fmla="*/ 1 w 150"/>
                  <a:gd name="T25" fmla="*/ 5 h 125"/>
                  <a:gd name="T26" fmla="*/ 1 w 150"/>
                  <a:gd name="T27" fmla="*/ 4 h 125"/>
                  <a:gd name="T28" fmla="*/ 1 w 150"/>
                  <a:gd name="T29" fmla="*/ 3 h 125"/>
                  <a:gd name="T30" fmla="*/ 1 w 150"/>
                  <a:gd name="T31" fmla="*/ 2 h 125"/>
                  <a:gd name="T32" fmla="*/ 2 w 150"/>
                  <a:gd name="T33" fmla="*/ 1 h 125"/>
                  <a:gd name="T34" fmla="*/ 2 w 150"/>
                  <a:gd name="T35" fmla="*/ 0 h 125"/>
                  <a:gd name="T36" fmla="*/ 2 w 150"/>
                  <a:gd name="T37" fmla="*/ 0 h 125"/>
                  <a:gd name="T38" fmla="*/ 1 w 150"/>
                  <a:gd name="T39" fmla="*/ 1 h 125"/>
                  <a:gd name="T40" fmla="*/ 1 w 150"/>
                  <a:gd name="T41" fmla="*/ 2 h 125"/>
                  <a:gd name="T42" fmla="*/ 0 w 150"/>
                  <a:gd name="T43" fmla="*/ 3 h 125"/>
                  <a:gd name="T44" fmla="*/ 0 w 150"/>
                  <a:gd name="T45" fmla="*/ 4 h 125"/>
                  <a:gd name="T46" fmla="*/ 1 w 150"/>
                  <a:gd name="T47" fmla="*/ 5 h 125"/>
                  <a:gd name="T48" fmla="*/ 1 w 150"/>
                  <a:gd name="T49" fmla="*/ 7 h 125"/>
                  <a:gd name="T50" fmla="*/ 2 w 150"/>
                  <a:gd name="T51" fmla="*/ 8 h 125"/>
                  <a:gd name="T52" fmla="*/ 3 w 150"/>
                  <a:gd name="T53" fmla="*/ 10 h 125"/>
                  <a:gd name="T54" fmla="*/ 4 w 150"/>
                  <a:gd name="T55" fmla="*/ 11 h 125"/>
                  <a:gd name="T56" fmla="*/ 5 w 150"/>
                  <a:gd name="T57" fmla="*/ 12 h 125"/>
                  <a:gd name="T58" fmla="*/ 7 w 150"/>
                  <a:gd name="T59" fmla="*/ 13 h 125"/>
                  <a:gd name="T60" fmla="*/ 9 w 150"/>
                  <a:gd name="T61" fmla="*/ 14 h 125"/>
                  <a:gd name="T62" fmla="*/ 11 w 150"/>
                  <a:gd name="T63" fmla="*/ 15 h 125"/>
                  <a:gd name="T64" fmla="*/ 13 w 150"/>
                  <a:gd name="T65" fmla="*/ 15 h 125"/>
                  <a:gd name="T66" fmla="*/ 16 w 150"/>
                  <a:gd name="T67" fmla="*/ 15 h 125"/>
                  <a:gd name="T68" fmla="*/ 19 w 150"/>
                  <a:gd name="T69" fmla="*/ 15 h 125"/>
                  <a:gd name="T70" fmla="*/ 19 w 150"/>
                  <a:gd name="T71" fmla="*/ 14 h 125"/>
                  <a:gd name="T72" fmla="*/ 19 w 150"/>
                  <a:gd name="T73" fmla="*/ 15 h 125"/>
                  <a:gd name="T74" fmla="*/ 19 w 150"/>
                  <a:gd name="T75" fmla="*/ 15 h 125"/>
                  <a:gd name="T76" fmla="*/ 19 w 150"/>
                  <a:gd name="T77" fmla="*/ 15 h 125"/>
                  <a:gd name="T78" fmla="*/ 19 w 150"/>
                  <a:gd name="T79" fmla="*/ 14 h 125"/>
                  <a:gd name="T80" fmla="*/ 19 w 150"/>
                  <a:gd name="T81" fmla="*/ 14 h 125"/>
                  <a:gd name="T82" fmla="*/ 19 w 150"/>
                  <a:gd name="T83" fmla="*/ 15 h 1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0" h="125">
                    <a:moveTo>
                      <a:pt x="148" y="122"/>
                    </a:moveTo>
                    <a:lnTo>
                      <a:pt x="147" y="118"/>
                    </a:lnTo>
                    <a:lnTo>
                      <a:pt x="124" y="121"/>
                    </a:lnTo>
                    <a:lnTo>
                      <a:pt x="102" y="119"/>
                    </a:lnTo>
                    <a:lnTo>
                      <a:pt x="84" y="116"/>
                    </a:lnTo>
                    <a:lnTo>
                      <a:pt x="67" y="112"/>
                    </a:lnTo>
                    <a:lnTo>
                      <a:pt x="52" y="105"/>
                    </a:lnTo>
                    <a:lnTo>
                      <a:pt x="40" y="98"/>
                    </a:lnTo>
                    <a:lnTo>
                      <a:pt x="29" y="88"/>
                    </a:lnTo>
                    <a:lnTo>
                      <a:pt x="21" y="78"/>
                    </a:lnTo>
                    <a:lnTo>
                      <a:pt x="14" y="68"/>
                    </a:lnTo>
                    <a:lnTo>
                      <a:pt x="9" y="56"/>
                    </a:lnTo>
                    <a:lnTo>
                      <a:pt x="6" y="46"/>
                    </a:lnTo>
                    <a:lnTo>
                      <a:pt x="4" y="35"/>
                    </a:lnTo>
                    <a:lnTo>
                      <a:pt x="4" y="26"/>
                    </a:lnTo>
                    <a:lnTo>
                      <a:pt x="6" y="16"/>
                    </a:lnTo>
                    <a:lnTo>
                      <a:pt x="9" y="9"/>
                    </a:lnTo>
                    <a:lnTo>
                      <a:pt x="14" y="3"/>
                    </a:lnTo>
                    <a:lnTo>
                      <a:pt x="9" y="0"/>
                    </a:lnTo>
                    <a:lnTo>
                      <a:pt x="4" y="8"/>
                    </a:lnTo>
                    <a:lnTo>
                      <a:pt x="1" y="16"/>
                    </a:lnTo>
                    <a:lnTo>
                      <a:pt x="0" y="25"/>
                    </a:lnTo>
                    <a:lnTo>
                      <a:pt x="0" y="36"/>
                    </a:lnTo>
                    <a:lnTo>
                      <a:pt x="1" y="46"/>
                    </a:lnTo>
                    <a:lnTo>
                      <a:pt x="4" y="58"/>
                    </a:lnTo>
                    <a:lnTo>
                      <a:pt x="10" y="69"/>
                    </a:lnTo>
                    <a:lnTo>
                      <a:pt x="17" y="81"/>
                    </a:lnTo>
                    <a:lnTo>
                      <a:pt x="26" y="91"/>
                    </a:lnTo>
                    <a:lnTo>
                      <a:pt x="36" y="101"/>
                    </a:lnTo>
                    <a:lnTo>
                      <a:pt x="50" y="109"/>
                    </a:lnTo>
                    <a:lnTo>
                      <a:pt x="66" y="116"/>
                    </a:lnTo>
                    <a:lnTo>
                      <a:pt x="82" y="121"/>
                    </a:lnTo>
                    <a:lnTo>
                      <a:pt x="102" y="124"/>
                    </a:lnTo>
                    <a:lnTo>
                      <a:pt x="124" y="125"/>
                    </a:lnTo>
                    <a:lnTo>
                      <a:pt x="147" y="122"/>
                    </a:lnTo>
                    <a:lnTo>
                      <a:pt x="147" y="118"/>
                    </a:lnTo>
                    <a:lnTo>
                      <a:pt x="147" y="122"/>
                    </a:lnTo>
                    <a:lnTo>
                      <a:pt x="150" y="122"/>
                    </a:lnTo>
                    <a:lnTo>
                      <a:pt x="150" y="121"/>
                    </a:lnTo>
                    <a:lnTo>
                      <a:pt x="148" y="119"/>
                    </a:lnTo>
                    <a:lnTo>
                      <a:pt x="147" y="118"/>
                    </a:lnTo>
                    <a:lnTo>
                      <a:pt x="148" y="1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9" name="Freeform 155"/>
              <p:cNvSpPr>
                <a:spLocks/>
              </p:cNvSpPr>
              <p:nvPr/>
            </p:nvSpPr>
            <p:spPr bwMode="auto">
              <a:xfrm>
                <a:off x="4647" y="3487"/>
                <a:ext cx="54" cy="18"/>
              </a:xfrm>
              <a:custGeom>
                <a:avLst/>
                <a:gdLst>
                  <a:gd name="T0" fmla="*/ 1 w 108"/>
                  <a:gd name="T1" fmla="*/ 5 h 34"/>
                  <a:gd name="T2" fmla="*/ 1 w 108"/>
                  <a:gd name="T3" fmla="*/ 5 h 34"/>
                  <a:gd name="T4" fmla="*/ 4 w 108"/>
                  <a:gd name="T5" fmla="*/ 4 h 34"/>
                  <a:gd name="T6" fmla="*/ 7 w 108"/>
                  <a:gd name="T7" fmla="*/ 3 h 34"/>
                  <a:gd name="T8" fmla="*/ 11 w 108"/>
                  <a:gd name="T9" fmla="*/ 2 h 34"/>
                  <a:gd name="T10" fmla="*/ 14 w 108"/>
                  <a:gd name="T11" fmla="*/ 1 h 34"/>
                  <a:gd name="T12" fmla="*/ 14 w 108"/>
                  <a:gd name="T13" fmla="*/ 0 h 34"/>
                  <a:gd name="T14" fmla="*/ 10 w 108"/>
                  <a:gd name="T15" fmla="*/ 1 h 34"/>
                  <a:gd name="T16" fmla="*/ 7 w 108"/>
                  <a:gd name="T17" fmla="*/ 2 h 34"/>
                  <a:gd name="T18" fmla="*/ 3 w 108"/>
                  <a:gd name="T19" fmla="*/ 3 h 34"/>
                  <a:gd name="T20" fmla="*/ 1 w 108"/>
                  <a:gd name="T21" fmla="*/ 4 h 34"/>
                  <a:gd name="T22" fmla="*/ 1 w 108"/>
                  <a:gd name="T23" fmla="*/ 4 h 34"/>
                  <a:gd name="T24" fmla="*/ 1 w 108"/>
                  <a:gd name="T25" fmla="*/ 4 h 34"/>
                  <a:gd name="T26" fmla="*/ 0 w 108"/>
                  <a:gd name="T27" fmla="*/ 4 h 34"/>
                  <a:gd name="T28" fmla="*/ 0 w 108"/>
                  <a:gd name="T29" fmla="*/ 5 h 34"/>
                  <a:gd name="T30" fmla="*/ 1 w 108"/>
                  <a:gd name="T31" fmla="*/ 5 h 34"/>
                  <a:gd name="T32" fmla="*/ 1 w 108"/>
                  <a:gd name="T33" fmla="*/ 5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34">
                    <a:moveTo>
                      <a:pt x="3" y="34"/>
                    </a:moveTo>
                    <a:lnTo>
                      <a:pt x="3" y="34"/>
                    </a:lnTo>
                    <a:lnTo>
                      <a:pt x="26" y="27"/>
                    </a:lnTo>
                    <a:lnTo>
                      <a:pt x="51" y="20"/>
                    </a:lnTo>
                    <a:lnTo>
                      <a:pt x="81" y="13"/>
                    </a:lnTo>
                    <a:lnTo>
                      <a:pt x="108" y="4"/>
                    </a:lnTo>
                    <a:lnTo>
                      <a:pt x="107" y="0"/>
                    </a:lnTo>
                    <a:lnTo>
                      <a:pt x="79" y="8"/>
                    </a:lnTo>
                    <a:lnTo>
                      <a:pt x="50" y="16"/>
                    </a:lnTo>
                    <a:lnTo>
                      <a:pt x="24" y="23"/>
                    </a:lnTo>
                    <a:lnTo>
                      <a:pt x="1" y="30"/>
                    </a:lnTo>
                    <a:lnTo>
                      <a:pt x="0" y="31"/>
                    </a:lnTo>
                    <a:lnTo>
                      <a:pt x="0" y="33"/>
                    </a:lnTo>
                    <a:lnTo>
                      <a:pt x="1" y="34"/>
                    </a:lnTo>
                    <a:lnTo>
                      <a:pt x="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0" name="Freeform 156"/>
              <p:cNvSpPr>
                <a:spLocks/>
              </p:cNvSpPr>
              <p:nvPr/>
            </p:nvSpPr>
            <p:spPr bwMode="auto">
              <a:xfrm>
                <a:off x="4643" y="3502"/>
                <a:ext cx="66" cy="48"/>
              </a:xfrm>
              <a:custGeom>
                <a:avLst/>
                <a:gdLst>
                  <a:gd name="T0" fmla="*/ 17 w 131"/>
                  <a:gd name="T1" fmla="*/ 11 h 94"/>
                  <a:gd name="T2" fmla="*/ 16 w 131"/>
                  <a:gd name="T3" fmla="*/ 11 h 94"/>
                  <a:gd name="T4" fmla="*/ 14 w 131"/>
                  <a:gd name="T5" fmla="*/ 12 h 94"/>
                  <a:gd name="T6" fmla="*/ 12 w 131"/>
                  <a:gd name="T7" fmla="*/ 12 h 94"/>
                  <a:gd name="T8" fmla="*/ 11 w 131"/>
                  <a:gd name="T9" fmla="*/ 12 h 94"/>
                  <a:gd name="T10" fmla="*/ 9 w 131"/>
                  <a:gd name="T11" fmla="*/ 11 h 94"/>
                  <a:gd name="T12" fmla="*/ 7 w 131"/>
                  <a:gd name="T13" fmla="*/ 11 h 94"/>
                  <a:gd name="T14" fmla="*/ 6 w 131"/>
                  <a:gd name="T15" fmla="*/ 10 h 94"/>
                  <a:gd name="T16" fmla="*/ 5 w 131"/>
                  <a:gd name="T17" fmla="*/ 9 h 94"/>
                  <a:gd name="T18" fmla="*/ 4 w 131"/>
                  <a:gd name="T19" fmla="*/ 8 h 94"/>
                  <a:gd name="T20" fmla="*/ 3 w 131"/>
                  <a:gd name="T21" fmla="*/ 7 h 94"/>
                  <a:gd name="T22" fmla="*/ 2 w 131"/>
                  <a:gd name="T23" fmla="*/ 6 h 94"/>
                  <a:gd name="T24" fmla="*/ 2 w 131"/>
                  <a:gd name="T25" fmla="*/ 5 h 94"/>
                  <a:gd name="T26" fmla="*/ 1 w 131"/>
                  <a:gd name="T27" fmla="*/ 4 h 94"/>
                  <a:gd name="T28" fmla="*/ 1 w 131"/>
                  <a:gd name="T29" fmla="*/ 3 h 94"/>
                  <a:gd name="T30" fmla="*/ 1 w 131"/>
                  <a:gd name="T31" fmla="*/ 2 h 94"/>
                  <a:gd name="T32" fmla="*/ 1 w 131"/>
                  <a:gd name="T33" fmla="*/ 1 h 94"/>
                  <a:gd name="T34" fmla="*/ 2 w 131"/>
                  <a:gd name="T35" fmla="*/ 1 h 94"/>
                  <a:gd name="T36" fmla="*/ 2 w 131"/>
                  <a:gd name="T37" fmla="*/ 0 h 94"/>
                  <a:gd name="T38" fmla="*/ 1 w 131"/>
                  <a:gd name="T39" fmla="*/ 1 h 94"/>
                  <a:gd name="T40" fmla="*/ 0 w 131"/>
                  <a:gd name="T41" fmla="*/ 2 h 94"/>
                  <a:gd name="T42" fmla="*/ 0 w 131"/>
                  <a:gd name="T43" fmla="*/ 3 h 94"/>
                  <a:gd name="T44" fmla="*/ 1 w 131"/>
                  <a:gd name="T45" fmla="*/ 4 h 94"/>
                  <a:gd name="T46" fmla="*/ 1 w 131"/>
                  <a:gd name="T47" fmla="*/ 5 h 94"/>
                  <a:gd name="T48" fmla="*/ 2 w 131"/>
                  <a:gd name="T49" fmla="*/ 6 h 94"/>
                  <a:gd name="T50" fmla="*/ 2 w 131"/>
                  <a:gd name="T51" fmla="*/ 8 h 94"/>
                  <a:gd name="T52" fmla="*/ 3 w 131"/>
                  <a:gd name="T53" fmla="*/ 9 h 94"/>
                  <a:gd name="T54" fmla="*/ 4 w 131"/>
                  <a:gd name="T55" fmla="*/ 10 h 94"/>
                  <a:gd name="T56" fmla="*/ 6 w 131"/>
                  <a:gd name="T57" fmla="*/ 11 h 94"/>
                  <a:gd name="T58" fmla="*/ 7 w 131"/>
                  <a:gd name="T59" fmla="*/ 11 h 94"/>
                  <a:gd name="T60" fmla="*/ 9 w 131"/>
                  <a:gd name="T61" fmla="*/ 12 h 94"/>
                  <a:gd name="T62" fmla="*/ 11 w 131"/>
                  <a:gd name="T63" fmla="*/ 13 h 94"/>
                  <a:gd name="T64" fmla="*/ 12 w 131"/>
                  <a:gd name="T65" fmla="*/ 13 h 94"/>
                  <a:gd name="T66" fmla="*/ 15 w 131"/>
                  <a:gd name="T67" fmla="*/ 12 h 94"/>
                  <a:gd name="T68" fmla="*/ 17 w 131"/>
                  <a:gd name="T69" fmla="*/ 11 h 94"/>
                  <a:gd name="T70" fmla="*/ 16 w 131"/>
                  <a:gd name="T71" fmla="*/ 11 h 94"/>
                  <a:gd name="T72" fmla="*/ 17 w 131"/>
                  <a:gd name="T73" fmla="*/ 11 h 94"/>
                  <a:gd name="T74" fmla="*/ 17 w 131"/>
                  <a:gd name="T75" fmla="*/ 11 h 94"/>
                  <a:gd name="T76" fmla="*/ 17 w 131"/>
                  <a:gd name="T77" fmla="*/ 11 h 94"/>
                  <a:gd name="T78" fmla="*/ 17 w 131"/>
                  <a:gd name="T79" fmla="*/ 11 h 94"/>
                  <a:gd name="T80" fmla="*/ 16 w 131"/>
                  <a:gd name="T81" fmla="*/ 11 h 94"/>
                  <a:gd name="T82" fmla="*/ 17 w 131"/>
                  <a:gd name="T83" fmla="*/ 11 h 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 h="94">
                    <a:moveTo>
                      <a:pt x="130" y="87"/>
                    </a:moveTo>
                    <a:lnTo>
                      <a:pt x="128" y="84"/>
                    </a:lnTo>
                    <a:lnTo>
                      <a:pt x="111" y="89"/>
                    </a:lnTo>
                    <a:lnTo>
                      <a:pt x="96" y="90"/>
                    </a:lnTo>
                    <a:lnTo>
                      <a:pt x="82" y="90"/>
                    </a:lnTo>
                    <a:lnTo>
                      <a:pt x="69" y="87"/>
                    </a:lnTo>
                    <a:lnTo>
                      <a:pt x="56" y="83"/>
                    </a:lnTo>
                    <a:lnTo>
                      <a:pt x="46" y="76"/>
                    </a:lnTo>
                    <a:lnTo>
                      <a:pt x="35" y="69"/>
                    </a:lnTo>
                    <a:lnTo>
                      <a:pt x="26" y="61"/>
                    </a:lnTo>
                    <a:lnTo>
                      <a:pt x="18" y="53"/>
                    </a:lnTo>
                    <a:lnTo>
                      <a:pt x="12" y="44"/>
                    </a:lnTo>
                    <a:lnTo>
                      <a:pt x="9" y="34"/>
                    </a:lnTo>
                    <a:lnTo>
                      <a:pt x="6" y="27"/>
                    </a:lnTo>
                    <a:lnTo>
                      <a:pt x="4" y="19"/>
                    </a:lnTo>
                    <a:lnTo>
                      <a:pt x="4" y="13"/>
                    </a:lnTo>
                    <a:lnTo>
                      <a:pt x="8" y="7"/>
                    </a:lnTo>
                    <a:lnTo>
                      <a:pt x="11" y="4"/>
                    </a:lnTo>
                    <a:lnTo>
                      <a:pt x="9" y="0"/>
                    </a:lnTo>
                    <a:lnTo>
                      <a:pt x="3" y="4"/>
                    </a:lnTo>
                    <a:lnTo>
                      <a:pt x="0" y="11"/>
                    </a:lnTo>
                    <a:lnTo>
                      <a:pt x="0" y="19"/>
                    </a:lnTo>
                    <a:lnTo>
                      <a:pt x="1" y="27"/>
                    </a:lnTo>
                    <a:lnTo>
                      <a:pt x="4" y="37"/>
                    </a:lnTo>
                    <a:lnTo>
                      <a:pt x="9" y="46"/>
                    </a:lnTo>
                    <a:lnTo>
                      <a:pt x="15" y="56"/>
                    </a:lnTo>
                    <a:lnTo>
                      <a:pt x="23" y="64"/>
                    </a:lnTo>
                    <a:lnTo>
                      <a:pt x="32" y="73"/>
                    </a:lnTo>
                    <a:lnTo>
                      <a:pt x="43" y="80"/>
                    </a:lnTo>
                    <a:lnTo>
                      <a:pt x="55" y="86"/>
                    </a:lnTo>
                    <a:lnTo>
                      <a:pt x="67" y="92"/>
                    </a:lnTo>
                    <a:lnTo>
                      <a:pt x="82" y="94"/>
                    </a:lnTo>
                    <a:lnTo>
                      <a:pt x="96" y="94"/>
                    </a:lnTo>
                    <a:lnTo>
                      <a:pt x="113" y="93"/>
                    </a:lnTo>
                    <a:lnTo>
                      <a:pt x="130" y="87"/>
                    </a:lnTo>
                    <a:lnTo>
                      <a:pt x="127" y="84"/>
                    </a:lnTo>
                    <a:lnTo>
                      <a:pt x="130" y="87"/>
                    </a:lnTo>
                    <a:lnTo>
                      <a:pt x="131" y="87"/>
                    </a:lnTo>
                    <a:lnTo>
                      <a:pt x="131" y="86"/>
                    </a:lnTo>
                    <a:lnTo>
                      <a:pt x="130" y="84"/>
                    </a:lnTo>
                    <a:lnTo>
                      <a:pt x="128" y="84"/>
                    </a:lnTo>
                    <a:lnTo>
                      <a:pt x="130" y="8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1" name="Freeform 157"/>
              <p:cNvSpPr>
                <a:spLocks/>
              </p:cNvSpPr>
              <p:nvPr/>
            </p:nvSpPr>
            <p:spPr bwMode="auto">
              <a:xfrm>
                <a:off x="4683" y="3545"/>
                <a:ext cx="25" cy="23"/>
              </a:xfrm>
              <a:custGeom>
                <a:avLst/>
                <a:gdLst>
                  <a:gd name="T0" fmla="*/ 1 w 49"/>
                  <a:gd name="T1" fmla="*/ 6 h 46"/>
                  <a:gd name="T2" fmla="*/ 1 w 49"/>
                  <a:gd name="T3" fmla="*/ 6 h 46"/>
                  <a:gd name="T4" fmla="*/ 4 w 49"/>
                  <a:gd name="T5" fmla="*/ 4 h 46"/>
                  <a:gd name="T6" fmla="*/ 7 w 49"/>
                  <a:gd name="T7" fmla="*/ 1 h 46"/>
                  <a:gd name="T8" fmla="*/ 6 w 49"/>
                  <a:gd name="T9" fmla="*/ 0 h 46"/>
                  <a:gd name="T10" fmla="*/ 3 w 49"/>
                  <a:gd name="T11" fmla="*/ 3 h 46"/>
                  <a:gd name="T12" fmla="*/ 1 w 49"/>
                  <a:gd name="T13" fmla="*/ 6 h 46"/>
                  <a:gd name="T14" fmla="*/ 1 w 49"/>
                  <a:gd name="T15" fmla="*/ 6 h 46"/>
                  <a:gd name="T16" fmla="*/ 1 w 49"/>
                  <a:gd name="T17" fmla="*/ 6 h 46"/>
                  <a:gd name="T18" fmla="*/ 0 w 49"/>
                  <a:gd name="T19" fmla="*/ 6 h 46"/>
                  <a:gd name="T20" fmla="*/ 1 w 49"/>
                  <a:gd name="T21" fmla="*/ 6 h 46"/>
                  <a:gd name="T22" fmla="*/ 1 w 49"/>
                  <a:gd name="T23" fmla="*/ 6 h 46"/>
                  <a:gd name="T24" fmla="*/ 1 w 49"/>
                  <a:gd name="T25" fmla="*/ 6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46">
                    <a:moveTo>
                      <a:pt x="4" y="46"/>
                    </a:moveTo>
                    <a:lnTo>
                      <a:pt x="4" y="46"/>
                    </a:lnTo>
                    <a:lnTo>
                      <a:pt x="26" y="26"/>
                    </a:lnTo>
                    <a:lnTo>
                      <a:pt x="49" y="3"/>
                    </a:lnTo>
                    <a:lnTo>
                      <a:pt x="46" y="0"/>
                    </a:lnTo>
                    <a:lnTo>
                      <a:pt x="23" y="23"/>
                    </a:lnTo>
                    <a:lnTo>
                      <a:pt x="1" y="42"/>
                    </a:lnTo>
                    <a:lnTo>
                      <a:pt x="1" y="43"/>
                    </a:lnTo>
                    <a:lnTo>
                      <a:pt x="1" y="42"/>
                    </a:lnTo>
                    <a:lnTo>
                      <a:pt x="0" y="45"/>
                    </a:lnTo>
                    <a:lnTo>
                      <a:pt x="1" y="46"/>
                    </a:lnTo>
                    <a:lnTo>
                      <a:pt x="4"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2" name="Freeform 158"/>
              <p:cNvSpPr>
                <a:spLocks/>
              </p:cNvSpPr>
              <p:nvPr/>
            </p:nvSpPr>
            <p:spPr bwMode="auto">
              <a:xfrm>
                <a:off x="4682" y="3566"/>
                <a:ext cx="64" cy="30"/>
              </a:xfrm>
              <a:custGeom>
                <a:avLst/>
                <a:gdLst>
                  <a:gd name="T0" fmla="*/ 16 w 128"/>
                  <a:gd name="T1" fmla="*/ 6 h 60"/>
                  <a:gd name="T2" fmla="*/ 16 w 128"/>
                  <a:gd name="T3" fmla="*/ 6 h 60"/>
                  <a:gd name="T4" fmla="*/ 15 w 128"/>
                  <a:gd name="T5" fmla="*/ 7 h 60"/>
                  <a:gd name="T6" fmla="*/ 13 w 128"/>
                  <a:gd name="T7" fmla="*/ 7 h 60"/>
                  <a:gd name="T8" fmla="*/ 12 w 128"/>
                  <a:gd name="T9" fmla="*/ 7 h 60"/>
                  <a:gd name="T10" fmla="*/ 10 w 128"/>
                  <a:gd name="T11" fmla="*/ 7 h 60"/>
                  <a:gd name="T12" fmla="*/ 9 w 128"/>
                  <a:gd name="T13" fmla="*/ 7 h 60"/>
                  <a:gd name="T14" fmla="*/ 7 w 128"/>
                  <a:gd name="T15" fmla="*/ 7 h 60"/>
                  <a:gd name="T16" fmla="*/ 6 w 128"/>
                  <a:gd name="T17" fmla="*/ 7 h 60"/>
                  <a:gd name="T18" fmla="*/ 5 w 128"/>
                  <a:gd name="T19" fmla="*/ 6 h 60"/>
                  <a:gd name="T20" fmla="*/ 4 w 128"/>
                  <a:gd name="T21" fmla="*/ 5 h 60"/>
                  <a:gd name="T22" fmla="*/ 3 w 128"/>
                  <a:gd name="T23" fmla="*/ 5 h 60"/>
                  <a:gd name="T24" fmla="*/ 2 w 128"/>
                  <a:gd name="T25" fmla="*/ 4 h 60"/>
                  <a:gd name="T26" fmla="*/ 2 w 128"/>
                  <a:gd name="T27" fmla="*/ 3 h 60"/>
                  <a:gd name="T28" fmla="*/ 1 w 128"/>
                  <a:gd name="T29" fmla="*/ 2 h 60"/>
                  <a:gd name="T30" fmla="*/ 1 w 128"/>
                  <a:gd name="T31" fmla="*/ 2 h 60"/>
                  <a:gd name="T32" fmla="*/ 1 w 128"/>
                  <a:gd name="T33" fmla="*/ 1 h 60"/>
                  <a:gd name="T34" fmla="*/ 1 w 128"/>
                  <a:gd name="T35" fmla="*/ 1 h 60"/>
                  <a:gd name="T36" fmla="*/ 1 w 128"/>
                  <a:gd name="T37" fmla="*/ 0 h 60"/>
                  <a:gd name="T38" fmla="*/ 1 w 128"/>
                  <a:gd name="T39" fmla="*/ 1 h 60"/>
                  <a:gd name="T40" fmla="*/ 0 w 128"/>
                  <a:gd name="T41" fmla="*/ 2 h 60"/>
                  <a:gd name="T42" fmla="*/ 1 w 128"/>
                  <a:gd name="T43" fmla="*/ 3 h 60"/>
                  <a:gd name="T44" fmla="*/ 1 w 128"/>
                  <a:gd name="T45" fmla="*/ 4 h 60"/>
                  <a:gd name="T46" fmla="*/ 2 w 128"/>
                  <a:gd name="T47" fmla="*/ 4 h 60"/>
                  <a:gd name="T48" fmla="*/ 3 w 128"/>
                  <a:gd name="T49" fmla="*/ 5 h 60"/>
                  <a:gd name="T50" fmla="*/ 4 w 128"/>
                  <a:gd name="T51" fmla="*/ 6 h 60"/>
                  <a:gd name="T52" fmla="*/ 5 w 128"/>
                  <a:gd name="T53" fmla="*/ 7 h 60"/>
                  <a:gd name="T54" fmla="*/ 6 w 128"/>
                  <a:gd name="T55" fmla="*/ 7 h 60"/>
                  <a:gd name="T56" fmla="*/ 7 w 128"/>
                  <a:gd name="T57" fmla="*/ 8 h 60"/>
                  <a:gd name="T58" fmla="*/ 9 w 128"/>
                  <a:gd name="T59" fmla="*/ 8 h 60"/>
                  <a:gd name="T60" fmla="*/ 10 w 128"/>
                  <a:gd name="T61" fmla="*/ 8 h 60"/>
                  <a:gd name="T62" fmla="*/ 12 w 128"/>
                  <a:gd name="T63" fmla="*/ 8 h 60"/>
                  <a:gd name="T64" fmla="*/ 13 w 128"/>
                  <a:gd name="T65" fmla="*/ 8 h 60"/>
                  <a:gd name="T66" fmla="*/ 15 w 128"/>
                  <a:gd name="T67" fmla="*/ 7 h 60"/>
                  <a:gd name="T68" fmla="*/ 16 w 128"/>
                  <a:gd name="T69" fmla="*/ 6 h 60"/>
                  <a:gd name="T70" fmla="*/ 16 w 128"/>
                  <a:gd name="T71" fmla="*/ 6 h 60"/>
                  <a:gd name="T72" fmla="*/ 16 w 128"/>
                  <a:gd name="T73" fmla="*/ 6 h 60"/>
                  <a:gd name="T74" fmla="*/ 16 w 128"/>
                  <a:gd name="T75" fmla="*/ 6 h 60"/>
                  <a:gd name="T76" fmla="*/ 16 w 128"/>
                  <a:gd name="T77" fmla="*/ 6 h 60"/>
                  <a:gd name="T78" fmla="*/ 16 w 128"/>
                  <a:gd name="T79" fmla="*/ 6 h 60"/>
                  <a:gd name="T80" fmla="*/ 16 w 128"/>
                  <a:gd name="T81" fmla="*/ 6 h 60"/>
                  <a:gd name="T82" fmla="*/ 16 w 128"/>
                  <a:gd name="T83" fmla="*/ 6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8" h="60">
                    <a:moveTo>
                      <a:pt x="128" y="46"/>
                    </a:moveTo>
                    <a:lnTo>
                      <a:pt x="124" y="45"/>
                    </a:lnTo>
                    <a:lnTo>
                      <a:pt x="113" y="50"/>
                    </a:lnTo>
                    <a:lnTo>
                      <a:pt x="102" y="55"/>
                    </a:lnTo>
                    <a:lnTo>
                      <a:pt x="90" y="56"/>
                    </a:lnTo>
                    <a:lnTo>
                      <a:pt x="79" y="56"/>
                    </a:lnTo>
                    <a:lnTo>
                      <a:pt x="69" y="56"/>
                    </a:lnTo>
                    <a:lnTo>
                      <a:pt x="56" y="53"/>
                    </a:lnTo>
                    <a:lnTo>
                      <a:pt x="47" y="50"/>
                    </a:lnTo>
                    <a:lnTo>
                      <a:pt x="37" y="45"/>
                    </a:lnTo>
                    <a:lnTo>
                      <a:pt x="29" y="40"/>
                    </a:lnTo>
                    <a:lnTo>
                      <a:pt x="21" y="35"/>
                    </a:lnTo>
                    <a:lnTo>
                      <a:pt x="15" y="29"/>
                    </a:lnTo>
                    <a:lnTo>
                      <a:pt x="9" y="23"/>
                    </a:lnTo>
                    <a:lnTo>
                      <a:pt x="6" y="16"/>
                    </a:lnTo>
                    <a:lnTo>
                      <a:pt x="4" y="12"/>
                    </a:lnTo>
                    <a:lnTo>
                      <a:pt x="6" y="6"/>
                    </a:lnTo>
                    <a:lnTo>
                      <a:pt x="7" y="3"/>
                    </a:lnTo>
                    <a:lnTo>
                      <a:pt x="4" y="0"/>
                    </a:lnTo>
                    <a:lnTo>
                      <a:pt x="1" y="6"/>
                    </a:lnTo>
                    <a:lnTo>
                      <a:pt x="0" y="12"/>
                    </a:lnTo>
                    <a:lnTo>
                      <a:pt x="3" y="19"/>
                    </a:lnTo>
                    <a:lnTo>
                      <a:pt x="6" y="25"/>
                    </a:lnTo>
                    <a:lnTo>
                      <a:pt x="11" y="32"/>
                    </a:lnTo>
                    <a:lnTo>
                      <a:pt x="18" y="38"/>
                    </a:lnTo>
                    <a:lnTo>
                      <a:pt x="26" y="43"/>
                    </a:lnTo>
                    <a:lnTo>
                      <a:pt x="35" y="49"/>
                    </a:lnTo>
                    <a:lnTo>
                      <a:pt x="46" y="53"/>
                    </a:lnTo>
                    <a:lnTo>
                      <a:pt x="56" y="58"/>
                    </a:lnTo>
                    <a:lnTo>
                      <a:pt x="67" y="60"/>
                    </a:lnTo>
                    <a:lnTo>
                      <a:pt x="79" y="60"/>
                    </a:lnTo>
                    <a:lnTo>
                      <a:pt x="92" y="60"/>
                    </a:lnTo>
                    <a:lnTo>
                      <a:pt x="104" y="58"/>
                    </a:lnTo>
                    <a:lnTo>
                      <a:pt x="114" y="55"/>
                    </a:lnTo>
                    <a:lnTo>
                      <a:pt x="127" y="48"/>
                    </a:lnTo>
                    <a:lnTo>
                      <a:pt x="124" y="45"/>
                    </a:lnTo>
                    <a:lnTo>
                      <a:pt x="127" y="48"/>
                    </a:lnTo>
                    <a:lnTo>
                      <a:pt x="128" y="46"/>
                    </a:lnTo>
                    <a:lnTo>
                      <a:pt x="127" y="45"/>
                    </a:lnTo>
                    <a:lnTo>
                      <a:pt x="127" y="43"/>
                    </a:lnTo>
                    <a:lnTo>
                      <a:pt x="124" y="45"/>
                    </a:lnTo>
                    <a:lnTo>
                      <a:pt x="128"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3" name="Freeform 159"/>
              <p:cNvSpPr>
                <a:spLocks/>
              </p:cNvSpPr>
              <p:nvPr/>
            </p:nvSpPr>
            <p:spPr bwMode="auto">
              <a:xfrm>
                <a:off x="4742" y="3588"/>
                <a:ext cx="45" cy="25"/>
              </a:xfrm>
              <a:custGeom>
                <a:avLst/>
                <a:gdLst>
                  <a:gd name="T0" fmla="*/ 12 w 88"/>
                  <a:gd name="T1" fmla="*/ 6 h 48"/>
                  <a:gd name="T2" fmla="*/ 11 w 88"/>
                  <a:gd name="T3" fmla="*/ 6 h 48"/>
                  <a:gd name="T4" fmla="*/ 9 w 88"/>
                  <a:gd name="T5" fmla="*/ 6 h 48"/>
                  <a:gd name="T6" fmla="*/ 7 w 88"/>
                  <a:gd name="T7" fmla="*/ 6 h 48"/>
                  <a:gd name="T8" fmla="*/ 6 w 88"/>
                  <a:gd name="T9" fmla="*/ 6 h 48"/>
                  <a:gd name="T10" fmla="*/ 5 w 88"/>
                  <a:gd name="T11" fmla="*/ 6 h 48"/>
                  <a:gd name="T12" fmla="*/ 4 w 88"/>
                  <a:gd name="T13" fmla="*/ 6 h 48"/>
                  <a:gd name="T14" fmla="*/ 3 w 88"/>
                  <a:gd name="T15" fmla="*/ 5 h 48"/>
                  <a:gd name="T16" fmla="*/ 3 w 88"/>
                  <a:gd name="T17" fmla="*/ 5 h 48"/>
                  <a:gd name="T18" fmla="*/ 2 w 88"/>
                  <a:gd name="T19" fmla="*/ 5 h 48"/>
                  <a:gd name="T20" fmla="*/ 2 w 88"/>
                  <a:gd name="T21" fmla="*/ 4 h 48"/>
                  <a:gd name="T22" fmla="*/ 1 w 88"/>
                  <a:gd name="T23" fmla="*/ 4 h 48"/>
                  <a:gd name="T24" fmla="*/ 1 w 88"/>
                  <a:gd name="T25" fmla="*/ 3 h 48"/>
                  <a:gd name="T26" fmla="*/ 1 w 88"/>
                  <a:gd name="T27" fmla="*/ 2 h 48"/>
                  <a:gd name="T28" fmla="*/ 1 w 88"/>
                  <a:gd name="T29" fmla="*/ 1 h 48"/>
                  <a:gd name="T30" fmla="*/ 1 w 88"/>
                  <a:gd name="T31" fmla="*/ 1 h 48"/>
                  <a:gd name="T32" fmla="*/ 1 w 88"/>
                  <a:gd name="T33" fmla="*/ 0 h 48"/>
                  <a:gd name="T34" fmla="*/ 0 w 88"/>
                  <a:gd name="T35" fmla="*/ 1 h 48"/>
                  <a:gd name="T36" fmla="*/ 0 w 88"/>
                  <a:gd name="T37" fmla="*/ 2 h 48"/>
                  <a:gd name="T38" fmla="*/ 1 w 88"/>
                  <a:gd name="T39" fmla="*/ 3 h 48"/>
                  <a:gd name="T40" fmla="*/ 1 w 88"/>
                  <a:gd name="T41" fmla="*/ 4 h 48"/>
                  <a:gd name="T42" fmla="*/ 1 w 88"/>
                  <a:gd name="T43" fmla="*/ 4 h 48"/>
                  <a:gd name="T44" fmla="*/ 2 w 88"/>
                  <a:gd name="T45" fmla="*/ 5 h 48"/>
                  <a:gd name="T46" fmla="*/ 2 w 88"/>
                  <a:gd name="T47" fmla="*/ 6 h 48"/>
                  <a:gd name="T48" fmla="*/ 3 w 88"/>
                  <a:gd name="T49" fmla="*/ 6 h 48"/>
                  <a:gd name="T50" fmla="*/ 4 w 88"/>
                  <a:gd name="T51" fmla="*/ 7 h 48"/>
                  <a:gd name="T52" fmla="*/ 5 w 88"/>
                  <a:gd name="T53" fmla="*/ 7 h 48"/>
                  <a:gd name="T54" fmla="*/ 6 w 88"/>
                  <a:gd name="T55" fmla="*/ 7 h 48"/>
                  <a:gd name="T56" fmla="*/ 7 w 88"/>
                  <a:gd name="T57" fmla="*/ 7 h 48"/>
                  <a:gd name="T58" fmla="*/ 9 w 88"/>
                  <a:gd name="T59" fmla="*/ 7 h 48"/>
                  <a:gd name="T60" fmla="*/ 12 w 88"/>
                  <a:gd name="T61" fmla="*/ 6 h 48"/>
                  <a:gd name="T62" fmla="*/ 11 w 88"/>
                  <a:gd name="T63" fmla="*/ 6 h 48"/>
                  <a:gd name="T64" fmla="*/ 12 w 88"/>
                  <a:gd name="T65" fmla="*/ 6 h 48"/>
                  <a:gd name="T66" fmla="*/ 12 w 88"/>
                  <a:gd name="T67" fmla="*/ 6 h 48"/>
                  <a:gd name="T68" fmla="*/ 12 w 88"/>
                  <a:gd name="T69" fmla="*/ 6 h 48"/>
                  <a:gd name="T70" fmla="*/ 12 w 88"/>
                  <a:gd name="T71" fmla="*/ 6 h 48"/>
                  <a:gd name="T72" fmla="*/ 11 w 88"/>
                  <a:gd name="T73" fmla="*/ 6 h 48"/>
                  <a:gd name="T74" fmla="*/ 12 w 88"/>
                  <a:gd name="T75" fmla="*/ 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8" h="48">
                    <a:moveTo>
                      <a:pt x="88" y="43"/>
                    </a:moveTo>
                    <a:lnTo>
                      <a:pt x="85" y="40"/>
                    </a:lnTo>
                    <a:lnTo>
                      <a:pt x="70" y="44"/>
                    </a:lnTo>
                    <a:lnTo>
                      <a:pt x="53" y="44"/>
                    </a:lnTo>
                    <a:lnTo>
                      <a:pt x="45" y="44"/>
                    </a:lnTo>
                    <a:lnTo>
                      <a:pt x="38" y="43"/>
                    </a:lnTo>
                    <a:lnTo>
                      <a:pt x="32" y="41"/>
                    </a:lnTo>
                    <a:lnTo>
                      <a:pt x="24" y="38"/>
                    </a:lnTo>
                    <a:lnTo>
                      <a:pt x="19" y="36"/>
                    </a:lnTo>
                    <a:lnTo>
                      <a:pt x="13" y="33"/>
                    </a:lnTo>
                    <a:lnTo>
                      <a:pt x="10" y="28"/>
                    </a:lnTo>
                    <a:lnTo>
                      <a:pt x="7" y="24"/>
                    </a:lnTo>
                    <a:lnTo>
                      <a:pt x="6" y="20"/>
                    </a:lnTo>
                    <a:lnTo>
                      <a:pt x="4" y="14"/>
                    </a:lnTo>
                    <a:lnTo>
                      <a:pt x="4" y="8"/>
                    </a:lnTo>
                    <a:lnTo>
                      <a:pt x="7" y="1"/>
                    </a:lnTo>
                    <a:lnTo>
                      <a:pt x="3" y="0"/>
                    </a:lnTo>
                    <a:lnTo>
                      <a:pt x="0" y="7"/>
                    </a:lnTo>
                    <a:lnTo>
                      <a:pt x="0" y="14"/>
                    </a:lnTo>
                    <a:lnTo>
                      <a:pt x="1" y="21"/>
                    </a:lnTo>
                    <a:lnTo>
                      <a:pt x="3" y="27"/>
                    </a:lnTo>
                    <a:lnTo>
                      <a:pt x="6" y="31"/>
                    </a:lnTo>
                    <a:lnTo>
                      <a:pt x="10" y="36"/>
                    </a:lnTo>
                    <a:lnTo>
                      <a:pt x="16" y="40"/>
                    </a:lnTo>
                    <a:lnTo>
                      <a:pt x="23" y="43"/>
                    </a:lnTo>
                    <a:lnTo>
                      <a:pt x="30" y="46"/>
                    </a:lnTo>
                    <a:lnTo>
                      <a:pt x="38" y="47"/>
                    </a:lnTo>
                    <a:lnTo>
                      <a:pt x="45" y="48"/>
                    </a:lnTo>
                    <a:lnTo>
                      <a:pt x="53" y="48"/>
                    </a:lnTo>
                    <a:lnTo>
                      <a:pt x="70" y="47"/>
                    </a:lnTo>
                    <a:lnTo>
                      <a:pt x="87" y="44"/>
                    </a:lnTo>
                    <a:lnTo>
                      <a:pt x="84" y="41"/>
                    </a:lnTo>
                    <a:lnTo>
                      <a:pt x="87" y="44"/>
                    </a:lnTo>
                    <a:lnTo>
                      <a:pt x="88" y="43"/>
                    </a:lnTo>
                    <a:lnTo>
                      <a:pt x="88" y="41"/>
                    </a:lnTo>
                    <a:lnTo>
                      <a:pt x="87" y="40"/>
                    </a:lnTo>
                    <a:lnTo>
                      <a:pt x="85" y="40"/>
                    </a:lnTo>
                    <a:lnTo>
                      <a:pt x="88"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4" name="Freeform 160"/>
              <p:cNvSpPr>
                <a:spLocks/>
              </p:cNvSpPr>
              <p:nvPr/>
            </p:nvSpPr>
            <p:spPr bwMode="auto">
              <a:xfrm>
                <a:off x="4784" y="3609"/>
                <a:ext cx="44" cy="23"/>
              </a:xfrm>
              <a:custGeom>
                <a:avLst/>
                <a:gdLst>
                  <a:gd name="T0" fmla="*/ 11 w 89"/>
                  <a:gd name="T1" fmla="*/ 5 h 46"/>
                  <a:gd name="T2" fmla="*/ 10 w 89"/>
                  <a:gd name="T3" fmla="*/ 5 h 46"/>
                  <a:gd name="T4" fmla="*/ 9 w 89"/>
                  <a:gd name="T5" fmla="*/ 5 h 46"/>
                  <a:gd name="T6" fmla="*/ 9 w 89"/>
                  <a:gd name="T7" fmla="*/ 5 h 46"/>
                  <a:gd name="T8" fmla="*/ 8 w 89"/>
                  <a:gd name="T9" fmla="*/ 5 h 46"/>
                  <a:gd name="T10" fmla="*/ 7 w 89"/>
                  <a:gd name="T11" fmla="*/ 6 h 46"/>
                  <a:gd name="T12" fmla="*/ 6 w 89"/>
                  <a:gd name="T13" fmla="*/ 6 h 46"/>
                  <a:gd name="T14" fmla="*/ 5 w 89"/>
                  <a:gd name="T15" fmla="*/ 6 h 46"/>
                  <a:gd name="T16" fmla="*/ 4 w 89"/>
                  <a:gd name="T17" fmla="*/ 5 h 46"/>
                  <a:gd name="T18" fmla="*/ 3 w 89"/>
                  <a:gd name="T19" fmla="*/ 5 h 46"/>
                  <a:gd name="T20" fmla="*/ 2 w 89"/>
                  <a:gd name="T21" fmla="*/ 5 h 46"/>
                  <a:gd name="T22" fmla="*/ 2 w 89"/>
                  <a:gd name="T23" fmla="*/ 5 h 46"/>
                  <a:gd name="T24" fmla="*/ 1 w 89"/>
                  <a:gd name="T25" fmla="*/ 4 h 46"/>
                  <a:gd name="T26" fmla="*/ 1 w 89"/>
                  <a:gd name="T27" fmla="*/ 4 h 46"/>
                  <a:gd name="T28" fmla="*/ 0 w 89"/>
                  <a:gd name="T29" fmla="*/ 3 h 46"/>
                  <a:gd name="T30" fmla="*/ 0 w 89"/>
                  <a:gd name="T31" fmla="*/ 2 h 46"/>
                  <a:gd name="T32" fmla="*/ 0 w 89"/>
                  <a:gd name="T33" fmla="*/ 2 h 46"/>
                  <a:gd name="T34" fmla="*/ 0 w 89"/>
                  <a:gd name="T35" fmla="*/ 1 h 46"/>
                  <a:gd name="T36" fmla="*/ 0 w 89"/>
                  <a:gd name="T37" fmla="*/ 0 h 46"/>
                  <a:gd name="T38" fmla="*/ 0 w 89"/>
                  <a:gd name="T39" fmla="*/ 1 h 46"/>
                  <a:gd name="T40" fmla="*/ 0 w 89"/>
                  <a:gd name="T41" fmla="*/ 2 h 46"/>
                  <a:gd name="T42" fmla="*/ 0 w 89"/>
                  <a:gd name="T43" fmla="*/ 3 h 46"/>
                  <a:gd name="T44" fmla="*/ 0 w 89"/>
                  <a:gd name="T45" fmla="*/ 4 h 46"/>
                  <a:gd name="T46" fmla="*/ 1 w 89"/>
                  <a:gd name="T47" fmla="*/ 5 h 46"/>
                  <a:gd name="T48" fmla="*/ 1 w 89"/>
                  <a:gd name="T49" fmla="*/ 5 h 46"/>
                  <a:gd name="T50" fmla="*/ 2 w 89"/>
                  <a:gd name="T51" fmla="*/ 5 h 46"/>
                  <a:gd name="T52" fmla="*/ 3 w 89"/>
                  <a:gd name="T53" fmla="*/ 6 h 46"/>
                  <a:gd name="T54" fmla="*/ 4 w 89"/>
                  <a:gd name="T55" fmla="*/ 6 h 46"/>
                  <a:gd name="T56" fmla="*/ 5 w 89"/>
                  <a:gd name="T57" fmla="*/ 6 h 46"/>
                  <a:gd name="T58" fmla="*/ 6 w 89"/>
                  <a:gd name="T59" fmla="*/ 6 h 46"/>
                  <a:gd name="T60" fmla="*/ 7 w 89"/>
                  <a:gd name="T61" fmla="*/ 6 h 46"/>
                  <a:gd name="T62" fmla="*/ 8 w 89"/>
                  <a:gd name="T63" fmla="*/ 6 h 46"/>
                  <a:gd name="T64" fmla="*/ 9 w 89"/>
                  <a:gd name="T65" fmla="*/ 6 h 46"/>
                  <a:gd name="T66" fmla="*/ 10 w 89"/>
                  <a:gd name="T67" fmla="*/ 5 h 46"/>
                  <a:gd name="T68" fmla="*/ 10 w 89"/>
                  <a:gd name="T69" fmla="*/ 5 h 46"/>
                  <a:gd name="T70" fmla="*/ 10 w 89"/>
                  <a:gd name="T71" fmla="*/ 5 h 46"/>
                  <a:gd name="T72" fmla="*/ 10 w 89"/>
                  <a:gd name="T73" fmla="*/ 5 h 46"/>
                  <a:gd name="T74" fmla="*/ 11 w 89"/>
                  <a:gd name="T75" fmla="*/ 5 h 46"/>
                  <a:gd name="T76" fmla="*/ 11 w 89"/>
                  <a:gd name="T77" fmla="*/ 5 h 46"/>
                  <a:gd name="T78" fmla="*/ 10 w 89"/>
                  <a:gd name="T79" fmla="*/ 5 h 46"/>
                  <a:gd name="T80" fmla="*/ 10 w 89"/>
                  <a:gd name="T81" fmla="*/ 5 h 46"/>
                  <a:gd name="T82" fmla="*/ 11 w 89"/>
                  <a:gd name="T83" fmla="*/ 5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9" h="46">
                    <a:moveTo>
                      <a:pt x="89" y="36"/>
                    </a:moveTo>
                    <a:lnTo>
                      <a:pt x="86" y="33"/>
                    </a:lnTo>
                    <a:lnTo>
                      <a:pt x="78" y="36"/>
                    </a:lnTo>
                    <a:lnTo>
                      <a:pt x="72" y="39"/>
                    </a:lnTo>
                    <a:lnTo>
                      <a:pt x="64" y="40"/>
                    </a:lnTo>
                    <a:lnTo>
                      <a:pt x="58" y="42"/>
                    </a:lnTo>
                    <a:lnTo>
                      <a:pt x="51" y="42"/>
                    </a:lnTo>
                    <a:lnTo>
                      <a:pt x="43" y="42"/>
                    </a:lnTo>
                    <a:lnTo>
                      <a:pt x="35" y="40"/>
                    </a:lnTo>
                    <a:lnTo>
                      <a:pt x="29" y="39"/>
                    </a:lnTo>
                    <a:lnTo>
                      <a:pt x="23" y="36"/>
                    </a:lnTo>
                    <a:lnTo>
                      <a:pt x="17" y="33"/>
                    </a:lnTo>
                    <a:lnTo>
                      <a:pt x="12" y="30"/>
                    </a:lnTo>
                    <a:lnTo>
                      <a:pt x="9" y="26"/>
                    </a:lnTo>
                    <a:lnTo>
                      <a:pt x="6" y="20"/>
                    </a:lnTo>
                    <a:lnTo>
                      <a:pt x="5" y="15"/>
                    </a:lnTo>
                    <a:lnTo>
                      <a:pt x="5" y="9"/>
                    </a:lnTo>
                    <a:lnTo>
                      <a:pt x="6" y="2"/>
                    </a:lnTo>
                    <a:lnTo>
                      <a:pt x="2" y="0"/>
                    </a:lnTo>
                    <a:lnTo>
                      <a:pt x="0" y="7"/>
                    </a:lnTo>
                    <a:lnTo>
                      <a:pt x="0" y="16"/>
                    </a:lnTo>
                    <a:lnTo>
                      <a:pt x="2" y="22"/>
                    </a:lnTo>
                    <a:lnTo>
                      <a:pt x="5" y="27"/>
                    </a:lnTo>
                    <a:lnTo>
                      <a:pt x="9" y="33"/>
                    </a:lnTo>
                    <a:lnTo>
                      <a:pt x="15" y="38"/>
                    </a:lnTo>
                    <a:lnTo>
                      <a:pt x="22" y="40"/>
                    </a:lnTo>
                    <a:lnTo>
                      <a:pt x="28" y="43"/>
                    </a:lnTo>
                    <a:lnTo>
                      <a:pt x="35" y="45"/>
                    </a:lnTo>
                    <a:lnTo>
                      <a:pt x="43" y="46"/>
                    </a:lnTo>
                    <a:lnTo>
                      <a:pt x="51" y="46"/>
                    </a:lnTo>
                    <a:lnTo>
                      <a:pt x="58" y="46"/>
                    </a:lnTo>
                    <a:lnTo>
                      <a:pt x="66" y="45"/>
                    </a:lnTo>
                    <a:lnTo>
                      <a:pt x="74" y="43"/>
                    </a:lnTo>
                    <a:lnTo>
                      <a:pt x="81" y="40"/>
                    </a:lnTo>
                    <a:lnTo>
                      <a:pt x="87" y="38"/>
                    </a:lnTo>
                    <a:lnTo>
                      <a:pt x="84" y="33"/>
                    </a:lnTo>
                    <a:lnTo>
                      <a:pt x="87" y="38"/>
                    </a:lnTo>
                    <a:lnTo>
                      <a:pt x="89" y="36"/>
                    </a:lnTo>
                    <a:lnTo>
                      <a:pt x="89" y="33"/>
                    </a:lnTo>
                    <a:lnTo>
                      <a:pt x="87" y="33"/>
                    </a:lnTo>
                    <a:lnTo>
                      <a:pt x="86" y="33"/>
                    </a:lnTo>
                    <a:lnTo>
                      <a:pt x="89"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5" name="Freeform 161"/>
              <p:cNvSpPr>
                <a:spLocks/>
              </p:cNvSpPr>
              <p:nvPr/>
            </p:nvSpPr>
            <p:spPr bwMode="auto">
              <a:xfrm>
                <a:off x="4823" y="3626"/>
                <a:ext cx="42" cy="24"/>
              </a:xfrm>
              <a:custGeom>
                <a:avLst/>
                <a:gdLst>
                  <a:gd name="T0" fmla="*/ 11 w 84"/>
                  <a:gd name="T1" fmla="*/ 5 h 49"/>
                  <a:gd name="T2" fmla="*/ 11 w 84"/>
                  <a:gd name="T3" fmla="*/ 4 h 49"/>
                  <a:gd name="T4" fmla="*/ 8 w 84"/>
                  <a:gd name="T5" fmla="*/ 5 h 49"/>
                  <a:gd name="T6" fmla="*/ 6 w 84"/>
                  <a:gd name="T7" fmla="*/ 5 h 49"/>
                  <a:gd name="T8" fmla="*/ 5 w 84"/>
                  <a:gd name="T9" fmla="*/ 5 h 49"/>
                  <a:gd name="T10" fmla="*/ 4 w 84"/>
                  <a:gd name="T11" fmla="*/ 5 h 49"/>
                  <a:gd name="T12" fmla="*/ 3 w 84"/>
                  <a:gd name="T13" fmla="*/ 5 h 49"/>
                  <a:gd name="T14" fmla="*/ 3 w 84"/>
                  <a:gd name="T15" fmla="*/ 5 h 49"/>
                  <a:gd name="T16" fmla="*/ 2 w 84"/>
                  <a:gd name="T17" fmla="*/ 4 h 49"/>
                  <a:gd name="T18" fmla="*/ 2 w 84"/>
                  <a:gd name="T19" fmla="*/ 4 h 49"/>
                  <a:gd name="T20" fmla="*/ 1 w 84"/>
                  <a:gd name="T21" fmla="*/ 3 h 49"/>
                  <a:gd name="T22" fmla="*/ 1 w 84"/>
                  <a:gd name="T23" fmla="*/ 3 h 49"/>
                  <a:gd name="T24" fmla="*/ 1 w 84"/>
                  <a:gd name="T25" fmla="*/ 2 h 49"/>
                  <a:gd name="T26" fmla="*/ 1 w 84"/>
                  <a:gd name="T27" fmla="*/ 2 h 49"/>
                  <a:gd name="T28" fmla="*/ 1 w 84"/>
                  <a:gd name="T29" fmla="*/ 1 h 49"/>
                  <a:gd name="T30" fmla="*/ 2 w 84"/>
                  <a:gd name="T31" fmla="*/ 0 h 49"/>
                  <a:gd name="T32" fmla="*/ 1 w 84"/>
                  <a:gd name="T33" fmla="*/ 0 h 49"/>
                  <a:gd name="T34" fmla="*/ 1 w 84"/>
                  <a:gd name="T35" fmla="*/ 0 h 49"/>
                  <a:gd name="T36" fmla="*/ 0 w 84"/>
                  <a:gd name="T37" fmla="*/ 1 h 49"/>
                  <a:gd name="T38" fmla="*/ 0 w 84"/>
                  <a:gd name="T39" fmla="*/ 2 h 49"/>
                  <a:gd name="T40" fmla="*/ 0 w 84"/>
                  <a:gd name="T41" fmla="*/ 3 h 49"/>
                  <a:gd name="T42" fmla="*/ 1 w 84"/>
                  <a:gd name="T43" fmla="*/ 4 h 49"/>
                  <a:gd name="T44" fmla="*/ 1 w 84"/>
                  <a:gd name="T45" fmla="*/ 4 h 49"/>
                  <a:gd name="T46" fmla="*/ 2 w 84"/>
                  <a:gd name="T47" fmla="*/ 5 h 49"/>
                  <a:gd name="T48" fmla="*/ 2 w 84"/>
                  <a:gd name="T49" fmla="*/ 5 h 49"/>
                  <a:gd name="T50" fmla="*/ 3 w 84"/>
                  <a:gd name="T51" fmla="*/ 5 h 49"/>
                  <a:gd name="T52" fmla="*/ 4 w 84"/>
                  <a:gd name="T53" fmla="*/ 5 h 49"/>
                  <a:gd name="T54" fmla="*/ 5 w 84"/>
                  <a:gd name="T55" fmla="*/ 6 h 49"/>
                  <a:gd name="T56" fmla="*/ 6 w 84"/>
                  <a:gd name="T57" fmla="*/ 6 h 49"/>
                  <a:gd name="T58" fmla="*/ 8 w 84"/>
                  <a:gd name="T59" fmla="*/ 5 h 49"/>
                  <a:gd name="T60" fmla="*/ 11 w 84"/>
                  <a:gd name="T61" fmla="*/ 5 h 49"/>
                  <a:gd name="T62" fmla="*/ 11 w 84"/>
                  <a:gd name="T63" fmla="*/ 5 h 49"/>
                  <a:gd name="T64" fmla="*/ 11 w 84"/>
                  <a:gd name="T65" fmla="*/ 5 h 49"/>
                  <a:gd name="T66" fmla="*/ 11 w 84"/>
                  <a:gd name="T67" fmla="*/ 5 h 49"/>
                  <a:gd name="T68" fmla="*/ 11 w 84"/>
                  <a:gd name="T69" fmla="*/ 5 h 49"/>
                  <a:gd name="T70" fmla="*/ 11 w 84"/>
                  <a:gd name="T71" fmla="*/ 5 h 49"/>
                  <a:gd name="T72" fmla="*/ 11 w 84"/>
                  <a:gd name="T73" fmla="*/ 4 h 49"/>
                  <a:gd name="T74" fmla="*/ 11 w 84"/>
                  <a:gd name="T75" fmla="*/ 5 h 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49">
                    <a:moveTo>
                      <a:pt x="84" y="43"/>
                    </a:moveTo>
                    <a:lnTo>
                      <a:pt x="81" y="39"/>
                    </a:lnTo>
                    <a:lnTo>
                      <a:pt x="63" y="43"/>
                    </a:lnTo>
                    <a:lnTo>
                      <a:pt x="44" y="45"/>
                    </a:lnTo>
                    <a:lnTo>
                      <a:pt x="37" y="45"/>
                    </a:lnTo>
                    <a:lnTo>
                      <a:pt x="29" y="43"/>
                    </a:lnTo>
                    <a:lnTo>
                      <a:pt x="23" y="42"/>
                    </a:lnTo>
                    <a:lnTo>
                      <a:pt x="17" y="40"/>
                    </a:lnTo>
                    <a:lnTo>
                      <a:pt x="12" y="37"/>
                    </a:lnTo>
                    <a:lnTo>
                      <a:pt x="9" y="33"/>
                    </a:lnTo>
                    <a:lnTo>
                      <a:pt x="6" y="30"/>
                    </a:lnTo>
                    <a:lnTo>
                      <a:pt x="5" y="26"/>
                    </a:lnTo>
                    <a:lnTo>
                      <a:pt x="5" y="20"/>
                    </a:lnTo>
                    <a:lnTo>
                      <a:pt x="5" y="16"/>
                    </a:lnTo>
                    <a:lnTo>
                      <a:pt x="8" y="9"/>
                    </a:lnTo>
                    <a:lnTo>
                      <a:pt x="11" y="3"/>
                    </a:lnTo>
                    <a:lnTo>
                      <a:pt x="6" y="0"/>
                    </a:lnTo>
                    <a:lnTo>
                      <a:pt x="3" y="7"/>
                    </a:lnTo>
                    <a:lnTo>
                      <a:pt x="0" y="15"/>
                    </a:lnTo>
                    <a:lnTo>
                      <a:pt x="0" y="20"/>
                    </a:lnTo>
                    <a:lnTo>
                      <a:pt x="0" y="26"/>
                    </a:lnTo>
                    <a:lnTo>
                      <a:pt x="3" y="32"/>
                    </a:lnTo>
                    <a:lnTo>
                      <a:pt x="6" y="36"/>
                    </a:lnTo>
                    <a:lnTo>
                      <a:pt x="11" y="40"/>
                    </a:lnTo>
                    <a:lnTo>
                      <a:pt x="15" y="43"/>
                    </a:lnTo>
                    <a:lnTo>
                      <a:pt x="22" y="46"/>
                    </a:lnTo>
                    <a:lnTo>
                      <a:pt x="29" y="47"/>
                    </a:lnTo>
                    <a:lnTo>
                      <a:pt x="37" y="49"/>
                    </a:lnTo>
                    <a:lnTo>
                      <a:pt x="44" y="49"/>
                    </a:lnTo>
                    <a:lnTo>
                      <a:pt x="63" y="47"/>
                    </a:lnTo>
                    <a:lnTo>
                      <a:pt x="83" y="43"/>
                    </a:lnTo>
                    <a:lnTo>
                      <a:pt x="81" y="40"/>
                    </a:lnTo>
                    <a:lnTo>
                      <a:pt x="83" y="43"/>
                    </a:lnTo>
                    <a:lnTo>
                      <a:pt x="84" y="42"/>
                    </a:lnTo>
                    <a:lnTo>
                      <a:pt x="84" y="40"/>
                    </a:lnTo>
                    <a:lnTo>
                      <a:pt x="81" y="39"/>
                    </a:lnTo>
                    <a:lnTo>
                      <a:pt x="84"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6" name="Freeform 162"/>
              <p:cNvSpPr>
                <a:spLocks/>
              </p:cNvSpPr>
              <p:nvPr/>
            </p:nvSpPr>
            <p:spPr bwMode="auto">
              <a:xfrm>
                <a:off x="4861" y="3646"/>
                <a:ext cx="39" cy="18"/>
              </a:xfrm>
              <a:custGeom>
                <a:avLst/>
                <a:gdLst>
                  <a:gd name="T0" fmla="*/ 10 w 78"/>
                  <a:gd name="T1" fmla="*/ 2 h 38"/>
                  <a:gd name="T2" fmla="*/ 10 w 78"/>
                  <a:gd name="T3" fmla="*/ 2 h 38"/>
                  <a:gd name="T4" fmla="*/ 9 w 78"/>
                  <a:gd name="T5" fmla="*/ 3 h 38"/>
                  <a:gd name="T6" fmla="*/ 8 w 78"/>
                  <a:gd name="T7" fmla="*/ 3 h 38"/>
                  <a:gd name="T8" fmla="*/ 7 w 78"/>
                  <a:gd name="T9" fmla="*/ 3 h 38"/>
                  <a:gd name="T10" fmla="*/ 7 w 78"/>
                  <a:gd name="T11" fmla="*/ 4 h 38"/>
                  <a:gd name="T12" fmla="*/ 5 w 78"/>
                  <a:gd name="T13" fmla="*/ 4 h 38"/>
                  <a:gd name="T14" fmla="*/ 3 w 78"/>
                  <a:gd name="T15" fmla="*/ 3 h 38"/>
                  <a:gd name="T16" fmla="*/ 3 w 78"/>
                  <a:gd name="T17" fmla="*/ 3 h 38"/>
                  <a:gd name="T18" fmla="*/ 2 w 78"/>
                  <a:gd name="T19" fmla="*/ 3 h 38"/>
                  <a:gd name="T20" fmla="*/ 2 w 78"/>
                  <a:gd name="T21" fmla="*/ 3 h 38"/>
                  <a:gd name="T22" fmla="*/ 1 w 78"/>
                  <a:gd name="T23" fmla="*/ 2 h 38"/>
                  <a:gd name="T24" fmla="*/ 1 w 78"/>
                  <a:gd name="T25" fmla="*/ 2 h 38"/>
                  <a:gd name="T26" fmla="*/ 1 w 78"/>
                  <a:gd name="T27" fmla="*/ 1 h 38"/>
                  <a:gd name="T28" fmla="*/ 1 w 78"/>
                  <a:gd name="T29" fmla="*/ 1 h 38"/>
                  <a:gd name="T30" fmla="*/ 1 w 78"/>
                  <a:gd name="T31" fmla="*/ 0 h 38"/>
                  <a:gd name="T32" fmla="*/ 1 w 78"/>
                  <a:gd name="T33" fmla="*/ 0 h 38"/>
                  <a:gd name="T34" fmla="*/ 0 w 78"/>
                  <a:gd name="T35" fmla="*/ 0 h 38"/>
                  <a:gd name="T36" fmla="*/ 0 w 78"/>
                  <a:gd name="T37" fmla="*/ 1 h 38"/>
                  <a:gd name="T38" fmla="*/ 0 w 78"/>
                  <a:gd name="T39" fmla="*/ 2 h 38"/>
                  <a:gd name="T40" fmla="*/ 1 w 78"/>
                  <a:gd name="T41" fmla="*/ 3 h 38"/>
                  <a:gd name="T42" fmla="*/ 1 w 78"/>
                  <a:gd name="T43" fmla="*/ 3 h 38"/>
                  <a:gd name="T44" fmla="*/ 2 w 78"/>
                  <a:gd name="T45" fmla="*/ 3 h 38"/>
                  <a:gd name="T46" fmla="*/ 2 w 78"/>
                  <a:gd name="T47" fmla="*/ 4 h 38"/>
                  <a:gd name="T48" fmla="*/ 3 w 78"/>
                  <a:gd name="T49" fmla="*/ 4 h 38"/>
                  <a:gd name="T50" fmla="*/ 5 w 78"/>
                  <a:gd name="T51" fmla="*/ 4 h 38"/>
                  <a:gd name="T52" fmla="*/ 7 w 78"/>
                  <a:gd name="T53" fmla="*/ 4 h 38"/>
                  <a:gd name="T54" fmla="*/ 8 w 78"/>
                  <a:gd name="T55" fmla="*/ 4 h 38"/>
                  <a:gd name="T56" fmla="*/ 9 w 78"/>
                  <a:gd name="T57" fmla="*/ 4 h 38"/>
                  <a:gd name="T58" fmla="*/ 9 w 78"/>
                  <a:gd name="T59" fmla="*/ 3 h 38"/>
                  <a:gd name="T60" fmla="*/ 10 w 78"/>
                  <a:gd name="T61" fmla="*/ 3 h 38"/>
                  <a:gd name="T62" fmla="*/ 10 w 78"/>
                  <a:gd name="T63" fmla="*/ 3 h 38"/>
                  <a:gd name="T64" fmla="*/ 10 w 78"/>
                  <a:gd name="T65" fmla="*/ 3 h 38"/>
                  <a:gd name="T66" fmla="*/ 10 w 78"/>
                  <a:gd name="T67" fmla="*/ 3 h 38"/>
                  <a:gd name="T68" fmla="*/ 10 w 78"/>
                  <a:gd name="T69" fmla="*/ 2 h 38"/>
                  <a:gd name="T70" fmla="*/ 10 w 78"/>
                  <a:gd name="T71" fmla="*/ 2 h 38"/>
                  <a:gd name="T72" fmla="*/ 10 w 78"/>
                  <a:gd name="T73" fmla="*/ 2 h 38"/>
                  <a:gd name="T74" fmla="*/ 10 w 78"/>
                  <a:gd name="T75" fmla="*/ 2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8" h="38">
                    <a:moveTo>
                      <a:pt x="78" y="23"/>
                    </a:moveTo>
                    <a:lnTo>
                      <a:pt x="74" y="23"/>
                    </a:lnTo>
                    <a:lnTo>
                      <a:pt x="68" y="26"/>
                    </a:lnTo>
                    <a:lnTo>
                      <a:pt x="64" y="29"/>
                    </a:lnTo>
                    <a:lnTo>
                      <a:pt x="56" y="32"/>
                    </a:lnTo>
                    <a:lnTo>
                      <a:pt x="50" y="33"/>
                    </a:lnTo>
                    <a:lnTo>
                      <a:pt x="36" y="33"/>
                    </a:lnTo>
                    <a:lnTo>
                      <a:pt x="22" y="32"/>
                    </a:lnTo>
                    <a:lnTo>
                      <a:pt x="18" y="30"/>
                    </a:lnTo>
                    <a:lnTo>
                      <a:pt x="12" y="28"/>
                    </a:lnTo>
                    <a:lnTo>
                      <a:pt x="9" y="25"/>
                    </a:lnTo>
                    <a:lnTo>
                      <a:pt x="6" y="22"/>
                    </a:lnTo>
                    <a:lnTo>
                      <a:pt x="4" y="17"/>
                    </a:lnTo>
                    <a:lnTo>
                      <a:pt x="4" y="13"/>
                    </a:lnTo>
                    <a:lnTo>
                      <a:pt x="4" y="9"/>
                    </a:lnTo>
                    <a:lnTo>
                      <a:pt x="7" y="3"/>
                    </a:lnTo>
                    <a:lnTo>
                      <a:pt x="4" y="0"/>
                    </a:lnTo>
                    <a:lnTo>
                      <a:pt x="0" y="7"/>
                    </a:lnTo>
                    <a:lnTo>
                      <a:pt x="0" y="13"/>
                    </a:lnTo>
                    <a:lnTo>
                      <a:pt x="0" y="19"/>
                    </a:lnTo>
                    <a:lnTo>
                      <a:pt x="1" y="25"/>
                    </a:lnTo>
                    <a:lnTo>
                      <a:pt x="6" y="29"/>
                    </a:lnTo>
                    <a:lnTo>
                      <a:pt x="10" y="32"/>
                    </a:lnTo>
                    <a:lnTo>
                      <a:pt x="15" y="35"/>
                    </a:lnTo>
                    <a:lnTo>
                      <a:pt x="22" y="36"/>
                    </a:lnTo>
                    <a:lnTo>
                      <a:pt x="36" y="38"/>
                    </a:lnTo>
                    <a:lnTo>
                      <a:pt x="50" y="38"/>
                    </a:lnTo>
                    <a:lnTo>
                      <a:pt x="58" y="36"/>
                    </a:lnTo>
                    <a:lnTo>
                      <a:pt x="65" y="33"/>
                    </a:lnTo>
                    <a:lnTo>
                      <a:pt x="71" y="30"/>
                    </a:lnTo>
                    <a:lnTo>
                      <a:pt x="78" y="26"/>
                    </a:lnTo>
                    <a:lnTo>
                      <a:pt x="73" y="26"/>
                    </a:lnTo>
                    <a:lnTo>
                      <a:pt x="78" y="26"/>
                    </a:lnTo>
                    <a:lnTo>
                      <a:pt x="78" y="25"/>
                    </a:lnTo>
                    <a:lnTo>
                      <a:pt x="78" y="23"/>
                    </a:lnTo>
                    <a:lnTo>
                      <a:pt x="76" y="22"/>
                    </a:lnTo>
                    <a:lnTo>
                      <a:pt x="74" y="23"/>
                    </a:lnTo>
                    <a:lnTo>
                      <a:pt x="78"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7" name="Freeform 163"/>
              <p:cNvSpPr>
                <a:spLocks/>
              </p:cNvSpPr>
              <p:nvPr/>
            </p:nvSpPr>
            <p:spPr bwMode="auto">
              <a:xfrm>
                <a:off x="4897" y="3641"/>
                <a:ext cx="46" cy="28"/>
              </a:xfrm>
              <a:custGeom>
                <a:avLst/>
                <a:gdLst>
                  <a:gd name="T0" fmla="*/ 12 w 92"/>
                  <a:gd name="T1" fmla="*/ 1 h 56"/>
                  <a:gd name="T2" fmla="*/ 11 w 92"/>
                  <a:gd name="T3" fmla="*/ 1 h 56"/>
                  <a:gd name="T4" fmla="*/ 9 w 92"/>
                  <a:gd name="T5" fmla="*/ 3 h 56"/>
                  <a:gd name="T6" fmla="*/ 8 w 92"/>
                  <a:gd name="T7" fmla="*/ 5 h 56"/>
                  <a:gd name="T8" fmla="*/ 7 w 92"/>
                  <a:gd name="T9" fmla="*/ 6 h 56"/>
                  <a:gd name="T10" fmla="*/ 6 w 92"/>
                  <a:gd name="T11" fmla="*/ 6 h 56"/>
                  <a:gd name="T12" fmla="*/ 5 w 92"/>
                  <a:gd name="T13" fmla="*/ 7 h 56"/>
                  <a:gd name="T14" fmla="*/ 5 w 92"/>
                  <a:gd name="T15" fmla="*/ 7 h 56"/>
                  <a:gd name="T16" fmla="*/ 4 w 92"/>
                  <a:gd name="T17" fmla="*/ 7 h 56"/>
                  <a:gd name="T18" fmla="*/ 3 w 92"/>
                  <a:gd name="T19" fmla="*/ 7 h 56"/>
                  <a:gd name="T20" fmla="*/ 3 w 92"/>
                  <a:gd name="T21" fmla="*/ 7 h 56"/>
                  <a:gd name="T22" fmla="*/ 3 w 92"/>
                  <a:gd name="T23" fmla="*/ 7 h 56"/>
                  <a:gd name="T24" fmla="*/ 2 w 92"/>
                  <a:gd name="T25" fmla="*/ 6 h 56"/>
                  <a:gd name="T26" fmla="*/ 2 w 92"/>
                  <a:gd name="T27" fmla="*/ 6 h 56"/>
                  <a:gd name="T28" fmla="*/ 1 w 92"/>
                  <a:gd name="T29" fmla="*/ 5 h 56"/>
                  <a:gd name="T30" fmla="*/ 1 w 92"/>
                  <a:gd name="T31" fmla="*/ 5 h 56"/>
                  <a:gd name="T32" fmla="*/ 0 w 92"/>
                  <a:gd name="T33" fmla="*/ 5 h 56"/>
                  <a:gd name="T34" fmla="*/ 1 w 92"/>
                  <a:gd name="T35" fmla="*/ 5 h 56"/>
                  <a:gd name="T36" fmla="*/ 1 w 92"/>
                  <a:gd name="T37" fmla="*/ 6 h 56"/>
                  <a:gd name="T38" fmla="*/ 2 w 92"/>
                  <a:gd name="T39" fmla="*/ 7 h 56"/>
                  <a:gd name="T40" fmla="*/ 2 w 92"/>
                  <a:gd name="T41" fmla="*/ 7 h 56"/>
                  <a:gd name="T42" fmla="*/ 3 w 92"/>
                  <a:gd name="T43" fmla="*/ 7 h 56"/>
                  <a:gd name="T44" fmla="*/ 3 w 92"/>
                  <a:gd name="T45" fmla="*/ 7 h 56"/>
                  <a:gd name="T46" fmla="*/ 4 w 92"/>
                  <a:gd name="T47" fmla="*/ 7 h 56"/>
                  <a:gd name="T48" fmla="*/ 5 w 92"/>
                  <a:gd name="T49" fmla="*/ 7 h 56"/>
                  <a:gd name="T50" fmla="*/ 6 w 92"/>
                  <a:gd name="T51" fmla="*/ 7 h 56"/>
                  <a:gd name="T52" fmla="*/ 6 w 92"/>
                  <a:gd name="T53" fmla="*/ 7 h 56"/>
                  <a:gd name="T54" fmla="*/ 7 w 92"/>
                  <a:gd name="T55" fmla="*/ 6 h 56"/>
                  <a:gd name="T56" fmla="*/ 8 w 92"/>
                  <a:gd name="T57" fmla="*/ 5 h 56"/>
                  <a:gd name="T58" fmla="*/ 10 w 92"/>
                  <a:gd name="T59" fmla="*/ 4 h 56"/>
                  <a:gd name="T60" fmla="*/ 12 w 92"/>
                  <a:gd name="T61" fmla="*/ 1 h 56"/>
                  <a:gd name="T62" fmla="*/ 11 w 92"/>
                  <a:gd name="T63" fmla="*/ 1 h 56"/>
                  <a:gd name="T64" fmla="*/ 12 w 92"/>
                  <a:gd name="T65" fmla="*/ 1 h 56"/>
                  <a:gd name="T66" fmla="*/ 12 w 92"/>
                  <a:gd name="T67" fmla="*/ 1 h 56"/>
                  <a:gd name="T68" fmla="*/ 12 w 92"/>
                  <a:gd name="T69" fmla="*/ 0 h 56"/>
                  <a:gd name="T70" fmla="*/ 12 w 92"/>
                  <a:gd name="T71" fmla="*/ 0 h 56"/>
                  <a:gd name="T72" fmla="*/ 11 w 92"/>
                  <a:gd name="T73" fmla="*/ 1 h 56"/>
                  <a:gd name="T74" fmla="*/ 12 w 92"/>
                  <a:gd name="T75" fmla="*/ 1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2" h="56">
                    <a:moveTo>
                      <a:pt x="90" y="3"/>
                    </a:moveTo>
                    <a:lnTo>
                      <a:pt x="87" y="2"/>
                    </a:lnTo>
                    <a:lnTo>
                      <a:pt x="72" y="22"/>
                    </a:lnTo>
                    <a:lnTo>
                      <a:pt x="58" y="38"/>
                    </a:lnTo>
                    <a:lnTo>
                      <a:pt x="50" y="42"/>
                    </a:lnTo>
                    <a:lnTo>
                      <a:pt x="44" y="46"/>
                    </a:lnTo>
                    <a:lnTo>
                      <a:pt x="38" y="49"/>
                    </a:lnTo>
                    <a:lnTo>
                      <a:pt x="34" y="52"/>
                    </a:lnTo>
                    <a:lnTo>
                      <a:pt x="29" y="52"/>
                    </a:lnTo>
                    <a:lnTo>
                      <a:pt x="24" y="52"/>
                    </a:lnTo>
                    <a:lnTo>
                      <a:pt x="20" y="50"/>
                    </a:lnTo>
                    <a:lnTo>
                      <a:pt x="17" y="49"/>
                    </a:lnTo>
                    <a:lnTo>
                      <a:pt x="12" y="46"/>
                    </a:lnTo>
                    <a:lnTo>
                      <a:pt x="9" y="43"/>
                    </a:lnTo>
                    <a:lnTo>
                      <a:pt x="8" y="39"/>
                    </a:lnTo>
                    <a:lnTo>
                      <a:pt x="5" y="33"/>
                    </a:lnTo>
                    <a:lnTo>
                      <a:pt x="0" y="36"/>
                    </a:lnTo>
                    <a:lnTo>
                      <a:pt x="3" y="40"/>
                    </a:lnTo>
                    <a:lnTo>
                      <a:pt x="6" y="45"/>
                    </a:lnTo>
                    <a:lnTo>
                      <a:pt x="9" y="49"/>
                    </a:lnTo>
                    <a:lnTo>
                      <a:pt x="14" y="52"/>
                    </a:lnTo>
                    <a:lnTo>
                      <a:pt x="18" y="55"/>
                    </a:lnTo>
                    <a:lnTo>
                      <a:pt x="23" y="56"/>
                    </a:lnTo>
                    <a:lnTo>
                      <a:pt x="29" y="56"/>
                    </a:lnTo>
                    <a:lnTo>
                      <a:pt x="35" y="55"/>
                    </a:lnTo>
                    <a:lnTo>
                      <a:pt x="41" y="53"/>
                    </a:lnTo>
                    <a:lnTo>
                      <a:pt x="47" y="50"/>
                    </a:lnTo>
                    <a:lnTo>
                      <a:pt x="53" y="46"/>
                    </a:lnTo>
                    <a:lnTo>
                      <a:pt x="61" y="40"/>
                    </a:lnTo>
                    <a:lnTo>
                      <a:pt x="75" y="25"/>
                    </a:lnTo>
                    <a:lnTo>
                      <a:pt x="90" y="3"/>
                    </a:lnTo>
                    <a:lnTo>
                      <a:pt x="87" y="2"/>
                    </a:lnTo>
                    <a:lnTo>
                      <a:pt x="90" y="3"/>
                    </a:lnTo>
                    <a:lnTo>
                      <a:pt x="92" y="2"/>
                    </a:lnTo>
                    <a:lnTo>
                      <a:pt x="90" y="0"/>
                    </a:lnTo>
                    <a:lnTo>
                      <a:pt x="89" y="0"/>
                    </a:lnTo>
                    <a:lnTo>
                      <a:pt x="87" y="2"/>
                    </a:lnTo>
                    <a:lnTo>
                      <a:pt x="9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8" name="Freeform 164"/>
              <p:cNvSpPr>
                <a:spLocks/>
              </p:cNvSpPr>
              <p:nvPr/>
            </p:nvSpPr>
            <p:spPr bwMode="auto">
              <a:xfrm>
                <a:off x="4939" y="3641"/>
                <a:ext cx="34" cy="29"/>
              </a:xfrm>
              <a:custGeom>
                <a:avLst/>
                <a:gdLst>
                  <a:gd name="T0" fmla="*/ 8 w 69"/>
                  <a:gd name="T1" fmla="*/ 6 h 57"/>
                  <a:gd name="T2" fmla="*/ 8 w 69"/>
                  <a:gd name="T3" fmla="*/ 5 h 57"/>
                  <a:gd name="T4" fmla="*/ 7 w 69"/>
                  <a:gd name="T5" fmla="*/ 6 h 57"/>
                  <a:gd name="T6" fmla="*/ 6 w 69"/>
                  <a:gd name="T7" fmla="*/ 6 h 57"/>
                  <a:gd name="T8" fmla="*/ 5 w 69"/>
                  <a:gd name="T9" fmla="*/ 7 h 57"/>
                  <a:gd name="T10" fmla="*/ 4 w 69"/>
                  <a:gd name="T11" fmla="*/ 7 h 57"/>
                  <a:gd name="T12" fmla="*/ 3 w 69"/>
                  <a:gd name="T13" fmla="*/ 7 h 57"/>
                  <a:gd name="T14" fmla="*/ 2 w 69"/>
                  <a:gd name="T15" fmla="*/ 7 h 57"/>
                  <a:gd name="T16" fmla="*/ 2 w 69"/>
                  <a:gd name="T17" fmla="*/ 6 h 57"/>
                  <a:gd name="T18" fmla="*/ 1 w 69"/>
                  <a:gd name="T19" fmla="*/ 6 h 57"/>
                  <a:gd name="T20" fmla="*/ 1 w 69"/>
                  <a:gd name="T21" fmla="*/ 6 h 57"/>
                  <a:gd name="T22" fmla="*/ 1 w 69"/>
                  <a:gd name="T23" fmla="*/ 5 h 57"/>
                  <a:gd name="T24" fmla="*/ 0 w 69"/>
                  <a:gd name="T25" fmla="*/ 5 h 57"/>
                  <a:gd name="T26" fmla="*/ 0 w 69"/>
                  <a:gd name="T27" fmla="*/ 4 h 57"/>
                  <a:gd name="T28" fmla="*/ 0 w 69"/>
                  <a:gd name="T29" fmla="*/ 3 h 57"/>
                  <a:gd name="T30" fmla="*/ 0 w 69"/>
                  <a:gd name="T31" fmla="*/ 2 h 57"/>
                  <a:gd name="T32" fmla="*/ 0 w 69"/>
                  <a:gd name="T33" fmla="*/ 1 h 57"/>
                  <a:gd name="T34" fmla="*/ 1 w 69"/>
                  <a:gd name="T35" fmla="*/ 1 h 57"/>
                  <a:gd name="T36" fmla="*/ 0 w 69"/>
                  <a:gd name="T37" fmla="*/ 0 h 57"/>
                  <a:gd name="T38" fmla="*/ 0 w 69"/>
                  <a:gd name="T39" fmla="*/ 1 h 57"/>
                  <a:gd name="T40" fmla="*/ 0 w 69"/>
                  <a:gd name="T41" fmla="*/ 2 h 57"/>
                  <a:gd name="T42" fmla="*/ 0 w 69"/>
                  <a:gd name="T43" fmla="*/ 3 h 57"/>
                  <a:gd name="T44" fmla="*/ 0 w 69"/>
                  <a:gd name="T45" fmla="*/ 4 h 57"/>
                  <a:gd name="T46" fmla="*/ 0 w 69"/>
                  <a:gd name="T47" fmla="*/ 5 h 57"/>
                  <a:gd name="T48" fmla="*/ 0 w 69"/>
                  <a:gd name="T49" fmla="*/ 5 h 57"/>
                  <a:gd name="T50" fmla="*/ 1 w 69"/>
                  <a:gd name="T51" fmla="*/ 6 h 57"/>
                  <a:gd name="T52" fmla="*/ 1 w 69"/>
                  <a:gd name="T53" fmla="*/ 7 h 57"/>
                  <a:gd name="T54" fmla="*/ 2 w 69"/>
                  <a:gd name="T55" fmla="*/ 7 h 57"/>
                  <a:gd name="T56" fmla="*/ 2 w 69"/>
                  <a:gd name="T57" fmla="*/ 7 h 57"/>
                  <a:gd name="T58" fmla="*/ 3 w 69"/>
                  <a:gd name="T59" fmla="*/ 8 h 57"/>
                  <a:gd name="T60" fmla="*/ 4 w 69"/>
                  <a:gd name="T61" fmla="*/ 7 h 57"/>
                  <a:gd name="T62" fmla="*/ 5 w 69"/>
                  <a:gd name="T63" fmla="*/ 7 h 57"/>
                  <a:gd name="T64" fmla="*/ 6 w 69"/>
                  <a:gd name="T65" fmla="*/ 7 h 57"/>
                  <a:gd name="T66" fmla="*/ 7 w 69"/>
                  <a:gd name="T67" fmla="*/ 6 h 57"/>
                  <a:gd name="T68" fmla="*/ 8 w 69"/>
                  <a:gd name="T69" fmla="*/ 6 h 57"/>
                  <a:gd name="T70" fmla="*/ 8 w 69"/>
                  <a:gd name="T71" fmla="*/ 5 h 57"/>
                  <a:gd name="T72" fmla="*/ 8 w 69"/>
                  <a:gd name="T73" fmla="*/ 6 h 57"/>
                  <a:gd name="T74" fmla="*/ 8 w 69"/>
                  <a:gd name="T75" fmla="*/ 5 h 57"/>
                  <a:gd name="T76" fmla="*/ 8 w 69"/>
                  <a:gd name="T77" fmla="*/ 5 h 57"/>
                  <a:gd name="T78" fmla="*/ 8 w 69"/>
                  <a:gd name="T79" fmla="*/ 5 h 57"/>
                  <a:gd name="T80" fmla="*/ 8 w 69"/>
                  <a:gd name="T81" fmla="*/ 5 h 57"/>
                  <a:gd name="T82" fmla="*/ 8 w 69"/>
                  <a:gd name="T83" fmla="*/ 6 h 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9" h="57">
                    <a:moveTo>
                      <a:pt x="69" y="41"/>
                    </a:moveTo>
                    <a:lnTo>
                      <a:pt x="66" y="38"/>
                    </a:lnTo>
                    <a:lnTo>
                      <a:pt x="57" y="44"/>
                    </a:lnTo>
                    <a:lnTo>
                      <a:pt x="49" y="48"/>
                    </a:lnTo>
                    <a:lnTo>
                      <a:pt x="42" y="50"/>
                    </a:lnTo>
                    <a:lnTo>
                      <a:pt x="36" y="51"/>
                    </a:lnTo>
                    <a:lnTo>
                      <a:pt x="30" y="51"/>
                    </a:lnTo>
                    <a:lnTo>
                      <a:pt x="23" y="51"/>
                    </a:lnTo>
                    <a:lnTo>
                      <a:pt x="19" y="48"/>
                    </a:lnTo>
                    <a:lnTo>
                      <a:pt x="14" y="47"/>
                    </a:lnTo>
                    <a:lnTo>
                      <a:pt x="11" y="43"/>
                    </a:lnTo>
                    <a:lnTo>
                      <a:pt x="8" y="38"/>
                    </a:lnTo>
                    <a:lnTo>
                      <a:pt x="7" y="33"/>
                    </a:lnTo>
                    <a:lnTo>
                      <a:pt x="5" y="27"/>
                    </a:lnTo>
                    <a:lnTo>
                      <a:pt x="5" y="21"/>
                    </a:lnTo>
                    <a:lnTo>
                      <a:pt x="5" y="15"/>
                    </a:lnTo>
                    <a:lnTo>
                      <a:pt x="7" y="8"/>
                    </a:lnTo>
                    <a:lnTo>
                      <a:pt x="8" y="1"/>
                    </a:lnTo>
                    <a:lnTo>
                      <a:pt x="5" y="0"/>
                    </a:lnTo>
                    <a:lnTo>
                      <a:pt x="2" y="7"/>
                    </a:lnTo>
                    <a:lnTo>
                      <a:pt x="0" y="14"/>
                    </a:lnTo>
                    <a:lnTo>
                      <a:pt x="0" y="21"/>
                    </a:lnTo>
                    <a:lnTo>
                      <a:pt x="0" y="28"/>
                    </a:lnTo>
                    <a:lnTo>
                      <a:pt x="2" y="34"/>
                    </a:lnTo>
                    <a:lnTo>
                      <a:pt x="5" y="40"/>
                    </a:lnTo>
                    <a:lnTo>
                      <a:pt x="8" y="46"/>
                    </a:lnTo>
                    <a:lnTo>
                      <a:pt x="11" y="50"/>
                    </a:lnTo>
                    <a:lnTo>
                      <a:pt x="17" y="53"/>
                    </a:lnTo>
                    <a:lnTo>
                      <a:pt x="22" y="56"/>
                    </a:lnTo>
                    <a:lnTo>
                      <a:pt x="28" y="57"/>
                    </a:lnTo>
                    <a:lnTo>
                      <a:pt x="36" y="56"/>
                    </a:lnTo>
                    <a:lnTo>
                      <a:pt x="43" y="54"/>
                    </a:lnTo>
                    <a:lnTo>
                      <a:pt x="51" y="51"/>
                    </a:lnTo>
                    <a:lnTo>
                      <a:pt x="60" y="47"/>
                    </a:lnTo>
                    <a:lnTo>
                      <a:pt x="68" y="41"/>
                    </a:lnTo>
                    <a:lnTo>
                      <a:pt x="65" y="38"/>
                    </a:lnTo>
                    <a:lnTo>
                      <a:pt x="68" y="41"/>
                    </a:lnTo>
                    <a:lnTo>
                      <a:pt x="69" y="40"/>
                    </a:lnTo>
                    <a:lnTo>
                      <a:pt x="69" y="38"/>
                    </a:lnTo>
                    <a:lnTo>
                      <a:pt x="68" y="37"/>
                    </a:lnTo>
                    <a:lnTo>
                      <a:pt x="66" y="38"/>
                    </a:lnTo>
                    <a:lnTo>
                      <a:pt x="69"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39" name="Freeform 165"/>
              <p:cNvSpPr>
                <a:spLocks/>
              </p:cNvSpPr>
              <p:nvPr/>
            </p:nvSpPr>
            <p:spPr bwMode="auto">
              <a:xfrm>
                <a:off x="4966" y="3661"/>
                <a:ext cx="34" cy="25"/>
              </a:xfrm>
              <a:custGeom>
                <a:avLst/>
                <a:gdLst>
                  <a:gd name="T0" fmla="*/ 9 w 67"/>
                  <a:gd name="T1" fmla="*/ 5 h 52"/>
                  <a:gd name="T2" fmla="*/ 8 w 67"/>
                  <a:gd name="T3" fmla="*/ 5 h 52"/>
                  <a:gd name="T4" fmla="*/ 7 w 67"/>
                  <a:gd name="T5" fmla="*/ 5 h 52"/>
                  <a:gd name="T6" fmla="*/ 6 w 67"/>
                  <a:gd name="T7" fmla="*/ 5 h 52"/>
                  <a:gd name="T8" fmla="*/ 4 w 67"/>
                  <a:gd name="T9" fmla="*/ 5 h 52"/>
                  <a:gd name="T10" fmla="*/ 3 w 67"/>
                  <a:gd name="T11" fmla="*/ 5 h 52"/>
                  <a:gd name="T12" fmla="*/ 3 w 67"/>
                  <a:gd name="T13" fmla="*/ 5 h 52"/>
                  <a:gd name="T14" fmla="*/ 2 w 67"/>
                  <a:gd name="T15" fmla="*/ 5 h 52"/>
                  <a:gd name="T16" fmla="*/ 2 w 67"/>
                  <a:gd name="T17" fmla="*/ 5 h 52"/>
                  <a:gd name="T18" fmla="*/ 1 w 67"/>
                  <a:gd name="T19" fmla="*/ 4 h 52"/>
                  <a:gd name="T20" fmla="*/ 1 w 67"/>
                  <a:gd name="T21" fmla="*/ 4 h 52"/>
                  <a:gd name="T22" fmla="*/ 1 w 67"/>
                  <a:gd name="T23" fmla="*/ 3 h 52"/>
                  <a:gd name="T24" fmla="*/ 1 w 67"/>
                  <a:gd name="T25" fmla="*/ 3 h 52"/>
                  <a:gd name="T26" fmla="*/ 1 w 67"/>
                  <a:gd name="T27" fmla="*/ 2 h 52"/>
                  <a:gd name="T28" fmla="*/ 1 w 67"/>
                  <a:gd name="T29" fmla="*/ 1 h 52"/>
                  <a:gd name="T30" fmla="*/ 2 w 67"/>
                  <a:gd name="T31" fmla="*/ 0 h 52"/>
                  <a:gd name="T32" fmla="*/ 2 w 67"/>
                  <a:gd name="T33" fmla="*/ 0 h 52"/>
                  <a:gd name="T34" fmla="*/ 1 w 67"/>
                  <a:gd name="T35" fmla="*/ 1 h 52"/>
                  <a:gd name="T36" fmla="*/ 0 w 67"/>
                  <a:gd name="T37" fmla="*/ 2 h 52"/>
                  <a:gd name="T38" fmla="*/ 0 w 67"/>
                  <a:gd name="T39" fmla="*/ 3 h 52"/>
                  <a:gd name="T40" fmla="*/ 0 w 67"/>
                  <a:gd name="T41" fmla="*/ 3 h 52"/>
                  <a:gd name="T42" fmla="*/ 0 w 67"/>
                  <a:gd name="T43" fmla="*/ 4 h 52"/>
                  <a:gd name="T44" fmla="*/ 1 w 67"/>
                  <a:gd name="T45" fmla="*/ 5 h 52"/>
                  <a:gd name="T46" fmla="*/ 1 w 67"/>
                  <a:gd name="T47" fmla="*/ 5 h 52"/>
                  <a:gd name="T48" fmla="*/ 2 w 67"/>
                  <a:gd name="T49" fmla="*/ 5 h 52"/>
                  <a:gd name="T50" fmla="*/ 2 w 67"/>
                  <a:gd name="T51" fmla="*/ 6 h 52"/>
                  <a:gd name="T52" fmla="*/ 3 w 67"/>
                  <a:gd name="T53" fmla="*/ 6 h 52"/>
                  <a:gd name="T54" fmla="*/ 4 w 67"/>
                  <a:gd name="T55" fmla="*/ 6 h 52"/>
                  <a:gd name="T56" fmla="*/ 6 w 67"/>
                  <a:gd name="T57" fmla="*/ 6 h 52"/>
                  <a:gd name="T58" fmla="*/ 7 w 67"/>
                  <a:gd name="T59" fmla="*/ 6 h 52"/>
                  <a:gd name="T60" fmla="*/ 9 w 67"/>
                  <a:gd name="T61" fmla="*/ 5 h 52"/>
                  <a:gd name="T62" fmla="*/ 8 w 67"/>
                  <a:gd name="T63" fmla="*/ 5 h 52"/>
                  <a:gd name="T64" fmla="*/ 9 w 67"/>
                  <a:gd name="T65" fmla="*/ 5 h 52"/>
                  <a:gd name="T66" fmla="*/ 9 w 67"/>
                  <a:gd name="T67" fmla="*/ 5 h 52"/>
                  <a:gd name="T68" fmla="*/ 9 w 67"/>
                  <a:gd name="T69" fmla="*/ 5 h 52"/>
                  <a:gd name="T70" fmla="*/ 9 w 67"/>
                  <a:gd name="T71" fmla="*/ 5 h 52"/>
                  <a:gd name="T72" fmla="*/ 8 w 67"/>
                  <a:gd name="T73" fmla="*/ 5 h 52"/>
                  <a:gd name="T74" fmla="*/ 9 w 67"/>
                  <a:gd name="T75" fmla="*/ 5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7" h="52">
                    <a:moveTo>
                      <a:pt x="67" y="45"/>
                    </a:moveTo>
                    <a:lnTo>
                      <a:pt x="64" y="42"/>
                    </a:lnTo>
                    <a:lnTo>
                      <a:pt x="51" y="45"/>
                    </a:lnTo>
                    <a:lnTo>
                      <a:pt x="41" y="48"/>
                    </a:lnTo>
                    <a:lnTo>
                      <a:pt x="32" y="48"/>
                    </a:lnTo>
                    <a:lnTo>
                      <a:pt x="24" y="48"/>
                    </a:lnTo>
                    <a:lnTo>
                      <a:pt x="18" y="46"/>
                    </a:lnTo>
                    <a:lnTo>
                      <a:pt x="13" y="45"/>
                    </a:lnTo>
                    <a:lnTo>
                      <a:pt x="9" y="42"/>
                    </a:lnTo>
                    <a:lnTo>
                      <a:pt x="6" y="39"/>
                    </a:lnTo>
                    <a:lnTo>
                      <a:pt x="4" y="36"/>
                    </a:lnTo>
                    <a:lnTo>
                      <a:pt x="4" y="32"/>
                    </a:lnTo>
                    <a:lnTo>
                      <a:pt x="4" y="28"/>
                    </a:lnTo>
                    <a:lnTo>
                      <a:pt x="4" y="23"/>
                    </a:lnTo>
                    <a:lnTo>
                      <a:pt x="7" y="13"/>
                    </a:lnTo>
                    <a:lnTo>
                      <a:pt x="13" y="3"/>
                    </a:lnTo>
                    <a:lnTo>
                      <a:pt x="9" y="0"/>
                    </a:lnTo>
                    <a:lnTo>
                      <a:pt x="3" y="10"/>
                    </a:lnTo>
                    <a:lnTo>
                      <a:pt x="0" y="22"/>
                    </a:lnTo>
                    <a:lnTo>
                      <a:pt x="0" y="28"/>
                    </a:lnTo>
                    <a:lnTo>
                      <a:pt x="0" y="32"/>
                    </a:lnTo>
                    <a:lnTo>
                      <a:pt x="0" y="38"/>
                    </a:lnTo>
                    <a:lnTo>
                      <a:pt x="3" y="42"/>
                    </a:lnTo>
                    <a:lnTo>
                      <a:pt x="6" y="45"/>
                    </a:lnTo>
                    <a:lnTo>
                      <a:pt x="10" y="48"/>
                    </a:lnTo>
                    <a:lnTo>
                      <a:pt x="16" y="50"/>
                    </a:lnTo>
                    <a:lnTo>
                      <a:pt x="22" y="52"/>
                    </a:lnTo>
                    <a:lnTo>
                      <a:pt x="32" y="52"/>
                    </a:lnTo>
                    <a:lnTo>
                      <a:pt x="41" y="52"/>
                    </a:lnTo>
                    <a:lnTo>
                      <a:pt x="53" y="49"/>
                    </a:lnTo>
                    <a:lnTo>
                      <a:pt x="65" y="46"/>
                    </a:lnTo>
                    <a:lnTo>
                      <a:pt x="62" y="43"/>
                    </a:lnTo>
                    <a:lnTo>
                      <a:pt x="65" y="46"/>
                    </a:lnTo>
                    <a:lnTo>
                      <a:pt x="67" y="45"/>
                    </a:lnTo>
                    <a:lnTo>
                      <a:pt x="67" y="43"/>
                    </a:lnTo>
                    <a:lnTo>
                      <a:pt x="65" y="42"/>
                    </a:lnTo>
                    <a:lnTo>
                      <a:pt x="64" y="42"/>
                    </a:lnTo>
                    <a:lnTo>
                      <a:pt x="67"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0" name="Freeform 166"/>
              <p:cNvSpPr>
                <a:spLocks/>
              </p:cNvSpPr>
              <p:nvPr/>
            </p:nvSpPr>
            <p:spPr bwMode="auto">
              <a:xfrm>
                <a:off x="4995" y="3681"/>
                <a:ext cx="43" cy="15"/>
              </a:xfrm>
              <a:custGeom>
                <a:avLst/>
                <a:gdLst>
                  <a:gd name="T0" fmla="*/ 11 w 85"/>
                  <a:gd name="T1" fmla="*/ 0 h 32"/>
                  <a:gd name="T2" fmla="*/ 11 w 85"/>
                  <a:gd name="T3" fmla="*/ 0 h 32"/>
                  <a:gd name="T4" fmla="*/ 8 w 85"/>
                  <a:gd name="T5" fmla="*/ 1 h 32"/>
                  <a:gd name="T6" fmla="*/ 6 w 85"/>
                  <a:gd name="T7" fmla="*/ 2 h 32"/>
                  <a:gd name="T8" fmla="*/ 5 w 85"/>
                  <a:gd name="T9" fmla="*/ 3 h 32"/>
                  <a:gd name="T10" fmla="*/ 4 w 85"/>
                  <a:gd name="T11" fmla="*/ 3 h 32"/>
                  <a:gd name="T12" fmla="*/ 3 w 85"/>
                  <a:gd name="T13" fmla="*/ 3 h 32"/>
                  <a:gd name="T14" fmla="*/ 2 w 85"/>
                  <a:gd name="T15" fmla="*/ 3 h 32"/>
                  <a:gd name="T16" fmla="*/ 2 w 85"/>
                  <a:gd name="T17" fmla="*/ 3 h 32"/>
                  <a:gd name="T18" fmla="*/ 2 w 85"/>
                  <a:gd name="T19" fmla="*/ 3 h 32"/>
                  <a:gd name="T20" fmla="*/ 1 w 85"/>
                  <a:gd name="T21" fmla="*/ 2 h 32"/>
                  <a:gd name="T22" fmla="*/ 1 w 85"/>
                  <a:gd name="T23" fmla="*/ 2 h 32"/>
                  <a:gd name="T24" fmla="*/ 1 w 85"/>
                  <a:gd name="T25" fmla="*/ 2 h 32"/>
                  <a:gd name="T26" fmla="*/ 1 w 85"/>
                  <a:gd name="T27" fmla="*/ 1 h 32"/>
                  <a:gd name="T28" fmla="*/ 1 w 85"/>
                  <a:gd name="T29" fmla="*/ 1 h 32"/>
                  <a:gd name="T30" fmla="*/ 2 w 85"/>
                  <a:gd name="T31" fmla="*/ 0 h 32"/>
                  <a:gd name="T32" fmla="*/ 1 w 85"/>
                  <a:gd name="T33" fmla="*/ 0 h 32"/>
                  <a:gd name="T34" fmla="*/ 1 w 85"/>
                  <a:gd name="T35" fmla="*/ 1 h 32"/>
                  <a:gd name="T36" fmla="*/ 0 w 85"/>
                  <a:gd name="T37" fmla="*/ 1 h 32"/>
                  <a:gd name="T38" fmla="*/ 0 w 85"/>
                  <a:gd name="T39" fmla="*/ 2 h 32"/>
                  <a:gd name="T40" fmla="*/ 1 w 85"/>
                  <a:gd name="T41" fmla="*/ 2 h 32"/>
                  <a:gd name="T42" fmla="*/ 1 w 85"/>
                  <a:gd name="T43" fmla="*/ 3 h 32"/>
                  <a:gd name="T44" fmla="*/ 1 w 85"/>
                  <a:gd name="T45" fmla="*/ 3 h 32"/>
                  <a:gd name="T46" fmla="*/ 2 w 85"/>
                  <a:gd name="T47" fmla="*/ 3 h 32"/>
                  <a:gd name="T48" fmla="*/ 2 w 85"/>
                  <a:gd name="T49" fmla="*/ 3 h 32"/>
                  <a:gd name="T50" fmla="*/ 3 w 85"/>
                  <a:gd name="T51" fmla="*/ 3 h 32"/>
                  <a:gd name="T52" fmla="*/ 4 w 85"/>
                  <a:gd name="T53" fmla="*/ 3 h 32"/>
                  <a:gd name="T54" fmla="*/ 5 w 85"/>
                  <a:gd name="T55" fmla="*/ 3 h 32"/>
                  <a:gd name="T56" fmla="*/ 6 w 85"/>
                  <a:gd name="T57" fmla="*/ 3 h 32"/>
                  <a:gd name="T58" fmla="*/ 8 w 85"/>
                  <a:gd name="T59" fmla="*/ 2 h 32"/>
                  <a:gd name="T60" fmla="*/ 11 w 85"/>
                  <a:gd name="T61" fmla="*/ 0 h 32"/>
                  <a:gd name="T62" fmla="*/ 11 w 85"/>
                  <a:gd name="T63" fmla="*/ 0 h 32"/>
                  <a:gd name="T64" fmla="*/ 11 w 85"/>
                  <a:gd name="T65" fmla="*/ 0 h 32"/>
                  <a:gd name="T66" fmla="*/ 11 w 85"/>
                  <a:gd name="T67" fmla="*/ 0 h 32"/>
                  <a:gd name="T68" fmla="*/ 11 w 85"/>
                  <a:gd name="T69" fmla="*/ 0 h 32"/>
                  <a:gd name="T70" fmla="*/ 11 w 85"/>
                  <a:gd name="T71" fmla="*/ 0 h 32"/>
                  <a:gd name="T72" fmla="*/ 11 w 85"/>
                  <a:gd name="T73" fmla="*/ 0 h 32"/>
                  <a:gd name="T74" fmla="*/ 11 w 85"/>
                  <a:gd name="T75" fmla="*/ 0 h 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32">
                    <a:moveTo>
                      <a:pt x="85" y="3"/>
                    </a:moveTo>
                    <a:lnTo>
                      <a:pt x="81" y="2"/>
                    </a:lnTo>
                    <a:lnTo>
                      <a:pt x="61" y="13"/>
                    </a:lnTo>
                    <a:lnTo>
                      <a:pt x="42" y="22"/>
                    </a:lnTo>
                    <a:lnTo>
                      <a:pt x="35" y="25"/>
                    </a:lnTo>
                    <a:lnTo>
                      <a:pt x="27" y="26"/>
                    </a:lnTo>
                    <a:lnTo>
                      <a:pt x="21" y="28"/>
                    </a:lnTo>
                    <a:lnTo>
                      <a:pt x="16" y="28"/>
                    </a:lnTo>
                    <a:lnTo>
                      <a:pt x="12" y="26"/>
                    </a:lnTo>
                    <a:lnTo>
                      <a:pt x="9" y="25"/>
                    </a:lnTo>
                    <a:lnTo>
                      <a:pt x="6" y="23"/>
                    </a:lnTo>
                    <a:lnTo>
                      <a:pt x="6" y="21"/>
                    </a:lnTo>
                    <a:lnTo>
                      <a:pt x="4" y="18"/>
                    </a:lnTo>
                    <a:lnTo>
                      <a:pt x="4" y="15"/>
                    </a:lnTo>
                    <a:lnTo>
                      <a:pt x="6" y="10"/>
                    </a:lnTo>
                    <a:lnTo>
                      <a:pt x="9" y="5"/>
                    </a:lnTo>
                    <a:lnTo>
                      <a:pt x="4" y="3"/>
                    </a:lnTo>
                    <a:lnTo>
                      <a:pt x="1" y="9"/>
                    </a:lnTo>
                    <a:lnTo>
                      <a:pt x="0" y="13"/>
                    </a:lnTo>
                    <a:lnTo>
                      <a:pt x="0" y="18"/>
                    </a:lnTo>
                    <a:lnTo>
                      <a:pt x="1" y="22"/>
                    </a:lnTo>
                    <a:lnTo>
                      <a:pt x="3" y="26"/>
                    </a:lnTo>
                    <a:lnTo>
                      <a:pt x="6" y="29"/>
                    </a:lnTo>
                    <a:lnTo>
                      <a:pt x="10" y="31"/>
                    </a:lnTo>
                    <a:lnTo>
                      <a:pt x="15" y="32"/>
                    </a:lnTo>
                    <a:lnTo>
                      <a:pt x="21" y="32"/>
                    </a:lnTo>
                    <a:lnTo>
                      <a:pt x="29" y="31"/>
                    </a:lnTo>
                    <a:lnTo>
                      <a:pt x="36" y="29"/>
                    </a:lnTo>
                    <a:lnTo>
                      <a:pt x="44" y="26"/>
                    </a:lnTo>
                    <a:lnTo>
                      <a:pt x="62" y="18"/>
                    </a:lnTo>
                    <a:lnTo>
                      <a:pt x="84" y="5"/>
                    </a:lnTo>
                    <a:lnTo>
                      <a:pt x="81" y="3"/>
                    </a:lnTo>
                    <a:lnTo>
                      <a:pt x="84" y="5"/>
                    </a:lnTo>
                    <a:lnTo>
                      <a:pt x="85" y="3"/>
                    </a:lnTo>
                    <a:lnTo>
                      <a:pt x="84" y="2"/>
                    </a:lnTo>
                    <a:lnTo>
                      <a:pt x="84" y="0"/>
                    </a:lnTo>
                    <a:lnTo>
                      <a:pt x="81" y="2"/>
                    </a:lnTo>
                    <a:lnTo>
                      <a:pt x="8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1" name="Freeform 167"/>
              <p:cNvSpPr>
                <a:spLocks/>
              </p:cNvSpPr>
              <p:nvPr/>
            </p:nvSpPr>
            <p:spPr bwMode="auto">
              <a:xfrm>
                <a:off x="5034" y="3682"/>
                <a:ext cx="6" cy="73"/>
              </a:xfrm>
              <a:custGeom>
                <a:avLst/>
                <a:gdLst>
                  <a:gd name="T0" fmla="*/ 1 w 12"/>
                  <a:gd name="T1" fmla="*/ 18 h 146"/>
                  <a:gd name="T2" fmla="*/ 1 w 12"/>
                  <a:gd name="T3" fmla="*/ 18 h 146"/>
                  <a:gd name="T4" fmla="*/ 1 w 12"/>
                  <a:gd name="T5" fmla="*/ 16 h 146"/>
                  <a:gd name="T6" fmla="*/ 1 w 12"/>
                  <a:gd name="T7" fmla="*/ 14 h 146"/>
                  <a:gd name="T8" fmla="*/ 1 w 12"/>
                  <a:gd name="T9" fmla="*/ 12 h 146"/>
                  <a:gd name="T10" fmla="*/ 2 w 12"/>
                  <a:gd name="T11" fmla="*/ 11 h 146"/>
                  <a:gd name="T12" fmla="*/ 2 w 12"/>
                  <a:gd name="T13" fmla="*/ 9 h 146"/>
                  <a:gd name="T14" fmla="*/ 2 w 12"/>
                  <a:gd name="T15" fmla="*/ 6 h 146"/>
                  <a:gd name="T16" fmla="*/ 2 w 12"/>
                  <a:gd name="T17" fmla="*/ 4 h 146"/>
                  <a:gd name="T18" fmla="*/ 2 w 12"/>
                  <a:gd name="T19" fmla="*/ 0 h 146"/>
                  <a:gd name="T20" fmla="*/ 1 w 12"/>
                  <a:gd name="T21" fmla="*/ 0 h 146"/>
                  <a:gd name="T22" fmla="*/ 1 w 12"/>
                  <a:gd name="T23" fmla="*/ 4 h 146"/>
                  <a:gd name="T24" fmla="*/ 1 w 12"/>
                  <a:gd name="T25" fmla="*/ 6 h 146"/>
                  <a:gd name="T26" fmla="*/ 1 w 12"/>
                  <a:gd name="T27" fmla="*/ 9 h 146"/>
                  <a:gd name="T28" fmla="*/ 1 w 12"/>
                  <a:gd name="T29" fmla="*/ 11 h 146"/>
                  <a:gd name="T30" fmla="*/ 1 w 12"/>
                  <a:gd name="T31" fmla="*/ 12 h 146"/>
                  <a:gd name="T32" fmla="*/ 0 w 12"/>
                  <a:gd name="T33" fmla="*/ 14 h 146"/>
                  <a:gd name="T34" fmla="*/ 0 w 12"/>
                  <a:gd name="T35" fmla="*/ 16 h 146"/>
                  <a:gd name="T36" fmla="*/ 1 w 12"/>
                  <a:gd name="T37" fmla="*/ 19 h 146"/>
                  <a:gd name="T38" fmla="*/ 1 w 12"/>
                  <a:gd name="T39" fmla="*/ 19 h 146"/>
                  <a:gd name="T40" fmla="*/ 1 w 12"/>
                  <a:gd name="T41" fmla="*/ 19 h 146"/>
                  <a:gd name="T42" fmla="*/ 1 w 12"/>
                  <a:gd name="T43" fmla="*/ 19 h 146"/>
                  <a:gd name="T44" fmla="*/ 1 w 12"/>
                  <a:gd name="T45" fmla="*/ 19 h 146"/>
                  <a:gd name="T46" fmla="*/ 1 w 12"/>
                  <a:gd name="T47" fmla="*/ 19 h 146"/>
                  <a:gd name="T48" fmla="*/ 1 w 12"/>
                  <a:gd name="T49" fmla="*/ 18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146">
                    <a:moveTo>
                      <a:pt x="8" y="144"/>
                    </a:moveTo>
                    <a:lnTo>
                      <a:pt x="8" y="144"/>
                    </a:lnTo>
                    <a:lnTo>
                      <a:pt x="5" y="126"/>
                    </a:lnTo>
                    <a:lnTo>
                      <a:pt x="5" y="112"/>
                    </a:lnTo>
                    <a:lnTo>
                      <a:pt x="6" y="96"/>
                    </a:lnTo>
                    <a:lnTo>
                      <a:pt x="9" y="82"/>
                    </a:lnTo>
                    <a:lnTo>
                      <a:pt x="11" y="65"/>
                    </a:lnTo>
                    <a:lnTo>
                      <a:pt x="12" y="46"/>
                    </a:lnTo>
                    <a:lnTo>
                      <a:pt x="12" y="25"/>
                    </a:lnTo>
                    <a:lnTo>
                      <a:pt x="9" y="0"/>
                    </a:lnTo>
                    <a:lnTo>
                      <a:pt x="5" y="0"/>
                    </a:lnTo>
                    <a:lnTo>
                      <a:pt x="8" y="25"/>
                    </a:lnTo>
                    <a:lnTo>
                      <a:pt x="8" y="46"/>
                    </a:lnTo>
                    <a:lnTo>
                      <a:pt x="6" y="65"/>
                    </a:lnTo>
                    <a:lnTo>
                      <a:pt x="5" y="81"/>
                    </a:lnTo>
                    <a:lnTo>
                      <a:pt x="2" y="96"/>
                    </a:lnTo>
                    <a:lnTo>
                      <a:pt x="0" y="112"/>
                    </a:lnTo>
                    <a:lnTo>
                      <a:pt x="0" y="128"/>
                    </a:lnTo>
                    <a:lnTo>
                      <a:pt x="3" y="145"/>
                    </a:lnTo>
                    <a:lnTo>
                      <a:pt x="3" y="146"/>
                    </a:lnTo>
                    <a:lnTo>
                      <a:pt x="5" y="146"/>
                    </a:lnTo>
                    <a:lnTo>
                      <a:pt x="6" y="145"/>
                    </a:lnTo>
                    <a:lnTo>
                      <a:pt x="8" y="1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2" name="Freeform 168"/>
              <p:cNvSpPr>
                <a:spLocks/>
              </p:cNvSpPr>
              <p:nvPr/>
            </p:nvSpPr>
            <p:spPr bwMode="auto">
              <a:xfrm>
                <a:off x="5035" y="3754"/>
                <a:ext cx="51" cy="18"/>
              </a:xfrm>
              <a:custGeom>
                <a:avLst/>
                <a:gdLst>
                  <a:gd name="T0" fmla="*/ 13 w 101"/>
                  <a:gd name="T1" fmla="*/ 1 h 37"/>
                  <a:gd name="T2" fmla="*/ 12 w 101"/>
                  <a:gd name="T3" fmla="*/ 1 h 37"/>
                  <a:gd name="T4" fmla="*/ 12 w 101"/>
                  <a:gd name="T5" fmla="*/ 2 h 37"/>
                  <a:gd name="T6" fmla="*/ 11 w 101"/>
                  <a:gd name="T7" fmla="*/ 3 h 37"/>
                  <a:gd name="T8" fmla="*/ 10 w 101"/>
                  <a:gd name="T9" fmla="*/ 3 h 37"/>
                  <a:gd name="T10" fmla="*/ 9 w 101"/>
                  <a:gd name="T11" fmla="*/ 3 h 37"/>
                  <a:gd name="T12" fmla="*/ 8 w 101"/>
                  <a:gd name="T13" fmla="*/ 3 h 37"/>
                  <a:gd name="T14" fmla="*/ 7 w 101"/>
                  <a:gd name="T15" fmla="*/ 4 h 37"/>
                  <a:gd name="T16" fmla="*/ 6 w 101"/>
                  <a:gd name="T17" fmla="*/ 3 h 37"/>
                  <a:gd name="T18" fmla="*/ 5 w 101"/>
                  <a:gd name="T19" fmla="*/ 3 h 37"/>
                  <a:gd name="T20" fmla="*/ 4 w 101"/>
                  <a:gd name="T21" fmla="*/ 3 h 37"/>
                  <a:gd name="T22" fmla="*/ 4 w 101"/>
                  <a:gd name="T23" fmla="*/ 3 h 37"/>
                  <a:gd name="T24" fmla="*/ 3 w 101"/>
                  <a:gd name="T25" fmla="*/ 2 h 37"/>
                  <a:gd name="T26" fmla="*/ 2 w 101"/>
                  <a:gd name="T27" fmla="*/ 2 h 37"/>
                  <a:gd name="T28" fmla="*/ 2 w 101"/>
                  <a:gd name="T29" fmla="*/ 1 h 37"/>
                  <a:gd name="T30" fmla="*/ 1 w 101"/>
                  <a:gd name="T31" fmla="*/ 1 h 37"/>
                  <a:gd name="T32" fmla="*/ 1 w 101"/>
                  <a:gd name="T33" fmla="*/ 0 h 37"/>
                  <a:gd name="T34" fmla="*/ 1 w 101"/>
                  <a:gd name="T35" fmla="*/ 0 h 37"/>
                  <a:gd name="T36" fmla="*/ 0 w 101"/>
                  <a:gd name="T37" fmla="*/ 0 h 37"/>
                  <a:gd name="T38" fmla="*/ 0 w 101"/>
                  <a:gd name="T39" fmla="*/ 0 h 37"/>
                  <a:gd name="T40" fmla="*/ 1 w 101"/>
                  <a:gd name="T41" fmla="*/ 1 h 37"/>
                  <a:gd name="T42" fmla="*/ 1 w 101"/>
                  <a:gd name="T43" fmla="*/ 2 h 37"/>
                  <a:gd name="T44" fmla="*/ 2 w 101"/>
                  <a:gd name="T45" fmla="*/ 2 h 37"/>
                  <a:gd name="T46" fmla="*/ 3 w 101"/>
                  <a:gd name="T47" fmla="*/ 3 h 37"/>
                  <a:gd name="T48" fmla="*/ 3 w 101"/>
                  <a:gd name="T49" fmla="*/ 3 h 37"/>
                  <a:gd name="T50" fmla="*/ 4 w 101"/>
                  <a:gd name="T51" fmla="*/ 4 h 37"/>
                  <a:gd name="T52" fmla="*/ 5 w 101"/>
                  <a:gd name="T53" fmla="*/ 4 h 37"/>
                  <a:gd name="T54" fmla="*/ 6 w 101"/>
                  <a:gd name="T55" fmla="*/ 4 h 37"/>
                  <a:gd name="T56" fmla="*/ 7 w 101"/>
                  <a:gd name="T57" fmla="*/ 4 h 37"/>
                  <a:gd name="T58" fmla="*/ 8 w 101"/>
                  <a:gd name="T59" fmla="*/ 4 h 37"/>
                  <a:gd name="T60" fmla="*/ 9 w 101"/>
                  <a:gd name="T61" fmla="*/ 4 h 37"/>
                  <a:gd name="T62" fmla="*/ 10 w 101"/>
                  <a:gd name="T63" fmla="*/ 3 h 37"/>
                  <a:gd name="T64" fmla="*/ 11 w 101"/>
                  <a:gd name="T65" fmla="*/ 3 h 37"/>
                  <a:gd name="T66" fmla="*/ 12 w 101"/>
                  <a:gd name="T67" fmla="*/ 2 h 37"/>
                  <a:gd name="T68" fmla="*/ 13 w 101"/>
                  <a:gd name="T69" fmla="*/ 2 h 37"/>
                  <a:gd name="T70" fmla="*/ 13 w 101"/>
                  <a:gd name="T71" fmla="*/ 2 h 37"/>
                  <a:gd name="T72" fmla="*/ 13 w 101"/>
                  <a:gd name="T73" fmla="*/ 2 h 37"/>
                  <a:gd name="T74" fmla="*/ 13 w 101"/>
                  <a:gd name="T75" fmla="*/ 1 h 37"/>
                  <a:gd name="T76" fmla="*/ 13 w 101"/>
                  <a:gd name="T77" fmla="*/ 1 h 37"/>
                  <a:gd name="T78" fmla="*/ 13 w 101"/>
                  <a:gd name="T79" fmla="*/ 1 h 37"/>
                  <a:gd name="T80" fmla="*/ 12 w 101"/>
                  <a:gd name="T81" fmla="*/ 1 h 37"/>
                  <a:gd name="T82" fmla="*/ 13 w 101"/>
                  <a:gd name="T83" fmla="*/ 1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1" h="37">
                    <a:moveTo>
                      <a:pt x="98" y="14"/>
                    </a:moveTo>
                    <a:lnTo>
                      <a:pt x="96" y="14"/>
                    </a:lnTo>
                    <a:lnTo>
                      <a:pt x="90" y="20"/>
                    </a:lnTo>
                    <a:lnTo>
                      <a:pt x="84" y="24"/>
                    </a:lnTo>
                    <a:lnTo>
                      <a:pt x="77" y="28"/>
                    </a:lnTo>
                    <a:lnTo>
                      <a:pt x="69" y="30"/>
                    </a:lnTo>
                    <a:lnTo>
                      <a:pt x="61" y="31"/>
                    </a:lnTo>
                    <a:lnTo>
                      <a:pt x="54" y="32"/>
                    </a:lnTo>
                    <a:lnTo>
                      <a:pt x="46" y="31"/>
                    </a:lnTo>
                    <a:lnTo>
                      <a:pt x="40" y="31"/>
                    </a:lnTo>
                    <a:lnTo>
                      <a:pt x="32" y="28"/>
                    </a:lnTo>
                    <a:lnTo>
                      <a:pt x="26" y="27"/>
                    </a:lnTo>
                    <a:lnTo>
                      <a:pt x="20" y="22"/>
                    </a:lnTo>
                    <a:lnTo>
                      <a:pt x="14" y="20"/>
                    </a:lnTo>
                    <a:lnTo>
                      <a:pt x="11" y="15"/>
                    </a:lnTo>
                    <a:lnTo>
                      <a:pt x="8" y="11"/>
                    </a:lnTo>
                    <a:lnTo>
                      <a:pt x="5" y="5"/>
                    </a:lnTo>
                    <a:lnTo>
                      <a:pt x="5" y="0"/>
                    </a:lnTo>
                    <a:lnTo>
                      <a:pt x="0" y="1"/>
                    </a:lnTo>
                    <a:lnTo>
                      <a:pt x="0" y="7"/>
                    </a:lnTo>
                    <a:lnTo>
                      <a:pt x="3" y="12"/>
                    </a:lnTo>
                    <a:lnTo>
                      <a:pt x="6" y="18"/>
                    </a:lnTo>
                    <a:lnTo>
                      <a:pt x="11" y="22"/>
                    </a:lnTo>
                    <a:lnTo>
                      <a:pt x="17" y="27"/>
                    </a:lnTo>
                    <a:lnTo>
                      <a:pt x="23" y="30"/>
                    </a:lnTo>
                    <a:lnTo>
                      <a:pt x="31" y="32"/>
                    </a:lnTo>
                    <a:lnTo>
                      <a:pt x="38" y="35"/>
                    </a:lnTo>
                    <a:lnTo>
                      <a:pt x="46" y="35"/>
                    </a:lnTo>
                    <a:lnTo>
                      <a:pt x="54" y="37"/>
                    </a:lnTo>
                    <a:lnTo>
                      <a:pt x="63" y="35"/>
                    </a:lnTo>
                    <a:lnTo>
                      <a:pt x="70" y="34"/>
                    </a:lnTo>
                    <a:lnTo>
                      <a:pt x="78" y="31"/>
                    </a:lnTo>
                    <a:lnTo>
                      <a:pt x="87" y="28"/>
                    </a:lnTo>
                    <a:lnTo>
                      <a:pt x="93" y="22"/>
                    </a:lnTo>
                    <a:lnTo>
                      <a:pt x="101" y="17"/>
                    </a:lnTo>
                    <a:lnTo>
                      <a:pt x="99" y="17"/>
                    </a:lnTo>
                    <a:lnTo>
                      <a:pt x="101" y="17"/>
                    </a:lnTo>
                    <a:lnTo>
                      <a:pt x="101" y="15"/>
                    </a:lnTo>
                    <a:lnTo>
                      <a:pt x="101" y="14"/>
                    </a:lnTo>
                    <a:lnTo>
                      <a:pt x="98" y="14"/>
                    </a:lnTo>
                    <a:lnTo>
                      <a:pt x="96" y="14"/>
                    </a:lnTo>
                    <a:lnTo>
                      <a:pt x="98"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3" name="Freeform 169"/>
              <p:cNvSpPr>
                <a:spLocks/>
              </p:cNvSpPr>
              <p:nvPr/>
            </p:nvSpPr>
            <p:spPr bwMode="auto">
              <a:xfrm>
                <a:off x="5076" y="3722"/>
                <a:ext cx="21" cy="40"/>
              </a:xfrm>
              <a:custGeom>
                <a:avLst/>
                <a:gdLst>
                  <a:gd name="T0" fmla="*/ 0 w 43"/>
                  <a:gd name="T1" fmla="*/ 1 h 80"/>
                  <a:gd name="T2" fmla="*/ 0 w 43"/>
                  <a:gd name="T3" fmla="*/ 1 h 80"/>
                  <a:gd name="T4" fmla="*/ 1 w 43"/>
                  <a:gd name="T5" fmla="*/ 1 h 80"/>
                  <a:gd name="T6" fmla="*/ 2 w 43"/>
                  <a:gd name="T7" fmla="*/ 1 h 80"/>
                  <a:gd name="T8" fmla="*/ 2 w 43"/>
                  <a:gd name="T9" fmla="*/ 1 h 80"/>
                  <a:gd name="T10" fmla="*/ 3 w 43"/>
                  <a:gd name="T11" fmla="*/ 2 h 80"/>
                  <a:gd name="T12" fmla="*/ 4 w 43"/>
                  <a:gd name="T13" fmla="*/ 2 h 80"/>
                  <a:gd name="T14" fmla="*/ 4 w 43"/>
                  <a:gd name="T15" fmla="*/ 3 h 80"/>
                  <a:gd name="T16" fmla="*/ 4 w 43"/>
                  <a:gd name="T17" fmla="*/ 4 h 80"/>
                  <a:gd name="T18" fmla="*/ 4 w 43"/>
                  <a:gd name="T19" fmla="*/ 4 h 80"/>
                  <a:gd name="T20" fmla="*/ 4 w 43"/>
                  <a:gd name="T21" fmla="*/ 5 h 80"/>
                  <a:gd name="T22" fmla="*/ 4 w 43"/>
                  <a:gd name="T23" fmla="*/ 6 h 80"/>
                  <a:gd name="T24" fmla="*/ 4 w 43"/>
                  <a:gd name="T25" fmla="*/ 7 h 80"/>
                  <a:gd name="T26" fmla="*/ 4 w 43"/>
                  <a:gd name="T27" fmla="*/ 7 h 80"/>
                  <a:gd name="T28" fmla="*/ 3 w 43"/>
                  <a:gd name="T29" fmla="*/ 8 h 80"/>
                  <a:gd name="T30" fmla="*/ 3 w 43"/>
                  <a:gd name="T31" fmla="*/ 9 h 80"/>
                  <a:gd name="T32" fmla="*/ 2 w 43"/>
                  <a:gd name="T33" fmla="*/ 10 h 80"/>
                  <a:gd name="T34" fmla="*/ 2 w 43"/>
                  <a:gd name="T35" fmla="*/ 10 h 80"/>
                  <a:gd name="T36" fmla="*/ 2 w 43"/>
                  <a:gd name="T37" fmla="*/ 10 h 80"/>
                  <a:gd name="T38" fmla="*/ 3 w 43"/>
                  <a:gd name="T39" fmla="*/ 10 h 80"/>
                  <a:gd name="T40" fmla="*/ 3 w 43"/>
                  <a:gd name="T41" fmla="*/ 9 h 80"/>
                  <a:gd name="T42" fmla="*/ 4 w 43"/>
                  <a:gd name="T43" fmla="*/ 8 h 80"/>
                  <a:gd name="T44" fmla="*/ 4 w 43"/>
                  <a:gd name="T45" fmla="*/ 8 h 80"/>
                  <a:gd name="T46" fmla="*/ 5 w 43"/>
                  <a:gd name="T47" fmla="*/ 7 h 80"/>
                  <a:gd name="T48" fmla="*/ 5 w 43"/>
                  <a:gd name="T49" fmla="*/ 6 h 80"/>
                  <a:gd name="T50" fmla="*/ 5 w 43"/>
                  <a:gd name="T51" fmla="*/ 5 h 80"/>
                  <a:gd name="T52" fmla="*/ 5 w 43"/>
                  <a:gd name="T53" fmla="*/ 4 h 80"/>
                  <a:gd name="T54" fmla="*/ 5 w 43"/>
                  <a:gd name="T55" fmla="*/ 3 h 80"/>
                  <a:gd name="T56" fmla="*/ 4 w 43"/>
                  <a:gd name="T57" fmla="*/ 3 h 80"/>
                  <a:gd name="T58" fmla="*/ 4 w 43"/>
                  <a:gd name="T59" fmla="*/ 2 h 80"/>
                  <a:gd name="T60" fmla="*/ 3 w 43"/>
                  <a:gd name="T61" fmla="*/ 1 h 80"/>
                  <a:gd name="T62" fmla="*/ 3 w 43"/>
                  <a:gd name="T63" fmla="*/ 1 h 80"/>
                  <a:gd name="T64" fmla="*/ 2 w 43"/>
                  <a:gd name="T65" fmla="*/ 1 h 80"/>
                  <a:gd name="T66" fmla="*/ 1 w 43"/>
                  <a:gd name="T67" fmla="*/ 1 h 80"/>
                  <a:gd name="T68" fmla="*/ 0 w 43"/>
                  <a:gd name="T69" fmla="*/ 0 h 80"/>
                  <a:gd name="T70" fmla="*/ 0 w 43"/>
                  <a:gd name="T71" fmla="*/ 1 h 80"/>
                  <a:gd name="T72" fmla="*/ 0 w 43"/>
                  <a:gd name="T73" fmla="*/ 0 h 80"/>
                  <a:gd name="T74" fmla="*/ 0 w 43"/>
                  <a:gd name="T75" fmla="*/ 1 h 80"/>
                  <a:gd name="T76" fmla="*/ 0 w 43"/>
                  <a:gd name="T77" fmla="*/ 1 h 80"/>
                  <a:gd name="T78" fmla="*/ 0 w 43"/>
                  <a:gd name="T79" fmla="*/ 1 h 80"/>
                  <a:gd name="T80" fmla="*/ 0 w 43"/>
                  <a:gd name="T81" fmla="*/ 1 h 80"/>
                  <a:gd name="T82" fmla="*/ 0 w 43"/>
                  <a:gd name="T83" fmla="*/ 1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 h="80">
                    <a:moveTo>
                      <a:pt x="0" y="2"/>
                    </a:moveTo>
                    <a:lnTo>
                      <a:pt x="3" y="4"/>
                    </a:lnTo>
                    <a:lnTo>
                      <a:pt x="11" y="5"/>
                    </a:lnTo>
                    <a:lnTo>
                      <a:pt x="17" y="7"/>
                    </a:lnTo>
                    <a:lnTo>
                      <a:pt x="23" y="8"/>
                    </a:lnTo>
                    <a:lnTo>
                      <a:pt x="28" y="11"/>
                    </a:lnTo>
                    <a:lnTo>
                      <a:pt x="32" y="15"/>
                    </a:lnTo>
                    <a:lnTo>
                      <a:pt x="35" y="21"/>
                    </a:lnTo>
                    <a:lnTo>
                      <a:pt x="37" y="25"/>
                    </a:lnTo>
                    <a:lnTo>
                      <a:pt x="38" y="31"/>
                    </a:lnTo>
                    <a:lnTo>
                      <a:pt x="38" y="37"/>
                    </a:lnTo>
                    <a:lnTo>
                      <a:pt x="38" y="44"/>
                    </a:lnTo>
                    <a:lnTo>
                      <a:pt x="37" y="50"/>
                    </a:lnTo>
                    <a:lnTo>
                      <a:pt x="34" y="55"/>
                    </a:lnTo>
                    <a:lnTo>
                      <a:pt x="31" y="61"/>
                    </a:lnTo>
                    <a:lnTo>
                      <a:pt x="28" y="67"/>
                    </a:lnTo>
                    <a:lnTo>
                      <a:pt x="22" y="73"/>
                    </a:lnTo>
                    <a:lnTo>
                      <a:pt x="17" y="77"/>
                    </a:lnTo>
                    <a:lnTo>
                      <a:pt x="18" y="80"/>
                    </a:lnTo>
                    <a:lnTo>
                      <a:pt x="26" y="75"/>
                    </a:lnTo>
                    <a:lnTo>
                      <a:pt x="31" y="70"/>
                    </a:lnTo>
                    <a:lnTo>
                      <a:pt x="35" y="64"/>
                    </a:lnTo>
                    <a:lnTo>
                      <a:pt x="38" y="58"/>
                    </a:lnTo>
                    <a:lnTo>
                      <a:pt x="41" y="51"/>
                    </a:lnTo>
                    <a:lnTo>
                      <a:pt x="43" y="44"/>
                    </a:lnTo>
                    <a:lnTo>
                      <a:pt x="43" y="37"/>
                    </a:lnTo>
                    <a:lnTo>
                      <a:pt x="43" y="31"/>
                    </a:lnTo>
                    <a:lnTo>
                      <a:pt x="41" y="24"/>
                    </a:lnTo>
                    <a:lnTo>
                      <a:pt x="38" y="18"/>
                    </a:lnTo>
                    <a:lnTo>
                      <a:pt x="35" y="12"/>
                    </a:lnTo>
                    <a:lnTo>
                      <a:pt x="31" y="8"/>
                    </a:lnTo>
                    <a:lnTo>
                      <a:pt x="26" y="5"/>
                    </a:lnTo>
                    <a:lnTo>
                      <a:pt x="18" y="2"/>
                    </a:lnTo>
                    <a:lnTo>
                      <a:pt x="11" y="1"/>
                    </a:lnTo>
                    <a:lnTo>
                      <a:pt x="3" y="0"/>
                    </a:lnTo>
                    <a:lnTo>
                      <a:pt x="5" y="2"/>
                    </a:lnTo>
                    <a:lnTo>
                      <a:pt x="3" y="0"/>
                    </a:lnTo>
                    <a:lnTo>
                      <a:pt x="0" y="1"/>
                    </a:lnTo>
                    <a:lnTo>
                      <a:pt x="0" y="2"/>
                    </a:lnTo>
                    <a:lnTo>
                      <a:pt x="2" y="4"/>
                    </a:lnTo>
                    <a:lnTo>
                      <a:pt x="3" y="4"/>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4" name="Freeform 170"/>
              <p:cNvSpPr>
                <a:spLocks/>
              </p:cNvSpPr>
              <p:nvPr/>
            </p:nvSpPr>
            <p:spPr bwMode="auto">
              <a:xfrm>
                <a:off x="5060" y="3547"/>
                <a:ext cx="32" cy="177"/>
              </a:xfrm>
              <a:custGeom>
                <a:avLst/>
                <a:gdLst>
                  <a:gd name="T0" fmla="*/ 8 w 62"/>
                  <a:gd name="T1" fmla="*/ 0 h 353"/>
                  <a:gd name="T2" fmla="*/ 8 w 62"/>
                  <a:gd name="T3" fmla="*/ 1 h 353"/>
                  <a:gd name="T4" fmla="*/ 5 w 62"/>
                  <a:gd name="T5" fmla="*/ 10 h 353"/>
                  <a:gd name="T6" fmla="*/ 3 w 62"/>
                  <a:gd name="T7" fmla="*/ 16 h 353"/>
                  <a:gd name="T8" fmla="*/ 2 w 62"/>
                  <a:gd name="T9" fmla="*/ 19 h 353"/>
                  <a:gd name="T10" fmla="*/ 1 w 62"/>
                  <a:gd name="T11" fmla="*/ 21 h 353"/>
                  <a:gd name="T12" fmla="*/ 1 w 62"/>
                  <a:gd name="T13" fmla="*/ 22 h 353"/>
                  <a:gd name="T14" fmla="*/ 1 w 62"/>
                  <a:gd name="T15" fmla="*/ 24 h 353"/>
                  <a:gd name="T16" fmla="*/ 0 w 62"/>
                  <a:gd name="T17" fmla="*/ 25 h 353"/>
                  <a:gd name="T18" fmla="*/ 0 w 62"/>
                  <a:gd name="T19" fmla="*/ 27 h 353"/>
                  <a:gd name="T20" fmla="*/ 1 w 62"/>
                  <a:gd name="T21" fmla="*/ 29 h 353"/>
                  <a:gd name="T22" fmla="*/ 1 w 62"/>
                  <a:gd name="T23" fmla="*/ 31 h 353"/>
                  <a:gd name="T24" fmla="*/ 2 w 62"/>
                  <a:gd name="T25" fmla="*/ 37 h 353"/>
                  <a:gd name="T26" fmla="*/ 4 w 62"/>
                  <a:gd name="T27" fmla="*/ 45 h 353"/>
                  <a:gd name="T28" fmla="*/ 5 w 62"/>
                  <a:gd name="T29" fmla="*/ 45 h 353"/>
                  <a:gd name="T30" fmla="*/ 3 w 62"/>
                  <a:gd name="T31" fmla="*/ 36 h 353"/>
                  <a:gd name="T32" fmla="*/ 2 w 62"/>
                  <a:gd name="T33" fmla="*/ 31 h 353"/>
                  <a:gd name="T34" fmla="*/ 1 w 62"/>
                  <a:gd name="T35" fmla="*/ 29 h 353"/>
                  <a:gd name="T36" fmla="*/ 1 w 62"/>
                  <a:gd name="T37" fmla="*/ 27 h 353"/>
                  <a:gd name="T38" fmla="*/ 1 w 62"/>
                  <a:gd name="T39" fmla="*/ 25 h 353"/>
                  <a:gd name="T40" fmla="*/ 1 w 62"/>
                  <a:gd name="T41" fmla="*/ 24 h 353"/>
                  <a:gd name="T42" fmla="*/ 1 w 62"/>
                  <a:gd name="T43" fmla="*/ 23 h 353"/>
                  <a:gd name="T44" fmla="*/ 2 w 62"/>
                  <a:gd name="T45" fmla="*/ 21 h 353"/>
                  <a:gd name="T46" fmla="*/ 2 w 62"/>
                  <a:gd name="T47" fmla="*/ 19 h 353"/>
                  <a:gd name="T48" fmla="*/ 3 w 62"/>
                  <a:gd name="T49" fmla="*/ 17 h 353"/>
                  <a:gd name="T50" fmla="*/ 5 w 62"/>
                  <a:gd name="T51" fmla="*/ 10 h 353"/>
                  <a:gd name="T52" fmla="*/ 9 w 62"/>
                  <a:gd name="T53" fmla="*/ 1 h 353"/>
                  <a:gd name="T54" fmla="*/ 8 w 62"/>
                  <a:gd name="T55" fmla="*/ 1 h 353"/>
                  <a:gd name="T56" fmla="*/ 9 w 62"/>
                  <a:gd name="T57" fmla="*/ 1 h 353"/>
                  <a:gd name="T58" fmla="*/ 9 w 62"/>
                  <a:gd name="T59" fmla="*/ 1 h 353"/>
                  <a:gd name="T60" fmla="*/ 8 w 62"/>
                  <a:gd name="T61" fmla="*/ 1 h 353"/>
                  <a:gd name="T62" fmla="*/ 8 w 62"/>
                  <a:gd name="T63" fmla="*/ 1 h 353"/>
                  <a:gd name="T64" fmla="*/ 8 w 62"/>
                  <a:gd name="T65" fmla="*/ 1 h 353"/>
                  <a:gd name="T66" fmla="*/ 8 w 62"/>
                  <a:gd name="T67" fmla="*/ 0 h 3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2" h="353">
                    <a:moveTo>
                      <a:pt x="59" y="0"/>
                    </a:moveTo>
                    <a:lnTo>
                      <a:pt x="58" y="3"/>
                    </a:lnTo>
                    <a:lnTo>
                      <a:pt x="35" y="76"/>
                    </a:lnTo>
                    <a:lnTo>
                      <a:pt x="18" y="127"/>
                    </a:lnTo>
                    <a:lnTo>
                      <a:pt x="12" y="146"/>
                    </a:lnTo>
                    <a:lnTo>
                      <a:pt x="6" y="162"/>
                    </a:lnTo>
                    <a:lnTo>
                      <a:pt x="3" y="176"/>
                    </a:lnTo>
                    <a:lnTo>
                      <a:pt x="1" y="189"/>
                    </a:lnTo>
                    <a:lnTo>
                      <a:pt x="0" y="200"/>
                    </a:lnTo>
                    <a:lnTo>
                      <a:pt x="0" y="213"/>
                    </a:lnTo>
                    <a:lnTo>
                      <a:pt x="3" y="227"/>
                    </a:lnTo>
                    <a:lnTo>
                      <a:pt x="6" y="245"/>
                    </a:lnTo>
                    <a:lnTo>
                      <a:pt x="15" y="289"/>
                    </a:lnTo>
                    <a:lnTo>
                      <a:pt x="30" y="353"/>
                    </a:lnTo>
                    <a:lnTo>
                      <a:pt x="35" y="353"/>
                    </a:lnTo>
                    <a:lnTo>
                      <a:pt x="19" y="288"/>
                    </a:lnTo>
                    <a:lnTo>
                      <a:pt x="10" y="243"/>
                    </a:lnTo>
                    <a:lnTo>
                      <a:pt x="7" y="227"/>
                    </a:lnTo>
                    <a:lnTo>
                      <a:pt x="4" y="213"/>
                    </a:lnTo>
                    <a:lnTo>
                      <a:pt x="4" y="200"/>
                    </a:lnTo>
                    <a:lnTo>
                      <a:pt x="6" y="189"/>
                    </a:lnTo>
                    <a:lnTo>
                      <a:pt x="7" y="177"/>
                    </a:lnTo>
                    <a:lnTo>
                      <a:pt x="10" y="163"/>
                    </a:lnTo>
                    <a:lnTo>
                      <a:pt x="16" y="147"/>
                    </a:lnTo>
                    <a:lnTo>
                      <a:pt x="22" y="129"/>
                    </a:lnTo>
                    <a:lnTo>
                      <a:pt x="39" y="77"/>
                    </a:lnTo>
                    <a:lnTo>
                      <a:pt x="62" y="3"/>
                    </a:lnTo>
                    <a:lnTo>
                      <a:pt x="59" y="5"/>
                    </a:lnTo>
                    <a:lnTo>
                      <a:pt x="62" y="3"/>
                    </a:lnTo>
                    <a:lnTo>
                      <a:pt x="62" y="1"/>
                    </a:lnTo>
                    <a:lnTo>
                      <a:pt x="61" y="1"/>
                    </a:lnTo>
                    <a:lnTo>
                      <a:pt x="59" y="1"/>
                    </a:lnTo>
                    <a:lnTo>
                      <a:pt x="58" y="3"/>
                    </a:lnTo>
                    <a:lnTo>
                      <a:pt x="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5" name="Freeform 171"/>
              <p:cNvSpPr>
                <a:spLocks/>
              </p:cNvSpPr>
              <p:nvPr/>
            </p:nvSpPr>
            <p:spPr bwMode="auto">
              <a:xfrm>
                <a:off x="5090" y="3520"/>
                <a:ext cx="28" cy="30"/>
              </a:xfrm>
              <a:custGeom>
                <a:avLst/>
                <a:gdLst>
                  <a:gd name="T0" fmla="*/ 6 w 57"/>
                  <a:gd name="T1" fmla="*/ 1 h 58"/>
                  <a:gd name="T2" fmla="*/ 6 w 57"/>
                  <a:gd name="T3" fmla="*/ 1 h 58"/>
                  <a:gd name="T4" fmla="*/ 6 w 57"/>
                  <a:gd name="T5" fmla="*/ 2 h 58"/>
                  <a:gd name="T6" fmla="*/ 6 w 57"/>
                  <a:gd name="T7" fmla="*/ 4 h 58"/>
                  <a:gd name="T8" fmla="*/ 5 w 57"/>
                  <a:gd name="T9" fmla="*/ 5 h 58"/>
                  <a:gd name="T10" fmla="*/ 5 w 57"/>
                  <a:gd name="T11" fmla="*/ 6 h 58"/>
                  <a:gd name="T12" fmla="*/ 4 w 57"/>
                  <a:gd name="T13" fmla="*/ 6 h 58"/>
                  <a:gd name="T14" fmla="*/ 3 w 57"/>
                  <a:gd name="T15" fmla="*/ 7 h 58"/>
                  <a:gd name="T16" fmla="*/ 1 w 57"/>
                  <a:gd name="T17" fmla="*/ 7 h 58"/>
                  <a:gd name="T18" fmla="*/ 0 w 57"/>
                  <a:gd name="T19" fmla="*/ 7 h 58"/>
                  <a:gd name="T20" fmla="*/ 0 w 57"/>
                  <a:gd name="T21" fmla="*/ 8 h 58"/>
                  <a:gd name="T22" fmla="*/ 1 w 57"/>
                  <a:gd name="T23" fmla="*/ 8 h 58"/>
                  <a:gd name="T24" fmla="*/ 3 w 57"/>
                  <a:gd name="T25" fmla="*/ 7 h 58"/>
                  <a:gd name="T26" fmla="*/ 4 w 57"/>
                  <a:gd name="T27" fmla="*/ 7 h 58"/>
                  <a:gd name="T28" fmla="*/ 5 w 57"/>
                  <a:gd name="T29" fmla="*/ 6 h 58"/>
                  <a:gd name="T30" fmla="*/ 6 w 57"/>
                  <a:gd name="T31" fmla="*/ 5 h 58"/>
                  <a:gd name="T32" fmla="*/ 6 w 57"/>
                  <a:gd name="T33" fmla="*/ 4 h 58"/>
                  <a:gd name="T34" fmla="*/ 7 w 57"/>
                  <a:gd name="T35" fmla="*/ 2 h 58"/>
                  <a:gd name="T36" fmla="*/ 6 w 57"/>
                  <a:gd name="T37" fmla="*/ 1 h 58"/>
                  <a:gd name="T38" fmla="*/ 6 w 57"/>
                  <a:gd name="T39" fmla="*/ 1 h 58"/>
                  <a:gd name="T40" fmla="*/ 6 w 57"/>
                  <a:gd name="T41" fmla="*/ 1 h 58"/>
                  <a:gd name="T42" fmla="*/ 6 w 57"/>
                  <a:gd name="T43" fmla="*/ 0 h 58"/>
                  <a:gd name="T44" fmla="*/ 6 w 57"/>
                  <a:gd name="T45" fmla="*/ 0 h 58"/>
                  <a:gd name="T46" fmla="*/ 6 w 57"/>
                  <a:gd name="T47" fmla="*/ 1 h 58"/>
                  <a:gd name="T48" fmla="*/ 6 w 57"/>
                  <a:gd name="T49" fmla="*/ 1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8">
                    <a:moveTo>
                      <a:pt x="51" y="3"/>
                    </a:moveTo>
                    <a:lnTo>
                      <a:pt x="51" y="3"/>
                    </a:lnTo>
                    <a:lnTo>
                      <a:pt x="52" y="14"/>
                    </a:lnTo>
                    <a:lnTo>
                      <a:pt x="51" y="25"/>
                    </a:lnTo>
                    <a:lnTo>
                      <a:pt x="46" y="34"/>
                    </a:lnTo>
                    <a:lnTo>
                      <a:pt x="41" y="40"/>
                    </a:lnTo>
                    <a:lnTo>
                      <a:pt x="34" y="46"/>
                    </a:lnTo>
                    <a:lnTo>
                      <a:pt x="25" y="50"/>
                    </a:lnTo>
                    <a:lnTo>
                      <a:pt x="14" y="53"/>
                    </a:lnTo>
                    <a:lnTo>
                      <a:pt x="0" y="53"/>
                    </a:lnTo>
                    <a:lnTo>
                      <a:pt x="0" y="58"/>
                    </a:lnTo>
                    <a:lnTo>
                      <a:pt x="14" y="57"/>
                    </a:lnTo>
                    <a:lnTo>
                      <a:pt x="26" y="54"/>
                    </a:lnTo>
                    <a:lnTo>
                      <a:pt x="35" y="50"/>
                    </a:lnTo>
                    <a:lnTo>
                      <a:pt x="45" y="43"/>
                    </a:lnTo>
                    <a:lnTo>
                      <a:pt x="51" y="36"/>
                    </a:lnTo>
                    <a:lnTo>
                      <a:pt x="54" y="25"/>
                    </a:lnTo>
                    <a:lnTo>
                      <a:pt x="57" y="14"/>
                    </a:lnTo>
                    <a:lnTo>
                      <a:pt x="55" y="1"/>
                    </a:lnTo>
                    <a:lnTo>
                      <a:pt x="55" y="0"/>
                    </a:lnTo>
                    <a:lnTo>
                      <a:pt x="54" y="0"/>
                    </a:lnTo>
                    <a:lnTo>
                      <a:pt x="52" y="1"/>
                    </a:lnTo>
                    <a:lnTo>
                      <a:pt x="5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6" name="Freeform 172"/>
              <p:cNvSpPr>
                <a:spLocks/>
              </p:cNvSpPr>
              <p:nvPr/>
            </p:nvSpPr>
            <p:spPr bwMode="auto">
              <a:xfrm>
                <a:off x="5058" y="3505"/>
                <a:ext cx="60" cy="17"/>
              </a:xfrm>
              <a:custGeom>
                <a:avLst/>
                <a:gdLst>
                  <a:gd name="T0" fmla="*/ 0 w 119"/>
                  <a:gd name="T1" fmla="*/ 3 h 33"/>
                  <a:gd name="T2" fmla="*/ 0 w 119"/>
                  <a:gd name="T3" fmla="*/ 3 h 33"/>
                  <a:gd name="T4" fmla="*/ 3 w 119"/>
                  <a:gd name="T5" fmla="*/ 2 h 33"/>
                  <a:gd name="T6" fmla="*/ 8 w 119"/>
                  <a:gd name="T7" fmla="*/ 1 h 33"/>
                  <a:gd name="T8" fmla="*/ 9 w 119"/>
                  <a:gd name="T9" fmla="*/ 1 h 33"/>
                  <a:gd name="T10" fmla="*/ 10 w 119"/>
                  <a:gd name="T11" fmla="*/ 1 h 33"/>
                  <a:gd name="T12" fmla="*/ 11 w 119"/>
                  <a:gd name="T13" fmla="*/ 1 h 33"/>
                  <a:gd name="T14" fmla="*/ 12 w 119"/>
                  <a:gd name="T15" fmla="*/ 1 h 33"/>
                  <a:gd name="T16" fmla="*/ 13 w 119"/>
                  <a:gd name="T17" fmla="*/ 2 h 33"/>
                  <a:gd name="T18" fmla="*/ 14 w 119"/>
                  <a:gd name="T19" fmla="*/ 2 h 33"/>
                  <a:gd name="T20" fmla="*/ 15 w 119"/>
                  <a:gd name="T21" fmla="*/ 3 h 33"/>
                  <a:gd name="T22" fmla="*/ 15 w 119"/>
                  <a:gd name="T23" fmla="*/ 5 h 33"/>
                  <a:gd name="T24" fmla="*/ 15 w 119"/>
                  <a:gd name="T25" fmla="*/ 4 h 33"/>
                  <a:gd name="T26" fmla="*/ 15 w 119"/>
                  <a:gd name="T27" fmla="*/ 3 h 33"/>
                  <a:gd name="T28" fmla="*/ 14 w 119"/>
                  <a:gd name="T29" fmla="*/ 2 h 33"/>
                  <a:gd name="T30" fmla="*/ 14 w 119"/>
                  <a:gd name="T31" fmla="*/ 1 h 33"/>
                  <a:gd name="T32" fmla="*/ 13 w 119"/>
                  <a:gd name="T33" fmla="*/ 1 h 33"/>
                  <a:gd name="T34" fmla="*/ 12 w 119"/>
                  <a:gd name="T35" fmla="*/ 0 h 33"/>
                  <a:gd name="T36" fmla="*/ 10 w 119"/>
                  <a:gd name="T37" fmla="*/ 0 h 33"/>
                  <a:gd name="T38" fmla="*/ 9 w 119"/>
                  <a:gd name="T39" fmla="*/ 0 h 33"/>
                  <a:gd name="T40" fmla="*/ 8 w 119"/>
                  <a:gd name="T41" fmla="*/ 1 h 33"/>
                  <a:gd name="T42" fmla="*/ 3 w 119"/>
                  <a:gd name="T43" fmla="*/ 2 h 33"/>
                  <a:gd name="T44" fmla="*/ 1 w 119"/>
                  <a:gd name="T45" fmla="*/ 2 h 33"/>
                  <a:gd name="T46" fmla="*/ 1 w 119"/>
                  <a:gd name="T47" fmla="*/ 2 h 33"/>
                  <a:gd name="T48" fmla="*/ 1 w 119"/>
                  <a:gd name="T49" fmla="*/ 2 h 33"/>
                  <a:gd name="T50" fmla="*/ 1 w 119"/>
                  <a:gd name="T51" fmla="*/ 2 h 33"/>
                  <a:gd name="T52" fmla="*/ 1 w 119"/>
                  <a:gd name="T53" fmla="*/ 2 h 33"/>
                  <a:gd name="T54" fmla="*/ 0 w 119"/>
                  <a:gd name="T55" fmla="*/ 2 h 33"/>
                  <a:gd name="T56" fmla="*/ 0 w 119"/>
                  <a:gd name="T57" fmla="*/ 3 h 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33">
                    <a:moveTo>
                      <a:pt x="0" y="17"/>
                    </a:moveTo>
                    <a:lnTo>
                      <a:pt x="0" y="17"/>
                    </a:lnTo>
                    <a:lnTo>
                      <a:pt x="21" y="15"/>
                    </a:lnTo>
                    <a:lnTo>
                      <a:pt x="60" y="5"/>
                    </a:lnTo>
                    <a:lnTo>
                      <a:pt x="69" y="4"/>
                    </a:lnTo>
                    <a:lnTo>
                      <a:pt x="78" y="4"/>
                    </a:lnTo>
                    <a:lnTo>
                      <a:pt x="87" y="4"/>
                    </a:lnTo>
                    <a:lnTo>
                      <a:pt x="96" y="7"/>
                    </a:lnTo>
                    <a:lnTo>
                      <a:pt x="102" y="10"/>
                    </a:lnTo>
                    <a:lnTo>
                      <a:pt x="109" y="15"/>
                    </a:lnTo>
                    <a:lnTo>
                      <a:pt x="113" y="23"/>
                    </a:lnTo>
                    <a:lnTo>
                      <a:pt x="115" y="33"/>
                    </a:lnTo>
                    <a:lnTo>
                      <a:pt x="119" y="31"/>
                    </a:lnTo>
                    <a:lnTo>
                      <a:pt x="116" y="21"/>
                    </a:lnTo>
                    <a:lnTo>
                      <a:pt x="112" y="13"/>
                    </a:lnTo>
                    <a:lnTo>
                      <a:pt x="105" y="7"/>
                    </a:lnTo>
                    <a:lnTo>
                      <a:pt x="98" y="3"/>
                    </a:lnTo>
                    <a:lnTo>
                      <a:pt x="89" y="0"/>
                    </a:lnTo>
                    <a:lnTo>
                      <a:pt x="78" y="0"/>
                    </a:lnTo>
                    <a:lnTo>
                      <a:pt x="69" y="0"/>
                    </a:lnTo>
                    <a:lnTo>
                      <a:pt x="58" y="1"/>
                    </a:lnTo>
                    <a:lnTo>
                      <a:pt x="21" y="11"/>
                    </a:lnTo>
                    <a:lnTo>
                      <a:pt x="5" y="14"/>
                    </a:lnTo>
                    <a:lnTo>
                      <a:pt x="5" y="15"/>
                    </a:lnTo>
                    <a:lnTo>
                      <a:pt x="5" y="14"/>
                    </a:lnTo>
                    <a:lnTo>
                      <a:pt x="3" y="14"/>
                    </a:lnTo>
                    <a:lnTo>
                      <a:pt x="1" y="14"/>
                    </a:lnTo>
                    <a:lnTo>
                      <a:pt x="0" y="15"/>
                    </a:lnTo>
                    <a:lnTo>
                      <a:pt x="0"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7" name="Freeform 173"/>
              <p:cNvSpPr>
                <a:spLocks/>
              </p:cNvSpPr>
              <p:nvPr/>
            </p:nvSpPr>
            <p:spPr bwMode="auto">
              <a:xfrm>
                <a:off x="4966" y="3485"/>
                <a:ext cx="94" cy="29"/>
              </a:xfrm>
              <a:custGeom>
                <a:avLst/>
                <a:gdLst>
                  <a:gd name="T0" fmla="*/ 1 w 188"/>
                  <a:gd name="T1" fmla="*/ 0 h 59"/>
                  <a:gd name="T2" fmla="*/ 1 w 188"/>
                  <a:gd name="T3" fmla="*/ 0 h 59"/>
                  <a:gd name="T4" fmla="*/ 2 w 188"/>
                  <a:gd name="T5" fmla="*/ 1 h 59"/>
                  <a:gd name="T6" fmla="*/ 4 w 188"/>
                  <a:gd name="T7" fmla="*/ 2 h 59"/>
                  <a:gd name="T8" fmla="*/ 6 w 188"/>
                  <a:gd name="T9" fmla="*/ 2 h 59"/>
                  <a:gd name="T10" fmla="*/ 8 w 188"/>
                  <a:gd name="T11" fmla="*/ 3 h 59"/>
                  <a:gd name="T12" fmla="*/ 11 w 188"/>
                  <a:gd name="T13" fmla="*/ 4 h 59"/>
                  <a:gd name="T14" fmla="*/ 15 w 188"/>
                  <a:gd name="T15" fmla="*/ 4 h 59"/>
                  <a:gd name="T16" fmla="*/ 18 w 188"/>
                  <a:gd name="T17" fmla="*/ 4 h 59"/>
                  <a:gd name="T18" fmla="*/ 20 w 188"/>
                  <a:gd name="T19" fmla="*/ 5 h 59"/>
                  <a:gd name="T20" fmla="*/ 21 w 188"/>
                  <a:gd name="T21" fmla="*/ 5 h 59"/>
                  <a:gd name="T22" fmla="*/ 22 w 188"/>
                  <a:gd name="T23" fmla="*/ 5 h 59"/>
                  <a:gd name="T24" fmla="*/ 23 w 188"/>
                  <a:gd name="T25" fmla="*/ 6 h 59"/>
                  <a:gd name="T26" fmla="*/ 23 w 188"/>
                  <a:gd name="T27" fmla="*/ 7 h 59"/>
                  <a:gd name="T28" fmla="*/ 24 w 188"/>
                  <a:gd name="T29" fmla="*/ 7 h 59"/>
                  <a:gd name="T30" fmla="*/ 23 w 188"/>
                  <a:gd name="T31" fmla="*/ 6 h 59"/>
                  <a:gd name="T32" fmla="*/ 23 w 188"/>
                  <a:gd name="T33" fmla="*/ 5 h 59"/>
                  <a:gd name="T34" fmla="*/ 22 w 188"/>
                  <a:gd name="T35" fmla="*/ 5 h 59"/>
                  <a:gd name="T36" fmla="*/ 21 w 188"/>
                  <a:gd name="T37" fmla="*/ 4 h 59"/>
                  <a:gd name="T38" fmla="*/ 18 w 188"/>
                  <a:gd name="T39" fmla="*/ 4 h 59"/>
                  <a:gd name="T40" fmla="*/ 15 w 188"/>
                  <a:gd name="T41" fmla="*/ 3 h 59"/>
                  <a:gd name="T42" fmla="*/ 11 w 188"/>
                  <a:gd name="T43" fmla="*/ 3 h 59"/>
                  <a:gd name="T44" fmla="*/ 8 w 188"/>
                  <a:gd name="T45" fmla="*/ 2 h 59"/>
                  <a:gd name="T46" fmla="*/ 6 w 188"/>
                  <a:gd name="T47" fmla="*/ 2 h 59"/>
                  <a:gd name="T48" fmla="*/ 4 w 188"/>
                  <a:gd name="T49" fmla="*/ 1 h 59"/>
                  <a:gd name="T50" fmla="*/ 2 w 188"/>
                  <a:gd name="T51" fmla="*/ 0 h 59"/>
                  <a:gd name="T52" fmla="*/ 1 w 188"/>
                  <a:gd name="T53" fmla="*/ 0 h 59"/>
                  <a:gd name="T54" fmla="*/ 1 w 188"/>
                  <a:gd name="T55" fmla="*/ 0 h 59"/>
                  <a:gd name="T56" fmla="*/ 1 w 188"/>
                  <a:gd name="T57" fmla="*/ 0 h 59"/>
                  <a:gd name="T58" fmla="*/ 1 w 188"/>
                  <a:gd name="T59" fmla="*/ 0 h 59"/>
                  <a:gd name="T60" fmla="*/ 0 w 188"/>
                  <a:gd name="T61" fmla="*/ 0 h 59"/>
                  <a:gd name="T62" fmla="*/ 0 w 188"/>
                  <a:gd name="T63" fmla="*/ 0 h 59"/>
                  <a:gd name="T64" fmla="*/ 1 w 188"/>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 h="59">
                    <a:moveTo>
                      <a:pt x="1" y="4"/>
                    </a:moveTo>
                    <a:lnTo>
                      <a:pt x="1" y="4"/>
                    </a:lnTo>
                    <a:lnTo>
                      <a:pt x="15" y="12"/>
                    </a:lnTo>
                    <a:lnTo>
                      <a:pt x="29" y="17"/>
                    </a:lnTo>
                    <a:lnTo>
                      <a:pt x="44" y="23"/>
                    </a:lnTo>
                    <a:lnTo>
                      <a:pt x="59" y="26"/>
                    </a:lnTo>
                    <a:lnTo>
                      <a:pt x="88" y="32"/>
                    </a:lnTo>
                    <a:lnTo>
                      <a:pt x="116" y="34"/>
                    </a:lnTo>
                    <a:lnTo>
                      <a:pt x="140" y="37"/>
                    </a:lnTo>
                    <a:lnTo>
                      <a:pt x="160" y="40"/>
                    </a:lnTo>
                    <a:lnTo>
                      <a:pt x="168" y="43"/>
                    </a:lnTo>
                    <a:lnTo>
                      <a:pt x="175" y="47"/>
                    </a:lnTo>
                    <a:lnTo>
                      <a:pt x="180" y="52"/>
                    </a:lnTo>
                    <a:lnTo>
                      <a:pt x="183" y="59"/>
                    </a:lnTo>
                    <a:lnTo>
                      <a:pt x="188" y="57"/>
                    </a:lnTo>
                    <a:lnTo>
                      <a:pt x="184" y="50"/>
                    </a:lnTo>
                    <a:lnTo>
                      <a:pt x="178" y="45"/>
                    </a:lnTo>
                    <a:lnTo>
                      <a:pt x="171" y="40"/>
                    </a:lnTo>
                    <a:lnTo>
                      <a:pt x="162" y="36"/>
                    </a:lnTo>
                    <a:lnTo>
                      <a:pt x="140" y="33"/>
                    </a:lnTo>
                    <a:lnTo>
                      <a:pt x="116" y="30"/>
                    </a:lnTo>
                    <a:lnTo>
                      <a:pt x="88" y="27"/>
                    </a:lnTo>
                    <a:lnTo>
                      <a:pt x="59" y="22"/>
                    </a:lnTo>
                    <a:lnTo>
                      <a:pt x="45" y="19"/>
                    </a:lnTo>
                    <a:lnTo>
                      <a:pt x="30" y="14"/>
                    </a:lnTo>
                    <a:lnTo>
                      <a:pt x="16" y="7"/>
                    </a:lnTo>
                    <a:lnTo>
                      <a:pt x="3" y="0"/>
                    </a:lnTo>
                    <a:lnTo>
                      <a:pt x="1" y="0"/>
                    </a:lnTo>
                    <a:lnTo>
                      <a:pt x="0" y="2"/>
                    </a:lnTo>
                    <a:lnTo>
                      <a:pt x="0" y="3"/>
                    </a:lnTo>
                    <a:lnTo>
                      <a:pt x="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8" name="Freeform 174"/>
              <p:cNvSpPr>
                <a:spLocks/>
              </p:cNvSpPr>
              <p:nvPr/>
            </p:nvSpPr>
            <p:spPr bwMode="auto">
              <a:xfrm>
                <a:off x="4797" y="3368"/>
                <a:ext cx="171" cy="119"/>
              </a:xfrm>
              <a:custGeom>
                <a:avLst/>
                <a:gdLst>
                  <a:gd name="T0" fmla="*/ 0 w 343"/>
                  <a:gd name="T1" fmla="*/ 1 h 237"/>
                  <a:gd name="T2" fmla="*/ 0 w 343"/>
                  <a:gd name="T3" fmla="*/ 1 h 237"/>
                  <a:gd name="T4" fmla="*/ 1 w 343"/>
                  <a:gd name="T5" fmla="*/ 3 h 237"/>
                  <a:gd name="T6" fmla="*/ 3 w 343"/>
                  <a:gd name="T7" fmla="*/ 6 h 237"/>
                  <a:gd name="T8" fmla="*/ 5 w 343"/>
                  <a:gd name="T9" fmla="*/ 8 h 237"/>
                  <a:gd name="T10" fmla="*/ 8 w 343"/>
                  <a:gd name="T11" fmla="*/ 10 h 237"/>
                  <a:gd name="T12" fmla="*/ 10 w 343"/>
                  <a:gd name="T13" fmla="*/ 12 h 237"/>
                  <a:gd name="T14" fmla="*/ 13 w 343"/>
                  <a:gd name="T15" fmla="*/ 13 h 237"/>
                  <a:gd name="T16" fmla="*/ 15 w 343"/>
                  <a:gd name="T17" fmla="*/ 15 h 237"/>
                  <a:gd name="T18" fmla="*/ 18 w 343"/>
                  <a:gd name="T19" fmla="*/ 17 h 237"/>
                  <a:gd name="T20" fmla="*/ 24 w 343"/>
                  <a:gd name="T21" fmla="*/ 20 h 237"/>
                  <a:gd name="T22" fmla="*/ 30 w 343"/>
                  <a:gd name="T23" fmla="*/ 23 h 237"/>
                  <a:gd name="T24" fmla="*/ 36 w 343"/>
                  <a:gd name="T25" fmla="*/ 26 h 237"/>
                  <a:gd name="T26" fmla="*/ 42 w 343"/>
                  <a:gd name="T27" fmla="*/ 30 h 237"/>
                  <a:gd name="T28" fmla="*/ 42 w 343"/>
                  <a:gd name="T29" fmla="*/ 30 h 237"/>
                  <a:gd name="T30" fmla="*/ 36 w 343"/>
                  <a:gd name="T31" fmla="*/ 26 h 237"/>
                  <a:gd name="T32" fmla="*/ 30 w 343"/>
                  <a:gd name="T33" fmla="*/ 22 h 237"/>
                  <a:gd name="T34" fmla="*/ 24 w 343"/>
                  <a:gd name="T35" fmla="*/ 19 h 237"/>
                  <a:gd name="T36" fmla="*/ 18 w 343"/>
                  <a:gd name="T37" fmla="*/ 16 h 237"/>
                  <a:gd name="T38" fmla="*/ 15 w 343"/>
                  <a:gd name="T39" fmla="*/ 15 h 237"/>
                  <a:gd name="T40" fmla="*/ 13 w 343"/>
                  <a:gd name="T41" fmla="*/ 13 h 237"/>
                  <a:gd name="T42" fmla="*/ 10 w 343"/>
                  <a:gd name="T43" fmla="*/ 11 h 237"/>
                  <a:gd name="T44" fmla="*/ 8 w 343"/>
                  <a:gd name="T45" fmla="*/ 10 h 237"/>
                  <a:gd name="T46" fmla="*/ 6 w 343"/>
                  <a:gd name="T47" fmla="*/ 8 h 237"/>
                  <a:gd name="T48" fmla="*/ 4 w 343"/>
                  <a:gd name="T49" fmla="*/ 5 h 237"/>
                  <a:gd name="T50" fmla="*/ 2 w 343"/>
                  <a:gd name="T51" fmla="*/ 3 h 237"/>
                  <a:gd name="T52" fmla="*/ 0 w 343"/>
                  <a:gd name="T53" fmla="*/ 1 h 237"/>
                  <a:gd name="T54" fmla="*/ 0 w 343"/>
                  <a:gd name="T55" fmla="*/ 1 h 237"/>
                  <a:gd name="T56" fmla="*/ 0 w 343"/>
                  <a:gd name="T57" fmla="*/ 1 h 237"/>
                  <a:gd name="T58" fmla="*/ 0 w 343"/>
                  <a:gd name="T59" fmla="*/ 0 h 237"/>
                  <a:gd name="T60" fmla="*/ 0 w 343"/>
                  <a:gd name="T61" fmla="*/ 1 h 237"/>
                  <a:gd name="T62" fmla="*/ 0 w 343"/>
                  <a:gd name="T63" fmla="*/ 1 h 237"/>
                  <a:gd name="T64" fmla="*/ 0 w 343"/>
                  <a:gd name="T65" fmla="*/ 1 h 237"/>
                  <a:gd name="T66" fmla="*/ 0 w 343"/>
                  <a:gd name="T67" fmla="*/ 1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3" h="237">
                    <a:moveTo>
                      <a:pt x="0" y="3"/>
                    </a:moveTo>
                    <a:lnTo>
                      <a:pt x="2" y="4"/>
                    </a:lnTo>
                    <a:lnTo>
                      <a:pt x="15" y="24"/>
                    </a:lnTo>
                    <a:lnTo>
                      <a:pt x="31" y="43"/>
                    </a:lnTo>
                    <a:lnTo>
                      <a:pt x="46" y="60"/>
                    </a:lnTo>
                    <a:lnTo>
                      <a:pt x="64" y="76"/>
                    </a:lnTo>
                    <a:lnTo>
                      <a:pt x="84" y="91"/>
                    </a:lnTo>
                    <a:lnTo>
                      <a:pt x="104" y="104"/>
                    </a:lnTo>
                    <a:lnTo>
                      <a:pt x="126" y="119"/>
                    </a:lnTo>
                    <a:lnTo>
                      <a:pt x="147" y="130"/>
                    </a:lnTo>
                    <a:lnTo>
                      <a:pt x="193" y="156"/>
                    </a:lnTo>
                    <a:lnTo>
                      <a:pt x="242" y="180"/>
                    </a:lnTo>
                    <a:lnTo>
                      <a:pt x="291" y="207"/>
                    </a:lnTo>
                    <a:lnTo>
                      <a:pt x="341" y="237"/>
                    </a:lnTo>
                    <a:lnTo>
                      <a:pt x="343" y="233"/>
                    </a:lnTo>
                    <a:lnTo>
                      <a:pt x="294" y="203"/>
                    </a:lnTo>
                    <a:lnTo>
                      <a:pt x="243" y="176"/>
                    </a:lnTo>
                    <a:lnTo>
                      <a:pt x="196" y="151"/>
                    </a:lnTo>
                    <a:lnTo>
                      <a:pt x="150" y="127"/>
                    </a:lnTo>
                    <a:lnTo>
                      <a:pt x="127" y="114"/>
                    </a:lnTo>
                    <a:lnTo>
                      <a:pt x="107" y="101"/>
                    </a:lnTo>
                    <a:lnTo>
                      <a:pt x="87" y="87"/>
                    </a:lnTo>
                    <a:lnTo>
                      <a:pt x="67" y="73"/>
                    </a:lnTo>
                    <a:lnTo>
                      <a:pt x="51" y="57"/>
                    </a:lnTo>
                    <a:lnTo>
                      <a:pt x="34" y="40"/>
                    </a:lnTo>
                    <a:lnTo>
                      <a:pt x="18" y="21"/>
                    </a:lnTo>
                    <a:lnTo>
                      <a:pt x="5" y="1"/>
                    </a:lnTo>
                    <a:lnTo>
                      <a:pt x="5" y="3"/>
                    </a:lnTo>
                    <a:lnTo>
                      <a:pt x="5" y="1"/>
                    </a:lnTo>
                    <a:lnTo>
                      <a:pt x="3" y="0"/>
                    </a:lnTo>
                    <a:lnTo>
                      <a:pt x="2" y="1"/>
                    </a:lnTo>
                    <a:lnTo>
                      <a:pt x="2" y="3"/>
                    </a:lnTo>
                    <a:lnTo>
                      <a:pt x="2" y="4"/>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49" name="Freeform 175"/>
              <p:cNvSpPr>
                <a:spLocks/>
              </p:cNvSpPr>
              <p:nvPr/>
            </p:nvSpPr>
            <p:spPr bwMode="auto">
              <a:xfrm>
                <a:off x="4813" y="3431"/>
                <a:ext cx="3" cy="1"/>
              </a:xfrm>
              <a:custGeom>
                <a:avLst/>
                <a:gdLst>
                  <a:gd name="T0" fmla="*/ 2 w 4"/>
                  <a:gd name="T1" fmla="*/ 0 h 3"/>
                  <a:gd name="T2" fmla="*/ 2 w 4"/>
                  <a:gd name="T3" fmla="*/ 0 h 3"/>
                  <a:gd name="T4" fmla="*/ 2 w 4"/>
                  <a:gd name="T5" fmla="*/ 0 h 3"/>
                  <a:gd name="T6" fmla="*/ 1 w 4"/>
                  <a:gd name="T7" fmla="*/ 0 h 3"/>
                  <a:gd name="T8" fmla="*/ 0 w 4"/>
                  <a:gd name="T9" fmla="*/ 0 h 3"/>
                  <a:gd name="T10" fmla="*/ 2 w 4"/>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4" y="1"/>
                    </a:lnTo>
                    <a:lnTo>
                      <a:pt x="4" y="0"/>
                    </a:lnTo>
                    <a:lnTo>
                      <a:pt x="1" y="0"/>
                    </a:lnTo>
                    <a:lnTo>
                      <a:pt x="0" y="0"/>
                    </a:lnTo>
                    <a:lnTo>
                      <a:pt x="4"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0" name="Freeform 176"/>
              <p:cNvSpPr>
                <a:spLocks/>
              </p:cNvSpPr>
              <p:nvPr/>
            </p:nvSpPr>
            <p:spPr bwMode="auto">
              <a:xfrm>
                <a:off x="4810" y="3431"/>
                <a:ext cx="70" cy="73"/>
              </a:xfrm>
              <a:custGeom>
                <a:avLst/>
                <a:gdLst>
                  <a:gd name="T0" fmla="*/ 17 w 139"/>
                  <a:gd name="T1" fmla="*/ 19 h 146"/>
                  <a:gd name="T2" fmla="*/ 18 w 139"/>
                  <a:gd name="T3" fmla="*/ 18 h 146"/>
                  <a:gd name="T4" fmla="*/ 14 w 139"/>
                  <a:gd name="T5" fmla="*/ 17 h 146"/>
                  <a:gd name="T6" fmla="*/ 11 w 139"/>
                  <a:gd name="T7" fmla="*/ 14 h 146"/>
                  <a:gd name="T8" fmla="*/ 9 w 139"/>
                  <a:gd name="T9" fmla="*/ 13 h 146"/>
                  <a:gd name="T10" fmla="*/ 8 w 139"/>
                  <a:gd name="T11" fmla="*/ 12 h 146"/>
                  <a:gd name="T12" fmla="*/ 6 w 139"/>
                  <a:gd name="T13" fmla="*/ 11 h 146"/>
                  <a:gd name="T14" fmla="*/ 5 w 139"/>
                  <a:gd name="T15" fmla="*/ 10 h 146"/>
                  <a:gd name="T16" fmla="*/ 4 w 139"/>
                  <a:gd name="T17" fmla="*/ 8 h 146"/>
                  <a:gd name="T18" fmla="*/ 3 w 139"/>
                  <a:gd name="T19" fmla="*/ 7 h 146"/>
                  <a:gd name="T20" fmla="*/ 2 w 139"/>
                  <a:gd name="T21" fmla="*/ 6 h 146"/>
                  <a:gd name="T22" fmla="*/ 1 w 139"/>
                  <a:gd name="T23" fmla="*/ 5 h 146"/>
                  <a:gd name="T24" fmla="*/ 1 w 139"/>
                  <a:gd name="T25" fmla="*/ 4 h 146"/>
                  <a:gd name="T26" fmla="*/ 1 w 139"/>
                  <a:gd name="T27" fmla="*/ 3 h 146"/>
                  <a:gd name="T28" fmla="*/ 1 w 139"/>
                  <a:gd name="T29" fmla="*/ 2 h 146"/>
                  <a:gd name="T30" fmla="*/ 2 w 139"/>
                  <a:gd name="T31" fmla="*/ 1 h 146"/>
                  <a:gd name="T32" fmla="*/ 1 w 139"/>
                  <a:gd name="T33" fmla="*/ 0 h 146"/>
                  <a:gd name="T34" fmla="*/ 1 w 139"/>
                  <a:gd name="T35" fmla="*/ 1 h 146"/>
                  <a:gd name="T36" fmla="*/ 0 w 139"/>
                  <a:gd name="T37" fmla="*/ 3 h 146"/>
                  <a:gd name="T38" fmla="*/ 1 w 139"/>
                  <a:gd name="T39" fmla="*/ 4 h 146"/>
                  <a:gd name="T40" fmla="*/ 1 w 139"/>
                  <a:gd name="T41" fmla="*/ 5 h 146"/>
                  <a:gd name="T42" fmla="*/ 2 w 139"/>
                  <a:gd name="T43" fmla="*/ 6 h 146"/>
                  <a:gd name="T44" fmla="*/ 2 w 139"/>
                  <a:gd name="T45" fmla="*/ 8 h 146"/>
                  <a:gd name="T46" fmla="*/ 3 w 139"/>
                  <a:gd name="T47" fmla="*/ 9 h 146"/>
                  <a:gd name="T48" fmla="*/ 4 w 139"/>
                  <a:gd name="T49" fmla="*/ 10 h 146"/>
                  <a:gd name="T50" fmla="*/ 6 w 139"/>
                  <a:gd name="T51" fmla="*/ 11 h 146"/>
                  <a:gd name="T52" fmla="*/ 7 w 139"/>
                  <a:gd name="T53" fmla="*/ 13 h 146"/>
                  <a:gd name="T54" fmla="*/ 9 w 139"/>
                  <a:gd name="T55" fmla="*/ 14 h 146"/>
                  <a:gd name="T56" fmla="*/ 10 w 139"/>
                  <a:gd name="T57" fmla="*/ 15 h 146"/>
                  <a:gd name="T58" fmla="*/ 14 w 139"/>
                  <a:gd name="T59" fmla="*/ 17 h 146"/>
                  <a:gd name="T60" fmla="*/ 17 w 139"/>
                  <a:gd name="T61" fmla="*/ 19 h 146"/>
                  <a:gd name="T62" fmla="*/ 17 w 139"/>
                  <a:gd name="T63" fmla="*/ 18 h 146"/>
                  <a:gd name="T64" fmla="*/ 17 w 139"/>
                  <a:gd name="T65" fmla="*/ 19 h 146"/>
                  <a:gd name="T66" fmla="*/ 18 w 139"/>
                  <a:gd name="T67" fmla="*/ 19 h 146"/>
                  <a:gd name="T68" fmla="*/ 18 w 139"/>
                  <a:gd name="T69" fmla="*/ 18 h 146"/>
                  <a:gd name="T70" fmla="*/ 18 w 139"/>
                  <a:gd name="T71" fmla="*/ 18 h 146"/>
                  <a:gd name="T72" fmla="*/ 18 w 139"/>
                  <a:gd name="T73" fmla="*/ 18 h 146"/>
                  <a:gd name="T74" fmla="*/ 17 w 139"/>
                  <a:gd name="T75" fmla="*/ 19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46">
                    <a:moveTo>
                      <a:pt x="136" y="146"/>
                    </a:moveTo>
                    <a:lnTo>
                      <a:pt x="137" y="141"/>
                    </a:lnTo>
                    <a:lnTo>
                      <a:pt x="110" y="129"/>
                    </a:lnTo>
                    <a:lnTo>
                      <a:pt x="82" y="111"/>
                    </a:lnTo>
                    <a:lnTo>
                      <a:pt x="70" y="103"/>
                    </a:lnTo>
                    <a:lnTo>
                      <a:pt x="58" y="93"/>
                    </a:lnTo>
                    <a:lnTo>
                      <a:pt x="46" y="84"/>
                    </a:lnTo>
                    <a:lnTo>
                      <a:pt x="35" y="74"/>
                    </a:lnTo>
                    <a:lnTo>
                      <a:pt x="26" y="64"/>
                    </a:lnTo>
                    <a:lnTo>
                      <a:pt x="18" y="54"/>
                    </a:lnTo>
                    <a:lnTo>
                      <a:pt x="12" y="44"/>
                    </a:lnTo>
                    <a:lnTo>
                      <a:pt x="7" y="36"/>
                    </a:lnTo>
                    <a:lnTo>
                      <a:pt x="6" y="25"/>
                    </a:lnTo>
                    <a:lnTo>
                      <a:pt x="4" y="17"/>
                    </a:lnTo>
                    <a:lnTo>
                      <a:pt x="6" y="10"/>
                    </a:lnTo>
                    <a:lnTo>
                      <a:pt x="10" y="3"/>
                    </a:lnTo>
                    <a:lnTo>
                      <a:pt x="6" y="0"/>
                    </a:lnTo>
                    <a:lnTo>
                      <a:pt x="3" y="8"/>
                    </a:lnTo>
                    <a:lnTo>
                      <a:pt x="0" y="17"/>
                    </a:lnTo>
                    <a:lnTo>
                      <a:pt x="1" y="27"/>
                    </a:lnTo>
                    <a:lnTo>
                      <a:pt x="4" y="37"/>
                    </a:lnTo>
                    <a:lnTo>
                      <a:pt x="9" y="47"/>
                    </a:lnTo>
                    <a:lnTo>
                      <a:pt x="15" y="57"/>
                    </a:lnTo>
                    <a:lnTo>
                      <a:pt x="23" y="67"/>
                    </a:lnTo>
                    <a:lnTo>
                      <a:pt x="32" y="77"/>
                    </a:lnTo>
                    <a:lnTo>
                      <a:pt x="42" y="87"/>
                    </a:lnTo>
                    <a:lnTo>
                      <a:pt x="55" y="97"/>
                    </a:lnTo>
                    <a:lnTo>
                      <a:pt x="67" y="106"/>
                    </a:lnTo>
                    <a:lnTo>
                      <a:pt x="79" y="116"/>
                    </a:lnTo>
                    <a:lnTo>
                      <a:pt x="107" y="131"/>
                    </a:lnTo>
                    <a:lnTo>
                      <a:pt x="136" y="146"/>
                    </a:lnTo>
                    <a:lnTo>
                      <a:pt x="136" y="141"/>
                    </a:lnTo>
                    <a:lnTo>
                      <a:pt x="136" y="146"/>
                    </a:lnTo>
                    <a:lnTo>
                      <a:pt x="137" y="146"/>
                    </a:lnTo>
                    <a:lnTo>
                      <a:pt x="139" y="144"/>
                    </a:lnTo>
                    <a:lnTo>
                      <a:pt x="139" y="143"/>
                    </a:lnTo>
                    <a:lnTo>
                      <a:pt x="137" y="141"/>
                    </a:lnTo>
                    <a:lnTo>
                      <a:pt x="136" y="1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1" name="Freeform 177"/>
              <p:cNvSpPr>
                <a:spLocks/>
              </p:cNvSpPr>
              <p:nvPr/>
            </p:nvSpPr>
            <p:spPr bwMode="auto">
              <a:xfrm>
                <a:off x="4826" y="3500"/>
                <a:ext cx="52" cy="4"/>
              </a:xfrm>
              <a:custGeom>
                <a:avLst/>
                <a:gdLst>
                  <a:gd name="T0" fmla="*/ 0 w 106"/>
                  <a:gd name="T1" fmla="*/ 0 h 9"/>
                  <a:gd name="T2" fmla="*/ 0 w 106"/>
                  <a:gd name="T3" fmla="*/ 1 h 9"/>
                  <a:gd name="T4" fmla="*/ 2 w 106"/>
                  <a:gd name="T5" fmla="*/ 0 h 9"/>
                  <a:gd name="T6" fmla="*/ 3 w 106"/>
                  <a:gd name="T7" fmla="*/ 0 h 9"/>
                  <a:gd name="T8" fmla="*/ 4 w 106"/>
                  <a:gd name="T9" fmla="*/ 0 h 9"/>
                  <a:gd name="T10" fmla="*/ 6 w 106"/>
                  <a:gd name="T11" fmla="*/ 0 h 9"/>
                  <a:gd name="T12" fmla="*/ 8 w 106"/>
                  <a:gd name="T13" fmla="*/ 0 h 9"/>
                  <a:gd name="T14" fmla="*/ 9 w 106"/>
                  <a:gd name="T15" fmla="*/ 1 h 9"/>
                  <a:gd name="T16" fmla="*/ 11 w 106"/>
                  <a:gd name="T17" fmla="*/ 1 h 9"/>
                  <a:gd name="T18" fmla="*/ 13 w 106"/>
                  <a:gd name="T19" fmla="*/ 1 h 9"/>
                  <a:gd name="T20" fmla="*/ 13 w 106"/>
                  <a:gd name="T21" fmla="*/ 0 h 9"/>
                  <a:gd name="T22" fmla="*/ 11 w 106"/>
                  <a:gd name="T23" fmla="*/ 0 h 9"/>
                  <a:gd name="T24" fmla="*/ 9 w 106"/>
                  <a:gd name="T25" fmla="*/ 0 h 9"/>
                  <a:gd name="T26" fmla="*/ 8 w 106"/>
                  <a:gd name="T27" fmla="*/ 0 h 9"/>
                  <a:gd name="T28" fmla="*/ 6 w 106"/>
                  <a:gd name="T29" fmla="*/ 0 h 9"/>
                  <a:gd name="T30" fmla="*/ 5 w 106"/>
                  <a:gd name="T31" fmla="*/ 0 h 9"/>
                  <a:gd name="T32" fmla="*/ 3 w 106"/>
                  <a:gd name="T33" fmla="*/ 0 h 9"/>
                  <a:gd name="T34" fmla="*/ 1 w 106"/>
                  <a:gd name="T35" fmla="*/ 0 h 9"/>
                  <a:gd name="T36" fmla="*/ 0 w 106"/>
                  <a:gd name="T37" fmla="*/ 0 h 9"/>
                  <a:gd name="T38" fmla="*/ 0 w 106"/>
                  <a:gd name="T39" fmla="*/ 0 h 9"/>
                  <a:gd name="T40" fmla="*/ 0 w 106"/>
                  <a:gd name="T41" fmla="*/ 0 h 9"/>
                  <a:gd name="T42" fmla="*/ 0 w 106"/>
                  <a:gd name="T43" fmla="*/ 0 h 9"/>
                  <a:gd name="T44" fmla="*/ 0 w 106"/>
                  <a:gd name="T45" fmla="*/ 0 h 9"/>
                  <a:gd name="T46" fmla="*/ 0 w 106"/>
                  <a:gd name="T47" fmla="*/ 0 h 9"/>
                  <a:gd name="T48" fmla="*/ 0 w 106"/>
                  <a:gd name="T49" fmla="*/ 1 h 9"/>
                  <a:gd name="T50" fmla="*/ 0 w 106"/>
                  <a:gd name="T51" fmla="*/ 0 h 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6" h="9">
                    <a:moveTo>
                      <a:pt x="5" y="7"/>
                    </a:moveTo>
                    <a:lnTo>
                      <a:pt x="3" y="9"/>
                    </a:lnTo>
                    <a:lnTo>
                      <a:pt x="16" y="4"/>
                    </a:lnTo>
                    <a:lnTo>
                      <a:pt x="26" y="4"/>
                    </a:lnTo>
                    <a:lnTo>
                      <a:pt x="38" y="4"/>
                    </a:lnTo>
                    <a:lnTo>
                      <a:pt x="52" y="6"/>
                    </a:lnTo>
                    <a:lnTo>
                      <a:pt x="66" y="7"/>
                    </a:lnTo>
                    <a:lnTo>
                      <a:pt x="78" y="9"/>
                    </a:lnTo>
                    <a:lnTo>
                      <a:pt x="92" y="9"/>
                    </a:lnTo>
                    <a:lnTo>
                      <a:pt x="106" y="9"/>
                    </a:lnTo>
                    <a:lnTo>
                      <a:pt x="106" y="4"/>
                    </a:lnTo>
                    <a:lnTo>
                      <a:pt x="92" y="4"/>
                    </a:lnTo>
                    <a:lnTo>
                      <a:pt x="80" y="4"/>
                    </a:lnTo>
                    <a:lnTo>
                      <a:pt x="66" y="3"/>
                    </a:lnTo>
                    <a:lnTo>
                      <a:pt x="52" y="2"/>
                    </a:lnTo>
                    <a:lnTo>
                      <a:pt x="40" y="0"/>
                    </a:lnTo>
                    <a:lnTo>
                      <a:pt x="26" y="0"/>
                    </a:lnTo>
                    <a:lnTo>
                      <a:pt x="14" y="0"/>
                    </a:lnTo>
                    <a:lnTo>
                      <a:pt x="2" y="4"/>
                    </a:lnTo>
                    <a:lnTo>
                      <a:pt x="0" y="6"/>
                    </a:lnTo>
                    <a:lnTo>
                      <a:pt x="2" y="4"/>
                    </a:lnTo>
                    <a:lnTo>
                      <a:pt x="0" y="6"/>
                    </a:lnTo>
                    <a:lnTo>
                      <a:pt x="0" y="7"/>
                    </a:lnTo>
                    <a:lnTo>
                      <a:pt x="2" y="7"/>
                    </a:lnTo>
                    <a:lnTo>
                      <a:pt x="3" y="9"/>
                    </a:lnTo>
                    <a:lnTo>
                      <a:pt x="5"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2" name="Freeform 178"/>
              <p:cNvSpPr>
                <a:spLocks/>
              </p:cNvSpPr>
              <p:nvPr/>
            </p:nvSpPr>
            <p:spPr bwMode="auto">
              <a:xfrm>
                <a:off x="4824" y="3502"/>
                <a:ext cx="63" cy="40"/>
              </a:xfrm>
              <a:custGeom>
                <a:avLst/>
                <a:gdLst>
                  <a:gd name="T0" fmla="*/ 16 w 126"/>
                  <a:gd name="T1" fmla="*/ 10 h 79"/>
                  <a:gd name="T2" fmla="*/ 16 w 126"/>
                  <a:gd name="T3" fmla="*/ 10 h 79"/>
                  <a:gd name="T4" fmla="*/ 14 w 126"/>
                  <a:gd name="T5" fmla="*/ 10 h 79"/>
                  <a:gd name="T6" fmla="*/ 13 w 126"/>
                  <a:gd name="T7" fmla="*/ 10 h 79"/>
                  <a:gd name="T8" fmla="*/ 11 w 126"/>
                  <a:gd name="T9" fmla="*/ 9 h 79"/>
                  <a:gd name="T10" fmla="*/ 10 w 126"/>
                  <a:gd name="T11" fmla="*/ 9 h 79"/>
                  <a:gd name="T12" fmla="*/ 8 w 126"/>
                  <a:gd name="T13" fmla="*/ 9 h 79"/>
                  <a:gd name="T14" fmla="*/ 7 w 126"/>
                  <a:gd name="T15" fmla="*/ 8 h 79"/>
                  <a:gd name="T16" fmla="*/ 6 w 126"/>
                  <a:gd name="T17" fmla="*/ 8 h 79"/>
                  <a:gd name="T18" fmla="*/ 5 w 126"/>
                  <a:gd name="T19" fmla="*/ 7 h 79"/>
                  <a:gd name="T20" fmla="*/ 4 w 126"/>
                  <a:gd name="T21" fmla="*/ 6 h 79"/>
                  <a:gd name="T22" fmla="*/ 3 w 126"/>
                  <a:gd name="T23" fmla="*/ 5 h 79"/>
                  <a:gd name="T24" fmla="*/ 2 w 126"/>
                  <a:gd name="T25" fmla="*/ 5 h 79"/>
                  <a:gd name="T26" fmla="*/ 2 w 126"/>
                  <a:gd name="T27" fmla="*/ 4 h 79"/>
                  <a:gd name="T28" fmla="*/ 1 w 126"/>
                  <a:gd name="T29" fmla="*/ 3 h 79"/>
                  <a:gd name="T30" fmla="*/ 1 w 126"/>
                  <a:gd name="T31" fmla="*/ 2 h 79"/>
                  <a:gd name="T32" fmla="*/ 1 w 126"/>
                  <a:gd name="T33" fmla="*/ 1 h 79"/>
                  <a:gd name="T34" fmla="*/ 1 w 126"/>
                  <a:gd name="T35" fmla="*/ 1 h 79"/>
                  <a:gd name="T36" fmla="*/ 1 w 126"/>
                  <a:gd name="T37" fmla="*/ 0 h 79"/>
                  <a:gd name="T38" fmla="*/ 1 w 126"/>
                  <a:gd name="T39" fmla="*/ 1 h 79"/>
                  <a:gd name="T40" fmla="*/ 0 w 126"/>
                  <a:gd name="T41" fmla="*/ 2 h 79"/>
                  <a:gd name="T42" fmla="*/ 1 w 126"/>
                  <a:gd name="T43" fmla="*/ 3 h 79"/>
                  <a:gd name="T44" fmla="*/ 1 w 126"/>
                  <a:gd name="T45" fmla="*/ 4 h 79"/>
                  <a:gd name="T46" fmla="*/ 2 w 126"/>
                  <a:gd name="T47" fmla="*/ 5 h 79"/>
                  <a:gd name="T48" fmla="*/ 2 w 126"/>
                  <a:gd name="T49" fmla="*/ 6 h 79"/>
                  <a:gd name="T50" fmla="*/ 3 w 126"/>
                  <a:gd name="T51" fmla="*/ 7 h 79"/>
                  <a:gd name="T52" fmla="*/ 4 w 126"/>
                  <a:gd name="T53" fmla="*/ 7 h 79"/>
                  <a:gd name="T54" fmla="*/ 5 w 126"/>
                  <a:gd name="T55" fmla="*/ 8 h 79"/>
                  <a:gd name="T56" fmla="*/ 7 w 126"/>
                  <a:gd name="T57" fmla="*/ 9 h 79"/>
                  <a:gd name="T58" fmla="*/ 8 w 126"/>
                  <a:gd name="T59" fmla="*/ 9 h 79"/>
                  <a:gd name="T60" fmla="*/ 9 w 126"/>
                  <a:gd name="T61" fmla="*/ 10 h 79"/>
                  <a:gd name="T62" fmla="*/ 11 w 126"/>
                  <a:gd name="T63" fmla="*/ 10 h 79"/>
                  <a:gd name="T64" fmla="*/ 12 w 126"/>
                  <a:gd name="T65" fmla="*/ 10 h 79"/>
                  <a:gd name="T66" fmla="*/ 14 w 126"/>
                  <a:gd name="T67" fmla="*/ 10 h 79"/>
                  <a:gd name="T68" fmla="*/ 16 w 126"/>
                  <a:gd name="T69" fmla="*/ 10 h 79"/>
                  <a:gd name="T70" fmla="*/ 16 w 126"/>
                  <a:gd name="T71" fmla="*/ 10 h 79"/>
                  <a:gd name="T72" fmla="*/ 16 w 126"/>
                  <a:gd name="T73" fmla="*/ 10 h 79"/>
                  <a:gd name="T74" fmla="*/ 16 w 126"/>
                  <a:gd name="T75" fmla="*/ 10 h 79"/>
                  <a:gd name="T76" fmla="*/ 16 w 126"/>
                  <a:gd name="T77" fmla="*/ 10 h 79"/>
                  <a:gd name="T78" fmla="*/ 16 w 126"/>
                  <a:gd name="T79" fmla="*/ 10 h 79"/>
                  <a:gd name="T80" fmla="*/ 16 w 126"/>
                  <a:gd name="T81" fmla="*/ 10 h 79"/>
                  <a:gd name="T82" fmla="*/ 16 w 126"/>
                  <a:gd name="T83" fmla="*/ 1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6" h="79">
                    <a:moveTo>
                      <a:pt x="124" y="77"/>
                    </a:moveTo>
                    <a:lnTo>
                      <a:pt x="122" y="73"/>
                    </a:lnTo>
                    <a:lnTo>
                      <a:pt x="110" y="74"/>
                    </a:lnTo>
                    <a:lnTo>
                      <a:pt x="98" y="73"/>
                    </a:lnTo>
                    <a:lnTo>
                      <a:pt x="86" y="72"/>
                    </a:lnTo>
                    <a:lnTo>
                      <a:pt x="74" y="69"/>
                    </a:lnTo>
                    <a:lnTo>
                      <a:pt x="63" y="66"/>
                    </a:lnTo>
                    <a:lnTo>
                      <a:pt x="52" y="61"/>
                    </a:lnTo>
                    <a:lnTo>
                      <a:pt x="43" y="57"/>
                    </a:lnTo>
                    <a:lnTo>
                      <a:pt x="34" y="51"/>
                    </a:lnTo>
                    <a:lnTo>
                      <a:pt x="26" y="46"/>
                    </a:lnTo>
                    <a:lnTo>
                      <a:pt x="19" y="40"/>
                    </a:lnTo>
                    <a:lnTo>
                      <a:pt x="14" y="34"/>
                    </a:lnTo>
                    <a:lnTo>
                      <a:pt x="9" y="27"/>
                    </a:lnTo>
                    <a:lnTo>
                      <a:pt x="6" y="21"/>
                    </a:lnTo>
                    <a:lnTo>
                      <a:pt x="5" y="14"/>
                    </a:lnTo>
                    <a:lnTo>
                      <a:pt x="6" y="7"/>
                    </a:lnTo>
                    <a:lnTo>
                      <a:pt x="8" y="1"/>
                    </a:lnTo>
                    <a:lnTo>
                      <a:pt x="3" y="0"/>
                    </a:lnTo>
                    <a:lnTo>
                      <a:pt x="2" y="7"/>
                    </a:lnTo>
                    <a:lnTo>
                      <a:pt x="0" y="14"/>
                    </a:lnTo>
                    <a:lnTo>
                      <a:pt x="2" y="21"/>
                    </a:lnTo>
                    <a:lnTo>
                      <a:pt x="5" y="30"/>
                    </a:lnTo>
                    <a:lnTo>
                      <a:pt x="9" y="37"/>
                    </a:lnTo>
                    <a:lnTo>
                      <a:pt x="15" y="43"/>
                    </a:lnTo>
                    <a:lnTo>
                      <a:pt x="23" y="50"/>
                    </a:lnTo>
                    <a:lnTo>
                      <a:pt x="31" y="56"/>
                    </a:lnTo>
                    <a:lnTo>
                      <a:pt x="40" y="61"/>
                    </a:lnTo>
                    <a:lnTo>
                      <a:pt x="51" y="66"/>
                    </a:lnTo>
                    <a:lnTo>
                      <a:pt x="61" y="70"/>
                    </a:lnTo>
                    <a:lnTo>
                      <a:pt x="72" y="73"/>
                    </a:lnTo>
                    <a:lnTo>
                      <a:pt x="84" y="76"/>
                    </a:lnTo>
                    <a:lnTo>
                      <a:pt x="96" y="77"/>
                    </a:lnTo>
                    <a:lnTo>
                      <a:pt x="110" y="79"/>
                    </a:lnTo>
                    <a:lnTo>
                      <a:pt x="122" y="77"/>
                    </a:lnTo>
                    <a:lnTo>
                      <a:pt x="121" y="74"/>
                    </a:lnTo>
                    <a:lnTo>
                      <a:pt x="122" y="77"/>
                    </a:lnTo>
                    <a:lnTo>
                      <a:pt x="124" y="77"/>
                    </a:lnTo>
                    <a:lnTo>
                      <a:pt x="126" y="76"/>
                    </a:lnTo>
                    <a:lnTo>
                      <a:pt x="124" y="74"/>
                    </a:lnTo>
                    <a:lnTo>
                      <a:pt x="122" y="73"/>
                    </a:lnTo>
                    <a:lnTo>
                      <a:pt x="124" y="7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3" name="Freeform 179"/>
              <p:cNvSpPr>
                <a:spLocks/>
              </p:cNvSpPr>
              <p:nvPr/>
            </p:nvSpPr>
            <p:spPr bwMode="auto">
              <a:xfrm>
                <a:off x="4861" y="3540"/>
                <a:ext cx="25" cy="18"/>
              </a:xfrm>
              <a:custGeom>
                <a:avLst/>
                <a:gdLst>
                  <a:gd name="T0" fmla="*/ 1 w 50"/>
                  <a:gd name="T1" fmla="*/ 4 h 38"/>
                  <a:gd name="T2" fmla="*/ 1 w 50"/>
                  <a:gd name="T3" fmla="*/ 4 h 38"/>
                  <a:gd name="T4" fmla="*/ 1 w 50"/>
                  <a:gd name="T5" fmla="*/ 3 h 38"/>
                  <a:gd name="T6" fmla="*/ 2 w 50"/>
                  <a:gd name="T7" fmla="*/ 3 h 38"/>
                  <a:gd name="T8" fmla="*/ 2 w 50"/>
                  <a:gd name="T9" fmla="*/ 2 h 38"/>
                  <a:gd name="T10" fmla="*/ 3 w 50"/>
                  <a:gd name="T11" fmla="*/ 2 h 38"/>
                  <a:gd name="T12" fmla="*/ 5 w 50"/>
                  <a:gd name="T13" fmla="*/ 1 h 38"/>
                  <a:gd name="T14" fmla="*/ 7 w 50"/>
                  <a:gd name="T15" fmla="*/ 0 h 38"/>
                  <a:gd name="T16" fmla="*/ 6 w 50"/>
                  <a:gd name="T17" fmla="*/ 0 h 38"/>
                  <a:gd name="T18" fmla="*/ 4 w 50"/>
                  <a:gd name="T19" fmla="*/ 1 h 38"/>
                  <a:gd name="T20" fmla="*/ 3 w 50"/>
                  <a:gd name="T21" fmla="*/ 2 h 38"/>
                  <a:gd name="T22" fmla="*/ 2 w 50"/>
                  <a:gd name="T23" fmla="*/ 2 h 38"/>
                  <a:gd name="T24" fmla="*/ 1 w 50"/>
                  <a:gd name="T25" fmla="*/ 3 h 38"/>
                  <a:gd name="T26" fmla="*/ 1 w 50"/>
                  <a:gd name="T27" fmla="*/ 3 h 38"/>
                  <a:gd name="T28" fmla="*/ 0 w 50"/>
                  <a:gd name="T29" fmla="*/ 4 h 38"/>
                  <a:gd name="T30" fmla="*/ 1 w 50"/>
                  <a:gd name="T31" fmla="*/ 4 h 38"/>
                  <a:gd name="T32" fmla="*/ 0 w 50"/>
                  <a:gd name="T33" fmla="*/ 4 h 38"/>
                  <a:gd name="T34" fmla="*/ 1 w 50"/>
                  <a:gd name="T35" fmla="*/ 4 h 38"/>
                  <a:gd name="T36" fmla="*/ 1 w 50"/>
                  <a:gd name="T37" fmla="*/ 4 h 38"/>
                  <a:gd name="T38" fmla="*/ 1 w 50"/>
                  <a:gd name="T39" fmla="*/ 4 h 38"/>
                  <a:gd name="T40" fmla="*/ 1 w 50"/>
                  <a:gd name="T41" fmla="*/ 4 h 38"/>
                  <a:gd name="T42" fmla="*/ 1 w 50"/>
                  <a:gd name="T43" fmla="*/ 4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38">
                    <a:moveTo>
                      <a:pt x="4" y="35"/>
                    </a:moveTo>
                    <a:lnTo>
                      <a:pt x="4" y="36"/>
                    </a:lnTo>
                    <a:lnTo>
                      <a:pt x="7" y="32"/>
                    </a:lnTo>
                    <a:lnTo>
                      <a:pt x="10" y="28"/>
                    </a:lnTo>
                    <a:lnTo>
                      <a:pt x="15" y="23"/>
                    </a:lnTo>
                    <a:lnTo>
                      <a:pt x="19" y="20"/>
                    </a:lnTo>
                    <a:lnTo>
                      <a:pt x="33" y="13"/>
                    </a:lnTo>
                    <a:lnTo>
                      <a:pt x="50" y="3"/>
                    </a:lnTo>
                    <a:lnTo>
                      <a:pt x="47" y="0"/>
                    </a:lnTo>
                    <a:lnTo>
                      <a:pt x="32" y="9"/>
                    </a:lnTo>
                    <a:lnTo>
                      <a:pt x="18" y="16"/>
                    </a:lnTo>
                    <a:lnTo>
                      <a:pt x="12" y="20"/>
                    </a:lnTo>
                    <a:lnTo>
                      <a:pt x="7" y="25"/>
                    </a:lnTo>
                    <a:lnTo>
                      <a:pt x="3" y="29"/>
                    </a:lnTo>
                    <a:lnTo>
                      <a:pt x="0" y="35"/>
                    </a:lnTo>
                    <a:lnTo>
                      <a:pt x="1" y="36"/>
                    </a:lnTo>
                    <a:lnTo>
                      <a:pt x="0" y="35"/>
                    </a:lnTo>
                    <a:lnTo>
                      <a:pt x="1" y="36"/>
                    </a:lnTo>
                    <a:lnTo>
                      <a:pt x="3" y="38"/>
                    </a:lnTo>
                    <a:lnTo>
                      <a:pt x="4" y="38"/>
                    </a:lnTo>
                    <a:lnTo>
                      <a:pt x="4" y="36"/>
                    </a:lnTo>
                    <a:lnTo>
                      <a:pt x="4"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4" name="Freeform 180"/>
              <p:cNvSpPr>
                <a:spLocks/>
              </p:cNvSpPr>
              <p:nvPr/>
            </p:nvSpPr>
            <p:spPr bwMode="auto">
              <a:xfrm>
                <a:off x="4862" y="3557"/>
                <a:ext cx="50" cy="13"/>
              </a:xfrm>
              <a:custGeom>
                <a:avLst/>
                <a:gdLst>
                  <a:gd name="T0" fmla="*/ 12 w 101"/>
                  <a:gd name="T1" fmla="*/ 1 h 27"/>
                  <a:gd name="T2" fmla="*/ 12 w 101"/>
                  <a:gd name="T3" fmla="*/ 1 h 27"/>
                  <a:gd name="T4" fmla="*/ 10 w 101"/>
                  <a:gd name="T5" fmla="*/ 2 h 27"/>
                  <a:gd name="T6" fmla="*/ 9 w 101"/>
                  <a:gd name="T7" fmla="*/ 2 h 27"/>
                  <a:gd name="T8" fmla="*/ 7 w 101"/>
                  <a:gd name="T9" fmla="*/ 2 h 27"/>
                  <a:gd name="T10" fmla="*/ 5 w 101"/>
                  <a:gd name="T11" fmla="*/ 2 h 27"/>
                  <a:gd name="T12" fmla="*/ 4 w 101"/>
                  <a:gd name="T13" fmla="*/ 2 h 27"/>
                  <a:gd name="T14" fmla="*/ 2 w 101"/>
                  <a:gd name="T15" fmla="*/ 1 h 27"/>
                  <a:gd name="T16" fmla="*/ 2 w 101"/>
                  <a:gd name="T17" fmla="*/ 1 h 27"/>
                  <a:gd name="T18" fmla="*/ 1 w 101"/>
                  <a:gd name="T19" fmla="*/ 1 h 27"/>
                  <a:gd name="T20" fmla="*/ 1 w 101"/>
                  <a:gd name="T21" fmla="*/ 0 h 27"/>
                  <a:gd name="T22" fmla="*/ 0 w 101"/>
                  <a:gd name="T23" fmla="*/ 0 h 27"/>
                  <a:gd name="T24" fmla="*/ 0 w 101"/>
                  <a:gd name="T25" fmla="*/ 0 h 27"/>
                  <a:gd name="T26" fmla="*/ 0 w 101"/>
                  <a:gd name="T27" fmla="*/ 0 h 27"/>
                  <a:gd name="T28" fmla="*/ 1 w 101"/>
                  <a:gd name="T29" fmla="*/ 1 h 27"/>
                  <a:gd name="T30" fmla="*/ 1 w 101"/>
                  <a:gd name="T31" fmla="*/ 1 h 27"/>
                  <a:gd name="T32" fmla="*/ 2 w 101"/>
                  <a:gd name="T33" fmla="*/ 2 h 27"/>
                  <a:gd name="T34" fmla="*/ 4 w 101"/>
                  <a:gd name="T35" fmla="*/ 3 h 27"/>
                  <a:gd name="T36" fmla="*/ 5 w 101"/>
                  <a:gd name="T37" fmla="*/ 3 h 27"/>
                  <a:gd name="T38" fmla="*/ 7 w 101"/>
                  <a:gd name="T39" fmla="*/ 3 h 27"/>
                  <a:gd name="T40" fmla="*/ 9 w 101"/>
                  <a:gd name="T41" fmla="*/ 3 h 27"/>
                  <a:gd name="T42" fmla="*/ 11 w 101"/>
                  <a:gd name="T43" fmla="*/ 2 h 27"/>
                  <a:gd name="T44" fmla="*/ 12 w 101"/>
                  <a:gd name="T45" fmla="*/ 1 h 27"/>
                  <a:gd name="T46" fmla="*/ 12 w 101"/>
                  <a:gd name="T47" fmla="*/ 1 h 27"/>
                  <a:gd name="T48" fmla="*/ 12 w 101"/>
                  <a:gd name="T49" fmla="*/ 1 h 27"/>
                  <a:gd name="T50" fmla="*/ 12 w 101"/>
                  <a:gd name="T51" fmla="*/ 1 h 27"/>
                  <a:gd name="T52" fmla="*/ 12 w 101"/>
                  <a:gd name="T53" fmla="*/ 1 h 27"/>
                  <a:gd name="T54" fmla="*/ 12 w 101"/>
                  <a:gd name="T55" fmla="*/ 1 h 27"/>
                  <a:gd name="T56" fmla="*/ 12 w 101"/>
                  <a:gd name="T57" fmla="*/ 1 h 27"/>
                  <a:gd name="T58" fmla="*/ 12 w 101"/>
                  <a:gd name="T59" fmla="*/ 1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1" h="27">
                    <a:moveTo>
                      <a:pt x="101" y="14"/>
                    </a:moveTo>
                    <a:lnTo>
                      <a:pt x="98" y="11"/>
                    </a:lnTo>
                    <a:lnTo>
                      <a:pt x="87" y="17"/>
                    </a:lnTo>
                    <a:lnTo>
                      <a:pt x="73" y="21"/>
                    </a:lnTo>
                    <a:lnTo>
                      <a:pt x="61" y="23"/>
                    </a:lnTo>
                    <a:lnTo>
                      <a:pt x="47" y="23"/>
                    </a:lnTo>
                    <a:lnTo>
                      <a:pt x="34" y="20"/>
                    </a:lnTo>
                    <a:lnTo>
                      <a:pt x="23" y="15"/>
                    </a:lnTo>
                    <a:lnTo>
                      <a:pt x="17" y="13"/>
                    </a:lnTo>
                    <a:lnTo>
                      <a:pt x="12" y="8"/>
                    </a:lnTo>
                    <a:lnTo>
                      <a:pt x="8" y="4"/>
                    </a:lnTo>
                    <a:lnTo>
                      <a:pt x="3" y="0"/>
                    </a:lnTo>
                    <a:lnTo>
                      <a:pt x="0" y="1"/>
                    </a:lnTo>
                    <a:lnTo>
                      <a:pt x="5" y="7"/>
                    </a:lnTo>
                    <a:lnTo>
                      <a:pt x="9" y="11"/>
                    </a:lnTo>
                    <a:lnTo>
                      <a:pt x="14" y="15"/>
                    </a:lnTo>
                    <a:lnTo>
                      <a:pt x="20" y="20"/>
                    </a:lnTo>
                    <a:lnTo>
                      <a:pt x="34" y="24"/>
                    </a:lnTo>
                    <a:lnTo>
                      <a:pt x="47" y="27"/>
                    </a:lnTo>
                    <a:lnTo>
                      <a:pt x="61" y="27"/>
                    </a:lnTo>
                    <a:lnTo>
                      <a:pt x="75" y="26"/>
                    </a:lnTo>
                    <a:lnTo>
                      <a:pt x="89" y="21"/>
                    </a:lnTo>
                    <a:lnTo>
                      <a:pt x="101" y="14"/>
                    </a:lnTo>
                    <a:lnTo>
                      <a:pt x="98" y="11"/>
                    </a:lnTo>
                    <a:lnTo>
                      <a:pt x="101" y="14"/>
                    </a:lnTo>
                    <a:lnTo>
                      <a:pt x="101" y="13"/>
                    </a:lnTo>
                    <a:lnTo>
                      <a:pt x="101" y="11"/>
                    </a:lnTo>
                    <a:lnTo>
                      <a:pt x="99" y="10"/>
                    </a:lnTo>
                    <a:lnTo>
                      <a:pt x="98" y="11"/>
                    </a:lnTo>
                    <a:lnTo>
                      <a:pt x="10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5" name="Freeform 181"/>
              <p:cNvSpPr>
                <a:spLocks/>
              </p:cNvSpPr>
              <p:nvPr/>
            </p:nvSpPr>
            <p:spPr bwMode="auto">
              <a:xfrm>
                <a:off x="4896" y="3563"/>
                <a:ext cx="16" cy="26"/>
              </a:xfrm>
              <a:custGeom>
                <a:avLst/>
                <a:gdLst>
                  <a:gd name="T0" fmla="*/ 2 w 32"/>
                  <a:gd name="T1" fmla="*/ 6 h 53"/>
                  <a:gd name="T2" fmla="*/ 2 w 32"/>
                  <a:gd name="T3" fmla="*/ 6 h 53"/>
                  <a:gd name="T4" fmla="*/ 1 w 32"/>
                  <a:gd name="T5" fmla="*/ 5 h 53"/>
                  <a:gd name="T6" fmla="*/ 1 w 32"/>
                  <a:gd name="T7" fmla="*/ 4 h 53"/>
                  <a:gd name="T8" fmla="*/ 1 w 32"/>
                  <a:gd name="T9" fmla="*/ 3 h 53"/>
                  <a:gd name="T10" fmla="*/ 1 w 32"/>
                  <a:gd name="T11" fmla="*/ 2 h 53"/>
                  <a:gd name="T12" fmla="*/ 3 w 32"/>
                  <a:gd name="T13" fmla="*/ 1 h 53"/>
                  <a:gd name="T14" fmla="*/ 4 w 32"/>
                  <a:gd name="T15" fmla="*/ 0 h 53"/>
                  <a:gd name="T16" fmla="*/ 4 w 32"/>
                  <a:gd name="T17" fmla="*/ 0 h 53"/>
                  <a:gd name="T18" fmla="*/ 2 w 32"/>
                  <a:gd name="T19" fmla="*/ 1 h 53"/>
                  <a:gd name="T20" fmla="*/ 1 w 32"/>
                  <a:gd name="T21" fmla="*/ 2 h 53"/>
                  <a:gd name="T22" fmla="*/ 1 w 32"/>
                  <a:gd name="T23" fmla="*/ 3 h 53"/>
                  <a:gd name="T24" fmla="*/ 0 w 32"/>
                  <a:gd name="T25" fmla="*/ 4 h 53"/>
                  <a:gd name="T26" fmla="*/ 0 w 32"/>
                  <a:gd name="T27" fmla="*/ 5 h 53"/>
                  <a:gd name="T28" fmla="*/ 1 w 32"/>
                  <a:gd name="T29" fmla="*/ 6 h 53"/>
                  <a:gd name="T30" fmla="*/ 1 w 32"/>
                  <a:gd name="T31" fmla="*/ 6 h 53"/>
                  <a:gd name="T32" fmla="*/ 1 w 32"/>
                  <a:gd name="T33" fmla="*/ 6 h 53"/>
                  <a:gd name="T34" fmla="*/ 1 w 32"/>
                  <a:gd name="T35" fmla="*/ 6 h 53"/>
                  <a:gd name="T36" fmla="*/ 2 w 32"/>
                  <a:gd name="T37" fmla="*/ 6 h 53"/>
                  <a:gd name="T38" fmla="*/ 2 w 32"/>
                  <a:gd name="T39" fmla="*/ 6 h 53"/>
                  <a:gd name="T40" fmla="*/ 2 w 32"/>
                  <a:gd name="T41" fmla="*/ 6 h 53"/>
                  <a:gd name="T42" fmla="*/ 2 w 32"/>
                  <a:gd name="T43" fmla="*/ 6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53">
                    <a:moveTo>
                      <a:pt x="9" y="49"/>
                    </a:moveTo>
                    <a:lnTo>
                      <a:pt x="9" y="50"/>
                    </a:lnTo>
                    <a:lnTo>
                      <a:pt x="4" y="40"/>
                    </a:lnTo>
                    <a:lnTo>
                      <a:pt x="4" y="33"/>
                    </a:lnTo>
                    <a:lnTo>
                      <a:pt x="4" y="27"/>
                    </a:lnTo>
                    <a:lnTo>
                      <a:pt x="8" y="23"/>
                    </a:lnTo>
                    <a:lnTo>
                      <a:pt x="18" y="15"/>
                    </a:lnTo>
                    <a:lnTo>
                      <a:pt x="32" y="3"/>
                    </a:lnTo>
                    <a:lnTo>
                      <a:pt x="29" y="0"/>
                    </a:lnTo>
                    <a:lnTo>
                      <a:pt x="15" y="12"/>
                    </a:lnTo>
                    <a:lnTo>
                      <a:pt x="4" y="20"/>
                    </a:lnTo>
                    <a:lnTo>
                      <a:pt x="1" y="26"/>
                    </a:lnTo>
                    <a:lnTo>
                      <a:pt x="0" y="33"/>
                    </a:lnTo>
                    <a:lnTo>
                      <a:pt x="0" y="42"/>
                    </a:lnTo>
                    <a:lnTo>
                      <a:pt x="4" y="52"/>
                    </a:lnTo>
                    <a:lnTo>
                      <a:pt x="6" y="53"/>
                    </a:lnTo>
                    <a:lnTo>
                      <a:pt x="4" y="52"/>
                    </a:lnTo>
                    <a:lnTo>
                      <a:pt x="6" y="53"/>
                    </a:lnTo>
                    <a:lnTo>
                      <a:pt x="9" y="53"/>
                    </a:lnTo>
                    <a:lnTo>
                      <a:pt x="9" y="52"/>
                    </a:lnTo>
                    <a:lnTo>
                      <a:pt x="9" y="50"/>
                    </a:lnTo>
                    <a:lnTo>
                      <a:pt x="9"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6" name="Freeform 182"/>
              <p:cNvSpPr>
                <a:spLocks/>
              </p:cNvSpPr>
              <p:nvPr/>
            </p:nvSpPr>
            <p:spPr bwMode="auto">
              <a:xfrm>
                <a:off x="4899" y="3578"/>
                <a:ext cx="37" cy="13"/>
              </a:xfrm>
              <a:custGeom>
                <a:avLst/>
                <a:gdLst>
                  <a:gd name="T0" fmla="*/ 10 w 73"/>
                  <a:gd name="T1" fmla="*/ 1 h 24"/>
                  <a:gd name="T2" fmla="*/ 9 w 73"/>
                  <a:gd name="T3" fmla="*/ 0 h 24"/>
                  <a:gd name="T4" fmla="*/ 7 w 73"/>
                  <a:gd name="T5" fmla="*/ 1 h 24"/>
                  <a:gd name="T6" fmla="*/ 5 w 73"/>
                  <a:gd name="T7" fmla="*/ 2 h 24"/>
                  <a:gd name="T8" fmla="*/ 4 w 73"/>
                  <a:gd name="T9" fmla="*/ 3 h 24"/>
                  <a:gd name="T10" fmla="*/ 3 w 73"/>
                  <a:gd name="T11" fmla="*/ 3 h 24"/>
                  <a:gd name="T12" fmla="*/ 2 w 73"/>
                  <a:gd name="T13" fmla="*/ 3 h 24"/>
                  <a:gd name="T14" fmla="*/ 1 w 73"/>
                  <a:gd name="T15" fmla="*/ 3 h 24"/>
                  <a:gd name="T16" fmla="*/ 0 w 73"/>
                  <a:gd name="T17" fmla="*/ 3 h 24"/>
                  <a:gd name="T18" fmla="*/ 2 w 73"/>
                  <a:gd name="T19" fmla="*/ 4 h 24"/>
                  <a:gd name="T20" fmla="*/ 3 w 73"/>
                  <a:gd name="T21" fmla="*/ 4 h 24"/>
                  <a:gd name="T22" fmla="*/ 4 w 73"/>
                  <a:gd name="T23" fmla="*/ 4 h 24"/>
                  <a:gd name="T24" fmla="*/ 5 w 73"/>
                  <a:gd name="T25" fmla="*/ 3 h 24"/>
                  <a:gd name="T26" fmla="*/ 8 w 73"/>
                  <a:gd name="T27" fmla="*/ 2 h 24"/>
                  <a:gd name="T28" fmla="*/ 9 w 73"/>
                  <a:gd name="T29" fmla="*/ 1 h 24"/>
                  <a:gd name="T30" fmla="*/ 9 w 73"/>
                  <a:gd name="T31" fmla="*/ 1 h 24"/>
                  <a:gd name="T32" fmla="*/ 9 w 73"/>
                  <a:gd name="T33" fmla="*/ 1 h 24"/>
                  <a:gd name="T34" fmla="*/ 10 w 73"/>
                  <a:gd name="T35" fmla="*/ 1 h 24"/>
                  <a:gd name="T36" fmla="*/ 10 w 73"/>
                  <a:gd name="T37" fmla="*/ 0 h 24"/>
                  <a:gd name="T38" fmla="*/ 9 w 73"/>
                  <a:gd name="T39" fmla="*/ 0 h 24"/>
                  <a:gd name="T40" fmla="*/ 9 w 73"/>
                  <a:gd name="T41" fmla="*/ 0 h 24"/>
                  <a:gd name="T42" fmla="*/ 10 w 73"/>
                  <a:gd name="T43" fmla="*/ 1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24">
                    <a:moveTo>
                      <a:pt x="73" y="1"/>
                    </a:moveTo>
                    <a:lnTo>
                      <a:pt x="70" y="0"/>
                    </a:lnTo>
                    <a:lnTo>
                      <a:pt x="54" y="7"/>
                    </a:lnTo>
                    <a:lnTo>
                      <a:pt x="35" y="15"/>
                    </a:lnTo>
                    <a:lnTo>
                      <a:pt x="26" y="18"/>
                    </a:lnTo>
                    <a:lnTo>
                      <a:pt x="17" y="20"/>
                    </a:lnTo>
                    <a:lnTo>
                      <a:pt x="9" y="20"/>
                    </a:lnTo>
                    <a:lnTo>
                      <a:pt x="3" y="17"/>
                    </a:lnTo>
                    <a:lnTo>
                      <a:pt x="0" y="21"/>
                    </a:lnTo>
                    <a:lnTo>
                      <a:pt x="9" y="24"/>
                    </a:lnTo>
                    <a:lnTo>
                      <a:pt x="18" y="24"/>
                    </a:lnTo>
                    <a:lnTo>
                      <a:pt x="28" y="23"/>
                    </a:lnTo>
                    <a:lnTo>
                      <a:pt x="37" y="20"/>
                    </a:lnTo>
                    <a:lnTo>
                      <a:pt x="57" y="11"/>
                    </a:lnTo>
                    <a:lnTo>
                      <a:pt x="72" y="3"/>
                    </a:lnTo>
                    <a:lnTo>
                      <a:pt x="69" y="1"/>
                    </a:lnTo>
                    <a:lnTo>
                      <a:pt x="72" y="3"/>
                    </a:lnTo>
                    <a:lnTo>
                      <a:pt x="73" y="1"/>
                    </a:lnTo>
                    <a:lnTo>
                      <a:pt x="73" y="0"/>
                    </a:lnTo>
                    <a:lnTo>
                      <a:pt x="72" y="0"/>
                    </a:lnTo>
                    <a:lnTo>
                      <a:pt x="70" y="0"/>
                    </a:lnTo>
                    <a:lnTo>
                      <a:pt x="7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7" name="Freeform 183"/>
              <p:cNvSpPr>
                <a:spLocks/>
              </p:cNvSpPr>
              <p:nvPr/>
            </p:nvSpPr>
            <p:spPr bwMode="auto">
              <a:xfrm>
                <a:off x="4932" y="3579"/>
                <a:ext cx="10" cy="24"/>
              </a:xfrm>
              <a:custGeom>
                <a:avLst/>
                <a:gdLst>
                  <a:gd name="T0" fmla="*/ 3 w 20"/>
                  <a:gd name="T1" fmla="*/ 5 h 49"/>
                  <a:gd name="T2" fmla="*/ 3 w 20"/>
                  <a:gd name="T3" fmla="*/ 5 h 49"/>
                  <a:gd name="T4" fmla="*/ 2 w 20"/>
                  <a:gd name="T5" fmla="*/ 5 h 49"/>
                  <a:gd name="T6" fmla="*/ 1 w 20"/>
                  <a:gd name="T7" fmla="*/ 4 h 49"/>
                  <a:gd name="T8" fmla="*/ 1 w 20"/>
                  <a:gd name="T9" fmla="*/ 4 h 49"/>
                  <a:gd name="T10" fmla="*/ 1 w 20"/>
                  <a:gd name="T11" fmla="*/ 3 h 49"/>
                  <a:gd name="T12" fmla="*/ 1 w 20"/>
                  <a:gd name="T13" fmla="*/ 2 h 49"/>
                  <a:gd name="T14" fmla="*/ 1 w 20"/>
                  <a:gd name="T15" fmla="*/ 0 h 49"/>
                  <a:gd name="T16" fmla="*/ 1 w 20"/>
                  <a:gd name="T17" fmla="*/ 0 h 49"/>
                  <a:gd name="T18" fmla="*/ 0 w 20"/>
                  <a:gd name="T19" fmla="*/ 2 h 49"/>
                  <a:gd name="T20" fmla="*/ 0 w 20"/>
                  <a:gd name="T21" fmla="*/ 3 h 49"/>
                  <a:gd name="T22" fmla="*/ 1 w 20"/>
                  <a:gd name="T23" fmla="*/ 4 h 49"/>
                  <a:gd name="T24" fmla="*/ 1 w 20"/>
                  <a:gd name="T25" fmla="*/ 5 h 49"/>
                  <a:gd name="T26" fmla="*/ 2 w 20"/>
                  <a:gd name="T27" fmla="*/ 5 h 49"/>
                  <a:gd name="T28" fmla="*/ 3 w 20"/>
                  <a:gd name="T29" fmla="*/ 6 h 49"/>
                  <a:gd name="T30" fmla="*/ 3 w 20"/>
                  <a:gd name="T31" fmla="*/ 6 h 49"/>
                  <a:gd name="T32" fmla="*/ 3 w 20"/>
                  <a:gd name="T33" fmla="*/ 6 h 49"/>
                  <a:gd name="T34" fmla="*/ 3 w 20"/>
                  <a:gd name="T35" fmla="*/ 6 h 49"/>
                  <a:gd name="T36" fmla="*/ 3 w 20"/>
                  <a:gd name="T37" fmla="*/ 5 h 49"/>
                  <a:gd name="T38" fmla="*/ 3 w 20"/>
                  <a:gd name="T39" fmla="*/ 5 h 49"/>
                  <a:gd name="T40" fmla="*/ 3 w 20"/>
                  <a:gd name="T41" fmla="*/ 5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49">
                    <a:moveTo>
                      <a:pt x="18" y="45"/>
                    </a:moveTo>
                    <a:lnTo>
                      <a:pt x="18" y="45"/>
                    </a:lnTo>
                    <a:lnTo>
                      <a:pt x="12" y="42"/>
                    </a:lnTo>
                    <a:lnTo>
                      <a:pt x="7" y="39"/>
                    </a:lnTo>
                    <a:lnTo>
                      <a:pt x="4" y="34"/>
                    </a:lnTo>
                    <a:lnTo>
                      <a:pt x="4" y="30"/>
                    </a:lnTo>
                    <a:lnTo>
                      <a:pt x="4" y="17"/>
                    </a:lnTo>
                    <a:lnTo>
                      <a:pt x="7" y="0"/>
                    </a:lnTo>
                    <a:lnTo>
                      <a:pt x="3" y="0"/>
                    </a:lnTo>
                    <a:lnTo>
                      <a:pt x="0" y="17"/>
                    </a:lnTo>
                    <a:lnTo>
                      <a:pt x="0" y="30"/>
                    </a:lnTo>
                    <a:lnTo>
                      <a:pt x="1" y="36"/>
                    </a:lnTo>
                    <a:lnTo>
                      <a:pt x="4" y="42"/>
                    </a:lnTo>
                    <a:lnTo>
                      <a:pt x="9" y="46"/>
                    </a:lnTo>
                    <a:lnTo>
                      <a:pt x="17" y="49"/>
                    </a:lnTo>
                    <a:lnTo>
                      <a:pt x="18" y="49"/>
                    </a:lnTo>
                    <a:lnTo>
                      <a:pt x="17" y="49"/>
                    </a:lnTo>
                    <a:lnTo>
                      <a:pt x="20" y="49"/>
                    </a:lnTo>
                    <a:lnTo>
                      <a:pt x="20" y="47"/>
                    </a:lnTo>
                    <a:lnTo>
                      <a:pt x="20" y="46"/>
                    </a:lnTo>
                    <a:lnTo>
                      <a:pt x="1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8" name="Freeform 184"/>
              <p:cNvSpPr>
                <a:spLocks/>
              </p:cNvSpPr>
              <p:nvPr/>
            </p:nvSpPr>
            <p:spPr bwMode="auto">
              <a:xfrm>
                <a:off x="4941" y="3589"/>
                <a:ext cx="30" cy="15"/>
              </a:xfrm>
              <a:custGeom>
                <a:avLst/>
                <a:gdLst>
                  <a:gd name="T0" fmla="*/ 8 w 60"/>
                  <a:gd name="T1" fmla="*/ 1 h 30"/>
                  <a:gd name="T2" fmla="*/ 8 w 60"/>
                  <a:gd name="T3" fmla="*/ 0 h 30"/>
                  <a:gd name="T4" fmla="*/ 6 w 60"/>
                  <a:gd name="T5" fmla="*/ 1 h 30"/>
                  <a:gd name="T6" fmla="*/ 4 w 60"/>
                  <a:gd name="T7" fmla="*/ 3 h 30"/>
                  <a:gd name="T8" fmla="*/ 4 w 60"/>
                  <a:gd name="T9" fmla="*/ 3 h 30"/>
                  <a:gd name="T10" fmla="*/ 3 w 60"/>
                  <a:gd name="T11" fmla="*/ 4 h 30"/>
                  <a:gd name="T12" fmla="*/ 2 w 60"/>
                  <a:gd name="T13" fmla="*/ 4 h 30"/>
                  <a:gd name="T14" fmla="*/ 0 w 60"/>
                  <a:gd name="T15" fmla="*/ 4 h 30"/>
                  <a:gd name="T16" fmla="*/ 0 w 60"/>
                  <a:gd name="T17" fmla="*/ 4 h 30"/>
                  <a:gd name="T18" fmla="*/ 2 w 60"/>
                  <a:gd name="T19" fmla="*/ 4 h 30"/>
                  <a:gd name="T20" fmla="*/ 3 w 60"/>
                  <a:gd name="T21" fmla="*/ 4 h 30"/>
                  <a:gd name="T22" fmla="*/ 4 w 60"/>
                  <a:gd name="T23" fmla="*/ 4 h 30"/>
                  <a:gd name="T24" fmla="*/ 5 w 60"/>
                  <a:gd name="T25" fmla="*/ 3 h 30"/>
                  <a:gd name="T26" fmla="*/ 7 w 60"/>
                  <a:gd name="T27" fmla="*/ 2 h 30"/>
                  <a:gd name="T28" fmla="*/ 8 w 60"/>
                  <a:gd name="T29" fmla="*/ 1 h 30"/>
                  <a:gd name="T30" fmla="*/ 7 w 60"/>
                  <a:gd name="T31" fmla="*/ 1 h 30"/>
                  <a:gd name="T32" fmla="*/ 8 w 60"/>
                  <a:gd name="T33" fmla="*/ 1 h 30"/>
                  <a:gd name="T34" fmla="*/ 8 w 60"/>
                  <a:gd name="T35" fmla="*/ 1 h 30"/>
                  <a:gd name="T36" fmla="*/ 8 w 60"/>
                  <a:gd name="T37" fmla="*/ 0 h 30"/>
                  <a:gd name="T38" fmla="*/ 8 w 60"/>
                  <a:gd name="T39" fmla="*/ 0 h 30"/>
                  <a:gd name="T40" fmla="*/ 8 w 60"/>
                  <a:gd name="T41" fmla="*/ 0 h 30"/>
                  <a:gd name="T42" fmla="*/ 8 w 60"/>
                  <a:gd name="T43" fmla="*/ 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30">
                    <a:moveTo>
                      <a:pt x="60" y="2"/>
                    </a:moveTo>
                    <a:lnTo>
                      <a:pt x="57" y="0"/>
                    </a:lnTo>
                    <a:lnTo>
                      <a:pt x="46" y="7"/>
                    </a:lnTo>
                    <a:lnTo>
                      <a:pt x="32" y="17"/>
                    </a:lnTo>
                    <a:lnTo>
                      <a:pt x="26" y="22"/>
                    </a:lnTo>
                    <a:lnTo>
                      <a:pt x="18" y="25"/>
                    </a:lnTo>
                    <a:lnTo>
                      <a:pt x="9" y="26"/>
                    </a:lnTo>
                    <a:lnTo>
                      <a:pt x="0" y="25"/>
                    </a:lnTo>
                    <a:lnTo>
                      <a:pt x="0" y="29"/>
                    </a:lnTo>
                    <a:lnTo>
                      <a:pt x="9" y="30"/>
                    </a:lnTo>
                    <a:lnTo>
                      <a:pt x="20" y="29"/>
                    </a:lnTo>
                    <a:lnTo>
                      <a:pt x="28" y="26"/>
                    </a:lnTo>
                    <a:lnTo>
                      <a:pt x="35" y="20"/>
                    </a:lnTo>
                    <a:lnTo>
                      <a:pt x="49" y="12"/>
                    </a:lnTo>
                    <a:lnTo>
                      <a:pt x="58" y="3"/>
                    </a:lnTo>
                    <a:lnTo>
                      <a:pt x="55" y="2"/>
                    </a:lnTo>
                    <a:lnTo>
                      <a:pt x="58" y="3"/>
                    </a:lnTo>
                    <a:lnTo>
                      <a:pt x="60" y="2"/>
                    </a:lnTo>
                    <a:lnTo>
                      <a:pt x="60" y="0"/>
                    </a:lnTo>
                    <a:lnTo>
                      <a:pt x="58" y="0"/>
                    </a:lnTo>
                    <a:lnTo>
                      <a:pt x="57" y="0"/>
                    </a:lnTo>
                    <a:lnTo>
                      <a:pt x="6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59" name="Freeform 185"/>
              <p:cNvSpPr>
                <a:spLocks/>
              </p:cNvSpPr>
              <p:nvPr/>
            </p:nvSpPr>
            <p:spPr bwMode="auto">
              <a:xfrm>
                <a:off x="4968" y="3590"/>
                <a:ext cx="8" cy="22"/>
              </a:xfrm>
              <a:custGeom>
                <a:avLst/>
                <a:gdLst>
                  <a:gd name="T0" fmla="*/ 2 w 16"/>
                  <a:gd name="T1" fmla="*/ 5 h 44"/>
                  <a:gd name="T2" fmla="*/ 2 w 16"/>
                  <a:gd name="T3" fmla="*/ 5 h 44"/>
                  <a:gd name="T4" fmla="*/ 2 w 16"/>
                  <a:gd name="T5" fmla="*/ 5 h 44"/>
                  <a:gd name="T6" fmla="*/ 1 w 16"/>
                  <a:gd name="T7" fmla="*/ 5 h 44"/>
                  <a:gd name="T8" fmla="*/ 1 w 16"/>
                  <a:gd name="T9" fmla="*/ 4 h 44"/>
                  <a:gd name="T10" fmla="*/ 1 w 16"/>
                  <a:gd name="T11" fmla="*/ 3 h 44"/>
                  <a:gd name="T12" fmla="*/ 1 w 16"/>
                  <a:gd name="T13" fmla="*/ 2 h 44"/>
                  <a:gd name="T14" fmla="*/ 1 w 16"/>
                  <a:gd name="T15" fmla="*/ 0 h 44"/>
                  <a:gd name="T16" fmla="*/ 1 w 16"/>
                  <a:gd name="T17" fmla="*/ 0 h 44"/>
                  <a:gd name="T18" fmla="*/ 1 w 16"/>
                  <a:gd name="T19" fmla="*/ 2 h 44"/>
                  <a:gd name="T20" fmla="*/ 0 w 16"/>
                  <a:gd name="T21" fmla="*/ 3 h 44"/>
                  <a:gd name="T22" fmla="*/ 0 w 16"/>
                  <a:gd name="T23" fmla="*/ 4 h 44"/>
                  <a:gd name="T24" fmla="*/ 1 w 16"/>
                  <a:gd name="T25" fmla="*/ 5 h 44"/>
                  <a:gd name="T26" fmla="*/ 1 w 16"/>
                  <a:gd name="T27" fmla="*/ 5 h 44"/>
                  <a:gd name="T28" fmla="*/ 2 w 16"/>
                  <a:gd name="T29" fmla="*/ 6 h 44"/>
                  <a:gd name="T30" fmla="*/ 2 w 16"/>
                  <a:gd name="T31" fmla="*/ 6 h 44"/>
                  <a:gd name="T32" fmla="*/ 2 w 16"/>
                  <a:gd name="T33" fmla="*/ 6 h 44"/>
                  <a:gd name="T34" fmla="*/ 2 w 16"/>
                  <a:gd name="T35" fmla="*/ 6 h 44"/>
                  <a:gd name="T36" fmla="*/ 2 w 16"/>
                  <a:gd name="T37" fmla="*/ 6 h 44"/>
                  <a:gd name="T38" fmla="*/ 2 w 16"/>
                  <a:gd name="T39" fmla="*/ 6 h 44"/>
                  <a:gd name="T40" fmla="*/ 2 w 16"/>
                  <a:gd name="T41" fmla="*/ 5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 h="44">
                    <a:moveTo>
                      <a:pt x="15" y="40"/>
                    </a:moveTo>
                    <a:lnTo>
                      <a:pt x="15" y="40"/>
                    </a:lnTo>
                    <a:lnTo>
                      <a:pt x="9" y="35"/>
                    </a:lnTo>
                    <a:lnTo>
                      <a:pt x="6" y="33"/>
                    </a:lnTo>
                    <a:lnTo>
                      <a:pt x="4" y="28"/>
                    </a:lnTo>
                    <a:lnTo>
                      <a:pt x="4" y="23"/>
                    </a:lnTo>
                    <a:lnTo>
                      <a:pt x="6" y="11"/>
                    </a:lnTo>
                    <a:lnTo>
                      <a:pt x="6" y="0"/>
                    </a:lnTo>
                    <a:lnTo>
                      <a:pt x="1" y="0"/>
                    </a:lnTo>
                    <a:lnTo>
                      <a:pt x="1" y="11"/>
                    </a:lnTo>
                    <a:lnTo>
                      <a:pt x="0" y="23"/>
                    </a:lnTo>
                    <a:lnTo>
                      <a:pt x="0" y="28"/>
                    </a:lnTo>
                    <a:lnTo>
                      <a:pt x="3" y="34"/>
                    </a:lnTo>
                    <a:lnTo>
                      <a:pt x="7" y="40"/>
                    </a:lnTo>
                    <a:lnTo>
                      <a:pt x="13" y="44"/>
                    </a:lnTo>
                    <a:lnTo>
                      <a:pt x="15" y="44"/>
                    </a:lnTo>
                    <a:lnTo>
                      <a:pt x="16" y="43"/>
                    </a:lnTo>
                    <a:lnTo>
                      <a:pt x="16" y="41"/>
                    </a:lnTo>
                    <a:lnTo>
                      <a:pt x="15"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0" name="Freeform 186"/>
              <p:cNvSpPr>
                <a:spLocks/>
              </p:cNvSpPr>
              <p:nvPr/>
            </p:nvSpPr>
            <p:spPr bwMode="auto">
              <a:xfrm>
                <a:off x="4975" y="3594"/>
                <a:ext cx="29" cy="19"/>
              </a:xfrm>
              <a:custGeom>
                <a:avLst/>
                <a:gdLst>
                  <a:gd name="T0" fmla="*/ 6 w 60"/>
                  <a:gd name="T1" fmla="*/ 0 h 37"/>
                  <a:gd name="T2" fmla="*/ 6 w 60"/>
                  <a:gd name="T3" fmla="*/ 2 h 37"/>
                  <a:gd name="T4" fmla="*/ 5 w 60"/>
                  <a:gd name="T5" fmla="*/ 2 h 37"/>
                  <a:gd name="T6" fmla="*/ 4 w 60"/>
                  <a:gd name="T7" fmla="*/ 3 h 37"/>
                  <a:gd name="T8" fmla="*/ 3 w 60"/>
                  <a:gd name="T9" fmla="*/ 4 h 37"/>
                  <a:gd name="T10" fmla="*/ 3 w 60"/>
                  <a:gd name="T11" fmla="*/ 4 h 37"/>
                  <a:gd name="T12" fmla="*/ 2 w 60"/>
                  <a:gd name="T13" fmla="*/ 4 h 37"/>
                  <a:gd name="T14" fmla="*/ 1 w 60"/>
                  <a:gd name="T15" fmla="*/ 5 h 37"/>
                  <a:gd name="T16" fmla="*/ 0 w 60"/>
                  <a:gd name="T17" fmla="*/ 4 h 37"/>
                  <a:gd name="T18" fmla="*/ 0 w 60"/>
                  <a:gd name="T19" fmla="*/ 5 h 37"/>
                  <a:gd name="T20" fmla="*/ 1 w 60"/>
                  <a:gd name="T21" fmla="*/ 5 h 37"/>
                  <a:gd name="T22" fmla="*/ 2 w 60"/>
                  <a:gd name="T23" fmla="*/ 5 h 37"/>
                  <a:gd name="T24" fmla="*/ 3 w 60"/>
                  <a:gd name="T25" fmla="*/ 5 h 37"/>
                  <a:gd name="T26" fmla="*/ 4 w 60"/>
                  <a:gd name="T27" fmla="*/ 4 h 37"/>
                  <a:gd name="T28" fmla="*/ 5 w 60"/>
                  <a:gd name="T29" fmla="*/ 4 h 37"/>
                  <a:gd name="T30" fmla="*/ 6 w 60"/>
                  <a:gd name="T31" fmla="*/ 3 h 37"/>
                  <a:gd name="T32" fmla="*/ 6 w 60"/>
                  <a:gd name="T33" fmla="*/ 2 h 37"/>
                  <a:gd name="T34" fmla="*/ 7 w 60"/>
                  <a:gd name="T35" fmla="*/ 1 h 37"/>
                  <a:gd name="T36" fmla="*/ 6 w 60"/>
                  <a:gd name="T37" fmla="*/ 0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37">
                    <a:moveTo>
                      <a:pt x="55" y="0"/>
                    </a:moveTo>
                    <a:lnTo>
                      <a:pt x="52" y="9"/>
                    </a:lnTo>
                    <a:lnTo>
                      <a:pt x="46" y="16"/>
                    </a:lnTo>
                    <a:lnTo>
                      <a:pt x="40" y="22"/>
                    </a:lnTo>
                    <a:lnTo>
                      <a:pt x="32" y="26"/>
                    </a:lnTo>
                    <a:lnTo>
                      <a:pt x="26" y="30"/>
                    </a:lnTo>
                    <a:lnTo>
                      <a:pt x="19" y="32"/>
                    </a:lnTo>
                    <a:lnTo>
                      <a:pt x="10" y="33"/>
                    </a:lnTo>
                    <a:lnTo>
                      <a:pt x="2" y="32"/>
                    </a:lnTo>
                    <a:lnTo>
                      <a:pt x="0" y="36"/>
                    </a:lnTo>
                    <a:lnTo>
                      <a:pt x="10" y="37"/>
                    </a:lnTo>
                    <a:lnTo>
                      <a:pt x="19" y="36"/>
                    </a:lnTo>
                    <a:lnTo>
                      <a:pt x="28" y="35"/>
                    </a:lnTo>
                    <a:lnTo>
                      <a:pt x="35" y="30"/>
                    </a:lnTo>
                    <a:lnTo>
                      <a:pt x="43" y="25"/>
                    </a:lnTo>
                    <a:lnTo>
                      <a:pt x="49" y="19"/>
                    </a:lnTo>
                    <a:lnTo>
                      <a:pt x="55" y="10"/>
                    </a:lnTo>
                    <a:lnTo>
                      <a:pt x="60" y="3"/>
                    </a:lnTo>
                    <a:lnTo>
                      <a:pt x="5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1" name="Freeform 187"/>
              <p:cNvSpPr>
                <a:spLocks/>
              </p:cNvSpPr>
              <p:nvPr/>
            </p:nvSpPr>
            <p:spPr bwMode="auto">
              <a:xfrm>
                <a:off x="5002" y="3594"/>
                <a:ext cx="2" cy="2"/>
              </a:xfrm>
              <a:custGeom>
                <a:avLst/>
                <a:gdLst>
                  <a:gd name="T0" fmla="*/ 0 w 5"/>
                  <a:gd name="T1" fmla="*/ 1 h 3"/>
                  <a:gd name="T2" fmla="*/ 0 w 5"/>
                  <a:gd name="T3" fmla="*/ 0 h 3"/>
                  <a:gd name="T4" fmla="*/ 0 w 5"/>
                  <a:gd name="T5" fmla="*/ 0 h 3"/>
                  <a:gd name="T6" fmla="*/ 0 w 5"/>
                  <a:gd name="T7" fmla="*/ 0 h 3"/>
                  <a:gd name="T8" fmla="*/ 0 w 5"/>
                  <a:gd name="T9" fmla="*/ 0 h 3"/>
                  <a:gd name="T10" fmla="*/ 0 w 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3"/>
                    </a:moveTo>
                    <a:lnTo>
                      <a:pt x="5" y="0"/>
                    </a:lnTo>
                    <a:lnTo>
                      <a:pt x="3" y="0"/>
                    </a:lnTo>
                    <a:lnTo>
                      <a:pt x="2" y="0"/>
                    </a:lnTo>
                    <a:lnTo>
                      <a:pt x="0" y="0"/>
                    </a:lnTo>
                    <a:lnTo>
                      <a:pt x="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2" name="Freeform 188"/>
              <p:cNvSpPr>
                <a:spLocks noEditPoints="1"/>
              </p:cNvSpPr>
              <p:nvPr/>
            </p:nvSpPr>
            <p:spPr bwMode="auto">
              <a:xfrm>
                <a:off x="4648" y="3277"/>
                <a:ext cx="460" cy="450"/>
              </a:xfrm>
              <a:custGeom>
                <a:avLst/>
                <a:gdLst>
                  <a:gd name="T0" fmla="*/ 106 w 918"/>
                  <a:gd name="T1" fmla="*/ 112 h 901"/>
                  <a:gd name="T2" fmla="*/ 103 w 918"/>
                  <a:gd name="T3" fmla="*/ 98 h 901"/>
                  <a:gd name="T4" fmla="*/ 103 w 918"/>
                  <a:gd name="T5" fmla="*/ 95 h 901"/>
                  <a:gd name="T6" fmla="*/ 101 w 918"/>
                  <a:gd name="T7" fmla="*/ 92 h 901"/>
                  <a:gd name="T8" fmla="*/ 101 w 918"/>
                  <a:gd name="T9" fmla="*/ 91 h 901"/>
                  <a:gd name="T10" fmla="*/ 105 w 918"/>
                  <a:gd name="T11" fmla="*/ 80 h 901"/>
                  <a:gd name="T12" fmla="*/ 109 w 918"/>
                  <a:gd name="T13" fmla="*/ 69 h 901"/>
                  <a:gd name="T14" fmla="*/ 110 w 918"/>
                  <a:gd name="T15" fmla="*/ 67 h 901"/>
                  <a:gd name="T16" fmla="*/ 103 w 918"/>
                  <a:gd name="T17" fmla="*/ 87 h 901"/>
                  <a:gd name="T18" fmla="*/ 116 w 918"/>
                  <a:gd name="T19" fmla="*/ 60 h 901"/>
                  <a:gd name="T20" fmla="*/ 115 w 918"/>
                  <a:gd name="T21" fmla="*/ 62 h 901"/>
                  <a:gd name="T22" fmla="*/ 113 w 918"/>
                  <a:gd name="T23" fmla="*/ 62 h 901"/>
                  <a:gd name="T24" fmla="*/ 111 w 918"/>
                  <a:gd name="T25" fmla="*/ 61 h 901"/>
                  <a:gd name="T26" fmla="*/ 112 w 918"/>
                  <a:gd name="T27" fmla="*/ 61 h 901"/>
                  <a:gd name="T28" fmla="*/ 112 w 918"/>
                  <a:gd name="T29" fmla="*/ 60 h 901"/>
                  <a:gd name="T30" fmla="*/ 110 w 918"/>
                  <a:gd name="T31" fmla="*/ 60 h 901"/>
                  <a:gd name="T32" fmla="*/ 106 w 918"/>
                  <a:gd name="T33" fmla="*/ 61 h 901"/>
                  <a:gd name="T34" fmla="*/ 108 w 918"/>
                  <a:gd name="T35" fmla="*/ 59 h 901"/>
                  <a:gd name="T36" fmla="*/ 114 w 918"/>
                  <a:gd name="T37" fmla="*/ 58 h 901"/>
                  <a:gd name="T38" fmla="*/ 115 w 918"/>
                  <a:gd name="T39" fmla="*/ 59 h 901"/>
                  <a:gd name="T40" fmla="*/ 19 w 918"/>
                  <a:gd name="T41" fmla="*/ 0 h 901"/>
                  <a:gd name="T42" fmla="*/ 17 w 918"/>
                  <a:gd name="T43" fmla="*/ 1 h 901"/>
                  <a:gd name="T44" fmla="*/ 14 w 918"/>
                  <a:gd name="T45" fmla="*/ 5 h 901"/>
                  <a:gd name="T46" fmla="*/ 13 w 918"/>
                  <a:gd name="T47" fmla="*/ 10 h 901"/>
                  <a:gd name="T48" fmla="*/ 13 w 918"/>
                  <a:gd name="T49" fmla="*/ 16 h 901"/>
                  <a:gd name="T50" fmla="*/ 14 w 918"/>
                  <a:gd name="T51" fmla="*/ 22 h 901"/>
                  <a:gd name="T52" fmla="*/ 19 w 918"/>
                  <a:gd name="T53" fmla="*/ 27 h 901"/>
                  <a:gd name="T54" fmla="*/ 28 w 918"/>
                  <a:gd name="T55" fmla="*/ 34 h 901"/>
                  <a:gd name="T56" fmla="*/ 36 w 918"/>
                  <a:gd name="T57" fmla="*/ 39 h 901"/>
                  <a:gd name="T58" fmla="*/ 29 w 918"/>
                  <a:gd name="T59" fmla="*/ 34 h 901"/>
                  <a:gd name="T60" fmla="*/ 21 w 918"/>
                  <a:gd name="T61" fmla="*/ 27 h 901"/>
                  <a:gd name="T62" fmla="*/ 18 w 918"/>
                  <a:gd name="T63" fmla="*/ 22 h 901"/>
                  <a:gd name="T64" fmla="*/ 16 w 918"/>
                  <a:gd name="T65" fmla="*/ 18 h 901"/>
                  <a:gd name="T66" fmla="*/ 15 w 918"/>
                  <a:gd name="T67" fmla="*/ 14 h 901"/>
                  <a:gd name="T68" fmla="*/ 15 w 918"/>
                  <a:gd name="T69" fmla="*/ 9 h 901"/>
                  <a:gd name="T70" fmla="*/ 17 w 918"/>
                  <a:gd name="T71" fmla="*/ 3 h 901"/>
                  <a:gd name="T72" fmla="*/ 3 w 918"/>
                  <a:gd name="T73" fmla="*/ 16 h 901"/>
                  <a:gd name="T74" fmla="*/ 1 w 918"/>
                  <a:gd name="T75" fmla="*/ 22 h 901"/>
                  <a:gd name="T76" fmla="*/ 1 w 918"/>
                  <a:gd name="T77" fmla="*/ 27 h 901"/>
                  <a:gd name="T78" fmla="*/ 2 w 918"/>
                  <a:gd name="T79" fmla="*/ 31 h 901"/>
                  <a:gd name="T80" fmla="*/ 5 w 918"/>
                  <a:gd name="T81" fmla="*/ 35 h 901"/>
                  <a:gd name="T82" fmla="*/ 8 w 918"/>
                  <a:gd name="T83" fmla="*/ 37 h 901"/>
                  <a:gd name="T84" fmla="*/ 17 w 918"/>
                  <a:gd name="T85" fmla="*/ 41 h 901"/>
                  <a:gd name="T86" fmla="*/ 29 w 918"/>
                  <a:gd name="T87" fmla="*/ 45 h 901"/>
                  <a:gd name="T88" fmla="*/ 41 w 918"/>
                  <a:gd name="T89" fmla="*/ 49 h 901"/>
                  <a:gd name="T90" fmla="*/ 34 w 918"/>
                  <a:gd name="T91" fmla="*/ 46 h 901"/>
                  <a:gd name="T92" fmla="*/ 24 w 918"/>
                  <a:gd name="T93" fmla="*/ 42 h 901"/>
                  <a:gd name="T94" fmla="*/ 14 w 918"/>
                  <a:gd name="T95" fmla="*/ 37 h 901"/>
                  <a:gd name="T96" fmla="*/ 8 w 918"/>
                  <a:gd name="T97" fmla="*/ 33 h 901"/>
                  <a:gd name="T98" fmla="*/ 5 w 918"/>
                  <a:gd name="T99" fmla="*/ 29 h 901"/>
                  <a:gd name="T100" fmla="*/ 3 w 918"/>
                  <a:gd name="T101" fmla="*/ 24 h 901"/>
                  <a:gd name="T102" fmla="*/ 3 w 918"/>
                  <a:gd name="T103" fmla="*/ 19 h 901"/>
                  <a:gd name="T104" fmla="*/ 80 w 918"/>
                  <a:gd name="T105" fmla="*/ 99 h 901"/>
                  <a:gd name="T106" fmla="*/ 81 w 918"/>
                  <a:gd name="T107" fmla="*/ 101 h 901"/>
                  <a:gd name="T108" fmla="*/ 84 w 918"/>
                  <a:gd name="T109" fmla="*/ 102 h 901"/>
                  <a:gd name="T110" fmla="*/ 88 w 918"/>
                  <a:gd name="T111" fmla="*/ 101 h 901"/>
                  <a:gd name="T112" fmla="*/ 92 w 918"/>
                  <a:gd name="T113" fmla="*/ 98 h 901"/>
                  <a:gd name="T114" fmla="*/ 96 w 918"/>
                  <a:gd name="T115" fmla="*/ 95 h 901"/>
                  <a:gd name="T116" fmla="*/ 93 w 918"/>
                  <a:gd name="T117" fmla="*/ 96 h 901"/>
                  <a:gd name="T118" fmla="*/ 86 w 918"/>
                  <a:gd name="T119" fmla="*/ 100 h 901"/>
                  <a:gd name="T120" fmla="*/ 83 w 918"/>
                  <a:gd name="T121" fmla="*/ 100 h 901"/>
                  <a:gd name="T122" fmla="*/ 80 w 918"/>
                  <a:gd name="T123" fmla="*/ 99 h 9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18" h="901">
                    <a:moveTo>
                      <a:pt x="824" y="772"/>
                    </a:moveTo>
                    <a:lnTo>
                      <a:pt x="854" y="898"/>
                    </a:lnTo>
                    <a:lnTo>
                      <a:pt x="843" y="901"/>
                    </a:lnTo>
                    <a:lnTo>
                      <a:pt x="836" y="866"/>
                    </a:lnTo>
                    <a:lnTo>
                      <a:pt x="825" y="815"/>
                    </a:lnTo>
                    <a:lnTo>
                      <a:pt x="820" y="790"/>
                    </a:lnTo>
                    <a:lnTo>
                      <a:pt x="819" y="773"/>
                    </a:lnTo>
                    <a:lnTo>
                      <a:pt x="817" y="769"/>
                    </a:lnTo>
                    <a:lnTo>
                      <a:pt x="819" y="766"/>
                    </a:lnTo>
                    <a:lnTo>
                      <a:pt x="820" y="767"/>
                    </a:lnTo>
                    <a:lnTo>
                      <a:pt x="824" y="772"/>
                    </a:lnTo>
                    <a:close/>
                    <a:moveTo>
                      <a:pt x="801" y="743"/>
                    </a:moveTo>
                    <a:lnTo>
                      <a:pt x="799" y="743"/>
                    </a:lnTo>
                    <a:lnTo>
                      <a:pt x="801" y="739"/>
                    </a:lnTo>
                    <a:lnTo>
                      <a:pt x="802" y="729"/>
                    </a:lnTo>
                    <a:lnTo>
                      <a:pt x="807" y="714"/>
                    </a:lnTo>
                    <a:lnTo>
                      <a:pt x="819" y="680"/>
                    </a:lnTo>
                    <a:lnTo>
                      <a:pt x="834" y="640"/>
                    </a:lnTo>
                    <a:lnTo>
                      <a:pt x="850" y="600"/>
                    </a:lnTo>
                    <a:lnTo>
                      <a:pt x="863" y="565"/>
                    </a:lnTo>
                    <a:lnTo>
                      <a:pt x="869" y="553"/>
                    </a:lnTo>
                    <a:lnTo>
                      <a:pt x="874" y="544"/>
                    </a:lnTo>
                    <a:lnTo>
                      <a:pt x="877" y="540"/>
                    </a:lnTo>
                    <a:lnTo>
                      <a:pt x="863" y="583"/>
                    </a:lnTo>
                    <a:lnTo>
                      <a:pt x="842" y="640"/>
                    </a:lnTo>
                    <a:lnTo>
                      <a:pt x="820" y="697"/>
                    </a:lnTo>
                    <a:lnTo>
                      <a:pt x="801" y="743"/>
                    </a:lnTo>
                    <a:close/>
                    <a:moveTo>
                      <a:pt x="918" y="478"/>
                    </a:moveTo>
                    <a:lnTo>
                      <a:pt x="918" y="484"/>
                    </a:lnTo>
                    <a:lnTo>
                      <a:pt x="918" y="488"/>
                    </a:lnTo>
                    <a:lnTo>
                      <a:pt x="917" y="494"/>
                    </a:lnTo>
                    <a:lnTo>
                      <a:pt x="912" y="497"/>
                    </a:lnTo>
                    <a:lnTo>
                      <a:pt x="909" y="500"/>
                    </a:lnTo>
                    <a:lnTo>
                      <a:pt x="903" y="502"/>
                    </a:lnTo>
                    <a:lnTo>
                      <a:pt x="898" y="502"/>
                    </a:lnTo>
                    <a:lnTo>
                      <a:pt x="892" y="500"/>
                    </a:lnTo>
                    <a:lnTo>
                      <a:pt x="889" y="498"/>
                    </a:lnTo>
                    <a:lnTo>
                      <a:pt x="886" y="495"/>
                    </a:lnTo>
                    <a:lnTo>
                      <a:pt x="886" y="494"/>
                    </a:lnTo>
                    <a:lnTo>
                      <a:pt x="886" y="491"/>
                    </a:lnTo>
                    <a:lnTo>
                      <a:pt x="888" y="488"/>
                    </a:lnTo>
                    <a:lnTo>
                      <a:pt x="889" y="485"/>
                    </a:lnTo>
                    <a:lnTo>
                      <a:pt x="891" y="484"/>
                    </a:lnTo>
                    <a:lnTo>
                      <a:pt x="889" y="484"/>
                    </a:lnTo>
                    <a:lnTo>
                      <a:pt x="888" y="484"/>
                    </a:lnTo>
                    <a:lnTo>
                      <a:pt x="885" y="484"/>
                    </a:lnTo>
                    <a:lnTo>
                      <a:pt x="876" y="485"/>
                    </a:lnTo>
                    <a:lnTo>
                      <a:pt x="865" y="487"/>
                    </a:lnTo>
                    <a:lnTo>
                      <a:pt x="853" y="488"/>
                    </a:lnTo>
                    <a:lnTo>
                      <a:pt x="842" y="488"/>
                    </a:lnTo>
                    <a:lnTo>
                      <a:pt x="834" y="488"/>
                    </a:lnTo>
                    <a:lnTo>
                      <a:pt x="830" y="487"/>
                    </a:lnTo>
                    <a:lnTo>
                      <a:pt x="856" y="478"/>
                    </a:lnTo>
                    <a:lnTo>
                      <a:pt x="882" y="472"/>
                    </a:lnTo>
                    <a:lnTo>
                      <a:pt x="894" y="471"/>
                    </a:lnTo>
                    <a:lnTo>
                      <a:pt x="905" y="471"/>
                    </a:lnTo>
                    <a:lnTo>
                      <a:pt x="909" y="471"/>
                    </a:lnTo>
                    <a:lnTo>
                      <a:pt x="912" y="472"/>
                    </a:lnTo>
                    <a:lnTo>
                      <a:pt x="915" y="475"/>
                    </a:lnTo>
                    <a:lnTo>
                      <a:pt x="918" y="478"/>
                    </a:lnTo>
                    <a:close/>
                    <a:moveTo>
                      <a:pt x="151" y="0"/>
                    </a:moveTo>
                    <a:lnTo>
                      <a:pt x="145" y="1"/>
                    </a:lnTo>
                    <a:lnTo>
                      <a:pt x="140" y="3"/>
                    </a:lnTo>
                    <a:lnTo>
                      <a:pt x="136" y="6"/>
                    </a:lnTo>
                    <a:lnTo>
                      <a:pt x="131" y="10"/>
                    </a:lnTo>
                    <a:lnTo>
                      <a:pt x="122" y="18"/>
                    </a:lnTo>
                    <a:lnTo>
                      <a:pt x="116" y="28"/>
                    </a:lnTo>
                    <a:lnTo>
                      <a:pt x="110" y="41"/>
                    </a:lnTo>
                    <a:lnTo>
                      <a:pt x="105" y="56"/>
                    </a:lnTo>
                    <a:lnTo>
                      <a:pt x="102" y="70"/>
                    </a:lnTo>
                    <a:lnTo>
                      <a:pt x="99" y="86"/>
                    </a:lnTo>
                    <a:lnTo>
                      <a:pt x="99" y="102"/>
                    </a:lnTo>
                    <a:lnTo>
                      <a:pt x="99" y="117"/>
                    </a:lnTo>
                    <a:lnTo>
                      <a:pt x="100" y="134"/>
                    </a:lnTo>
                    <a:lnTo>
                      <a:pt x="102" y="149"/>
                    </a:lnTo>
                    <a:lnTo>
                      <a:pt x="105" y="163"/>
                    </a:lnTo>
                    <a:lnTo>
                      <a:pt x="110" y="176"/>
                    </a:lnTo>
                    <a:lnTo>
                      <a:pt x="116" y="187"/>
                    </a:lnTo>
                    <a:lnTo>
                      <a:pt x="122" y="197"/>
                    </a:lnTo>
                    <a:lnTo>
                      <a:pt x="146" y="219"/>
                    </a:lnTo>
                    <a:lnTo>
                      <a:pt x="171" y="238"/>
                    </a:lnTo>
                    <a:lnTo>
                      <a:pt x="194" y="256"/>
                    </a:lnTo>
                    <a:lnTo>
                      <a:pt x="218" y="272"/>
                    </a:lnTo>
                    <a:lnTo>
                      <a:pt x="241" y="288"/>
                    </a:lnTo>
                    <a:lnTo>
                      <a:pt x="264" y="302"/>
                    </a:lnTo>
                    <a:lnTo>
                      <a:pt x="287" y="315"/>
                    </a:lnTo>
                    <a:lnTo>
                      <a:pt x="308" y="326"/>
                    </a:lnTo>
                    <a:lnTo>
                      <a:pt x="270" y="301"/>
                    </a:lnTo>
                    <a:lnTo>
                      <a:pt x="227" y="272"/>
                    </a:lnTo>
                    <a:lnTo>
                      <a:pt x="207" y="255"/>
                    </a:lnTo>
                    <a:lnTo>
                      <a:pt x="188" y="239"/>
                    </a:lnTo>
                    <a:lnTo>
                      <a:pt x="168" y="220"/>
                    </a:lnTo>
                    <a:lnTo>
                      <a:pt x="152" y="202"/>
                    </a:lnTo>
                    <a:lnTo>
                      <a:pt x="145" y="192"/>
                    </a:lnTo>
                    <a:lnTo>
                      <a:pt x="137" y="182"/>
                    </a:lnTo>
                    <a:lnTo>
                      <a:pt x="131" y="170"/>
                    </a:lnTo>
                    <a:lnTo>
                      <a:pt x="126" y="160"/>
                    </a:lnTo>
                    <a:lnTo>
                      <a:pt x="122" y="149"/>
                    </a:lnTo>
                    <a:lnTo>
                      <a:pt x="119" y="137"/>
                    </a:lnTo>
                    <a:lnTo>
                      <a:pt x="116" y="124"/>
                    </a:lnTo>
                    <a:lnTo>
                      <a:pt x="116" y="113"/>
                    </a:lnTo>
                    <a:lnTo>
                      <a:pt x="114" y="100"/>
                    </a:lnTo>
                    <a:lnTo>
                      <a:pt x="116" y="87"/>
                    </a:lnTo>
                    <a:lnTo>
                      <a:pt x="119" y="73"/>
                    </a:lnTo>
                    <a:lnTo>
                      <a:pt x="122" y="59"/>
                    </a:lnTo>
                    <a:lnTo>
                      <a:pt x="126" y="44"/>
                    </a:lnTo>
                    <a:lnTo>
                      <a:pt x="133" y="30"/>
                    </a:lnTo>
                    <a:lnTo>
                      <a:pt x="142" y="16"/>
                    </a:lnTo>
                    <a:lnTo>
                      <a:pt x="151" y="0"/>
                    </a:lnTo>
                    <a:close/>
                    <a:moveTo>
                      <a:pt x="19" y="134"/>
                    </a:moveTo>
                    <a:lnTo>
                      <a:pt x="10" y="149"/>
                    </a:lnTo>
                    <a:lnTo>
                      <a:pt x="4" y="165"/>
                    </a:lnTo>
                    <a:lnTo>
                      <a:pt x="1" y="179"/>
                    </a:lnTo>
                    <a:lnTo>
                      <a:pt x="0" y="192"/>
                    </a:lnTo>
                    <a:lnTo>
                      <a:pt x="0" y="206"/>
                    </a:lnTo>
                    <a:lnTo>
                      <a:pt x="1" y="219"/>
                    </a:lnTo>
                    <a:lnTo>
                      <a:pt x="6" y="230"/>
                    </a:lnTo>
                    <a:lnTo>
                      <a:pt x="10" y="243"/>
                    </a:lnTo>
                    <a:lnTo>
                      <a:pt x="15" y="253"/>
                    </a:lnTo>
                    <a:lnTo>
                      <a:pt x="23" y="263"/>
                    </a:lnTo>
                    <a:lnTo>
                      <a:pt x="29" y="272"/>
                    </a:lnTo>
                    <a:lnTo>
                      <a:pt x="36" y="281"/>
                    </a:lnTo>
                    <a:lnTo>
                      <a:pt x="44" y="288"/>
                    </a:lnTo>
                    <a:lnTo>
                      <a:pt x="52" y="292"/>
                    </a:lnTo>
                    <a:lnTo>
                      <a:pt x="58" y="296"/>
                    </a:lnTo>
                    <a:lnTo>
                      <a:pt x="65" y="299"/>
                    </a:lnTo>
                    <a:lnTo>
                      <a:pt x="97" y="313"/>
                    </a:lnTo>
                    <a:lnTo>
                      <a:pt x="130" y="328"/>
                    </a:lnTo>
                    <a:lnTo>
                      <a:pt x="163" y="341"/>
                    </a:lnTo>
                    <a:lnTo>
                      <a:pt x="195" y="354"/>
                    </a:lnTo>
                    <a:lnTo>
                      <a:pt x="227" y="365"/>
                    </a:lnTo>
                    <a:lnTo>
                      <a:pt x="259" y="376"/>
                    </a:lnTo>
                    <a:lnTo>
                      <a:pt x="292" y="386"/>
                    </a:lnTo>
                    <a:lnTo>
                      <a:pt x="322" y="395"/>
                    </a:lnTo>
                    <a:lnTo>
                      <a:pt x="307" y="386"/>
                    </a:lnTo>
                    <a:lnTo>
                      <a:pt x="287" y="378"/>
                    </a:lnTo>
                    <a:lnTo>
                      <a:pt x="266" y="371"/>
                    </a:lnTo>
                    <a:lnTo>
                      <a:pt x="241" y="361"/>
                    </a:lnTo>
                    <a:lnTo>
                      <a:pt x="215" y="352"/>
                    </a:lnTo>
                    <a:lnTo>
                      <a:pt x="188" y="342"/>
                    </a:lnTo>
                    <a:lnTo>
                      <a:pt x="162" y="331"/>
                    </a:lnTo>
                    <a:lnTo>
                      <a:pt x="134" y="318"/>
                    </a:lnTo>
                    <a:lnTo>
                      <a:pt x="108" y="303"/>
                    </a:lnTo>
                    <a:lnTo>
                      <a:pt x="85" y="286"/>
                    </a:lnTo>
                    <a:lnTo>
                      <a:pt x="73" y="278"/>
                    </a:lnTo>
                    <a:lnTo>
                      <a:pt x="64" y="268"/>
                    </a:lnTo>
                    <a:lnTo>
                      <a:pt x="53" y="258"/>
                    </a:lnTo>
                    <a:lnTo>
                      <a:pt x="45" y="248"/>
                    </a:lnTo>
                    <a:lnTo>
                      <a:pt x="38" y="236"/>
                    </a:lnTo>
                    <a:lnTo>
                      <a:pt x="32" y="223"/>
                    </a:lnTo>
                    <a:lnTo>
                      <a:pt x="26" y="210"/>
                    </a:lnTo>
                    <a:lnTo>
                      <a:pt x="21" y="197"/>
                    </a:lnTo>
                    <a:lnTo>
                      <a:pt x="18" y="183"/>
                    </a:lnTo>
                    <a:lnTo>
                      <a:pt x="16" y="167"/>
                    </a:lnTo>
                    <a:lnTo>
                      <a:pt x="18" y="152"/>
                    </a:lnTo>
                    <a:lnTo>
                      <a:pt x="19" y="134"/>
                    </a:lnTo>
                    <a:close/>
                    <a:moveTo>
                      <a:pt x="639" y="793"/>
                    </a:moveTo>
                    <a:lnTo>
                      <a:pt x="639" y="799"/>
                    </a:lnTo>
                    <a:lnTo>
                      <a:pt x="640" y="803"/>
                    </a:lnTo>
                    <a:lnTo>
                      <a:pt x="642" y="806"/>
                    </a:lnTo>
                    <a:lnTo>
                      <a:pt x="645" y="809"/>
                    </a:lnTo>
                    <a:lnTo>
                      <a:pt x="652" y="813"/>
                    </a:lnTo>
                    <a:lnTo>
                      <a:pt x="660" y="816"/>
                    </a:lnTo>
                    <a:lnTo>
                      <a:pt x="671" y="816"/>
                    </a:lnTo>
                    <a:lnTo>
                      <a:pt x="681" y="815"/>
                    </a:lnTo>
                    <a:lnTo>
                      <a:pt x="692" y="813"/>
                    </a:lnTo>
                    <a:lnTo>
                      <a:pt x="701" y="810"/>
                    </a:lnTo>
                    <a:lnTo>
                      <a:pt x="713" y="805"/>
                    </a:lnTo>
                    <a:lnTo>
                      <a:pt x="724" y="799"/>
                    </a:lnTo>
                    <a:lnTo>
                      <a:pt x="735" y="790"/>
                    </a:lnTo>
                    <a:lnTo>
                      <a:pt x="744" y="782"/>
                    </a:lnTo>
                    <a:lnTo>
                      <a:pt x="753" y="775"/>
                    </a:lnTo>
                    <a:lnTo>
                      <a:pt x="761" y="766"/>
                    </a:lnTo>
                    <a:lnTo>
                      <a:pt x="769" y="760"/>
                    </a:lnTo>
                    <a:lnTo>
                      <a:pt x="775" y="756"/>
                    </a:lnTo>
                    <a:lnTo>
                      <a:pt x="743" y="775"/>
                    </a:lnTo>
                    <a:lnTo>
                      <a:pt x="706" y="795"/>
                    </a:lnTo>
                    <a:lnTo>
                      <a:pt x="695" y="799"/>
                    </a:lnTo>
                    <a:lnTo>
                      <a:pt x="686" y="802"/>
                    </a:lnTo>
                    <a:lnTo>
                      <a:pt x="677" y="803"/>
                    </a:lnTo>
                    <a:lnTo>
                      <a:pt x="668" y="805"/>
                    </a:lnTo>
                    <a:lnTo>
                      <a:pt x="660" y="803"/>
                    </a:lnTo>
                    <a:lnTo>
                      <a:pt x="652" y="802"/>
                    </a:lnTo>
                    <a:lnTo>
                      <a:pt x="645" y="799"/>
                    </a:lnTo>
                    <a:lnTo>
                      <a:pt x="639" y="79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3" name="Freeform 189"/>
              <p:cNvSpPr>
                <a:spLocks/>
              </p:cNvSpPr>
              <p:nvPr/>
            </p:nvSpPr>
            <p:spPr bwMode="auto">
              <a:xfrm>
                <a:off x="5056" y="3662"/>
                <a:ext cx="23" cy="67"/>
              </a:xfrm>
              <a:custGeom>
                <a:avLst/>
                <a:gdLst>
                  <a:gd name="T0" fmla="*/ 6 w 46"/>
                  <a:gd name="T1" fmla="*/ 17 h 133"/>
                  <a:gd name="T2" fmla="*/ 6 w 46"/>
                  <a:gd name="T3" fmla="*/ 16 h 133"/>
                  <a:gd name="T4" fmla="*/ 2 w 46"/>
                  <a:gd name="T5" fmla="*/ 0 h 133"/>
                  <a:gd name="T6" fmla="*/ 0 w 46"/>
                  <a:gd name="T7" fmla="*/ 1 h 133"/>
                  <a:gd name="T8" fmla="*/ 4 w 46"/>
                  <a:gd name="T9" fmla="*/ 17 h 133"/>
                  <a:gd name="T10" fmla="*/ 6 w 46"/>
                  <a:gd name="T11" fmla="*/ 17 h 133"/>
                  <a:gd name="T12" fmla="*/ 6 w 46"/>
                  <a:gd name="T13" fmla="*/ 17 h 133"/>
                  <a:gd name="T14" fmla="*/ 6 w 46"/>
                  <a:gd name="T15" fmla="*/ 17 h 133"/>
                  <a:gd name="T16" fmla="*/ 6 w 46"/>
                  <a:gd name="T17" fmla="*/ 16 h 133"/>
                  <a:gd name="T18" fmla="*/ 6 w 46"/>
                  <a:gd name="T19" fmla="*/ 17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33">
                    <a:moveTo>
                      <a:pt x="41" y="133"/>
                    </a:moveTo>
                    <a:lnTo>
                      <a:pt x="44" y="126"/>
                    </a:lnTo>
                    <a:lnTo>
                      <a:pt x="14" y="0"/>
                    </a:lnTo>
                    <a:lnTo>
                      <a:pt x="0" y="3"/>
                    </a:lnTo>
                    <a:lnTo>
                      <a:pt x="32" y="129"/>
                    </a:lnTo>
                    <a:lnTo>
                      <a:pt x="41" y="133"/>
                    </a:lnTo>
                    <a:lnTo>
                      <a:pt x="46" y="131"/>
                    </a:lnTo>
                    <a:lnTo>
                      <a:pt x="44" y="126"/>
                    </a:lnTo>
                    <a:lnTo>
                      <a:pt x="41" y="1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4" name="Freeform 190"/>
              <p:cNvSpPr>
                <a:spLocks/>
              </p:cNvSpPr>
              <p:nvPr/>
            </p:nvSpPr>
            <p:spPr bwMode="auto">
              <a:xfrm>
                <a:off x="5067" y="3723"/>
                <a:ext cx="10" cy="9"/>
              </a:xfrm>
              <a:custGeom>
                <a:avLst/>
                <a:gdLst>
                  <a:gd name="T0" fmla="*/ 0 w 20"/>
                  <a:gd name="T1" fmla="*/ 2 h 17"/>
                  <a:gd name="T2" fmla="*/ 1 w 20"/>
                  <a:gd name="T3" fmla="*/ 2 h 17"/>
                  <a:gd name="T4" fmla="*/ 3 w 20"/>
                  <a:gd name="T5" fmla="*/ 2 h 17"/>
                  <a:gd name="T6" fmla="*/ 2 w 20"/>
                  <a:gd name="T7" fmla="*/ 0 h 17"/>
                  <a:gd name="T8" fmla="*/ 1 w 20"/>
                  <a:gd name="T9" fmla="*/ 1 h 17"/>
                  <a:gd name="T10" fmla="*/ 0 w 20"/>
                  <a:gd name="T11" fmla="*/ 2 h 17"/>
                  <a:gd name="T12" fmla="*/ 0 w 20"/>
                  <a:gd name="T13" fmla="*/ 2 h 17"/>
                  <a:gd name="T14" fmla="*/ 1 w 20"/>
                  <a:gd name="T15" fmla="*/ 3 h 17"/>
                  <a:gd name="T16" fmla="*/ 1 w 20"/>
                  <a:gd name="T17" fmla="*/ 2 h 17"/>
                  <a:gd name="T18" fmla="*/ 0 w 20"/>
                  <a:gd name="T19" fmla="*/ 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7">
                    <a:moveTo>
                      <a:pt x="0" y="10"/>
                    </a:moveTo>
                    <a:lnTo>
                      <a:pt x="8" y="14"/>
                    </a:lnTo>
                    <a:lnTo>
                      <a:pt x="20" y="11"/>
                    </a:lnTo>
                    <a:lnTo>
                      <a:pt x="16" y="0"/>
                    </a:lnTo>
                    <a:lnTo>
                      <a:pt x="3" y="3"/>
                    </a:lnTo>
                    <a:lnTo>
                      <a:pt x="0" y="10"/>
                    </a:lnTo>
                    <a:lnTo>
                      <a:pt x="2" y="17"/>
                    </a:lnTo>
                    <a:lnTo>
                      <a:pt x="8" y="14"/>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5" name="Freeform 191"/>
              <p:cNvSpPr>
                <a:spLocks/>
              </p:cNvSpPr>
              <p:nvPr/>
            </p:nvSpPr>
            <p:spPr bwMode="auto">
              <a:xfrm>
                <a:off x="5054" y="3658"/>
                <a:ext cx="19" cy="70"/>
              </a:xfrm>
              <a:custGeom>
                <a:avLst/>
                <a:gdLst>
                  <a:gd name="T0" fmla="*/ 2 w 39"/>
                  <a:gd name="T1" fmla="*/ 1 h 140"/>
                  <a:gd name="T2" fmla="*/ 2 w 39"/>
                  <a:gd name="T3" fmla="*/ 1 h 140"/>
                  <a:gd name="T4" fmla="*/ 1 w 39"/>
                  <a:gd name="T5" fmla="*/ 1 h 140"/>
                  <a:gd name="T6" fmla="*/ 0 w 39"/>
                  <a:gd name="T7" fmla="*/ 0 h 140"/>
                  <a:gd name="T8" fmla="*/ 0 w 39"/>
                  <a:gd name="T9" fmla="*/ 1 h 140"/>
                  <a:gd name="T10" fmla="*/ 0 w 39"/>
                  <a:gd name="T11" fmla="*/ 2 h 140"/>
                  <a:gd name="T12" fmla="*/ 0 w 39"/>
                  <a:gd name="T13" fmla="*/ 4 h 140"/>
                  <a:gd name="T14" fmla="*/ 1 w 39"/>
                  <a:gd name="T15" fmla="*/ 7 h 140"/>
                  <a:gd name="T16" fmla="*/ 2 w 39"/>
                  <a:gd name="T17" fmla="*/ 14 h 140"/>
                  <a:gd name="T18" fmla="*/ 3 w 39"/>
                  <a:gd name="T19" fmla="*/ 18 h 140"/>
                  <a:gd name="T20" fmla="*/ 4 w 39"/>
                  <a:gd name="T21" fmla="*/ 18 h 140"/>
                  <a:gd name="T22" fmla="*/ 3 w 39"/>
                  <a:gd name="T23" fmla="*/ 13 h 140"/>
                  <a:gd name="T24" fmla="*/ 2 w 39"/>
                  <a:gd name="T25" fmla="*/ 7 h 140"/>
                  <a:gd name="T26" fmla="*/ 2 w 39"/>
                  <a:gd name="T27" fmla="*/ 4 h 140"/>
                  <a:gd name="T28" fmla="*/ 1 w 39"/>
                  <a:gd name="T29" fmla="*/ 2 h 140"/>
                  <a:gd name="T30" fmla="*/ 1 w 39"/>
                  <a:gd name="T31" fmla="*/ 1 h 140"/>
                  <a:gd name="T32" fmla="*/ 1 w 39"/>
                  <a:gd name="T33" fmla="*/ 1 h 140"/>
                  <a:gd name="T34" fmla="*/ 0 w 39"/>
                  <a:gd name="T35" fmla="*/ 1 h 140"/>
                  <a:gd name="T36" fmla="*/ 0 w 39"/>
                  <a:gd name="T37" fmla="*/ 2 h 140"/>
                  <a:gd name="T38" fmla="*/ 0 w 39"/>
                  <a:gd name="T39" fmla="*/ 2 h 140"/>
                  <a:gd name="T40" fmla="*/ 2 w 39"/>
                  <a:gd name="T41" fmla="*/ 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140">
                    <a:moveTo>
                      <a:pt x="19" y="8"/>
                    </a:moveTo>
                    <a:lnTo>
                      <a:pt x="17" y="7"/>
                    </a:lnTo>
                    <a:lnTo>
                      <a:pt x="14" y="1"/>
                    </a:lnTo>
                    <a:lnTo>
                      <a:pt x="3" y="0"/>
                    </a:lnTo>
                    <a:lnTo>
                      <a:pt x="0" y="5"/>
                    </a:lnTo>
                    <a:lnTo>
                      <a:pt x="0" y="13"/>
                    </a:lnTo>
                    <a:lnTo>
                      <a:pt x="3" y="30"/>
                    </a:lnTo>
                    <a:lnTo>
                      <a:pt x="8" y="54"/>
                    </a:lnTo>
                    <a:lnTo>
                      <a:pt x="19" y="106"/>
                    </a:lnTo>
                    <a:lnTo>
                      <a:pt x="26" y="140"/>
                    </a:lnTo>
                    <a:lnTo>
                      <a:pt x="39" y="137"/>
                    </a:lnTo>
                    <a:lnTo>
                      <a:pt x="31" y="103"/>
                    </a:lnTo>
                    <a:lnTo>
                      <a:pt x="20" y="51"/>
                    </a:lnTo>
                    <a:lnTo>
                      <a:pt x="16" y="28"/>
                    </a:lnTo>
                    <a:lnTo>
                      <a:pt x="14" y="11"/>
                    </a:lnTo>
                    <a:lnTo>
                      <a:pt x="14" y="7"/>
                    </a:lnTo>
                    <a:lnTo>
                      <a:pt x="11" y="8"/>
                    </a:lnTo>
                    <a:lnTo>
                      <a:pt x="3" y="8"/>
                    </a:lnTo>
                    <a:lnTo>
                      <a:pt x="6" y="11"/>
                    </a:lnTo>
                    <a:lnTo>
                      <a:pt x="5" y="11"/>
                    </a:lnTo>
                    <a:lnTo>
                      <a:pt x="19"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6" name="Freeform 192"/>
              <p:cNvSpPr>
                <a:spLocks/>
              </p:cNvSpPr>
              <p:nvPr/>
            </p:nvSpPr>
            <p:spPr bwMode="auto">
              <a:xfrm>
                <a:off x="5045" y="3545"/>
                <a:ext cx="46" cy="106"/>
              </a:xfrm>
              <a:custGeom>
                <a:avLst/>
                <a:gdLst>
                  <a:gd name="T0" fmla="*/ 12 w 92"/>
                  <a:gd name="T1" fmla="*/ 1 h 212"/>
                  <a:gd name="T2" fmla="*/ 12 w 92"/>
                  <a:gd name="T3" fmla="*/ 1 h 212"/>
                  <a:gd name="T4" fmla="*/ 10 w 92"/>
                  <a:gd name="T5" fmla="*/ 0 h 212"/>
                  <a:gd name="T6" fmla="*/ 10 w 92"/>
                  <a:gd name="T7" fmla="*/ 1 h 212"/>
                  <a:gd name="T8" fmla="*/ 9 w 92"/>
                  <a:gd name="T9" fmla="*/ 2 h 212"/>
                  <a:gd name="T10" fmla="*/ 8 w 92"/>
                  <a:gd name="T11" fmla="*/ 4 h 212"/>
                  <a:gd name="T12" fmla="*/ 7 w 92"/>
                  <a:gd name="T13" fmla="*/ 8 h 212"/>
                  <a:gd name="T14" fmla="*/ 5 w 92"/>
                  <a:gd name="T15" fmla="*/ 13 h 212"/>
                  <a:gd name="T16" fmla="*/ 3 w 92"/>
                  <a:gd name="T17" fmla="*/ 18 h 212"/>
                  <a:gd name="T18" fmla="*/ 1 w 92"/>
                  <a:gd name="T19" fmla="*/ 23 h 212"/>
                  <a:gd name="T20" fmla="*/ 1 w 92"/>
                  <a:gd name="T21" fmla="*/ 24 h 212"/>
                  <a:gd name="T22" fmla="*/ 1 w 92"/>
                  <a:gd name="T23" fmla="*/ 26 h 212"/>
                  <a:gd name="T24" fmla="*/ 0 w 92"/>
                  <a:gd name="T25" fmla="*/ 27 h 212"/>
                  <a:gd name="T26" fmla="*/ 2 w 92"/>
                  <a:gd name="T27" fmla="*/ 27 h 212"/>
                  <a:gd name="T28" fmla="*/ 1 w 92"/>
                  <a:gd name="T29" fmla="*/ 26 h 212"/>
                  <a:gd name="T30" fmla="*/ 2 w 92"/>
                  <a:gd name="T31" fmla="*/ 26 h 212"/>
                  <a:gd name="T32" fmla="*/ 2 w 92"/>
                  <a:gd name="T33" fmla="*/ 26 h 212"/>
                  <a:gd name="T34" fmla="*/ 2 w 92"/>
                  <a:gd name="T35" fmla="*/ 25 h 212"/>
                  <a:gd name="T36" fmla="*/ 3 w 92"/>
                  <a:gd name="T37" fmla="*/ 23 h 212"/>
                  <a:gd name="T38" fmla="*/ 4 w 92"/>
                  <a:gd name="T39" fmla="*/ 19 h 212"/>
                  <a:gd name="T40" fmla="*/ 6 w 92"/>
                  <a:gd name="T41" fmla="*/ 14 h 212"/>
                  <a:gd name="T42" fmla="*/ 8 w 92"/>
                  <a:gd name="T43" fmla="*/ 9 h 212"/>
                  <a:gd name="T44" fmla="*/ 10 w 92"/>
                  <a:gd name="T45" fmla="*/ 4 h 212"/>
                  <a:gd name="T46" fmla="*/ 11 w 92"/>
                  <a:gd name="T47" fmla="*/ 3 h 212"/>
                  <a:gd name="T48" fmla="*/ 11 w 92"/>
                  <a:gd name="T49" fmla="*/ 2 h 212"/>
                  <a:gd name="T50" fmla="*/ 12 w 92"/>
                  <a:gd name="T51" fmla="*/ 2 h 212"/>
                  <a:gd name="T52" fmla="*/ 10 w 92"/>
                  <a:gd name="T53" fmla="*/ 1 h 212"/>
                  <a:gd name="T54" fmla="*/ 10 w 92"/>
                  <a:gd name="T55" fmla="*/ 1 h 212"/>
                  <a:gd name="T56" fmla="*/ 12 w 92"/>
                  <a:gd name="T57" fmla="*/ 1 h 2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2" h="212">
                    <a:moveTo>
                      <a:pt x="90" y="8"/>
                    </a:moveTo>
                    <a:lnTo>
                      <a:pt x="92" y="5"/>
                    </a:lnTo>
                    <a:lnTo>
                      <a:pt x="79" y="0"/>
                    </a:lnTo>
                    <a:lnTo>
                      <a:pt x="75" y="6"/>
                    </a:lnTo>
                    <a:lnTo>
                      <a:pt x="70" y="15"/>
                    </a:lnTo>
                    <a:lnTo>
                      <a:pt x="64" y="28"/>
                    </a:lnTo>
                    <a:lnTo>
                      <a:pt x="50" y="62"/>
                    </a:lnTo>
                    <a:lnTo>
                      <a:pt x="35" y="102"/>
                    </a:lnTo>
                    <a:lnTo>
                      <a:pt x="20" y="144"/>
                    </a:lnTo>
                    <a:lnTo>
                      <a:pt x="8" y="178"/>
                    </a:lnTo>
                    <a:lnTo>
                      <a:pt x="3" y="192"/>
                    </a:lnTo>
                    <a:lnTo>
                      <a:pt x="2" y="202"/>
                    </a:lnTo>
                    <a:lnTo>
                      <a:pt x="0" y="209"/>
                    </a:lnTo>
                    <a:lnTo>
                      <a:pt x="12" y="212"/>
                    </a:lnTo>
                    <a:lnTo>
                      <a:pt x="3" y="205"/>
                    </a:lnTo>
                    <a:lnTo>
                      <a:pt x="12" y="208"/>
                    </a:lnTo>
                    <a:lnTo>
                      <a:pt x="14" y="204"/>
                    </a:lnTo>
                    <a:lnTo>
                      <a:pt x="15" y="195"/>
                    </a:lnTo>
                    <a:lnTo>
                      <a:pt x="20" y="182"/>
                    </a:lnTo>
                    <a:lnTo>
                      <a:pt x="32" y="146"/>
                    </a:lnTo>
                    <a:lnTo>
                      <a:pt x="47" y="106"/>
                    </a:lnTo>
                    <a:lnTo>
                      <a:pt x="63" y="66"/>
                    </a:lnTo>
                    <a:lnTo>
                      <a:pt x="76" y="32"/>
                    </a:lnTo>
                    <a:lnTo>
                      <a:pt x="83" y="20"/>
                    </a:lnTo>
                    <a:lnTo>
                      <a:pt x="87" y="12"/>
                    </a:lnTo>
                    <a:lnTo>
                      <a:pt x="89" y="9"/>
                    </a:lnTo>
                    <a:lnTo>
                      <a:pt x="78" y="5"/>
                    </a:lnTo>
                    <a:lnTo>
                      <a:pt x="78" y="3"/>
                    </a:lnTo>
                    <a:lnTo>
                      <a:pt x="9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7" name="Freeform 193"/>
              <p:cNvSpPr>
                <a:spLocks/>
              </p:cNvSpPr>
              <p:nvPr/>
            </p:nvSpPr>
            <p:spPr bwMode="auto">
              <a:xfrm>
                <a:off x="5046" y="3546"/>
                <a:ext cx="44" cy="105"/>
              </a:xfrm>
              <a:custGeom>
                <a:avLst/>
                <a:gdLst>
                  <a:gd name="T0" fmla="*/ 2 w 88"/>
                  <a:gd name="T1" fmla="*/ 27 h 209"/>
                  <a:gd name="T2" fmla="*/ 2 w 88"/>
                  <a:gd name="T3" fmla="*/ 26 h 209"/>
                  <a:gd name="T4" fmla="*/ 4 w 88"/>
                  <a:gd name="T5" fmla="*/ 21 h 209"/>
                  <a:gd name="T6" fmla="*/ 7 w 88"/>
                  <a:gd name="T7" fmla="*/ 13 h 209"/>
                  <a:gd name="T8" fmla="*/ 10 w 88"/>
                  <a:gd name="T9" fmla="*/ 6 h 209"/>
                  <a:gd name="T10" fmla="*/ 11 w 88"/>
                  <a:gd name="T11" fmla="*/ 1 h 209"/>
                  <a:gd name="T12" fmla="*/ 10 w 88"/>
                  <a:gd name="T13" fmla="*/ 0 h 209"/>
                  <a:gd name="T14" fmla="*/ 8 w 88"/>
                  <a:gd name="T15" fmla="*/ 6 h 209"/>
                  <a:gd name="T16" fmla="*/ 6 w 88"/>
                  <a:gd name="T17" fmla="*/ 13 h 209"/>
                  <a:gd name="T18" fmla="*/ 3 w 88"/>
                  <a:gd name="T19" fmla="*/ 20 h 209"/>
                  <a:gd name="T20" fmla="*/ 0 w 88"/>
                  <a:gd name="T21" fmla="*/ 26 h 209"/>
                  <a:gd name="T22" fmla="*/ 1 w 88"/>
                  <a:gd name="T23" fmla="*/ 26 h 209"/>
                  <a:gd name="T24" fmla="*/ 2 w 88"/>
                  <a:gd name="T25" fmla="*/ 27 h 2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209">
                    <a:moveTo>
                      <a:pt x="10" y="209"/>
                    </a:moveTo>
                    <a:lnTo>
                      <a:pt x="12" y="208"/>
                    </a:lnTo>
                    <a:lnTo>
                      <a:pt x="32" y="162"/>
                    </a:lnTo>
                    <a:lnTo>
                      <a:pt x="53" y="103"/>
                    </a:lnTo>
                    <a:lnTo>
                      <a:pt x="74" y="46"/>
                    </a:lnTo>
                    <a:lnTo>
                      <a:pt x="88" y="5"/>
                    </a:lnTo>
                    <a:lnTo>
                      <a:pt x="76" y="0"/>
                    </a:lnTo>
                    <a:lnTo>
                      <a:pt x="62" y="43"/>
                    </a:lnTo>
                    <a:lnTo>
                      <a:pt x="41" y="99"/>
                    </a:lnTo>
                    <a:lnTo>
                      <a:pt x="19" y="158"/>
                    </a:lnTo>
                    <a:lnTo>
                      <a:pt x="0" y="204"/>
                    </a:lnTo>
                    <a:lnTo>
                      <a:pt x="1" y="202"/>
                    </a:lnTo>
                    <a:lnTo>
                      <a:pt x="10" y="20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8" name="Freeform 194"/>
              <p:cNvSpPr>
                <a:spLocks/>
              </p:cNvSpPr>
              <p:nvPr/>
            </p:nvSpPr>
            <p:spPr bwMode="auto">
              <a:xfrm>
                <a:off x="5092" y="3515"/>
                <a:ext cx="19" cy="16"/>
              </a:xfrm>
              <a:custGeom>
                <a:avLst/>
                <a:gdLst>
                  <a:gd name="T0" fmla="*/ 0 w 38"/>
                  <a:gd name="T1" fmla="*/ 4 h 31"/>
                  <a:gd name="T2" fmla="*/ 1 w 38"/>
                  <a:gd name="T3" fmla="*/ 4 h 31"/>
                  <a:gd name="T4" fmla="*/ 2 w 38"/>
                  <a:gd name="T5" fmla="*/ 4 h 31"/>
                  <a:gd name="T6" fmla="*/ 3 w 38"/>
                  <a:gd name="T7" fmla="*/ 4 h 31"/>
                  <a:gd name="T8" fmla="*/ 3 w 38"/>
                  <a:gd name="T9" fmla="*/ 4 h 31"/>
                  <a:gd name="T10" fmla="*/ 4 w 38"/>
                  <a:gd name="T11" fmla="*/ 3 h 31"/>
                  <a:gd name="T12" fmla="*/ 5 w 38"/>
                  <a:gd name="T13" fmla="*/ 3 h 31"/>
                  <a:gd name="T14" fmla="*/ 5 w 38"/>
                  <a:gd name="T15" fmla="*/ 2 h 31"/>
                  <a:gd name="T16" fmla="*/ 5 w 38"/>
                  <a:gd name="T17" fmla="*/ 1 h 31"/>
                  <a:gd name="T18" fmla="*/ 5 w 38"/>
                  <a:gd name="T19" fmla="*/ 0 h 31"/>
                  <a:gd name="T20" fmla="*/ 3 w 38"/>
                  <a:gd name="T21" fmla="*/ 1 h 31"/>
                  <a:gd name="T22" fmla="*/ 3 w 38"/>
                  <a:gd name="T23" fmla="*/ 1 h 31"/>
                  <a:gd name="T24" fmla="*/ 3 w 38"/>
                  <a:gd name="T25" fmla="*/ 2 h 31"/>
                  <a:gd name="T26" fmla="*/ 3 w 38"/>
                  <a:gd name="T27" fmla="*/ 2 h 31"/>
                  <a:gd name="T28" fmla="*/ 3 w 38"/>
                  <a:gd name="T29" fmla="*/ 2 h 31"/>
                  <a:gd name="T30" fmla="*/ 3 w 38"/>
                  <a:gd name="T31" fmla="*/ 3 h 31"/>
                  <a:gd name="T32" fmla="*/ 2 w 38"/>
                  <a:gd name="T33" fmla="*/ 3 h 31"/>
                  <a:gd name="T34" fmla="*/ 2 w 38"/>
                  <a:gd name="T35" fmla="*/ 3 h 31"/>
                  <a:gd name="T36" fmla="*/ 1 w 38"/>
                  <a:gd name="T37" fmla="*/ 3 h 31"/>
                  <a:gd name="T38" fmla="*/ 1 w 38"/>
                  <a:gd name="T39" fmla="*/ 3 h 31"/>
                  <a:gd name="T40" fmla="*/ 0 w 38"/>
                  <a:gd name="T41" fmla="*/ 4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 h="31">
                    <a:moveTo>
                      <a:pt x="0" y="28"/>
                    </a:moveTo>
                    <a:lnTo>
                      <a:pt x="1" y="28"/>
                    </a:lnTo>
                    <a:lnTo>
                      <a:pt x="9" y="31"/>
                    </a:lnTo>
                    <a:lnTo>
                      <a:pt x="17" y="31"/>
                    </a:lnTo>
                    <a:lnTo>
                      <a:pt x="24" y="28"/>
                    </a:lnTo>
                    <a:lnTo>
                      <a:pt x="29" y="24"/>
                    </a:lnTo>
                    <a:lnTo>
                      <a:pt x="33" y="20"/>
                    </a:lnTo>
                    <a:lnTo>
                      <a:pt x="36" y="13"/>
                    </a:lnTo>
                    <a:lnTo>
                      <a:pt x="38" y="7"/>
                    </a:lnTo>
                    <a:lnTo>
                      <a:pt x="36" y="0"/>
                    </a:lnTo>
                    <a:lnTo>
                      <a:pt x="24" y="4"/>
                    </a:lnTo>
                    <a:lnTo>
                      <a:pt x="24" y="7"/>
                    </a:lnTo>
                    <a:lnTo>
                      <a:pt x="24" y="10"/>
                    </a:lnTo>
                    <a:lnTo>
                      <a:pt x="23" y="13"/>
                    </a:lnTo>
                    <a:lnTo>
                      <a:pt x="20" y="15"/>
                    </a:lnTo>
                    <a:lnTo>
                      <a:pt x="18" y="18"/>
                    </a:lnTo>
                    <a:lnTo>
                      <a:pt x="15" y="18"/>
                    </a:lnTo>
                    <a:lnTo>
                      <a:pt x="10" y="18"/>
                    </a:lnTo>
                    <a:lnTo>
                      <a:pt x="6" y="18"/>
                    </a:lnTo>
                    <a:lnTo>
                      <a:pt x="7" y="18"/>
                    </a:lnTo>
                    <a:lnTo>
                      <a:pt x="0"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69" name="Freeform 195"/>
              <p:cNvSpPr>
                <a:spLocks/>
              </p:cNvSpPr>
              <p:nvPr/>
            </p:nvSpPr>
            <p:spPr bwMode="auto">
              <a:xfrm>
                <a:off x="5089" y="3517"/>
                <a:ext cx="7" cy="13"/>
              </a:xfrm>
              <a:custGeom>
                <a:avLst/>
                <a:gdLst>
                  <a:gd name="T0" fmla="*/ 0 w 15"/>
                  <a:gd name="T1" fmla="*/ 0 h 24"/>
                  <a:gd name="T2" fmla="*/ 0 w 15"/>
                  <a:gd name="T3" fmla="*/ 0 h 24"/>
                  <a:gd name="T4" fmla="*/ 0 w 15"/>
                  <a:gd name="T5" fmla="*/ 1 h 24"/>
                  <a:gd name="T6" fmla="*/ 0 w 15"/>
                  <a:gd name="T7" fmla="*/ 2 h 24"/>
                  <a:gd name="T8" fmla="*/ 0 w 15"/>
                  <a:gd name="T9" fmla="*/ 2 h 24"/>
                  <a:gd name="T10" fmla="*/ 0 w 15"/>
                  <a:gd name="T11" fmla="*/ 3 h 24"/>
                  <a:gd name="T12" fmla="*/ 0 w 15"/>
                  <a:gd name="T13" fmla="*/ 3 h 24"/>
                  <a:gd name="T14" fmla="*/ 1 w 15"/>
                  <a:gd name="T15" fmla="*/ 4 h 24"/>
                  <a:gd name="T16" fmla="*/ 1 w 15"/>
                  <a:gd name="T17" fmla="*/ 2 h 24"/>
                  <a:gd name="T18" fmla="*/ 1 w 15"/>
                  <a:gd name="T19" fmla="*/ 2 h 24"/>
                  <a:gd name="T20" fmla="*/ 1 w 15"/>
                  <a:gd name="T21" fmla="*/ 2 h 24"/>
                  <a:gd name="T22" fmla="*/ 1 w 15"/>
                  <a:gd name="T23" fmla="*/ 2 h 24"/>
                  <a:gd name="T24" fmla="*/ 1 w 15"/>
                  <a:gd name="T25" fmla="*/ 2 h 24"/>
                  <a:gd name="T26" fmla="*/ 1 w 15"/>
                  <a:gd name="T27" fmla="*/ 2 h 24"/>
                  <a:gd name="T28" fmla="*/ 1 w 15"/>
                  <a:gd name="T29" fmla="*/ 2 h 24"/>
                  <a:gd name="T30" fmla="*/ 1 w 15"/>
                  <a:gd name="T31" fmla="*/ 2 h 24"/>
                  <a:gd name="T32" fmla="*/ 0 w 15"/>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4">
                    <a:moveTo>
                      <a:pt x="5" y="0"/>
                    </a:moveTo>
                    <a:lnTo>
                      <a:pt x="5" y="0"/>
                    </a:lnTo>
                    <a:lnTo>
                      <a:pt x="2" y="4"/>
                    </a:lnTo>
                    <a:lnTo>
                      <a:pt x="0" y="9"/>
                    </a:lnTo>
                    <a:lnTo>
                      <a:pt x="0" y="13"/>
                    </a:lnTo>
                    <a:lnTo>
                      <a:pt x="0" y="17"/>
                    </a:lnTo>
                    <a:lnTo>
                      <a:pt x="5" y="21"/>
                    </a:lnTo>
                    <a:lnTo>
                      <a:pt x="8" y="24"/>
                    </a:lnTo>
                    <a:lnTo>
                      <a:pt x="15" y="14"/>
                    </a:lnTo>
                    <a:lnTo>
                      <a:pt x="14" y="13"/>
                    </a:lnTo>
                    <a:lnTo>
                      <a:pt x="12" y="11"/>
                    </a:lnTo>
                    <a:lnTo>
                      <a:pt x="12" y="10"/>
                    </a:lnTo>
                    <a:lnTo>
                      <a:pt x="14" y="9"/>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0" name="Freeform 196"/>
              <p:cNvSpPr>
                <a:spLocks/>
              </p:cNvSpPr>
              <p:nvPr/>
            </p:nvSpPr>
            <p:spPr bwMode="auto">
              <a:xfrm>
                <a:off x="5060" y="3515"/>
                <a:ext cx="37" cy="10"/>
              </a:xfrm>
              <a:custGeom>
                <a:avLst/>
                <a:gdLst>
                  <a:gd name="T0" fmla="*/ 0 w 75"/>
                  <a:gd name="T1" fmla="*/ 1 h 18"/>
                  <a:gd name="T2" fmla="*/ 0 w 75"/>
                  <a:gd name="T3" fmla="*/ 2 h 18"/>
                  <a:gd name="T4" fmla="*/ 1 w 75"/>
                  <a:gd name="T5" fmla="*/ 3 h 18"/>
                  <a:gd name="T6" fmla="*/ 2 w 75"/>
                  <a:gd name="T7" fmla="*/ 3 h 18"/>
                  <a:gd name="T8" fmla="*/ 4 w 75"/>
                  <a:gd name="T9" fmla="*/ 3 h 18"/>
                  <a:gd name="T10" fmla="*/ 5 w 75"/>
                  <a:gd name="T11" fmla="*/ 2 h 18"/>
                  <a:gd name="T12" fmla="*/ 6 w 75"/>
                  <a:gd name="T13" fmla="*/ 2 h 18"/>
                  <a:gd name="T14" fmla="*/ 7 w 75"/>
                  <a:gd name="T15" fmla="*/ 2 h 18"/>
                  <a:gd name="T16" fmla="*/ 8 w 75"/>
                  <a:gd name="T17" fmla="*/ 2 h 18"/>
                  <a:gd name="T18" fmla="*/ 8 w 75"/>
                  <a:gd name="T19" fmla="*/ 2 h 18"/>
                  <a:gd name="T20" fmla="*/ 7 w 75"/>
                  <a:gd name="T21" fmla="*/ 1 h 18"/>
                  <a:gd name="T22" fmla="*/ 7 w 75"/>
                  <a:gd name="T23" fmla="*/ 1 h 18"/>
                  <a:gd name="T24" fmla="*/ 9 w 75"/>
                  <a:gd name="T25" fmla="*/ 2 h 18"/>
                  <a:gd name="T26" fmla="*/ 9 w 75"/>
                  <a:gd name="T27" fmla="*/ 1 h 18"/>
                  <a:gd name="T28" fmla="*/ 8 w 75"/>
                  <a:gd name="T29" fmla="*/ 1 h 18"/>
                  <a:gd name="T30" fmla="*/ 8 w 75"/>
                  <a:gd name="T31" fmla="*/ 0 h 18"/>
                  <a:gd name="T32" fmla="*/ 7 w 75"/>
                  <a:gd name="T33" fmla="*/ 1 h 18"/>
                  <a:gd name="T34" fmla="*/ 6 w 75"/>
                  <a:gd name="T35" fmla="*/ 1 h 18"/>
                  <a:gd name="T36" fmla="*/ 5 w 75"/>
                  <a:gd name="T37" fmla="*/ 1 h 18"/>
                  <a:gd name="T38" fmla="*/ 3 w 75"/>
                  <a:gd name="T39" fmla="*/ 1 h 18"/>
                  <a:gd name="T40" fmla="*/ 2 w 75"/>
                  <a:gd name="T41" fmla="*/ 1 h 18"/>
                  <a:gd name="T42" fmla="*/ 1 w 75"/>
                  <a:gd name="T43" fmla="*/ 1 h 18"/>
                  <a:gd name="T44" fmla="*/ 1 w 75"/>
                  <a:gd name="T45" fmla="*/ 1 h 18"/>
                  <a:gd name="T46" fmla="*/ 1 w 75"/>
                  <a:gd name="T47" fmla="*/ 2 h 18"/>
                  <a:gd name="T48" fmla="*/ 0 w 75"/>
                  <a:gd name="T49" fmla="*/ 1 h 18"/>
                  <a:gd name="T50" fmla="*/ 0 w 75"/>
                  <a:gd name="T51" fmla="*/ 1 h 18"/>
                  <a:gd name="T52" fmla="*/ 0 w 75"/>
                  <a:gd name="T53" fmla="*/ 2 h 18"/>
                  <a:gd name="T54" fmla="*/ 0 w 75"/>
                  <a:gd name="T55" fmla="*/ 1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5" h="18">
                    <a:moveTo>
                      <a:pt x="6" y="4"/>
                    </a:moveTo>
                    <a:lnTo>
                      <a:pt x="2" y="11"/>
                    </a:lnTo>
                    <a:lnTo>
                      <a:pt x="11" y="17"/>
                    </a:lnTo>
                    <a:lnTo>
                      <a:pt x="20" y="18"/>
                    </a:lnTo>
                    <a:lnTo>
                      <a:pt x="32" y="17"/>
                    </a:lnTo>
                    <a:lnTo>
                      <a:pt x="44" y="15"/>
                    </a:lnTo>
                    <a:lnTo>
                      <a:pt x="55" y="14"/>
                    </a:lnTo>
                    <a:lnTo>
                      <a:pt x="63" y="13"/>
                    </a:lnTo>
                    <a:lnTo>
                      <a:pt x="66" y="13"/>
                    </a:lnTo>
                    <a:lnTo>
                      <a:pt x="63" y="7"/>
                    </a:lnTo>
                    <a:lnTo>
                      <a:pt x="63" y="4"/>
                    </a:lnTo>
                    <a:lnTo>
                      <a:pt x="72" y="13"/>
                    </a:lnTo>
                    <a:lnTo>
                      <a:pt x="75" y="8"/>
                    </a:lnTo>
                    <a:lnTo>
                      <a:pt x="70" y="1"/>
                    </a:lnTo>
                    <a:lnTo>
                      <a:pt x="66" y="0"/>
                    </a:lnTo>
                    <a:lnTo>
                      <a:pt x="63" y="1"/>
                    </a:lnTo>
                    <a:lnTo>
                      <a:pt x="54" y="1"/>
                    </a:lnTo>
                    <a:lnTo>
                      <a:pt x="41" y="4"/>
                    </a:lnTo>
                    <a:lnTo>
                      <a:pt x="31" y="5"/>
                    </a:lnTo>
                    <a:lnTo>
                      <a:pt x="20" y="5"/>
                    </a:lnTo>
                    <a:lnTo>
                      <a:pt x="14" y="5"/>
                    </a:lnTo>
                    <a:lnTo>
                      <a:pt x="14" y="7"/>
                    </a:lnTo>
                    <a:lnTo>
                      <a:pt x="9" y="15"/>
                    </a:lnTo>
                    <a:lnTo>
                      <a:pt x="6" y="4"/>
                    </a:lnTo>
                    <a:lnTo>
                      <a:pt x="0" y="5"/>
                    </a:lnTo>
                    <a:lnTo>
                      <a:pt x="2" y="11"/>
                    </a:lnTo>
                    <a:lnTo>
                      <a:pt x="6"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1" name="Freeform 197"/>
              <p:cNvSpPr>
                <a:spLocks/>
              </p:cNvSpPr>
              <p:nvPr/>
            </p:nvSpPr>
            <p:spPr bwMode="auto">
              <a:xfrm>
                <a:off x="5063" y="3509"/>
                <a:ext cx="48" cy="14"/>
              </a:xfrm>
              <a:custGeom>
                <a:avLst/>
                <a:gdLst>
                  <a:gd name="T0" fmla="*/ 12 w 96"/>
                  <a:gd name="T1" fmla="*/ 2 h 28"/>
                  <a:gd name="T2" fmla="*/ 12 w 96"/>
                  <a:gd name="T3" fmla="*/ 2 h 28"/>
                  <a:gd name="T4" fmla="*/ 12 w 96"/>
                  <a:gd name="T5" fmla="*/ 1 h 28"/>
                  <a:gd name="T6" fmla="*/ 12 w 96"/>
                  <a:gd name="T7" fmla="*/ 1 h 28"/>
                  <a:gd name="T8" fmla="*/ 11 w 96"/>
                  <a:gd name="T9" fmla="*/ 1 h 28"/>
                  <a:gd name="T10" fmla="*/ 10 w 96"/>
                  <a:gd name="T11" fmla="*/ 0 h 28"/>
                  <a:gd name="T12" fmla="*/ 9 w 96"/>
                  <a:gd name="T13" fmla="*/ 0 h 28"/>
                  <a:gd name="T14" fmla="*/ 7 w 96"/>
                  <a:gd name="T15" fmla="*/ 1 h 28"/>
                  <a:gd name="T16" fmla="*/ 4 w 96"/>
                  <a:gd name="T17" fmla="*/ 1 h 28"/>
                  <a:gd name="T18" fmla="*/ 0 w 96"/>
                  <a:gd name="T19" fmla="*/ 3 h 28"/>
                  <a:gd name="T20" fmla="*/ 1 w 96"/>
                  <a:gd name="T21" fmla="*/ 4 h 28"/>
                  <a:gd name="T22" fmla="*/ 4 w 96"/>
                  <a:gd name="T23" fmla="*/ 3 h 28"/>
                  <a:gd name="T24" fmla="*/ 7 w 96"/>
                  <a:gd name="T25" fmla="*/ 2 h 28"/>
                  <a:gd name="T26" fmla="*/ 9 w 96"/>
                  <a:gd name="T27" fmla="*/ 2 h 28"/>
                  <a:gd name="T28" fmla="*/ 10 w 96"/>
                  <a:gd name="T29" fmla="*/ 2 h 28"/>
                  <a:gd name="T30" fmla="*/ 10 w 96"/>
                  <a:gd name="T31" fmla="*/ 2 h 28"/>
                  <a:gd name="T32" fmla="*/ 11 w 96"/>
                  <a:gd name="T33" fmla="*/ 2 h 28"/>
                  <a:gd name="T34" fmla="*/ 11 w 96"/>
                  <a:gd name="T35" fmla="*/ 2 h 28"/>
                  <a:gd name="T36" fmla="*/ 11 w 96"/>
                  <a:gd name="T37" fmla="*/ 3 h 28"/>
                  <a:gd name="T38" fmla="*/ 11 w 96"/>
                  <a:gd name="T39" fmla="*/ 3 h 28"/>
                  <a:gd name="T40" fmla="*/ 12 w 96"/>
                  <a:gd name="T41" fmla="*/ 2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6" h="28">
                    <a:moveTo>
                      <a:pt x="96" y="13"/>
                    </a:moveTo>
                    <a:lnTo>
                      <a:pt x="96" y="13"/>
                    </a:lnTo>
                    <a:lnTo>
                      <a:pt x="93" y="7"/>
                    </a:lnTo>
                    <a:lnTo>
                      <a:pt x="89" y="4"/>
                    </a:lnTo>
                    <a:lnTo>
                      <a:pt x="83" y="1"/>
                    </a:lnTo>
                    <a:lnTo>
                      <a:pt x="77" y="0"/>
                    </a:lnTo>
                    <a:lnTo>
                      <a:pt x="66" y="0"/>
                    </a:lnTo>
                    <a:lnTo>
                      <a:pt x="52" y="3"/>
                    </a:lnTo>
                    <a:lnTo>
                      <a:pt x="26" y="8"/>
                    </a:lnTo>
                    <a:lnTo>
                      <a:pt x="0" y="17"/>
                    </a:lnTo>
                    <a:lnTo>
                      <a:pt x="3" y="28"/>
                    </a:lnTo>
                    <a:lnTo>
                      <a:pt x="29" y="21"/>
                    </a:lnTo>
                    <a:lnTo>
                      <a:pt x="55" y="14"/>
                    </a:lnTo>
                    <a:lnTo>
                      <a:pt x="67" y="13"/>
                    </a:lnTo>
                    <a:lnTo>
                      <a:pt x="77" y="13"/>
                    </a:lnTo>
                    <a:lnTo>
                      <a:pt x="80" y="13"/>
                    </a:lnTo>
                    <a:lnTo>
                      <a:pt x="81" y="14"/>
                    </a:lnTo>
                    <a:lnTo>
                      <a:pt x="83" y="16"/>
                    </a:lnTo>
                    <a:lnTo>
                      <a:pt x="84" y="17"/>
                    </a:lnTo>
                    <a:lnTo>
                      <a:pt x="9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2" name="Freeform 198"/>
              <p:cNvSpPr>
                <a:spLocks/>
              </p:cNvSpPr>
              <p:nvPr/>
            </p:nvSpPr>
            <p:spPr bwMode="auto">
              <a:xfrm>
                <a:off x="4695" y="3274"/>
                <a:ext cx="30" cy="104"/>
              </a:xfrm>
              <a:custGeom>
                <a:avLst/>
                <a:gdLst>
                  <a:gd name="T0" fmla="*/ 5 w 59"/>
                  <a:gd name="T1" fmla="*/ 25 h 208"/>
                  <a:gd name="T2" fmla="*/ 5 w 59"/>
                  <a:gd name="T3" fmla="*/ 25 h 208"/>
                  <a:gd name="T4" fmla="*/ 4 w 59"/>
                  <a:gd name="T5" fmla="*/ 24 h 208"/>
                  <a:gd name="T6" fmla="*/ 3 w 59"/>
                  <a:gd name="T7" fmla="*/ 23 h 208"/>
                  <a:gd name="T8" fmla="*/ 3 w 59"/>
                  <a:gd name="T9" fmla="*/ 21 h 208"/>
                  <a:gd name="T10" fmla="*/ 2 w 59"/>
                  <a:gd name="T11" fmla="*/ 20 h 208"/>
                  <a:gd name="T12" fmla="*/ 2 w 59"/>
                  <a:gd name="T13" fmla="*/ 18 h 208"/>
                  <a:gd name="T14" fmla="*/ 2 w 59"/>
                  <a:gd name="T15" fmla="*/ 16 h 208"/>
                  <a:gd name="T16" fmla="*/ 2 w 59"/>
                  <a:gd name="T17" fmla="*/ 14 h 208"/>
                  <a:gd name="T18" fmla="*/ 2 w 59"/>
                  <a:gd name="T19" fmla="*/ 12 h 208"/>
                  <a:gd name="T20" fmla="*/ 2 w 59"/>
                  <a:gd name="T21" fmla="*/ 10 h 208"/>
                  <a:gd name="T22" fmla="*/ 3 w 59"/>
                  <a:gd name="T23" fmla="*/ 8 h 208"/>
                  <a:gd name="T24" fmla="*/ 3 w 59"/>
                  <a:gd name="T25" fmla="*/ 7 h 208"/>
                  <a:gd name="T26" fmla="*/ 4 w 59"/>
                  <a:gd name="T27" fmla="*/ 5 h 208"/>
                  <a:gd name="T28" fmla="*/ 5 w 59"/>
                  <a:gd name="T29" fmla="*/ 4 h 208"/>
                  <a:gd name="T30" fmla="*/ 6 w 59"/>
                  <a:gd name="T31" fmla="*/ 3 h 208"/>
                  <a:gd name="T32" fmla="*/ 6 w 59"/>
                  <a:gd name="T33" fmla="*/ 3 h 208"/>
                  <a:gd name="T34" fmla="*/ 7 w 59"/>
                  <a:gd name="T35" fmla="*/ 2 h 208"/>
                  <a:gd name="T36" fmla="*/ 7 w 59"/>
                  <a:gd name="T37" fmla="*/ 2 h 208"/>
                  <a:gd name="T38" fmla="*/ 8 w 59"/>
                  <a:gd name="T39" fmla="*/ 2 h 208"/>
                  <a:gd name="T40" fmla="*/ 7 w 59"/>
                  <a:gd name="T41" fmla="*/ 0 h 208"/>
                  <a:gd name="T42" fmla="*/ 7 w 59"/>
                  <a:gd name="T43" fmla="*/ 1 h 208"/>
                  <a:gd name="T44" fmla="*/ 6 w 59"/>
                  <a:gd name="T45" fmla="*/ 1 h 208"/>
                  <a:gd name="T46" fmla="*/ 5 w 59"/>
                  <a:gd name="T47" fmla="*/ 1 h 208"/>
                  <a:gd name="T48" fmla="*/ 5 w 59"/>
                  <a:gd name="T49" fmla="*/ 2 h 208"/>
                  <a:gd name="T50" fmla="*/ 3 w 59"/>
                  <a:gd name="T51" fmla="*/ 3 h 208"/>
                  <a:gd name="T52" fmla="*/ 3 w 59"/>
                  <a:gd name="T53" fmla="*/ 4 h 208"/>
                  <a:gd name="T54" fmla="*/ 2 w 59"/>
                  <a:gd name="T55" fmla="*/ 6 h 208"/>
                  <a:gd name="T56" fmla="*/ 1 w 59"/>
                  <a:gd name="T57" fmla="*/ 8 h 208"/>
                  <a:gd name="T58" fmla="*/ 1 w 59"/>
                  <a:gd name="T59" fmla="*/ 10 h 208"/>
                  <a:gd name="T60" fmla="*/ 0 w 59"/>
                  <a:gd name="T61" fmla="*/ 12 h 208"/>
                  <a:gd name="T62" fmla="*/ 0 w 59"/>
                  <a:gd name="T63" fmla="*/ 14 h 208"/>
                  <a:gd name="T64" fmla="*/ 0 w 59"/>
                  <a:gd name="T65" fmla="*/ 16 h 208"/>
                  <a:gd name="T66" fmla="*/ 0 w 59"/>
                  <a:gd name="T67" fmla="*/ 18 h 208"/>
                  <a:gd name="T68" fmla="*/ 1 w 59"/>
                  <a:gd name="T69" fmla="*/ 20 h 208"/>
                  <a:gd name="T70" fmla="*/ 1 w 59"/>
                  <a:gd name="T71" fmla="*/ 22 h 208"/>
                  <a:gd name="T72" fmla="*/ 2 w 59"/>
                  <a:gd name="T73" fmla="*/ 24 h 208"/>
                  <a:gd name="T74" fmla="*/ 3 w 59"/>
                  <a:gd name="T75" fmla="*/ 25 h 208"/>
                  <a:gd name="T76" fmla="*/ 3 w 59"/>
                  <a:gd name="T77" fmla="*/ 26 h 208"/>
                  <a:gd name="T78" fmla="*/ 4 w 59"/>
                  <a:gd name="T79" fmla="*/ 26 h 208"/>
                  <a:gd name="T80" fmla="*/ 5 w 59"/>
                  <a:gd name="T81" fmla="*/ 25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208">
                    <a:moveTo>
                      <a:pt x="33" y="199"/>
                    </a:moveTo>
                    <a:lnTo>
                      <a:pt x="35" y="199"/>
                    </a:lnTo>
                    <a:lnTo>
                      <a:pt x="29" y="191"/>
                    </a:lnTo>
                    <a:lnTo>
                      <a:pt x="23" y="181"/>
                    </a:lnTo>
                    <a:lnTo>
                      <a:pt x="18" y="168"/>
                    </a:lnTo>
                    <a:lnTo>
                      <a:pt x="15" y="153"/>
                    </a:lnTo>
                    <a:lnTo>
                      <a:pt x="14" y="139"/>
                    </a:lnTo>
                    <a:lnTo>
                      <a:pt x="12" y="123"/>
                    </a:lnTo>
                    <a:lnTo>
                      <a:pt x="12" y="108"/>
                    </a:lnTo>
                    <a:lnTo>
                      <a:pt x="14" y="92"/>
                    </a:lnTo>
                    <a:lnTo>
                      <a:pt x="15" y="77"/>
                    </a:lnTo>
                    <a:lnTo>
                      <a:pt x="18" y="63"/>
                    </a:lnTo>
                    <a:lnTo>
                      <a:pt x="23" y="49"/>
                    </a:lnTo>
                    <a:lnTo>
                      <a:pt x="29" y="37"/>
                    </a:lnTo>
                    <a:lnTo>
                      <a:pt x="35" y="27"/>
                    </a:lnTo>
                    <a:lnTo>
                      <a:pt x="43" y="20"/>
                    </a:lnTo>
                    <a:lnTo>
                      <a:pt x="46" y="17"/>
                    </a:lnTo>
                    <a:lnTo>
                      <a:pt x="50" y="14"/>
                    </a:lnTo>
                    <a:lnTo>
                      <a:pt x="55" y="13"/>
                    </a:lnTo>
                    <a:lnTo>
                      <a:pt x="59" y="12"/>
                    </a:lnTo>
                    <a:lnTo>
                      <a:pt x="56" y="0"/>
                    </a:lnTo>
                    <a:lnTo>
                      <a:pt x="50" y="2"/>
                    </a:lnTo>
                    <a:lnTo>
                      <a:pt x="44" y="3"/>
                    </a:lnTo>
                    <a:lnTo>
                      <a:pt x="38" y="7"/>
                    </a:lnTo>
                    <a:lnTo>
                      <a:pt x="33" y="12"/>
                    </a:lnTo>
                    <a:lnTo>
                      <a:pt x="24" y="20"/>
                    </a:lnTo>
                    <a:lnTo>
                      <a:pt x="17" y="32"/>
                    </a:lnTo>
                    <a:lnTo>
                      <a:pt x="11" y="45"/>
                    </a:lnTo>
                    <a:lnTo>
                      <a:pt x="6" y="60"/>
                    </a:lnTo>
                    <a:lnTo>
                      <a:pt x="3" y="75"/>
                    </a:lnTo>
                    <a:lnTo>
                      <a:pt x="0" y="92"/>
                    </a:lnTo>
                    <a:lnTo>
                      <a:pt x="0" y="108"/>
                    </a:lnTo>
                    <a:lnTo>
                      <a:pt x="0" y="125"/>
                    </a:lnTo>
                    <a:lnTo>
                      <a:pt x="0" y="140"/>
                    </a:lnTo>
                    <a:lnTo>
                      <a:pt x="3" y="156"/>
                    </a:lnTo>
                    <a:lnTo>
                      <a:pt x="6" y="171"/>
                    </a:lnTo>
                    <a:lnTo>
                      <a:pt x="11" y="185"/>
                    </a:lnTo>
                    <a:lnTo>
                      <a:pt x="17" y="196"/>
                    </a:lnTo>
                    <a:lnTo>
                      <a:pt x="24" y="208"/>
                    </a:lnTo>
                    <a:lnTo>
                      <a:pt x="26" y="208"/>
                    </a:lnTo>
                    <a:lnTo>
                      <a:pt x="33" y="1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3" name="Freeform 199"/>
              <p:cNvSpPr>
                <a:spLocks/>
              </p:cNvSpPr>
              <p:nvPr/>
            </p:nvSpPr>
            <p:spPr bwMode="auto">
              <a:xfrm>
                <a:off x="4708" y="3374"/>
                <a:ext cx="97" cy="69"/>
              </a:xfrm>
              <a:custGeom>
                <a:avLst/>
                <a:gdLst>
                  <a:gd name="T0" fmla="*/ 24 w 194"/>
                  <a:gd name="T1" fmla="*/ 17 h 139"/>
                  <a:gd name="T2" fmla="*/ 24 w 194"/>
                  <a:gd name="T3" fmla="*/ 16 h 139"/>
                  <a:gd name="T4" fmla="*/ 22 w 194"/>
                  <a:gd name="T5" fmla="*/ 14 h 139"/>
                  <a:gd name="T6" fmla="*/ 19 w 194"/>
                  <a:gd name="T7" fmla="*/ 12 h 139"/>
                  <a:gd name="T8" fmla="*/ 16 w 194"/>
                  <a:gd name="T9" fmla="*/ 11 h 139"/>
                  <a:gd name="T10" fmla="*/ 13 w 194"/>
                  <a:gd name="T11" fmla="*/ 9 h 139"/>
                  <a:gd name="T12" fmla="*/ 10 w 194"/>
                  <a:gd name="T13" fmla="*/ 7 h 139"/>
                  <a:gd name="T14" fmla="*/ 7 w 194"/>
                  <a:gd name="T15" fmla="*/ 5 h 139"/>
                  <a:gd name="T16" fmla="*/ 4 w 194"/>
                  <a:gd name="T17" fmla="*/ 2 h 139"/>
                  <a:gd name="T18" fmla="*/ 1 w 194"/>
                  <a:gd name="T19" fmla="*/ 0 h 139"/>
                  <a:gd name="T20" fmla="*/ 0 w 194"/>
                  <a:gd name="T21" fmla="*/ 1 h 139"/>
                  <a:gd name="T22" fmla="*/ 3 w 194"/>
                  <a:gd name="T23" fmla="*/ 3 h 139"/>
                  <a:gd name="T24" fmla="*/ 6 w 194"/>
                  <a:gd name="T25" fmla="*/ 6 h 139"/>
                  <a:gd name="T26" fmla="*/ 9 w 194"/>
                  <a:gd name="T27" fmla="*/ 8 h 139"/>
                  <a:gd name="T28" fmla="*/ 12 w 194"/>
                  <a:gd name="T29" fmla="*/ 10 h 139"/>
                  <a:gd name="T30" fmla="*/ 15 w 194"/>
                  <a:gd name="T31" fmla="*/ 12 h 139"/>
                  <a:gd name="T32" fmla="*/ 18 w 194"/>
                  <a:gd name="T33" fmla="*/ 14 h 139"/>
                  <a:gd name="T34" fmla="*/ 21 w 194"/>
                  <a:gd name="T35" fmla="*/ 15 h 139"/>
                  <a:gd name="T36" fmla="*/ 24 w 194"/>
                  <a:gd name="T37" fmla="*/ 17 h 139"/>
                  <a:gd name="T38" fmla="*/ 25 w 194"/>
                  <a:gd name="T39" fmla="*/ 16 h 139"/>
                  <a:gd name="T40" fmla="*/ 24 w 194"/>
                  <a:gd name="T41" fmla="*/ 1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39">
                    <a:moveTo>
                      <a:pt x="186" y="138"/>
                    </a:moveTo>
                    <a:lnTo>
                      <a:pt x="192" y="128"/>
                    </a:lnTo>
                    <a:lnTo>
                      <a:pt x="171" y="116"/>
                    </a:lnTo>
                    <a:lnTo>
                      <a:pt x="148" y="103"/>
                    </a:lnTo>
                    <a:lnTo>
                      <a:pt x="125" y="89"/>
                    </a:lnTo>
                    <a:lnTo>
                      <a:pt x="102" y="75"/>
                    </a:lnTo>
                    <a:lnTo>
                      <a:pt x="79" y="57"/>
                    </a:lnTo>
                    <a:lnTo>
                      <a:pt x="56" y="40"/>
                    </a:lnTo>
                    <a:lnTo>
                      <a:pt x="32" y="20"/>
                    </a:lnTo>
                    <a:lnTo>
                      <a:pt x="7" y="0"/>
                    </a:lnTo>
                    <a:lnTo>
                      <a:pt x="0" y="9"/>
                    </a:lnTo>
                    <a:lnTo>
                      <a:pt x="23" y="30"/>
                    </a:lnTo>
                    <a:lnTo>
                      <a:pt x="47" y="49"/>
                    </a:lnTo>
                    <a:lnTo>
                      <a:pt x="72" y="67"/>
                    </a:lnTo>
                    <a:lnTo>
                      <a:pt x="95" y="85"/>
                    </a:lnTo>
                    <a:lnTo>
                      <a:pt x="119" y="99"/>
                    </a:lnTo>
                    <a:lnTo>
                      <a:pt x="142" y="113"/>
                    </a:lnTo>
                    <a:lnTo>
                      <a:pt x="165" y="126"/>
                    </a:lnTo>
                    <a:lnTo>
                      <a:pt x="186" y="139"/>
                    </a:lnTo>
                    <a:lnTo>
                      <a:pt x="194" y="129"/>
                    </a:lnTo>
                    <a:lnTo>
                      <a:pt x="186" y="13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4" name="Freeform 200"/>
              <p:cNvSpPr>
                <a:spLocks/>
              </p:cNvSpPr>
              <p:nvPr/>
            </p:nvSpPr>
            <p:spPr bwMode="auto">
              <a:xfrm>
                <a:off x="4703" y="3273"/>
                <a:ext cx="102" cy="169"/>
              </a:xfrm>
              <a:custGeom>
                <a:avLst/>
                <a:gdLst>
                  <a:gd name="T0" fmla="*/ 5 w 205"/>
                  <a:gd name="T1" fmla="*/ 1 h 340"/>
                  <a:gd name="T2" fmla="*/ 4 w 205"/>
                  <a:gd name="T3" fmla="*/ 0 h 340"/>
                  <a:gd name="T4" fmla="*/ 3 w 205"/>
                  <a:gd name="T5" fmla="*/ 2 h 340"/>
                  <a:gd name="T6" fmla="*/ 2 w 205"/>
                  <a:gd name="T7" fmla="*/ 4 h 340"/>
                  <a:gd name="T8" fmla="*/ 1 w 205"/>
                  <a:gd name="T9" fmla="*/ 6 h 340"/>
                  <a:gd name="T10" fmla="*/ 1 w 205"/>
                  <a:gd name="T11" fmla="*/ 8 h 340"/>
                  <a:gd name="T12" fmla="*/ 0 w 205"/>
                  <a:gd name="T13" fmla="*/ 10 h 340"/>
                  <a:gd name="T14" fmla="*/ 0 w 205"/>
                  <a:gd name="T15" fmla="*/ 11 h 340"/>
                  <a:gd name="T16" fmla="*/ 0 w 205"/>
                  <a:gd name="T17" fmla="*/ 13 h 340"/>
                  <a:gd name="T18" fmla="*/ 0 w 205"/>
                  <a:gd name="T19" fmla="*/ 15 h 340"/>
                  <a:gd name="T20" fmla="*/ 0 w 205"/>
                  <a:gd name="T21" fmla="*/ 16 h 340"/>
                  <a:gd name="T22" fmla="*/ 0 w 205"/>
                  <a:gd name="T23" fmla="*/ 18 h 340"/>
                  <a:gd name="T24" fmla="*/ 1 w 205"/>
                  <a:gd name="T25" fmla="*/ 19 h 340"/>
                  <a:gd name="T26" fmla="*/ 1 w 205"/>
                  <a:gd name="T27" fmla="*/ 21 h 340"/>
                  <a:gd name="T28" fmla="*/ 2 w 205"/>
                  <a:gd name="T29" fmla="*/ 22 h 340"/>
                  <a:gd name="T30" fmla="*/ 3 w 205"/>
                  <a:gd name="T31" fmla="*/ 24 h 340"/>
                  <a:gd name="T32" fmla="*/ 3 w 205"/>
                  <a:gd name="T33" fmla="*/ 25 h 340"/>
                  <a:gd name="T34" fmla="*/ 4 w 205"/>
                  <a:gd name="T35" fmla="*/ 26 h 340"/>
                  <a:gd name="T36" fmla="*/ 6 w 205"/>
                  <a:gd name="T37" fmla="*/ 29 h 340"/>
                  <a:gd name="T38" fmla="*/ 9 w 205"/>
                  <a:gd name="T39" fmla="*/ 31 h 340"/>
                  <a:gd name="T40" fmla="*/ 11 w 205"/>
                  <a:gd name="T41" fmla="*/ 33 h 340"/>
                  <a:gd name="T42" fmla="*/ 14 w 205"/>
                  <a:gd name="T43" fmla="*/ 35 h 340"/>
                  <a:gd name="T44" fmla="*/ 19 w 205"/>
                  <a:gd name="T45" fmla="*/ 39 h 340"/>
                  <a:gd name="T46" fmla="*/ 24 w 205"/>
                  <a:gd name="T47" fmla="*/ 42 h 340"/>
                  <a:gd name="T48" fmla="*/ 25 w 205"/>
                  <a:gd name="T49" fmla="*/ 41 h 340"/>
                  <a:gd name="T50" fmla="*/ 20 w 205"/>
                  <a:gd name="T51" fmla="*/ 37 h 340"/>
                  <a:gd name="T52" fmla="*/ 15 w 205"/>
                  <a:gd name="T53" fmla="*/ 34 h 340"/>
                  <a:gd name="T54" fmla="*/ 12 w 205"/>
                  <a:gd name="T55" fmla="*/ 32 h 340"/>
                  <a:gd name="T56" fmla="*/ 10 w 205"/>
                  <a:gd name="T57" fmla="*/ 30 h 340"/>
                  <a:gd name="T58" fmla="*/ 8 w 205"/>
                  <a:gd name="T59" fmla="*/ 28 h 340"/>
                  <a:gd name="T60" fmla="*/ 6 w 205"/>
                  <a:gd name="T61" fmla="*/ 25 h 340"/>
                  <a:gd name="T62" fmla="*/ 5 w 205"/>
                  <a:gd name="T63" fmla="*/ 24 h 340"/>
                  <a:gd name="T64" fmla="*/ 4 w 205"/>
                  <a:gd name="T65" fmla="*/ 23 h 340"/>
                  <a:gd name="T66" fmla="*/ 3 w 205"/>
                  <a:gd name="T67" fmla="*/ 21 h 340"/>
                  <a:gd name="T68" fmla="*/ 3 w 205"/>
                  <a:gd name="T69" fmla="*/ 20 h 340"/>
                  <a:gd name="T70" fmla="*/ 2 w 205"/>
                  <a:gd name="T71" fmla="*/ 19 h 340"/>
                  <a:gd name="T72" fmla="*/ 2 w 205"/>
                  <a:gd name="T73" fmla="*/ 18 h 340"/>
                  <a:gd name="T74" fmla="*/ 1 w 205"/>
                  <a:gd name="T75" fmla="*/ 16 h 340"/>
                  <a:gd name="T76" fmla="*/ 1 w 205"/>
                  <a:gd name="T77" fmla="*/ 15 h 340"/>
                  <a:gd name="T78" fmla="*/ 1 w 205"/>
                  <a:gd name="T79" fmla="*/ 13 h 340"/>
                  <a:gd name="T80" fmla="*/ 1 w 205"/>
                  <a:gd name="T81" fmla="*/ 12 h 340"/>
                  <a:gd name="T82" fmla="*/ 2 w 205"/>
                  <a:gd name="T83" fmla="*/ 10 h 340"/>
                  <a:gd name="T84" fmla="*/ 2 w 205"/>
                  <a:gd name="T85" fmla="*/ 8 h 340"/>
                  <a:gd name="T86" fmla="*/ 3 w 205"/>
                  <a:gd name="T87" fmla="*/ 7 h 340"/>
                  <a:gd name="T88" fmla="*/ 3 w 205"/>
                  <a:gd name="T89" fmla="*/ 5 h 340"/>
                  <a:gd name="T90" fmla="*/ 4 w 205"/>
                  <a:gd name="T91" fmla="*/ 3 h 340"/>
                  <a:gd name="T92" fmla="*/ 6 w 205"/>
                  <a:gd name="T93" fmla="*/ 1 h 340"/>
                  <a:gd name="T94" fmla="*/ 5 w 205"/>
                  <a:gd name="T95" fmla="*/ 0 h 340"/>
                  <a:gd name="T96" fmla="*/ 6 w 205"/>
                  <a:gd name="T97" fmla="*/ 1 h 340"/>
                  <a:gd name="T98" fmla="*/ 7 w 205"/>
                  <a:gd name="T99" fmla="*/ 0 h 340"/>
                  <a:gd name="T100" fmla="*/ 5 w 205"/>
                  <a:gd name="T101" fmla="*/ 0 h 340"/>
                  <a:gd name="T102" fmla="*/ 5 w 205"/>
                  <a:gd name="T103" fmla="*/ 1 h 3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5" h="340">
                    <a:moveTo>
                      <a:pt x="44" y="15"/>
                    </a:moveTo>
                    <a:lnTo>
                      <a:pt x="37" y="5"/>
                    </a:lnTo>
                    <a:lnTo>
                      <a:pt x="28" y="22"/>
                    </a:lnTo>
                    <a:lnTo>
                      <a:pt x="20" y="36"/>
                    </a:lnTo>
                    <a:lnTo>
                      <a:pt x="12" y="52"/>
                    </a:lnTo>
                    <a:lnTo>
                      <a:pt x="8" y="66"/>
                    </a:lnTo>
                    <a:lnTo>
                      <a:pt x="5" y="80"/>
                    </a:lnTo>
                    <a:lnTo>
                      <a:pt x="2" y="95"/>
                    </a:lnTo>
                    <a:lnTo>
                      <a:pt x="0" y="109"/>
                    </a:lnTo>
                    <a:lnTo>
                      <a:pt x="0" y="122"/>
                    </a:lnTo>
                    <a:lnTo>
                      <a:pt x="2" y="135"/>
                    </a:lnTo>
                    <a:lnTo>
                      <a:pt x="5" y="148"/>
                    </a:lnTo>
                    <a:lnTo>
                      <a:pt x="8" y="159"/>
                    </a:lnTo>
                    <a:lnTo>
                      <a:pt x="12" y="171"/>
                    </a:lnTo>
                    <a:lnTo>
                      <a:pt x="18" y="182"/>
                    </a:lnTo>
                    <a:lnTo>
                      <a:pt x="25" y="194"/>
                    </a:lnTo>
                    <a:lnTo>
                      <a:pt x="31" y="204"/>
                    </a:lnTo>
                    <a:lnTo>
                      <a:pt x="38" y="214"/>
                    </a:lnTo>
                    <a:lnTo>
                      <a:pt x="55" y="234"/>
                    </a:lnTo>
                    <a:lnTo>
                      <a:pt x="75" y="252"/>
                    </a:lnTo>
                    <a:lnTo>
                      <a:pt x="95" y="269"/>
                    </a:lnTo>
                    <a:lnTo>
                      <a:pt x="116" y="285"/>
                    </a:lnTo>
                    <a:lnTo>
                      <a:pt x="158" y="314"/>
                    </a:lnTo>
                    <a:lnTo>
                      <a:pt x="197" y="340"/>
                    </a:lnTo>
                    <a:lnTo>
                      <a:pt x="205" y="331"/>
                    </a:lnTo>
                    <a:lnTo>
                      <a:pt x="165" y="304"/>
                    </a:lnTo>
                    <a:lnTo>
                      <a:pt x="124" y="275"/>
                    </a:lnTo>
                    <a:lnTo>
                      <a:pt x="103" y="259"/>
                    </a:lnTo>
                    <a:lnTo>
                      <a:pt x="83" y="244"/>
                    </a:lnTo>
                    <a:lnTo>
                      <a:pt x="66" y="225"/>
                    </a:lnTo>
                    <a:lnTo>
                      <a:pt x="49" y="206"/>
                    </a:lnTo>
                    <a:lnTo>
                      <a:pt x="41" y="198"/>
                    </a:lnTo>
                    <a:lnTo>
                      <a:pt x="35" y="188"/>
                    </a:lnTo>
                    <a:lnTo>
                      <a:pt x="29" y="176"/>
                    </a:lnTo>
                    <a:lnTo>
                      <a:pt x="25" y="166"/>
                    </a:lnTo>
                    <a:lnTo>
                      <a:pt x="20" y="156"/>
                    </a:lnTo>
                    <a:lnTo>
                      <a:pt x="17" y="145"/>
                    </a:lnTo>
                    <a:lnTo>
                      <a:pt x="15" y="133"/>
                    </a:lnTo>
                    <a:lnTo>
                      <a:pt x="14" y="121"/>
                    </a:lnTo>
                    <a:lnTo>
                      <a:pt x="14" y="109"/>
                    </a:lnTo>
                    <a:lnTo>
                      <a:pt x="14" y="96"/>
                    </a:lnTo>
                    <a:lnTo>
                      <a:pt x="17" y="83"/>
                    </a:lnTo>
                    <a:lnTo>
                      <a:pt x="20" y="70"/>
                    </a:lnTo>
                    <a:lnTo>
                      <a:pt x="25" y="56"/>
                    </a:lnTo>
                    <a:lnTo>
                      <a:pt x="31" y="42"/>
                    </a:lnTo>
                    <a:lnTo>
                      <a:pt x="38" y="27"/>
                    </a:lnTo>
                    <a:lnTo>
                      <a:pt x="49" y="12"/>
                    </a:lnTo>
                    <a:lnTo>
                      <a:pt x="41" y="3"/>
                    </a:lnTo>
                    <a:lnTo>
                      <a:pt x="49" y="12"/>
                    </a:lnTo>
                    <a:lnTo>
                      <a:pt x="57" y="0"/>
                    </a:lnTo>
                    <a:lnTo>
                      <a:pt x="41" y="3"/>
                    </a:lnTo>
                    <a:lnTo>
                      <a:pt x="44"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5" name="Freeform 201"/>
              <p:cNvSpPr>
                <a:spLocks/>
              </p:cNvSpPr>
              <p:nvPr/>
            </p:nvSpPr>
            <p:spPr bwMode="auto">
              <a:xfrm>
                <a:off x="4645" y="3343"/>
                <a:ext cx="37" cy="86"/>
              </a:xfrm>
              <a:custGeom>
                <a:avLst/>
                <a:gdLst>
                  <a:gd name="T0" fmla="*/ 10 w 74"/>
                  <a:gd name="T1" fmla="*/ 20 h 173"/>
                  <a:gd name="T2" fmla="*/ 10 w 74"/>
                  <a:gd name="T3" fmla="*/ 20 h 173"/>
                  <a:gd name="T4" fmla="*/ 9 w 74"/>
                  <a:gd name="T5" fmla="*/ 20 h 173"/>
                  <a:gd name="T6" fmla="*/ 8 w 74"/>
                  <a:gd name="T7" fmla="*/ 19 h 173"/>
                  <a:gd name="T8" fmla="*/ 7 w 74"/>
                  <a:gd name="T9" fmla="*/ 18 h 173"/>
                  <a:gd name="T10" fmla="*/ 6 w 74"/>
                  <a:gd name="T11" fmla="*/ 18 h 173"/>
                  <a:gd name="T12" fmla="*/ 5 w 74"/>
                  <a:gd name="T13" fmla="*/ 17 h 173"/>
                  <a:gd name="T14" fmla="*/ 5 w 74"/>
                  <a:gd name="T15" fmla="*/ 16 h 173"/>
                  <a:gd name="T16" fmla="*/ 4 w 74"/>
                  <a:gd name="T17" fmla="*/ 14 h 173"/>
                  <a:gd name="T18" fmla="*/ 3 w 74"/>
                  <a:gd name="T19" fmla="*/ 13 h 173"/>
                  <a:gd name="T20" fmla="*/ 3 w 74"/>
                  <a:gd name="T21" fmla="*/ 12 h 173"/>
                  <a:gd name="T22" fmla="*/ 2 w 74"/>
                  <a:gd name="T23" fmla="*/ 10 h 173"/>
                  <a:gd name="T24" fmla="*/ 2 w 74"/>
                  <a:gd name="T25" fmla="*/ 9 h 173"/>
                  <a:gd name="T26" fmla="*/ 2 w 74"/>
                  <a:gd name="T27" fmla="*/ 7 h 173"/>
                  <a:gd name="T28" fmla="*/ 2 w 74"/>
                  <a:gd name="T29" fmla="*/ 5 h 173"/>
                  <a:gd name="T30" fmla="*/ 3 w 74"/>
                  <a:gd name="T31" fmla="*/ 4 h 173"/>
                  <a:gd name="T32" fmla="*/ 3 w 74"/>
                  <a:gd name="T33" fmla="*/ 2 h 173"/>
                  <a:gd name="T34" fmla="*/ 4 w 74"/>
                  <a:gd name="T35" fmla="*/ 0 h 173"/>
                  <a:gd name="T36" fmla="*/ 3 w 74"/>
                  <a:gd name="T37" fmla="*/ 0 h 173"/>
                  <a:gd name="T38" fmla="*/ 2 w 74"/>
                  <a:gd name="T39" fmla="*/ 1 h 173"/>
                  <a:gd name="T40" fmla="*/ 1 w 74"/>
                  <a:gd name="T41" fmla="*/ 3 h 173"/>
                  <a:gd name="T42" fmla="*/ 1 w 74"/>
                  <a:gd name="T43" fmla="*/ 5 h 173"/>
                  <a:gd name="T44" fmla="*/ 0 w 74"/>
                  <a:gd name="T45" fmla="*/ 7 h 173"/>
                  <a:gd name="T46" fmla="*/ 0 w 74"/>
                  <a:gd name="T47" fmla="*/ 9 h 173"/>
                  <a:gd name="T48" fmla="*/ 1 w 74"/>
                  <a:gd name="T49" fmla="*/ 11 h 173"/>
                  <a:gd name="T50" fmla="*/ 1 w 74"/>
                  <a:gd name="T51" fmla="*/ 12 h 173"/>
                  <a:gd name="T52" fmla="*/ 2 w 74"/>
                  <a:gd name="T53" fmla="*/ 14 h 173"/>
                  <a:gd name="T54" fmla="*/ 3 w 74"/>
                  <a:gd name="T55" fmla="*/ 15 h 173"/>
                  <a:gd name="T56" fmla="*/ 3 w 74"/>
                  <a:gd name="T57" fmla="*/ 16 h 173"/>
                  <a:gd name="T58" fmla="*/ 4 w 74"/>
                  <a:gd name="T59" fmla="*/ 18 h 173"/>
                  <a:gd name="T60" fmla="*/ 5 w 74"/>
                  <a:gd name="T61" fmla="*/ 19 h 173"/>
                  <a:gd name="T62" fmla="*/ 6 w 74"/>
                  <a:gd name="T63" fmla="*/ 20 h 173"/>
                  <a:gd name="T64" fmla="*/ 7 w 74"/>
                  <a:gd name="T65" fmla="*/ 20 h 173"/>
                  <a:gd name="T66" fmla="*/ 8 w 74"/>
                  <a:gd name="T67" fmla="*/ 21 h 173"/>
                  <a:gd name="T68" fmla="*/ 9 w 74"/>
                  <a:gd name="T69" fmla="*/ 21 h 173"/>
                  <a:gd name="T70" fmla="*/ 9 w 74"/>
                  <a:gd name="T71" fmla="*/ 21 h 173"/>
                  <a:gd name="T72" fmla="*/ 10 w 74"/>
                  <a:gd name="T73" fmla="*/ 20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4" h="173">
                    <a:moveTo>
                      <a:pt x="74" y="161"/>
                    </a:moveTo>
                    <a:lnTo>
                      <a:pt x="74" y="161"/>
                    </a:lnTo>
                    <a:lnTo>
                      <a:pt x="68" y="160"/>
                    </a:lnTo>
                    <a:lnTo>
                      <a:pt x="62" y="156"/>
                    </a:lnTo>
                    <a:lnTo>
                      <a:pt x="55" y="150"/>
                    </a:lnTo>
                    <a:lnTo>
                      <a:pt x="48" y="144"/>
                    </a:lnTo>
                    <a:lnTo>
                      <a:pt x="40" y="137"/>
                    </a:lnTo>
                    <a:lnTo>
                      <a:pt x="34" y="128"/>
                    </a:lnTo>
                    <a:lnTo>
                      <a:pt x="28" y="118"/>
                    </a:lnTo>
                    <a:lnTo>
                      <a:pt x="23" y="108"/>
                    </a:lnTo>
                    <a:lnTo>
                      <a:pt x="19" y="97"/>
                    </a:lnTo>
                    <a:lnTo>
                      <a:pt x="16" y="86"/>
                    </a:lnTo>
                    <a:lnTo>
                      <a:pt x="13" y="73"/>
                    </a:lnTo>
                    <a:lnTo>
                      <a:pt x="13" y="60"/>
                    </a:lnTo>
                    <a:lnTo>
                      <a:pt x="14" y="47"/>
                    </a:lnTo>
                    <a:lnTo>
                      <a:pt x="17" y="34"/>
                    </a:lnTo>
                    <a:lnTo>
                      <a:pt x="23" y="20"/>
                    </a:lnTo>
                    <a:lnTo>
                      <a:pt x="31" y="5"/>
                    </a:lnTo>
                    <a:lnTo>
                      <a:pt x="20" y="0"/>
                    </a:lnTo>
                    <a:lnTo>
                      <a:pt x="11" y="15"/>
                    </a:lnTo>
                    <a:lnTo>
                      <a:pt x="5" y="30"/>
                    </a:lnTo>
                    <a:lnTo>
                      <a:pt x="2" y="45"/>
                    </a:lnTo>
                    <a:lnTo>
                      <a:pt x="0" y="60"/>
                    </a:lnTo>
                    <a:lnTo>
                      <a:pt x="0" y="74"/>
                    </a:lnTo>
                    <a:lnTo>
                      <a:pt x="2" y="88"/>
                    </a:lnTo>
                    <a:lnTo>
                      <a:pt x="7" y="101"/>
                    </a:lnTo>
                    <a:lnTo>
                      <a:pt x="11" y="113"/>
                    </a:lnTo>
                    <a:lnTo>
                      <a:pt x="17" y="124"/>
                    </a:lnTo>
                    <a:lnTo>
                      <a:pt x="23" y="134"/>
                    </a:lnTo>
                    <a:lnTo>
                      <a:pt x="31" y="144"/>
                    </a:lnTo>
                    <a:lnTo>
                      <a:pt x="39" y="153"/>
                    </a:lnTo>
                    <a:lnTo>
                      <a:pt x="46" y="160"/>
                    </a:lnTo>
                    <a:lnTo>
                      <a:pt x="54" y="166"/>
                    </a:lnTo>
                    <a:lnTo>
                      <a:pt x="62" y="170"/>
                    </a:lnTo>
                    <a:lnTo>
                      <a:pt x="69" y="173"/>
                    </a:lnTo>
                    <a:lnTo>
                      <a:pt x="74" y="1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6" name="Freeform 202"/>
              <p:cNvSpPr>
                <a:spLocks/>
              </p:cNvSpPr>
              <p:nvPr/>
            </p:nvSpPr>
            <p:spPr bwMode="auto">
              <a:xfrm>
                <a:off x="4680" y="3424"/>
                <a:ext cx="131" cy="53"/>
              </a:xfrm>
              <a:custGeom>
                <a:avLst/>
                <a:gdLst>
                  <a:gd name="T0" fmla="*/ 32 w 263"/>
                  <a:gd name="T1" fmla="*/ 13 h 108"/>
                  <a:gd name="T2" fmla="*/ 32 w 263"/>
                  <a:gd name="T3" fmla="*/ 11 h 108"/>
                  <a:gd name="T4" fmla="*/ 28 w 263"/>
                  <a:gd name="T5" fmla="*/ 10 h 108"/>
                  <a:gd name="T6" fmla="*/ 25 w 263"/>
                  <a:gd name="T7" fmla="*/ 9 h 108"/>
                  <a:gd name="T8" fmla="*/ 21 w 263"/>
                  <a:gd name="T9" fmla="*/ 8 h 108"/>
                  <a:gd name="T10" fmla="*/ 17 w 263"/>
                  <a:gd name="T11" fmla="*/ 6 h 108"/>
                  <a:gd name="T12" fmla="*/ 12 w 263"/>
                  <a:gd name="T13" fmla="*/ 5 h 108"/>
                  <a:gd name="T14" fmla="*/ 8 w 263"/>
                  <a:gd name="T15" fmla="*/ 3 h 108"/>
                  <a:gd name="T16" fmla="*/ 4 w 263"/>
                  <a:gd name="T17" fmla="*/ 1 h 108"/>
                  <a:gd name="T18" fmla="*/ 0 w 263"/>
                  <a:gd name="T19" fmla="*/ 0 h 108"/>
                  <a:gd name="T20" fmla="*/ 0 w 263"/>
                  <a:gd name="T21" fmla="*/ 1 h 108"/>
                  <a:gd name="T22" fmla="*/ 4 w 263"/>
                  <a:gd name="T23" fmla="*/ 3 h 108"/>
                  <a:gd name="T24" fmla="*/ 8 w 263"/>
                  <a:gd name="T25" fmla="*/ 4 h 108"/>
                  <a:gd name="T26" fmla="*/ 12 w 263"/>
                  <a:gd name="T27" fmla="*/ 6 h 108"/>
                  <a:gd name="T28" fmla="*/ 16 w 263"/>
                  <a:gd name="T29" fmla="*/ 8 h 108"/>
                  <a:gd name="T30" fmla="*/ 20 w 263"/>
                  <a:gd name="T31" fmla="*/ 9 h 108"/>
                  <a:gd name="T32" fmla="*/ 24 w 263"/>
                  <a:gd name="T33" fmla="*/ 11 h 108"/>
                  <a:gd name="T34" fmla="*/ 28 w 263"/>
                  <a:gd name="T35" fmla="*/ 12 h 108"/>
                  <a:gd name="T36" fmla="*/ 32 w 263"/>
                  <a:gd name="T37" fmla="*/ 13 h 108"/>
                  <a:gd name="T38" fmla="*/ 32 w 263"/>
                  <a:gd name="T39" fmla="*/ 11 h 108"/>
                  <a:gd name="T40" fmla="*/ 32 w 263"/>
                  <a:gd name="T41" fmla="*/ 13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3" h="108">
                    <a:moveTo>
                      <a:pt x="257" y="106"/>
                    </a:moveTo>
                    <a:lnTo>
                      <a:pt x="262" y="96"/>
                    </a:lnTo>
                    <a:lnTo>
                      <a:pt x="231" y="88"/>
                    </a:lnTo>
                    <a:lnTo>
                      <a:pt x="201" y="78"/>
                    </a:lnTo>
                    <a:lnTo>
                      <a:pt x="168" y="66"/>
                    </a:lnTo>
                    <a:lnTo>
                      <a:pt x="136" y="55"/>
                    </a:lnTo>
                    <a:lnTo>
                      <a:pt x="103" y="42"/>
                    </a:lnTo>
                    <a:lnTo>
                      <a:pt x="71" y="29"/>
                    </a:lnTo>
                    <a:lnTo>
                      <a:pt x="37" y="15"/>
                    </a:lnTo>
                    <a:lnTo>
                      <a:pt x="5" y="0"/>
                    </a:lnTo>
                    <a:lnTo>
                      <a:pt x="0" y="12"/>
                    </a:lnTo>
                    <a:lnTo>
                      <a:pt x="32" y="26"/>
                    </a:lnTo>
                    <a:lnTo>
                      <a:pt x="64" y="39"/>
                    </a:lnTo>
                    <a:lnTo>
                      <a:pt x="98" y="53"/>
                    </a:lnTo>
                    <a:lnTo>
                      <a:pt x="132" y="66"/>
                    </a:lnTo>
                    <a:lnTo>
                      <a:pt x="164" y="78"/>
                    </a:lnTo>
                    <a:lnTo>
                      <a:pt x="196" y="89"/>
                    </a:lnTo>
                    <a:lnTo>
                      <a:pt x="228" y="99"/>
                    </a:lnTo>
                    <a:lnTo>
                      <a:pt x="259" y="108"/>
                    </a:lnTo>
                    <a:lnTo>
                      <a:pt x="263" y="96"/>
                    </a:lnTo>
                    <a:lnTo>
                      <a:pt x="257"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7" name="Freeform 203"/>
              <p:cNvSpPr>
                <a:spLocks/>
              </p:cNvSpPr>
              <p:nvPr/>
            </p:nvSpPr>
            <p:spPr bwMode="auto">
              <a:xfrm>
                <a:off x="4654" y="3343"/>
                <a:ext cx="157" cy="134"/>
              </a:xfrm>
              <a:custGeom>
                <a:avLst/>
                <a:gdLst>
                  <a:gd name="T0" fmla="*/ 1 w 315"/>
                  <a:gd name="T1" fmla="*/ 1 h 267"/>
                  <a:gd name="T2" fmla="*/ 0 w 315"/>
                  <a:gd name="T3" fmla="*/ 1 h 267"/>
                  <a:gd name="T4" fmla="*/ 0 w 315"/>
                  <a:gd name="T5" fmla="*/ 3 h 267"/>
                  <a:gd name="T6" fmla="*/ 0 w 315"/>
                  <a:gd name="T7" fmla="*/ 5 h 267"/>
                  <a:gd name="T8" fmla="*/ 0 w 315"/>
                  <a:gd name="T9" fmla="*/ 7 h 267"/>
                  <a:gd name="T10" fmla="*/ 0 w 315"/>
                  <a:gd name="T11" fmla="*/ 9 h 267"/>
                  <a:gd name="T12" fmla="*/ 1 w 315"/>
                  <a:gd name="T13" fmla="*/ 11 h 267"/>
                  <a:gd name="T14" fmla="*/ 2 w 315"/>
                  <a:gd name="T15" fmla="*/ 12 h 267"/>
                  <a:gd name="T16" fmla="*/ 2 w 315"/>
                  <a:gd name="T17" fmla="*/ 14 h 267"/>
                  <a:gd name="T18" fmla="*/ 3 w 315"/>
                  <a:gd name="T19" fmla="*/ 15 h 267"/>
                  <a:gd name="T20" fmla="*/ 4 w 315"/>
                  <a:gd name="T21" fmla="*/ 17 h 267"/>
                  <a:gd name="T22" fmla="*/ 6 w 315"/>
                  <a:gd name="T23" fmla="*/ 18 h 267"/>
                  <a:gd name="T24" fmla="*/ 7 w 315"/>
                  <a:gd name="T25" fmla="*/ 19 h 267"/>
                  <a:gd name="T26" fmla="*/ 8 w 315"/>
                  <a:gd name="T27" fmla="*/ 20 h 267"/>
                  <a:gd name="T28" fmla="*/ 11 w 315"/>
                  <a:gd name="T29" fmla="*/ 22 h 267"/>
                  <a:gd name="T30" fmla="*/ 15 w 315"/>
                  <a:gd name="T31" fmla="*/ 24 h 267"/>
                  <a:gd name="T32" fmla="*/ 18 w 315"/>
                  <a:gd name="T33" fmla="*/ 26 h 267"/>
                  <a:gd name="T34" fmla="*/ 22 w 315"/>
                  <a:gd name="T35" fmla="*/ 27 h 267"/>
                  <a:gd name="T36" fmla="*/ 25 w 315"/>
                  <a:gd name="T37" fmla="*/ 29 h 267"/>
                  <a:gd name="T38" fmla="*/ 28 w 315"/>
                  <a:gd name="T39" fmla="*/ 30 h 267"/>
                  <a:gd name="T40" fmla="*/ 31 w 315"/>
                  <a:gd name="T41" fmla="*/ 31 h 267"/>
                  <a:gd name="T42" fmla="*/ 34 w 315"/>
                  <a:gd name="T43" fmla="*/ 32 h 267"/>
                  <a:gd name="T44" fmla="*/ 36 w 315"/>
                  <a:gd name="T45" fmla="*/ 33 h 267"/>
                  <a:gd name="T46" fmla="*/ 38 w 315"/>
                  <a:gd name="T47" fmla="*/ 34 h 267"/>
                  <a:gd name="T48" fmla="*/ 39 w 315"/>
                  <a:gd name="T49" fmla="*/ 33 h 267"/>
                  <a:gd name="T50" fmla="*/ 37 w 315"/>
                  <a:gd name="T51" fmla="*/ 32 h 267"/>
                  <a:gd name="T52" fmla="*/ 35 w 315"/>
                  <a:gd name="T53" fmla="*/ 30 h 267"/>
                  <a:gd name="T54" fmla="*/ 32 w 315"/>
                  <a:gd name="T55" fmla="*/ 30 h 267"/>
                  <a:gd name="T56" fmla="*/ 29 w 315"/>
                  <a:gd name="T57" fmla="*/ 28 h 267"/>
                  <a:gd name="T58" fmla="*/ 26 w 315"/>
                  <a:gd name="T59" fmla="*/ 27 h 267"/>
                  <a:gd name="T60" fmla="*/ 22 w 315"/>
                  <a:gd name="T61" fmla="*/ 26 h 267"/>
                  <a:gd name="T62" fmla="*/ 19 w 315"/>
                  <a:gd name="T63" fmla="*/ 25 h 267"/>
                  <a:gd name="T64" fmla="*/ 15 w 315"/>
                  <a:gd name="T65" fmla="*/ 23 h 267"/>
                  <a:gd name="T66" fmla="*/ 12 w 315"/>
                  <a:gd name="T67" fmla="*/ 21 h 267"/>
                  <a:gd name="T68" fmla="*/ 9 w 315"/>
                  <a:gd name="T69" fmla="*/ 19 h 267"/>
                  <a:gd name="T70" fmla="*/ 8 w 315"/>
                  <a:gd name="T71" fmla="*/ 18 h 267"/>
                  <a:gd name="T72" fmla="*/ 7 w 315"/>
                  <a:gd name="T73" fmla="*/ 17 h 267"/>
                  <a:gd name="T74" fmla="*/ 6 w 315"/>
                  <a:gd name="T75" fmla="*/ 16 h 267"/>
                  <a:gd name="T76" fmla="*/ 5 w 315"/>
                  <a:gd name="T77" fmla="*/ 14 h 267"/>
                  <a:gd name="T78" fmla="*/ 4 w 315"/>
                  <a:gd name="T79" fmla="*/ 13 h 267"/>
                  <a:gd name="T80" fmla="*/ 3 w 315"/>
                  <a:gd name="T81" fmla="*/ 11 h 267"/>
                  <a:gd name="T82" fmla="*/ 2 w 315"/>
                  <a:gd name="T83" fmla="*/ 10 h 267"/>
                  <a:gd name="T84" fmla="*/ 2 w 315"/>
                  <a:gd name="T85" fmla="*/ 8 h 267"/>
                  <a:gd name="T86" fmla="*/ 2 w 315"/>
                  <a:gd name="T87" fmla="*/ 7 h 267"/>
                  <a:gd name="T88" fmla="*/ 1 w 315"/>
                  <a:gd name="T89" fmla="*/ 5 h 267"/>
                  <a:gd name="T90" fmla="*/ 1 w 315"/>
                  <a:gd name="T91" fmla="*/ 3 h 267"/>
                  <a:gd name="T92" fmla="*/ 2 w 315"/>
                  <a:gd name="T93" fmla="*/ 1 h 267"/>
                  <a:gd name="T94" fmla="*/ 0 w 315"/>
                  <a:gd name="T95" fmla="*/ 0 h 267"/>
                  <a:gd name="T96" fmla="*/ 1 w 315"/>
                  <a:gd name="T97" fmla="*/ 1 h 2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5" h="267">
                    <a:moveTo>
                      <a:pt x="14" y="5"/>
                    </a:moveTo>
                    <a:lnTo>
                      <a:pt x="2" y="2"/>
                    </a:lnTo>
                    <a:lnTo>
                      <a:pt x="0" y="20"/>
                    </a:lnTo>
                    <a:lnTo>
                      <a:pt x="0" y="35"/>
                    </a:lnTo>
                    <a:lnTo>
                      <a:pt x="2" y="51"/>
                    </a:lnTo>
                    <a:lnTo>
                      <a:pt x="5" y="67"/>
                    </a:lnTo>
                    <a:lnTo>
                      <a:pt x="9" y="81"/>
                    </a:lnTo>
                    <a:lnTo>
                      <a:pt x="16" y="94"/>
                    </a:lnTo>
                    <a:lnTo>
                      <a:pt x="22" y="107"/>
                    </a:lnTo>
                    <a:lnTo>
                      <a:pt x="29" y="118"/>
                    </a:lnTo>
                    <a:lnTo>
                      <a:pt x="38" y="130"/>
                    </a:lnTo>
                    <a:lnTo>
                      <a:pt x="49" y="140"/>
                    </a:lnTo>
                    <a:lnTo>
                      <a:pt x="60" y="150"/>
                    </a:lnTo>
                    <a:lnTo>
                      <a:pt x="71" y="159"/>
                    </a:lnTo>
                    <a:lnTo>
                      <a:pt x="95" y="176"/>
                    </a:lnTo>
                    <a:lnTo>
                      <a:pt x="121" y="190"/>
                    </a:lnTo>
                    <a:lnTo>
                      <a:pt x="149" y="203"/>
                    </a:lnTo>
                    <a:lnTo>
                      <a:pt x="176" y="216"/>
                    </a:lnTo>
                    <a:lnTo>
                      <a:pt x="202" y="226"/>
                    </a:lnTo>
                    <a:lnTo>
                      <a:pt x="230" y="234"/>
                    </a:lnTo>
                    <a:lnTo>
                      <a:pt x="254" y="243"/>
                    </a:lnTo>
                    <a:lnTo>
                      <a:pt x="275" y="252"/>
                    </a:lnTo>
                    <a:lnTo>
                      <a:pt x="294" y="260"/>
                    </a:lnTo>
                    <a:lnTo>
                      <a:pt x="309" y="267"/>
                    </a:lnTo>
                    <a:lnTo>
                      <a:pt x="315" y="257"/>
                    </a:lnTo>
                    <a:lnTo>
                      <a:pt x="300" y="249"/>
                    </a:lnTo>
                    <a:lnTo>
                      <a:pt x="280" y="240"/>
                    </a:lnTo>
                    <a:lnTo>
                      <a:pt x="259" y="233"/>
                    </a:lnTo>
                    <a:lnTo>
                      <a:pt x="234" y="224"/>
                    </a:lnTo>
                    <a:lnTo>
                      <a:pt x="208" y="214"/>
                    </a:lnTo>
                    <a:lnTo>
                      <a:pt x="181" y="204"/>
                    </a:lnTo>
                    <a:lnTo>
                      <a:pt x="153" y="193"/>
                    </a:lnTo>
                    <a:lnTo>
                      <a:pt x="127" y="180"/>
                    </a:lnTo>
                    <a:lnTo>
                      <a:pt x="103" y="166"/>
                    </a:lnTo>
                    <a:lnTo>
                      <a:pt x="78" y="150"/>
                    </a:lnTo>
                    <a:lnTo>
                      <a:pt x="68" y="141"/>
                    </a:lnTo>
                    <a:lnTo>
                      <a:pt x="58" y="131"/>
                    </a:lnTo>
                    <a:lnTo>
                      <a:pt x="49" y="121"/>
                    </a:lnTo>
                    <a:lnTo>
                      <a:pt x="40" y="111"/>
                    </a:lnTo>
                    <a:lnTo>
                      <a:pt x="32" y="101"/>
                    </a:lnTo>
                    <a:lnTo>
                      <a:pt x="26" y="88"/>
                    </a:lnTo>
                    <a:lnTo>
                      <a:pt x="22" y="77"/>
                    </a:lnTo>
                    <a:lnTo>
                      <a:pt x="17" y="64"/>
                    </a:lnTo>
                    <a:lnTo>
                      <a:pt x="16" y="50"/>
                    </a:lnTo>
                    <a:lnTo>
                      <a:pt x="14" y="35"/>
                    </a:lnTo>
                    <a:lnTo>
                      <a:pt x="14" y="20"/>
                    </a:lnTo>
                    <a:lnTo>
                      <a:pt x="16" y="4"/>
                    </a:lnTo>
                    <a:lnTo>
                      <a:pt x="3" y="0"/>
                    </a:lnTo>
                    <a:lnTo>
                      <a:pt x="14"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8" name="Freeform 204"/>
              <p:cNvSpPr>
                <a:spLocks/>
              </p:cNvSpPr>
              <p:nvPr/>
            </p:nvSpPr>
            <p:spPr bwMode="auto">
              <a:xfrm>
                <a:off x="4964" y="3674"/>
                <a:ext cx="36" cy="14"/>
              </a:xfrm>
              <a:custGeom>
                <a:avLst/>
                <a:gdLst>
                  <a:gd name="T0" fmla="*/ 9 w 72"/>
                  <a:gd name="T1" fmla="*/ 1 h 29"/>
                  <a:gd name="T2" fmla="*/ 9 w 72"/>
                  <a:gd name="T3" fmla="*/ 1 h 29"/>
                  <a:gd name="T4" fmla="*/ 8 w 72"/>
                  <a:gd name="T5" fmla="*/ 1 h 29"/>
                  <a:gd name="T6" fmla="*/ 7 w 72"/>
                  <a:gd name="T7" fmla="*/ 2 h 29"/>
                  <a:gd name="T8" fmla="*/ 5 w 72"/>
                  <a:gd name="T9" fmla="*/ 2 h 29"/>
                  <a:gd name="T10" fmla="*/ 4 w 72"/>
                  <a:gd name="T11" fmla="*/ 2 h 29"/>
                  <a:gd name="T12" fmla="*/ 3 w 72"/>
                  <a:gd name="T13" fmla="*/ 1 h 29"/>
                  <a:gd name="T14" fmla="*/ 3 w 72"/>
                  <a:gd name="T15" fmla="*/ 1 h 29"/>
                  <a:gd name="T16" fmla="*/ 2 w 72"/>
                  <a:gd name="T17" fmla="*/ 1 h 29"/>
                  <a:gd name="T18" fmla="*/ 2 w 72"/>
                  <a:gd name="T19" fmla="*/ 0 h 29"/>
                  <a:gd name="T20" fmla="*/ 2 w 72"/>
                  <a:gd name="T21" fmla="*/ 0 h 29"/>
                  <a:gd name="T22" fmla="*/ 2 w 72"/>
                  <a:gd name="T23" fmla="*/ 0 h 29"/>
                  <a:gd name="T24" fmla="*/ 0 w 72"/>
                  <a:gd name="T25" fmla="*/ 0 h 29"/>
                  <a:gd name="T26" fmla="*/ 1 w 72"/>
                  <a:gd name="T27" fmla="*/ 0 h 29"/>
                  <a:gd name="T28" fmla="*/ 1 w 72"/>
                  <a:gd name="T29" fmla="*/ 1 h 29"/>
                  <a:gd name="T30" fmla="*/ 1 w 72"/>
                  <a:gd name="T31" fmla="*/ 2 h 29"/>
                  <a:gd name="T32" fmla="*/ 2 w 72"/>
                  <a:gd name="T33" fmla="*/ 2 h 29"/>
                  <a:gd name="T34" fmla="*/ 3 w 72"/>
                  <a:gd name="T35" fmla="*/ 3 h 29"/>
                  <a:gd name="T36" fmla="*/ 4 w 72"/>
                  <a:gd name="T37" fmla="*/ 3 h 29"/>
                  <a:gd name="T38" fmla="*/ 5 w 72"/>
                  <a:gd name="T39" fmla="*/ 3 h 29"/>
                  <a:gd name="T40" fmla="*/ 7 w 72"/>
                  <a:gd name="T41" fmla="*/ 3 h 29"/>
                  <a:gd name="T42" fmla="*/ 8 w 72"/>
                  <a:gd name="T43" fmla="*/ 3 h 29"/>
                  <a:gd name="T44" fmla="*/ 9 w 72"/>
                  <a:gd name="T45" fmla="*/ 2 h 29"/>
                  <a:gd name="T46" fmla="*/ 9 w 72"/>
                  <a:gd name="T47" fmla="*/ 2 h 29"/>
                  <a:gd name="T48" fmla="*/ 9 w 72"/>
                  <a:gd name="T49" fmla="*/ 1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29">
                    <a:moveTo>
                      <a:pt x="69" y="12"/>
                    </a:moveTo>
                    <a:lnTo>
                      <a:pt x="69" y="12"/>
                    </a:lnTo>
                    <a:lnTo>
                      <a:pt x="60" y="14"/>
                    </a:lnTo>
                    <a:lnTo>
                      <a:pt x="49" y="16"/>
                    </a:lnTo>
                    <a:lnTo>
                      <a:pt x="40" y="16"/>
                    </a:lnTo>
                    <a:lnTo>
                      <a:pt x="31" y="16"/>
                    </a:lnTo>
                    <a:lnTo>
                      <a:pt x="23" y="14"/>
                    </a:lnTo>
                    <a:lnTo>
                      <a:pt x="17" y="12"/>
                    </a:lnTo>
                    <a:lnTo>
                      <a:pt x="15" y="10"/>
                    </a:lnTo>
                    <a:lnTo>
                      <a:pt x="14" y="7"/>
                    </a:lnTo>
                    <a:lnTo>
                      <a:pt x="14" y="4"/>
                    </a:lnTo>
                    <a:lnTo>
                      <a:pt x="14" y="2"/>
                    </a:lnTo>
                    <a:lnTo>
                      <a:pt x="0" y="0"/>
                    </a:lnTo>
                    <a:lnTo>
                      <a:pt x="1" y="7"/>
                    </a:lnTo>
                    <a:lnTo>
                      <a:pt x="3" y="12"/>
                    </a:lnTo>
                    <a:lnTo>
                      <a:pt x="5" y="17"/>
                    </a:lnTo>
                    <a:lnTo>
                      <a:pt x="9" y="22"/>
                    </a:lnTo>
                    <a:lnTo>
                      <a:pt x="18" y="26"/>
                    </a:lnTo>
                    <a:lnTo>
                      <a:pt x="29" y="29"/>
                    </a:lnTo>
                    <a:lnTo>
                      <a:pt x="40" y="29"/>
                    </a:lnTo>
                    <a:lnTo>
                      <a:pt x="52" y="27"/>
                    </a:lnTo>
                    <a:lnTo>
                      <a:pt x="63" y="26"/>
                    </a:lnTo>
                    <a:lnTo>
                      <a:pt x="72" y="23"/>
                    </a:lnTo>
                    <a:lnTo>
                      <a:pt x="69"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79" name="Freeform 205"/>
              <p:cNvSpPr>
                <a:spLocks/>
              </p:cNvSpPr>
              <p:nvPr/>
            </p:nvSpPr>
            <p:spPr bwMode="auto">
              <a:xfrm>
                <a:off x="4998" y="3652"/>
                <a:ext cx="40" cy="33"/>
              </a:xfrm>
              <a:custGeom>
                <a:avLst/>
                <a:gdLst>
                  <a:gd name="T0" fmla="*/ 10 w 79"/>
                  <a:gd name="T1" fmla="*/ 2 h 66"/>
                  <a:gd name="T2" fmla="*/ 10 w 79"/>
                  <a:gd name="T3" fmla="*/ 0 h 66"/>
                  <a:gd name="T4" fmla="*/ 8 w 79"/>
                  <a:gd name="T5" fmla="*/ 1 h 66"/>
                  <a:gd name="T6" fmla="*/ 7 w 79"/>
                  <a:gd name="T7" fmla="*/ 2 h 66"/>
                  <a:gd name="T8" fmla="*/ 7 w 79"/>
                  <a:gd name="T9" fmla="*/ 3 h 66"/>
                  <a:gd name="T10" fmla="*/ 5 w 79"/>
                  <a:gd name="T11" fmla="*/ 4 h 66"/>
                  <a:gd name="T12" fmla="*/ 4 w 79"/>
                  <a:gd name="T13" fmla="*/ 5 h 66"/>
                  <a:gd name="T14" fmla="*/ 3 w 79"/>
                  <a:gd name="T15" fmla="*/ 6 h 66"/>
                  <a:gd name="T16" fmla="*/ 2 w 79"/>
                  <a:gd name="T17" fmla="*/ 7 h 66"/>
                  <a:gd name="T18" fmla="*/ 0 w 79"/>
                  <a:gd name="T19" fmla="*/ 7 h 66"/>
                  <a:gd name="T20" fmla="*/ 1 w 79"/>
                  <a:gd name="T21" fmla="*/ 9 h 66"/>
                  <a:gd name="T22" fmla="*/ 3 w 79"/>
                  <a:gd name="T23" fmla="*/ 8 h 66"/>
                  <a:gd name="T24" fmla="*/ 4 w 79"/>
                  <a:gd name="T25" fmla="*/ 7 h 66"/>
                  <a:gd name="T26" fmla="*/ 5 w 79"/>
                  <a:gd name="T27" fmla="*/ 6 h 66"/>
                  <a:gd name="T28" fmla="*/ 7 w 79"/>
                  <a:gd name="T29" fmla="*/ 5 h 66"/>
                  <a:gd name="T30" fmla="*/ 8 w 79"/>
                  <a:gd name="T31" fmla="*/ 4 h 66"/>
                  <a:gd name="T32" fmla="*/ 9 w 79"/>
                  <a:gd name="T33" fmla="*/ 3 h 66"/>
                  <a:gd name="T34" fmla="*/ 9 w 79"/>
                  <a:gd name="T35" fmla="*/ 2 h 66"/>
                  <a:gd name="T36" fmla="*/ 10 w 79"/>
                  <a:gd name="T37" fmla="*/ 2 h 66"/>
                  <a:gd name="T38" fmla="*/ 9 w 79"/>
                  <a:gd name="T39" fmla="*/ 0 h 66"/>
                  <a:gd name="T40" fmla="*/ 10 w 79"/>
                  <a:gd name="T41" fmla="*/ 2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9" h="66">
                    <a:moveTo>
                      <a:pt x="79" y="12"/>
                    </a:moveTo>
                    <a:lnTo>
                      <a:pt x="73" y="0"/>
                    </a:lnTo>
                    <a:lnTo>
                      <a:pt x="64" y="6"/>
                    </a:lnTo>
                    <a:lnTo>
                      <a:pt x="56" y="12"/>
                    </a:lnTo>
                    <a:lnTo>
                      <a:pt x="49" y="20"/>
                    </a:lnTo>
                    <a:lnTo>
                      <a:pt x="39" y="27"/>
                    </a:lnTo>
                    <a:lnTo>
                      <a:pt x="30" y="36"/>
                    </a:lnTo>
                    <a:lnTo>
                      <a:pt x="21" y="43"/>
                    </a:lnTo>
                    <a:lnTo>
                      <a:pt x="10" y="50"/>
                    </a:lnTo>
                    <a:lnTo>
                      <a:pt x="0" y="55"/>
                    </a:lnTo>
                    <a:lnTo>
                      <a:pt x="3" y="66"/>
                    </a:lnTo>
                    <a:lnTo>
                      <a:pt x="17" y="60"/>
                    </a:lnTo>
                    <a:lnTo>
                      <a:pt x="29" y="53"/>
                    </a:lnTo>
                    <a:lnTo>
                      <a:pt x="39" y="45"/>
                    </a:lnTo>
                    <a:lnTo>
                      <a:pt x="49" y="36"/>
                    </a:lnTo>
                    <a:lnTo>
                      <a:pt x="58" y="29"/>
                    </a:lnTo>
                    <a:lnTo>
                      <a:pt x="65" y="20"/>
                    </a:lnTo>
                    <a:lnTo>
                      <a:pt x="72" y="15"/>
                    </a:lnTo>
                    <a:lnTo>
                      <a:pt x="78" y="12"/>
                    </a:lnTo>
                    <a:lnTo>
                      <a:pt x="72" y="0"/>
                    </a:lnTo>
                    <a:lnTo>
                      <a:pt x="79"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0" name="Freeform 206"/>
              <p:cNvSpPr>
                <a:spLocks/>
              </p:cNvSpPr>
              <p:nvPr/>
            </p:nvSpPr>
            <p:spPr bwMode="auto">
              <a:xfrm>
                <a:off x="4964" y="3652"/>
                <a:ext cx="74" cy="30"/>
              </a:xfrm>
              <a:custGeom>
                <a:avLst/>
                <a:gdLst>
                  <a:gd name="T0" fmla="*/ 2 w 148"/>
                  <a:gd name="T1" fmla="*/ 6 h 60"/>
                  <a:gd name="T2" fmla="*/ 1 w 148"/>
                  <a:gd name="T3" fmla="*/ 6 h 60"/>
                  <a:gd name="T4" fmla="*/ 2 w 148"/>
                  <a:gd name="T5" fmla="*/ 7 h 60"/>
                  <a:gd name="T6" fmla="*/ 3 w 148"/>
                  <a:gd name="T7" fmla="*/ 8 h 60"/>
                  <a:gd name="T8" fmla="*/ 4 w 148"/>
                  <a:gd name="T9" fmla="*/ 8 h 60"/>
                  <a:gd name="T10" fmla="*/ 5 w 148"/>
                  <a:gd name="T11" fmla="*/ 8 h 60"/>
                  <a:gd name="T12" fmla="*/ 6 w 148"/>
                  <a:gd name="T13" fmla="*/ 8 h 60"/>
                  <a:gd name="T14" fmla="*/ 7 w 148"/>
                  <a:gd name="T15" fmla="*/ 8 h 60"/>
                  <a:gd name="T16" fmla="*/ 9 w 148"/>
                  <a:gd name="T17" fmla="*/ 7 h 60"/>
                  <a:gd name="T18" fmla="*/ 10 w 148"/>
                  <a:gd name="T19" fmla="*/ 7 h 60"/>
                  <a:gd name="T20" fmla="*/ 15 w 148"/>
                  <a:gd name="T21" fmla="*/ 4 h 60"/>
                  <a:gd name="T22" fmla="*/ 19 w 148"/>
                  <a:gd name="T23" fmla="*/ 2 h 60"/>
                  <a:gd name="T24" fmla="*/ 18 w 148"/>
                  <a:gd name="T25" fmla="*/ 0 h 60"/>
                  <a:gd name="T26" fmla="*/ 14 w 148"/>
                  <a:gd name="T27" fmla="*/ 3 h 60"/>
                  <a:gd name="T28" fmla="*/ 9 w 148"/>
                  <a:gd name="T29" fmla="*/ 5 h 60"/>
                  <a:gd name="T30" fmla="*/ 8 w 148"/>
                  <a:gd name="T31" fmla="*/ 6 h 60"/>
                  <a:gd name="T32" fmla="*/ 7 w 148"/>
                  <a:gd name="T33" fmla="*/ 6 h 60"/>
                  <a:gd name="T34" fmla="*/ 6 w 148"/>
                  <a:gd name="T35" fmla="*/ 6 h 60"/>
                  <a:gd name="T36" fmla="*/ 5 w 148"/>
                  <a:gd name="T37" fmla="*/ 7 h 60"/>
                  <a:gd name="T38" fmla="*/ 4 w 148"/>
                  <a:gd name="T39" fmla="*/ 6 h 60"/>
                  <a:gd name="T40" fmla="*/ 3 w 148"/>
                  <a:gd name="T41" fmla="*/ 6 h 60"/>
                  <a:gd name="T42" fmla="*/ 3 w 148"/>
                  <a:gd name="T43" fmla="*/ 6 h 60"/>
                  <a:gd name="T44" fmla="*/ 2 w 148"/>
                  <a:gd name="T45" fmla="*/ 5 h 60"/>
                  <a:gd name="T46" fmla="*/ 0 w 148"/>
                  <a:gd name="T47" fmla="*/ 6 h 60"/>
                  <a:gd name="T48" fmla="*/ 2 w 148"/>
                  <a:gd name="T49" fmla="*/ 5 h 60"/>
                  <a:gd name="T50" fmla="*/ 1 w 148"/>
                  <a:gd name="T51" fmla="*/ 4 h 60"/>
                  <a:gd name="T52" fmla="*/ 0 w 148"/>
                  <a:gd name="T53" fmla="*/ 6 h 60"/>
                  <a:gd name="T54" fmla="*/ 2 w 148"/>
                  <a:gd name="T55" fmla="*/ 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8" h="60">
                    <a:moveTo>
                      <a:pt x="14" y="45"/>
                    </a:moveTo>
                    <a:lnTo>
                      <a:pt x="3" y="47"/>
                    </a:lnTo>
                    <a:lnTo>
                      <a:pt x="11" y="55"/>
                    </a:lnTo>
                    <a:lnTo>
                      <a:pt x="18" y="57"/>
                    </a:lnTo>
                    <a:lnTo>
                      <a:pt x="27" y="60"/>
                    </a:lnTo>
                    <a:lnTo>
                      <a:pt x="37" y="60"/>
                    </a:lnTo>
                    <a:lnTo>
                      <a:pt x="47" y="59"/>
                    </a:lnTo>
                    <a:lnTo>
                      <a:pt x="56" y="57"/>
                    </a:lnTo>
                    <a:lnTo>
                      <a:pt x="67" y="55"/>
                    </a:lnTo>
                    <a:lnTo>
                      <a:pt x="78" y="50"/>
                    </a:lnTo>
                    <a:lnTo>
                      <a:pt x="115" y="30"/>
                    </a:lnTo>
                    <a:lnTo>
                      <a:pt x="148" y="12"/>
                    </a:lnTo>
                    <a:lnTo>
                      <a:pt x="141" y="0"/>
                    </a:lnTo>
                    <a:lnTo>
                      <a:pt x="108" y="20"/>
                    </a:lnTo>
                    <a:lnTo>
                      <a:pt x="72" y="39"/>
                    </a:lnTo>
                    <a:lnTo>
                      <a:pt x="63" y="43"/>
                    </a:lnTo>
                    <a:lnTo>
                      <a:pt x="53" y="46"/>
                    </a:lnTo>
                    <a:lnTo>
                      <a:pt x="44" y="47"/>
                    </a:lnTo>
                    <a:lnTo>
                      <a:pt x="37" y="49"/>
                    </a:lnTo>
                    <a:lnTo>
                      <a:pt x="29" y="47"/>
                    </a:lnTo>
                    <a:lnTo>
                      <a:pt x="23" y="46"/>
                    </a:lnTo>
                    <a:lnTo>
                      <a:pt x="17" y="43"/>
                    </a:lnTo>
                    <a:lnTo>
                      <a:pt x="12" y="40"/>
                    </a:lnTo>
                    <a:lnTo>
                      <a:pt x="0" y="43"/>
                    </a:lnTo>
                    <a:lnTo>
                      <a:pt x="12" y="40"/>
                    </a:lnTo>
                    <a:lnTo>
                      <a:pt x="1" y="30"/>
                    </a:lnTo>
                    <a:lnTo>
                      <a:pt x="0" y="43"/>
                    </a:lnTo>
                    <a:lnTo>
                      <a:pt x="14"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1" name="Freeform 207"/>
              <p:cNvSpPr>
                <a:spLocks/>
              </p:cNvSpPr>
              <p:nvPr/>
            </p:nvSpPr>
            <p:spPr bwMode="auto">
              <a:xfrm>
                <a:off x="4658" y="3623"/>
                <a:ext cx="743" cy="473"/>
              </a:xfrm>
              <a:custGeom>
                <a:avLst/>
                <a:gdLst>
                  <a:gd name="T0" fmla="*/ 142 w 1486"/>
                  <a:gd name="T1" fmla="*/ 14 h 945"/>
                  <a:gd name="T2" fmla="*/ 141 w 1486"/>
                  <a:gd name="T3" fmla="*/ 8 h 945"/>
                  <a:gd name="T4" fmla="*/ 142 w 1486"/>
                  <a:gd name="T5" fmla="*/ 4 h 945"/>
                  <a:gd name="T6" fmla="*/ 144 w 1486"/>
                  <a:gd name="T7" fmla="*/ 1 h 945"/>
                  <a:gd name="T8" fmla="*/ 147 w 1486"/>
                  <a:gd name="T9" fmla="*/ 1 h 945"/>
                  <a:gd name="T10" fmla="*/ 151 w 1486"/>
                  <a:gd name="T11" fmla="*/ 3 h 945"/>
                  <a:gd name="T12" fmla="*/ 157 w 1486"/>
                  <a:gd name="T13" fmla="*/ 8 h 945"/>
                  <a:gd name="T14" fmla="*/ 160 w 1486"/>
                  <a:gd name="T15" fmla="*/ 10 h 945"/>
                  <a:gd name="T16" fmla="*/ 171 w 1486"/>
                  <a:gd name="T17" fmla="*/ 13 h 945"/>
                  <a:gd name="T18" fmla="*/ 178 w 1486"/>
                  <a:gd name="T19" fmla="*/ 15 h 945"/>
                  <a:gd name="T20" fmla="*/ 184 w 1486"/>
                  <a:gd name="T21" fmla="*/ 18 h 945"/>
                  <a:gd name="T22" fmla="*/ 186 w 1486"/>
                  <a:gd name="T23" fmla="*/ 21 h 945"/>
                  <a:gd name="T24" fmla="*/ 186 w 1486"/>
                  <a:gd name="T25" fmla="*/ 23 h 945"/>
                  <a:gd name="T26" fmla="*/ 185 w 1486"/>
                  <a:gd name="T27" fmla="*/ 25 h 945"/>
                  <a:gd name="T28" fmla="*/ 184 w 1486"/>
                  <a:gd name="T29" fmla="*/ 27 h 945"/>
                  <a:gd name="T30" fmla="*/ 179 w 1486"/>
                  <a:gd name="T31" fmla="*/ 28 h 945"/>
                  <a:gd name="T32" fmla="*/ 169 w 1486"/>
                  <a:gd name="T33" fmla="*/ 28 h 945"/>
                  <a:gd name="T34" fmla="*/ 165 w 1486"/>
                  <a:gd name="T35" fmla="*/ 29 h 945"/>
                  <a:gd name="T36" fmla="*/ 156 w 1486"/>
                  <a:gd name="T37" fmla="*/ 37 h 945"/>
                  <a:gd name="T38" fmla="*/ 158 w 1486"/>
                  <a:gd name="T39" fmla="*/ 41 h 945"/>
                  <a:gd name="T40" fmla="*/ 159 w 1486"/>
                  <a:gd name="T41" fmla="*/ 51 h 945"/>
                  <a:gd name="T42" fmla="*/ 159 w 1486"/>
                  <a:gd name="T43" fmla="*/ 58 h 945"/>
                  <a:gd name="T44" fmla="*/ 157 w 1486"/>
                  <a:gd name="T45" fmla="*/ 63 h 945"/>
                  <a:gd name="T46" fmla="*/ 156 w 1486"/>
                  <a:gd name="T47" fmla="*/ 66 h 945"/>
                  <a:gd name="T48" fmla="*/ 152 w 1486"/>
                  <a:gd name="T49" fmla="*/ 71 h 945"/>
                  <a:gd name="T50" fmla="*/ 138 w 1486"/>
                  <a:gd name="T51" fmla="*/ 83 h 945"/>
                  <a:gd name="T52" fmla="*/ 134 w 1486"/>
                  <a:gd name="T53" fmla="*/ 87 h 945"/>
                  <a:gd name="T54" fmla="*/ 126 w 1486"/>
                  <a:gd name="T55" fmla="*/ 91 h 945"/>
                  <a:gd name="T56" fmla="*/ 116 w 1486"/>
                  <a:gd name="T57" fmla="*/ 96 h 945"/>
                  <a:gd name="T58" fmla="*/ 111 w 1486"/>
                  <a:gd name="T59" fmla="*/ 100 h 945"/>
                  <a:gd name="T60" fmla="*/ 99 w 1486"/>
                  <a:gd name="T61" fmla="*/ 108 h 945"/>
                  <a:gd name="T62" fmla="*/ 90 w 1486"/>
                  <a:gd name="T63" fmla="*/ 112 h 945"/>
                  <a:gd name="T64" fmla="*/ 80 w 1486"/>
                  <a:gd name="T65" fmla="*/ 116 h 945"/>
                  <a:gd name="T66" fmla="*/ 67 w 1486"/>
                  <a:gd name="T67" fmla="*/ 118 h 945"/>
                  <a:gd name="T68" fmla="*/ 56 w 1486"/>
                  <a:gd name="T69" fmla="*/ 118 h 945"/>
                  <a:gd name="T70" fmla="*/ 49 w 1486"/>
                  <a:gd name="T71" fmla="*/ 116 h 945"/>
                  <a:gd name="T72" fmla="*/ 34 w 1486"/>
                  <a:gd name="T73" fmla="*/ 108 h 945"/>
                  <a:gd name="T74" fmla="*/ 23 w 1486"/>
                  <a:gd name="T75" fmla="*/ 101 h 945"/>
                  <a:gd name="T76" fmla="*/ 20 w 1486"/>
                  <a:gd name="T77" fmla="*/ 101 h 945"/>
                  <a:gd name="T78" fmla="*/ 17 w 1486"/>
                  <a:gd name="T79" fmla="*/ 99 h 945"/>
                  <a:gd name="T80" fmla="*/ 13 w 1486"/>
                  <a:gd name="T81" fmla="*/ 95 h 945"/>
                  <a:gd name="T82" fmla="*/ 7 w 1486"/>
                  <a:gd name="T83" fmla="*/ 87 h 945"/>
                  <a:gd name="T84" fmla="*/ 2 w 1486"/>
                  <a:gd name="T85" fmla="*/ 78 h 945"/>
                  <a:gd name="T86" fmla="*/ 0 w 1486"/>
                  <a:gd name="T87" fmla="*/ 70 h 945"/>
                  <a:gd name="T88" fmla="*/ 1 w 1486"/>
                  <a:gd name="T89" fmla="*/ 67 h 945"/>
                  <a:gd name="T90" fmla="*/ 4 w 1486"/>
                  <a:gd name="T91" fmla="*/ 63 h 945"/>
                  <a:gd name="T92" fmla="*/ 10 w 1486"/>
                  <a:gd name="T93" fmla="*/ 59 h 945"/>
                  <a:gd name="T94" fmla="*/ 15 w 1486"/>
                  <a:gd name="T95" fmla="*/ 55 h 945"/>
                  <a:gd name="T96" fmla="*/ 17 w 1486"/>
                  <a:gd name="T97" fmla="*/ 52 h 945"/>
                  <a:gd name="T98" fmla="*/ 18 w 1486"/>
                  <a:gd name="T99" fmla="*/ 47 h 945"/>
                  <a:gd name="T100" fmla="*/ 20 w 1486"/>
                  <a:gd name="T101" fmla="*/ 42 h 945"/>
                  <a:gd name="T102" fmla="*/ 22 w 1486"/>
                  <a:gd name="T103" fmla="*/ 39 h 945"/>
                  <a:gd name="T104" fmla="*/ 33 w 1486"/>
                  <a:gd name="T105" fmla="*/ 33 h 945"/>
                  <a:gd name="T106" fmla="*/ 42 w 1486"/>
                  <a:gd name="T107" fmla="*/ 29 h 945"/>
                  <a:gd name="T108" fmla="*/ 51 w 1486"/>
                  <a:gd name="T109" fmla="*/ 27 h 945"/>
                  <a:gd name="T110" fmla="*/ 59 w 1486"/>
                  <a:gd name="T111" fmla="*/ 25 h 945"/>
                  <a:gd name="T112" fmla="*/ 73 w 1486"/>
                  <a:gd name="T113" fmla="*/ 24 h 945"/>
                  <a:gd name="T114" fmla="*/ 85 w 1486"/>
                  <a:gd name="T115" fmla="*/ 25 h 945"/>
                  <a:gd name="T116" fmla="*/ 97 w 1486"/>
                  <a:gd name="T117" fmla="*/ 26 h 945"/>
                  <a:gd name="T118" fmla="*/ 112 w 1486"/>
                  <a:gd name="T119" fmla="*/ 24 h 945"/>
                  <a:gd name="T120" fmla="*/ 124 w 1486"/>
                  <a:gd name="T121" fmla="*/ 24 h 945"/>
                  <a:gd name="T122" fmla="*/ 136 w 1486"/>
                  <a:gd name="T123" fmla="*/ 25 h 9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86" h="945">
                    <a:moveTo>
                      <a:pt x="1127" y="146"/>
                    </a:moveTo>
                    <a:lnTo>
                      <a:pt x="1129" y="129"/>
                    </a:lnTo>
                    <a:lnTo>
                      <a:pt x="1130" y="112"/>
                    </a:lnTo>
                    <a:lnTo>
                      <a:pt x="1129" y="94"/>
                    </a:lnTo>
                    <a:lnTo>
                      <a:pt x="1129" y="79"/>
                    </a:lnTo>
                    <a:lnTo>
                      <a:pt x="1127" y="64"/>
                    </a:lnTo>
                    <a:lnTo>
                      <a:pt x="1127" y="50"/>
                    </a:lnTo>
                    <a:lnTo>
                      <a:pt x="1129" y="37"/>
                    </a:lnTo>
                    <a:lnTo>
                      <a:pt x="1130" y="27"/>
                    </a:lnTo>
                    <a:lnTo>
                      <a:pt x="1133" y="17"/>
                    </a:lnTo>
                    <a:lnTo>
                      <a:pt x="1139" y="9"/>
                    </a:lnTo>
                    <a:lnTo>
                      <a:pt x="1145" y="4"/>
                    </a:lnTo>
                    <a:lnTo>
                      <a:pt x="1153" y="1"/>
                    </a:lnTo>
                    <a:lnTo>
                      <a:pt x="1161" y="0"/>
                    </a:lnTo>
                    <a:lnTo>
                      <a:pt x="1170" y="1"/>
                    </a:lnTo>
                    <a:lnTo>
                      <a:pt x="1179" y="4"/>
                    </a:lnTo>
                    <a:lnTo>
                      <a:pt x="1190" y="9"/>
                    </a:lnTo>
                    <a:lnTo>
                      <a:pt x="1208" y="20"/>
                    </a:lnTo>
                    <a:lnTo>
                      <a:pt x="1226" y="33"/>
                    </a:lnTo>
                    <a:lnTo>
                      <a:pt x="1240" y="47"/>
                    </a:lnTo>
                    <a:lnTo>
                      <a:pt x="1252" y="60"/>
                    </a:lnTo>
                    <a:lnTo>
                      <a:pt x="1257" y="66"/>
                    </a:lnTo>
                    <a:lnTo>
                      <a:pt x="1266" y="72"/>
                    </a:lnTo>
                    <a:lnTo>
                      <a:pt x="1278" y="76"/>
                    </a:lnTo>
                    <a:lnTo>
                      <a:pt x="1292" y="80"/>
                    </a:lnTo>
                    <a:lnTo>
                      <a:pt x="1327" y="89"/>
                    </a:lnTo>
                    <a:lnTo>
                      <a:pt x="1366" y="97"/>
                    </a:lnTo>
                    <a:lnTo>
                      <a:pt x="1385" y="103"/>
                    </a:lnTo>
                    <a:lnTo>
                      <a:pt x="1404" y="109"/>
                    </a:lnTo>
                    <a:lnTo>
                      <a:pt x="1422" y="116"/>
                    </a:lnTo>
                    <a:lnTo>
                      <a:pt x="1439" y="123"/>
                    </a:lnTo>
                    <a:lnTo>
                      <a:pt x="1454" y="133"/>
                    </a:lnTo>
                    <a:lnTo>
                      <a:pt x="1468" y="143"/>
                    </a:lnTo>
                    <a:lnTo>
                      <a:pt x="1474" y="149"/>
                    </a:lnTo>
                    <a:lnTo>
                      <a:pt x="1479" y="156"/>
                    </a:lnTo>
                    <a:lnTo>
                      <a:pt x="1483" y="163"/>
                    </a:lnTo>
                    <a:lnTo>
                      <a:pt x="1486" y="170"/>
                    </a:lnTo>
                    <a:lnTo>
                      <a:pt x="1486" y="176"/>
                    </a:lnTo>
                    <a:lnTo>
                      <a:pt x="1486" y="183"/>
                    </a:lnTo>
                    <a:lnTo>
                      <a:pt x="1485" y="189"/>
                    </a:lnTo>
                    <a:lnTo>
                      <a:pt x="1483" y="193"/>
                    </a:lnTo>
                    <a:lnTo>
                      <a:pt x="1480" y="198"/>
                    </a:lnTo>
                    <a:lnTo>
                      <a:pt x="1476" y="202"/>
                    </a:lnTo>
                    <a:lnTo>
                      <a:pt x="1471" y="206"/>
                    </a:lnTo>
                    <a:lnTo>
                      <a:pt x="1466" y="209"/>
                    </a:lnTo>
                    <a:lnTo>
                      <a:pt x="1454" y="215"/>
                    </a:lnTo>
                    <a:lnTo>
                      <a:pt x="1440" y="218"/>
                    </a:lnTo>
                    <a:lnTo>
                      <a:pt x="1425" y="218"/>
                    </a:lnTo>
                    <a:lnTo>
                      <a:pt x="1408" y="216"/>
                    </a:lnTo>
                    <a:lnTo>
                      <a:pt x="1376" y="219"/>
                    </a:lnTo>
                    <a:lnTo>
                      <a:pt x="1352" y="219"/>
                    </a:lnTo>
                    <a:lnTo>
                      <a:pt x="1341" y="220"/>
                    </a:lnTo>
                    <a:lnTo>
                      <a:pt x="1329" y="223"/>
                    </a:lnTo>
                    <a:lnTo>
                      <a:pt x="1317" y="229"/>
                    </a:lnTo>
                    <a:lnTo>
                      <a:pt x="1301" y="239"/>
                    </a:lnTo>
                    <a:lnTo>
                      <a:pt x="1243" y="285"/>
                    </a:lnTo>
                    <a:lnTo>
                      <a:pt x="1246" y="292"/>
                    </a:lnTo>
                    <a:lnTo>
                      <a:pt x="1251" y="302"/>
                    </a:lnTo>
                    <a:lnTo>
                      <a:pt x="1254" y="314"/>
                    </a:lnTo>
                    <a:lnTo>
                      <a:pt x="1259" y="326"/>
                    </a:lnTo>
                    <a:lnTo>
                      <a:pt x="1265" y="356"/>
                    </a:lnTo>
                    <a:lnTo>
                      <a:pt x="1268" y="391"/>
                    </a:lnTo>
                    <a:lnTo>
                      <a:pt x="1269" y="407"/>
                    </a:lnTo>
                    <a:lnTo>
                      <a:pt x="1269" y="424"/>
                    </a:lnTo>
                    <a:lnTo>
                      <a:pt x="1269" y="441"/>
                    </a:lnTo>
                    <a:lnTo>
                      <a:pt x="1268" y="457"/>
                    </a:lnTo>
                    <a:lnTo>
                      <a:pt x="1265" y="471"/>
                    </a:lnTo>
                    <a:lnTo>
                      <a:pt x="1262" y="485"/>
                    </a:lnTo>
                    <a:lnTo>
                      <a:pt x="1256" y="497"/>
                    </a:lnTo>
                    <a:lnTo>
                      <a:pt x="1249" y="507"/>
                    </a:lnTo>
                    <a:lnTo>
                      <a:pt x="1246" y="514"/>
                    </a:lnTo>
                    <a:lnTo>
                      <a:pt x="1242" y="523"/>
                    </a:lnTo>
                    <a:lnTo>
                      <a:pt x="1236" y="533"/>
                    </a:lnTo>
                    <a:lnTo>
                      <a:pt x="1228" y="541"/>
                    </a:lnTo>
                    <a:lnTo>
                      <a:pt x="1210" y="561"/>
                    </a:lnTo>
                    <a:lnTo>
                      <a:pt x="1188" y="581"/>
                    </a:lnTo>
                    <a:lnTo>
                      <a:pt x="1142" y="623"/>
                    </a:lnTo>
                    <a:lnTo>
                      <a:pt x="1101" y="663"/>
                    </a:lnTo>
                    <a:lnTo>
                      <a:pt x="1092" y="671"/>
                    </a:lnTo>
                    <a:lnTo>
                      <a:pt x="1083" y="680"/>
                    </a:lnTo>
                    <a:lnTo>
                      <a:pt x="1071" y="689"/>
                    </a:lnTo>
                    <a:lnTo>
                      <a:pt x="1058" y="696"/>
                    </a:lnTo>
                    <a:lnTo>
                      <a:pt x="1031" y="712"/>
                    </a:lnTo>
                    <a:lnTo>
                      <a:pt x="1002" y="724"/>
                    </a:lnTo>
                    <a:lnTo>
                      <a:pt x="970" y="739"/>
                    </a:lnTo>
                    <a:lnTo>
                      <a:pt x="941" y="755"/>
                    </a:lnTo>
                    <a:lnTo>
                      <a:pt x="925" y="763"/>
                    </a:lnTo>
                    <a:lnTo>
                      <a:pt x="912" y="773"/>
                    </a:lnTo>
                    <a:lnTo>
                      <a:pt x="899" y="783"/>
                    </a:lnTo>
                    <a:lnTo>
                      <a:pt x="887" y="793"/>
                    </a:lnTo>
                    <a:lnTo>
                      <a:pt x="852" y="819"/>
                    </a:lnTo>
                    <a:lnTo>
                      <a:pt x="812" y="846"/>
                    </a:lnTo>
                    <a:lnTo>
                      <a:pt x="791" y="859"/>
                    </a:lnTo>
                    <a:lnTo>
                      <a:pt x="769" y="871"/>
                    </a:lnTo>
                    <a:lnTo>
                      <a:pt x="745" y="883"/>
                    </a:lnTo>
                    <a:lnTo>
                      <a:pt x="720" y="895"/>
                    </a:lnTo>
                    <a:lnTo>
                      <a:pt x="693" y="905"/>
                    </a:lnTo>
                    <a:lnTo>
                      <a:pt x="665" y="915"/>
                    </a:lnTo>
                    <a:lnTo>
                      <a:pt x="635" y="924"/>
                    </a:lnTo>
                    <a:lnTo>
                      <a:pt x="604" y="931"/>
                    </a:lnTo>
                    <a:lnTo>
                      <a:pt x="571" y="936"/>
                    </a:lnTo>
                    <a:lnTo>
                      <a:pt x="534" y="941"/>
                    </a:lnTo>
                    <a:lnTo>
                      <a:pt x="496" y="944"/>
                    </a:lnTo>
                    <a:lnTo>
                      <a:pt x="456" y="945"/>
                    </a:lnTo>
                    <a:lnTo>
                      <a:pt x="441" y="944"/>
                    </a:lnTo>
                    <a:lnTo>
                      <a:pt x="424" y="939"/>
                    </a:lnTo>
                    <a:lnTo>
                      <a:pt x="406" y="934"/>
                    </a:lnTo>
                    <a:lnTo>
                      <a:pt x="386" y="925"/>
                    </a:lnTo>
                    <a:lnTo>
                      <a:pt x="347" y="906"/>
                    </a:lnTo>
                    <a:lnTo>
                      <a:pt x="308" y="883"/>
                    </a:lnTo>
                    <a:lnTo>
                      <a:pt x="271" y="861"/>
                    </a:lnTo>
                    <a:lnTo>
                      <a:pt x="236" y="838"/>
                    </a:lnTo>
                    <a:lnTo>
                      <a:pt x="205" y="819"/>
                    </a:lnTo>
                    <a:lnTo>
                      <a:pt x="182" y="806"/>
                    </a:lnTo>
                    <a:lnTo>
                      <a:pt x="175" y="806"/>
                    </a:lnTo>
                    <a:lnTo>
                      <a:pt x="166" y="805"/>
                    </a:lnTo>
                    <a:lnTo>
                      <a:pt x="158" y="803"/>
                    </a:lnTo>
                    <a:lnTo>
                      <a:pt x="149" y="799"/>
                    </a:lnTo>
                    <a:lnTo>
                      <a:pt x="140" y="795"/>
                    </a:lnTo>
                    <a:lnTo>
                      <a:pt x="130" y="789"/>
                    </a:lnTo>
                    <a:lnTo>
                      <a:pt x="123" y="782"/>
                    </a:lnTo>
                    <a:lnTo>
                      <a:pt x="114" y="775"/>
                    </a:lnTo>
                    <a:lnTo>
                      <a:pt x="97" y="756"/>
                    </a:lnTo>
                    <a:lnTo>
                      <a:pt x="80" y="736"/>
                    </a:lnTo>
                    <a:lnTo>
                      <a:pt x="63" y="714"/>
                    </a:lnTo>
                    <a:lnTo>
                      <a:pt x="49" y="690"/>
                    </a:lnTo>
                    <a:lnTo>
                      <a:pt x="36" y="666"/>
                    </a:lnTo>
                    <a:lnTo>
                      <a:pt x="25" y="641"/>
                    </a:lnTo>
                    <a:lnTo>
                      <a:pt x="14" y="617"/>
                    </a:lnTo>
                    <a:lnTo>
                      <a:pt x="8" y="594"/>
                    </a:lnTo>
                    <a:lnTo>
                      <a:pt x="2" y="573"/>
                    </a:lnTo>
                    <a:lnTo>
                      <a:pt x="0" y="553"/>
                    </a:lnTo>
                    <a:lnTo>
                      <a:pt x="0" y="544"/>
                    </a:lnTo>
                    <a:lnTo>
                      <a:pt x="2" y="537"/>
                    </a:lnTo>
                    <a:lnTo>
                      <a:pt x="4" y="530"/>
                    </a:lnTo>
                    <a:lnTo>
                      <a:pt x="7" y="524"/>
                    </a:lnTo>
                    <a:lnTo>
                      <a:pt x="17" y="511"/>
                    </a:lnTo>
                    <a:lnTo>
                      <a:pt x="31" y="501"/>
                    </a:lnTo>
                    <a:lnTo>
                      <a:pt x="48" y="491"/>
                    </a:lnTo>
                    <a:lnTo>
                      <a:pt x="63" y="481"/>
                    </a:lnTo>
                    <a:lnTo>
                      <a:pt x="78" y="471"/>
                    </a:lnTo>
                    <a:lnTo>
                      <a:pt x="94" y="461"/>
                    </a:lnTo>
                    <a:lnTo>
                      <a:pt x="107" y="450"/>
                    </a:lnTo>
                    <a:lnTo>
                      <a:pt x="120" y="437"/>
                    </a:lnTo>
                    <a:lnTo>
                      <a:pt x="124" y="431"/>
                    </a:lnTo>
                    <a:lnTo>
                      <a:pt x="129" y="422"/>
                    </a:lnTo>
                    <a:lnTo>
                      <a:pt x="132" y="415"/>
                    </a:lnTo>
                    <a:lnTo>
                      <a:pt x="135" y="407"/>
                    </a:lnTo>
                    <a:lnTo>
                      <a:pt x="140" y="389"/>
                    </a:lnTo>
                    <a:lnTo>
                      <a:pt x="144" y="372"/>
                    </a:lnTo>
                    <a:lnTo>
                      <a:pt x="149" y="355"/>
                    </a:lnTo>
                    <a:lnTo>
                      <a:pt x="155" y="338"/>
                    </a:lnTo>
                    <a:lnTo>
                      <a:pt x="159" y="329"/>
                    </a:lnTo>
                    <a:lnTo>
                      <a:pt x="164" y="322"/>
                    </a:lnTo>
                    <a:lnTo>
                      <a:pt x="169" y="314"/>
                    </a:lnTo>
                    <a:lnTo>
                      <a:pt x="176" y="306"/>
                    </a:lnTo>
                    <a:lnTo>
                      <a:pt x="204" y="291"/>
                    </a:lnTo>
                    <a:lnTo>
                      <a:pt x="231" y="276"/>
                    </a:lnTo>
                    <a:lnTo>
                      <a:pt x="257" y="263"/>
                    </a:lnTo>
                    <a:lnTo>
                      <a:pt x="283" y="252"/>
                    </a:lnTo>
                    <a:lnTo>
                      <a:pt x="309" y="242"/>
                    </a:lnTo>
                    <a:lnTo>
                      <a:pt x="332" y="232"/>
                    </a:lnTo>
                    <a:lnTo>
                      <a:pt x="357" y="225"/>
                    </a:lnTo>
                    <a:lnTo>
                      <a:pt x="380" y="218"/>
                    </a:lnTo>
                    <a:lnTo>
                      <a:pt x="401" y="210"/>
                    </a:lnTo>
                    <a:lnTo>
                      <a:pt x="424" y="206"/>
                    </a:lnTo>
                    <a:lnTo>
                      <a:pt x="444" y="202"/>
                    </a:lnTo>
                    <a:lnTo>
                      <a:pt x="465" y="199"/>
                    </a:lnTo>
                    <a:lnTo>
                      <a:pt x="505" y="193"/>
                    </a:lnTo>
                    <a:lnTo>
                      <a:pt x="542" y="192"/>
                    </a:lnTo>
                    <a:lnTo>
                      <a:pt x="578" y="192"/>
                    </a:lnTo>
                    <a:lnTo>
                      <a:pt x="613" y="193"/>
                    </a:lnTo>
                    <a:lnTo>
                      <a:pt x="647" y="196"/>
                    </a:lnTo>
                    <a:lnTo>
                      <a:pt x="679" y="199"/>
                    </a:lnTo>
                    <a:lnTo>
                      <a:pt x="711" y="202"/>
                    </a:lnTo>
                    <a:lnTo>
                      <a:pt x="743" y="205"/>
                    </a:lnTo>
                    <a:lnTo>
                      <a:pt x="776" y="206"/>
                    </a:lnTo>
                    <a:lnTo>
                      <a:pt x="808" y="208"/>
                    </a:lnTo>
                    <a:lnTo>
                      <a:pt x="852" y="199"/>
                    </a:lnTo>
                    <a:lnTo>
                      <a:pt x="892" y="192"/>
                    </a:lnTo>
                    <a:lnTo>
                      <a:pt x="927" y="187"/>
                    </a:lnTo>
                    <a:lnTo>
                      <a:pt x="959" y="185"/>
                    </a:lnTo>
                    <a:lnTo>
                      <a:pt x="990" y="185"/>
                    </a:lnTo>
                    <a:lnTo>
                      <a:pt x="1020" y="187"/>
                    </a:lnTo>
                    <a:lnTo>
                      <a:pt x="1052" y="190"/>
                    </a:lnTo>
                    <a:lnTo>
                      <a:pt x="1086" y="198"/>
                    </a:lnTo>
                    <a:lnTo>
                      <a:pt x="1127" y="146"/>
                    </a:lnTo>
                    <a:close/>
                  </a:path>
                </a:pathLst>
              </a:custGeom>
              <a:solidFill>
                <a:srgbClr val="CC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2" name="Freeform 208"/>
              <p:cNvSpPr>
                <a:spLocks/>
              </p:cNvSpPr>
              <p:nvPr/>
            </p:nvSpPr>
            <p:spPr bwMode="auto">
              <a:xfrm>
                <a:off x="5220" y="3636"/>
                <a:ext cx="4" cy="61"/>
              </a:xfrm>
              <a:custGeom>
                <a:avLst/>
                <a:gdLst>
                  <a:gd name="T0" fmla="*/ 1 w 8"/>
                  <a:gd name="T1" fmla="*/ 0 h 123"/>
                  <a:gd name="T2" fmla="*/ 1 w 8"/>
                  <a:gd name="T3" fmla="*/ 0 h 123"/>
                  <a:gd name="T4" fmla="*/ 1 w 8"/>
                  <a:gd name="T5" fmla="*/ 1 h 123"/>
                  <a:gd name="T6" fmla="*/ 1 w 8"/>
                  <a:gd name="T7" fmla="*/ 3 h 123"/>
                  <a:gd name="T8" fmla="*/ 1 w 8"/>
                  <a:gd name="T9" fmla="*/ 5 h 123"/>
                  <a:gd name="T10" fmla="*/ 1 w 8"/>
                  <a:gd name="T11" fmla="*/ 6 h 123"/>
                  <a:gd name="T12" fmla="*/ 1 w 8"/>
                  <a:gd name="T13" fmla="*/ 9 h 123"/>
                  <a:gd name="T14" fmla="*/ 1 w 8"/>
                  <a:gd name="T15" fmla="*/ 11 h 123"/>
                  <a:gd name="T16" fmla="*/ 1 w 8"/>
                  <a:gd name="T17" fmla="*/ 13 h 123"/>
                  <a:gd name="T18" fmla="*/ 0 w 8"/>
                  <a:gd name="T19" fmla="*/ 15 h 123"/>
                  <a:gd name="T20" fmla="*/ 1 w 8"/>
                  <a:gd name="T21" fmla="*/ 15 h 123"/>
                  <a:gd name="T22" fmla="*/ 1 w 8"/>
                  <a:gd name="T23" fmla="*/ 13 h 123"/>
                  <a:gd name="T24" fmla="*/ 1 w 8"/>
                  <a:gd name="T25" fmla="*/ 11 h 123"/>
                  <a:gd name="T26" fmla="*/ 1 w 8"/>
                  <a:gd name="T27" fmla="*/ 8 h 123"/>
                  <a:gd name="T28" fmla="*/ 1 w 8"/>
                  <a:gd name="T29" fmla="*/ 6 h 123"/>
                  <a:gd name="T30" fmla="*/ 1 w 8"/>
                  <a:gd name="T31" fmla="*/ 5 h 123"/>
                  <a:gd name="T32" fmla="*/ 1 w 8"/>
                  <a:gd name="T33" fmla="*/ 3 h 123"/>
                  <a:gd name="T34" fmla="*/ 1 w 8"/>
                  <a:gd name="T35" fmla="*/ 1 h 123"/>
                  <a:gd name="T36" fmla="*/ 1 w 8"/>
                  <a:gd name="T37" fmla="*/ 0 h 123"/>
                  <a:gd name="T38" fmla="*/ 1 w 8"/>
                  <a:gd name="T39" fmla="*/ 0 h 123"/>
                  <a:gd name="T40" fmla="*/ 1 w 8"/>
                  <a:gd name="T41" fmla="*/ 0 h 123"/>
                  <a:gd name="T42" fmla="*/ 1 w 8"/>
                  <a:gd name="T43" fmla="*/ 0 h 123"/>
                  <a:gd name="T44" fmla="*/ 1 w 8"/>
                  <a:gd name="T45" fmla="*/ 0 h 123"/>
                  <a:gd name="T46" fmla="*/ 1 w 8"/>
                  <a:gd name="T47" fmla="*/ 0 h 123"/>
                  <a:gd name="T48" fmla="*/ 1 w 8"/>
                  <a:gd name="T49" fmla="*/ 0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 h="123">
                    <a:moveTo>
                      <a:pt x="3" y="2"/>
                    </a:moveTo>
                    <a:lnTo>
                      <a:pt x="3" y="2"/>
                    </a:lnTo>
                    <a:lnTo>
                      <a:pt x="2" y="13"/>
                    </a:lnTo>
                    <a:lnTo>
                      <a:pt x="2" y="26"/>
                    </a:lnTo>
                    <a:lnTo>
                      <a:pt x="2" y="40"/>
                    </a:lnTo>
                    <a:lnTo>
                      <a:pt x="2" y="55"/>
                    </a:lnTo>
                    <a:lnTo>
                      <a:pt x="3" y="72"/>
                    </a:lnTo>
                    <a:lnTo>
                      <a:pt x="3" y="88"/>
                    </a:lnTo>
                    <a:lnTo>
                      <a:pt x="3" y="105"/>
                    </a:lnTo>
                    <a:lnTo>
                      <a:pt x="0" y="122"/>
                    </a:lnTo>
                    <a:lnTo>
                      <a:pt x="5" y="123"/>
                    </a:lnTo>
                    <a:lnTo>
                      <a:pt x="8" y="105"/>
                    </a:lnTo>
                    <a:lnTo>
                      <a:pt x="8" y="88"/>
                    </a:lnTo>
                    <a:lnTo>
                      <a:pt x="8" y="70"/>
                    </a:lnTo>
                    <a:lnTo>
                      <a:pt x="6" y="55"/>
                    </a:lnTo>
                    <a:lnTo>
                      <a:pt x="6" y="40"/>
                    </a:lnTo>
                    <a:lnTo>
                      <a:pt x="6" y="26"/>
                    </a:lnTo>
                    <a:lnTo>
                      <a:pt x="6" y="15"/>
                    </a:lnTo>
                    <a:lnTo>
                      <a:pt x="8" y="3"/>
                    </a:lnTo>
                    <a:lnTo>
                      <a:pt x="8" y="2"/>
                    </a:lnTo>
                    <a:lnTo>
                      <a:pt x="6" y="0"/>
                    </a:lnTo>
                    <a:lnTo>
                      <a:pt x="5" y="0"/>
                    </a:lnTo>
                    <a:lnTo>
                      <a:pt x="3"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3" name="Freeform 209"/>
              <p:cNvSpPr>
                <a:spLocks/>
              </p:cNvSpPr>
              <p:nvPr/>
            </p:nvSpPr>
            <p:spPr bwMode="auto">
              <a:xfrm>
                <a:off x="5222" y="3623"/>
                <a:ext cx="63" cy="32"/>
              </a:xfrm>
              <a:custGeom>
                <a:avLst/>
                <a:gdLst>
                  <a:gd name="T0" fmla="*/ 15 w 127"/>
                  <a:gd name="T1" fmla="*/ 7 h 65"/>
                  <a:gd name="T2" fmla="*/ 15 w 127"/>
                  <a:gd name="T3" fmla="*/ 7 h 65"/>
                  <a:gd name="T4" fmla="*/ 14 w 127"/>
                  <a:gd name="T5" fmla="*/ 6 h 65"/>
                  <a:gd name="T6" fmla="*/ 12 w 127"/>
                  <a:gd name="T7" fmla="*/ 4 h 65"/>
                  <a:gd name="T8" fmla="*/ 10 w 127"/>
                  <a:gd name="T9" fmla="*/ 2 h 65"/>
                  <a:gd name="T10" fmla="*/ 7 w 127"/>
                  <a:gd name="T11" fmla="*/ 1 h 65"/>
                  <a:gd name="T12" fmla="*/ 6 w 127"/>
                  <a:gd name="T13" fmla="*/ 0 h 65"/>
                  <a:gd name="T14" fmla="*/ 5 w 127"/>
                  <a:gd name="T15" fmla="*/ 0 h 65"/>
                  <a:gd name="T16" fmla="*/ 4 w 127"/>
                  <a:gd name="T17" fmla="*/ 0 h 65"/>
                  <a:gd name="T18" fmla="*/ 3 w 127"/>
                  <a:gd name="T19" fmla="*/ 0 h 65"/>
                  <a:gd name="T20" fmla="*/ 2 w 127"/>
                  <a:gd name="T21" fmla="*/ 0 h 65"/>
                  <a:gd name="T22" fmla="*/ 1 w 127"/>
                  <a:gd name="T23" fmla="*/ 1 h 65"/>
                  <a:gd name="T24" fmla="*/ 0 w 127"/>
                  <a:gd name="T25" fmla="*/ 2 h 65"/>
                  <a:gd name="T26" fmla="*/ 0 w 127"/>
                  <a:gd name="T27" fmla="*/ 3 h 65"/>
                  <a:gd name="T28" fmla="*/ 0 w 127"/>
                  <a:gd name="T29" fmla="*/ 3 h 65"/>
                  <a:gd name="T30" fmla="*/ 1 w 127"/>
                  <a:gd name="T31" fmla="*/ 2 h 65"/>
                  <a:gd name="T32" fmla="*/ 1 w 127"/>
                  <a:gd name="T33" fmla="*/ 1 h 65"/>
                  <a:gd name="T34" fmla="*/ 2 w 127"/>
                  <a:gd name="T35" fmla="*/ 1 h 65"/>
                  <a:gd name="T36" fmla="*/ 3 w 127"/>
                  <a:gd name="T37" fmla="*/ 0 h 65"/>
                  <a:gd name="T38" fmla="*/ 4 w 127"/>
                  <a:gd name="T39" fmla="*/ 0 h 65"/>
                  <a:gd name="T40" fmla="*/ 5 w 127"/>
                  <a:gd name="T41" fmla="*/ 0 h 65"/>
                  <a:gd name="T42" fmla="*/ 6 w 127"/>
                  <a:gd name="T43" fmla="*/ 1 h 65"/>
                  <a:gd name="T44" fmla="*/ 7 w 127"/>
                  <a:gd name="T45" fmla="*/ 1 h 65"/>
                  <a:gd name="T46" fmla="*/ 10 w 127"/>
                  <a:gd name="T47" fmla="*/ 2 h 65"/>
                  <a:gd name="T48" fmla="*/ 12 w 127"/>
                  <a:gd name="T49" fmla="*/ 4 h 65"/>
                  <a:gd name="T50" fmla="*/ 14 w 127"/>
                  <a:gd name="T51" fmla="*/ 6 h 65"/>
                  <a:gd name="T52" fmla="*/ 15 w 127"/>
                  <a:gd name="T53" fmla="*/ 7 h 65"/>
                  <a:gd name="T54" fmla="*/ 15 w 127"/>
                  <a:gd name="T55" fmla="*/ 7 h 65"/>
                  <a:gd name="T56" fmla="*/ 15 w 127"/>
                  <a:gd name="T57" fmla="*/ 7 h 65"/>
                  <a:gd name="T58" fmla="*/ 15 w 127"/>
                  <a:gd name="T59" fmla="*/ 8 h 65"/>
                  <a:gd name="T60" fmla="*/ 15 w 127"/>
                  <a:gd name="T61" fmla="*/ 7 h 65"/>
                  <a:gd name="T62" fmla="*/ 15 w 127"/>
                  <a:gd name="T63" fmla="*/ 7 h 65"/>
                  <a:gd name="T64" fmla="*/ 15 w 127"/>
                  <a:gd name="T65" fmla="*/ 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7" h="65">
                    <a:moveTo>
                      <a:pt x="127" y="61"/>
                    </a:moveTo>
                    <a:lnTo>
                      <a:pt x="127" y="61"/>
                    </a:lnTo>
                    <a:lnTo>
                      <a:pt x="116" y="48"/>
                    </a:lnTo>
                    <a:lnTo>
                      <a:pt x="101" y="33"/>
                    </a:lnTo>
                    <a:lnTo>
                      <a:pt x="83" y="19"/>
                    </a:lnTo>
                    <a:lnTo>
                      <a:pt x="63" y="9"/>
                    </a:lnTo>
                    <a:lnTo>
                      <a:pt x="54" y="5"/>
                    </a:lnTo>
                    <a:lnTo>
                      <a:pt x="44" y="2"/>
                    </a:lnTo>
                    <a:lnTo>
                      <a:pt x="34" y="0"/>
                    </a:lnTo>
                    <a:lnTo>
                      <a:pt x="26" y="0"/>
                    </a:lnTo>
                    <a:lnTo>
                      <a:pt x="17" y="3"/>
                    </a:lnTo>
                    <a:lnTo>
                      <a:pt x="11" y="9"/>
                    </a:lnTo>
                    <a:lnTo>
                      <a:pt x="5" y="18"/>
                    </a:lnTo>
                    <a:lnTo>
                      <a:pt x="0" y="28"/>
                    </a:lnTo>
                    <a:lnTo>
                      <a:pt x="5" y="29"/>
                    </a:lnTo>
                    <a:lnTo>
                      <a:pt x="9" y="19"/>
                    </a:lnTo>
                    <a:lnTo>
                      <a:pt x="14" y="12"/>
                    </a:lnTo>
                    <a:lnTo>
                      <a:pt x="20" y="8"/>
                    </a:lnTo>
                    <a:lnTo>
                      <a:pt x="26" y="5"/>
                    </a:lnTo>
                    <a:lnTo>
                      <a:pt x="34" y="5"/>
                    </a:lnTo>
                    <a:lnTo>
                      <a:pt x="43" y="6"/>
                    </a:lnTo>
                    <a:lnTo>
                      <a:pt x="52" y="8"/>
                    </a:lnTo>
                    <a:lnTo>
                      <a:pt x="61" y="12"/>
                    </a:lnTo>
                    <a:lnTo>
                      <a:pt x="80" y="23"/>
                    </a:lnTo>
                    <a:lnTo>
                      <a:pt x="98" y="36"/>
                    </a:lnTo>
                    <a:lnTo>
                      <a:pt x="112" y="51"/>
                    </a:lnTo>
                    <a:lnTo>
                      <a:pt x="122" y="63"/>
                    </a:lnTo>
                    <a:lnTo>
                      <a:pt x="124" y="65"/>
                    </a:lnTo>
                    <a:lnTo>
                      <a:pt x="125" y="63"/>
                    </a:lnTo>
                    <a:lnTo>
                      <a:pt x="127" y="62"/>
                    </a:lnTo>
                    <a:lnTo>
                      <a:pt x="127"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4" name="Freeform 210"/>
              <p:cNvSpPr>
                <a:spLocks/>
              </p:cNvSpPr>
              <p:nvPr/>
            </p:nvSpPr>
            <p:spPr bwMode="auto">
              <a:xfrm>
                <a:off x="5283" y="3653"/>
                <a:ext cx="119" cy="56"/>
              </a:xfrm>
              <a:custGeom>
                <a:avLst/>
                <a:gdLst>
                  <a:gd name="T0" fmla="*/ 29 w 239"/>
                  <a:gd name="T1" fmla="*/ 13 h 113"/>
                  <a:gd name="T2" fmla="*/ 29 w 239"/>
                  <a:gd name="T3" fmla="*/ 13 h 113"/>
                  <a:gd name="T4" fmla="*/ 29 w 239"/>
                  <a:gd name="T5" fmla="*/ 12 h 113"/>
                  <a:gd name="T6" fmla="*/ 28 w 239"/>
                  <a:gd name="T7" fmla="*/ 12 h 113"/>
                  <a:gd name="T8" fmla="*/ 28 w 239"/>
                  <a:gd name="T9" fmla="*/ 11 h 113"/>
                  <a:gd name="T10" fmla="*/ 27 w 239"/>
                  <a:gd name="T11" fmla="*/ 10 h 113"/>
                  <a:gd name="T12" fmla="*/ 25 w 239"/>
                  <a:gd name="T13" fmla="*/ 9 h 113"/>
                  <a:gd name="T14" fmla="*/ 23 w 239"/>
                  <a:gd name="T15" fmla="*/ 7 h 113"/>
                  <a:gd name="T16" fmla="*/ 21 w 239"/>
                  <a:gd name="T17" fmla="*/ 6 h 113"/>
                  <a:gd name="T18" fmla="*/ 19 w 239"/>
                  <a:gd name="T19" fmla="*/ 6 h 113"/>
                  <a:gd name="T20" fmla="*/ 17 w 239"/>
                  <a:gd name="T21" fmla="*/ 5 h 113"/>
                  <a:gd name="T22" fmla="*/ 14 w 239"/>
                  <a:gd name="T23" fmla="*/ 4 h 113"/>
                  <a:gd name="T24" fmla="*/ 9 w 239"/>
                  <a:gd name="T25" fmla="*/ 3 h 113"/>
                  <a:gd name="T26" fmla="*/ 5 w 239"/>
                  <a:gd name="T27" fmla="*/ 2 h 113"/>
                  <a:gd name="T28" fmla="*/ 3 w 239"/>
                  <a:gd name="T29" fmla="*/ 1 h 113"/>
                  <a:gd name="T30" fmla="*/ 2 w 239"/>
                  <a:gd name="T31" fmla="*/ 1 h 113"/>
                  <a:gd name="T32" fmla="*/ 1 w 239"/>
                  <a:gd name="T33" fmla="*/ 0 h 113"/>
                  <a:gd name="T34" fmla="*/ 0 w 239"/>
                  <a:gd name="T35" fmla="*/ 0 h 113"/>
                  <a:gd name="T36" fmla="*/ 0 w 239"/>
                  <a:gd name="T37" fmla="*/ 0 h 113"/>
                  <a:gd name="T38" fmla="*/ 0 w 239"/>
                  <a:gd name="T39" fmla="*/ 1 h 113"/>
                  <a:gd name="T40" fmla="*/ 2 w 239"/>
                  <a:gd name="T41" fmla="*/ 1 h 113"/>
                  <a:gd name="T42" fmla="*/ 3 w 239"/>
                  <a:gd name="T43" fmla="*/ 2 h 113"/>
                  <a:gd name="T44" fmla="*/ 5 w 239"/>
                  <a:gd name="T45" fmla="*/ 2 h 113"/>
                  <a:gd name="T46" fmla="*/ 9 w 239"/>
                  <a:gd name="T47" fmla="*/ 3 h 113"/>
                  <a:gd name="T48" fmla="*/ 14 w 239"/>
                  <a:gd name="T49" fmla="*/ 5 h 113"/>
                  <a:gd name="T50" fmla="*/ 16 w 239"/>
                  <a:gd name="T51" fmla="*/ 5 h 113"/>
                  <a:gd name="T52" fmla="*/ 19 w 239"/>
                  <a:gd name="T53" fmla="*/ 6 h 113"/>
                  <a:gd name="T54" fmla="*/ 21 w 239"/>
                  <a:gd name="T55" fmla="*/ 7 h 113"/>
                  <a:gd name="T56" fmla="*/ 23 w 239"/>
                  <a:gd name="T57" fmla="*/ 8 h 113"/>
                  <a:gd name="T58" fmla="*/ 25 w 239"/>
                  <a:gd name="T59" fmla="*/ 9 h 113"/>
                  <a:gd name="T60" fmla="*/ 27 w 239"/>
                  <a:gd name="T61" fmla="*/ 10 h 113"/>
                  <a:gd name="T62" fmla="*/ 28 w 239"/>
                  <a:gd name="T63" fmla="*/ 11 h 113"/>
                  <a:gd name="T64" fmla="*/ 28 w 239"/>
                  <a:gd name="T65" fmla="*/ 12 h 113"/>
                  <a:gd name="T66" fmla="*/ 28 w 239"/>
                  <a:gd name="T67" fmla="*/ 13 h 113"/>
                  <a:gd name="T68" fmla="*/ 29 w 239"/>
                  <a:gd name="T69" fmla="*/ 13 h 113"/>
                  <a:gd name="T70" fmla="*/ 29 w 239"/>
                  <a:gd name="T71" fmla="*/ 13 h 113"/>
                  <a:gd name="T72" fmla="*/ 29 w 239"/>
                  <a:gd name="T73" fmla="*/ 13 h 113"/>
                  <a:gd name="T74" fmla="*/ 29 w 239"/>
                  <a:gd name="T75" fmla="*/ 14 h 113"/>
                  <a:gd name="T76" fmla="*/ 29 w 239"/>
                  <a:gd name="T77" fmla="*/ 14 h 113"/>
                  <a:gd name="T78" fmla="*/ 29 w 239"/>
                  <a:gd name="T79" fmla="*/ 13 h 113"/>
                  <a:gd name="T80" fmla="*/ 29 w 239"/>
                  <a:gd name="T81" fmla="*/ 13 h 1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9" h="113">
                    <a:moveTo>
                      <a:pt x="239" y="110"/>
                    </a:moveTo>
                    <a:lnTo>
                      <a:pt x="239" y="110"/>
                    </a:lnTo>
                    <a:lnTo>
                      <a:pt x="236" y="103"/>
                    </a:lnTo>
                    <a:lnTo>
                      <a:pt x="231" y="96"/>
                    </a:lnTo>
                    <a:lnTo>
                      <a:pt x="227" y="88"/>
                    </a:lnTo>
                    <a:lnTo>
                      <a:pt x="221" y="83"/>
                    </a:lnTo>
                    <a:lnTo>
                      <a:pt x="207" y="73"/>
                    </a:lnTo>
                    <a:lnTo>
                      <a:pt x="191" y="63"/>
                    </a:lnTo>
                    <a:lnTo>
                      <a:pt x="175" y="55"/>
                    </a:lnTo>
                    <a:lnTo>
                      <a:pt x="156" y="48"/>
                    </a:lnTo>
                    <a:lnTo>
                      <a:pt x="136" y="41"/>
                    </a:lnTo>
                    <a:lnTo>
                      <a:pt x="117" y="37"/>
                    </a:lnTo>
                    <a:lnTo>
                      <a:pt x="78" y="27"/>
                    </a:lnTo>
                    <a:lnTo>
                      <a:pt x="45" y="20"/>
                    </a:lnTo>
                    <a:lnTo>
                      <a:pt x="31" y="15"/>
                    </a:lnTo>
                    <a:lnTo>
                      <a:pt x="19" y="10"/>
                    </a:lnTo>
                    <a:lnTo>
                      <a:pt x="10" y="5"/>
                    </a:lnTo>
                    <a:lnTo>
                      <a:pt x="5" y="0"/>
                    </a:lnTo>
                    <a:lnTo>
                      <a:pt x="0" y="2"/>
                    </a:lnTo>
                    <a:lnTo>
                      <a:pt x="7" y="8"/>
                    </a:lnTo>
                    <a:lnTo>
                      <a:pt x="17" y="14"/>
                    </a:lnTo>
                    <a:lnTo>
                      <a:pt x="29" y="18"/>
                    </a:lnTo>
                    <a:lnTo>
                      <a:pt x="43" y="23"/>
                    </a:lnTo>
                    <a:lnTo>
                      <a:pt x="77" y="31"/>
                    </a:lnTo>
                    <a:lnTo>
                      <a:pt x="115" y="41"/>
                    </a:lnTo>
                    <a:lnTo>
                      <a:pt x="135" y="45"/>
                    </a:lnTo>
                    <a:lnTo>
                      <a:pt x="155" y="51"/>
                    </a:lnTo>
                    <a:lnTo>
                      <a:pt x="173" y="58"/>
                    </a:lnTo>
                    <a:lnTo>
                      <a:pt x="190" y="67"/>
                    </a:lnTo>
                    <a:lnTo>
                      <a:pt x="205" y="76"/>
                    </a:lnTo>
                    <a:lnTo>
                      <a:pt x="217" y="86"/>
                    </a:lnTo>
                    <a:lnTo>
                      <a:pt x="224" y="91"/>
                    </a:lnTo>
                    <a:lnTo>
                      <a:pt x="228" y="98"/>
                    </a:lnTo>
                    <a:lnTo>
                      <a:pt x="231" y="104"/>
                    </a:lnTo>
                    <a:lnTo>
                      <a:pt x="234" y="111"/>
                    </a:lnTo>
                    <a:lnTo>
                      <a:pt x="236" y="113"/>
                    </a:lnTo>
                    <a:lnTo>
                      <a:pt x="237" y="113"/>
                    </a:lnTo>
                    <a:lnTo>
                      <a:pt x="239" y="111"/>
                    </a:lnTo>
                    <a:lnTo>
                      <a:pt x="239"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5" name="Freeform 211"/>
              <p:cNvSpPr>
                <a:spLocks/>
              </p:cNvSpPr>
              <p:nvPr/>
            </p:nvSpPr>
            <p:spPr bwMode="auto">
              <a:xfrm>
                <a:off x="5361" y="3708"/>
                <a:ext cx="42" cy="26"/>
              </a:xfrm>
              <a:custGeom>
                <a:avLst/>
                <a:gdLst>
                  <a:gd name="T0" fmla="*/ 1 w 82"/>
                  <a:gd name="T1" fmla="*/ 7 h 51"/>
                  <a:gd name="T2" fmla="*/ 1 w 82"/>
                  <a:gd name="T3" fmla="*/ 7 h 51"/>
                  <a:gd name="T4" fmla="*/ 3 w 82"/>
                  <a:gd name="T5" fmla="*/ 7 h 51"/>
                  <a:gd name="T6" fmla="*/ 5 w 82"/>
                  <a:gd name="T7" fmla="*/ 7 h 51"/>
                  <a:gd name="T8" fmla="*/ 7 w 82"/>
                  <a:gd name="T9" fmla="*/ 6 h 51"/>
                  <a:gd name="T10" fmla="*/ 8 w 82"/>
                  <a:gd name="T11" fmla="*/ 6 h 51"/>
                  <a:gd name="T12" fmla="*/ 9 w 82"/>
                  <a:gd name="T13" fmla="*/ 5 h 51"/>
                  <a:gd name="T14" fmla="*/ 9 w 82"/>
                  <a:gd name="T15" fmla="*/ 5 h 51"/>
                  <a:gd name="T16" fmla="*/ 10 w 82"/>
                  <a:gd name="T17" fmla="*/ 4 h 51"/>
                  <a:gd name="T18" fmla="*/ 10 w 82"/>
                  <a:gd name="T19" fmla="*/ 4 h 51"/>
                  <a:gd name="T20" fmla="*/ 10 w 82"/>
                  <a:gd name="T21" fmla="*/ 3 h 51"/>
                  <a:gd name="T22" fmla="*/ 11 w 82"/>
                  <a:gd name="T23" fmla="*/ 2 h 51"/>
                  <a:gd name="T24" fmla="*/ 11 w 82"/>
                  <a:gd name="T25" fmla="*/ 1 h 51"/>
                  <a:gd name="T26" fmla="*/ 11 w 82"/>
                  <a:gd name="T27" fmla="*/ 0 h 51"/>
                  <a:gd name="T28" fmla="*/ 10 w 82"/>
                  <a:gd name="T29" fmla="*/ 1 h 51"/>
                  <a:gd name="T30" fmla="*/ 10 w 82"/>
                  <a:gd name="T31" fmla="*/ 1 h 51"/>
                  <a:gd name="T32" fmla="*/ 10 w 82"/>
                  <a:gd name="T33" fmla="*/ 2 h 51"/>
                  <a:gd name="T34" fmla="*/ 10 w 82"/>
                  <a:gd name="T35" fmla="*/ 3 h 51"/>
                  <a:gd name="T36" fmla="*/ 10 w 82"/>
                  <a:gd name="T37" fmla="*/ 3 h 51"/>
                  <a:gd name="T38" fmla="*/ 9 w 82"/>
                  <a:gd name="T39" fmla="*/ 4 h 51"/>
                  <a:gd name="T40" fmla="*/ 9 w 82"/>
                  <a:gd name="T41" fmla="*/ 4 h 51"/>
                  <a:gd name="T42" fmla="*/ 8 w 82"/>
                  <a:gd name="T43" fmla="*/ 5 h 51"/>
                  <a:gd name="T44" fmla="*/ 8 w 82"/>
                  <a:gd name="T45" fmla="*/ 5 h 51"/>
                  <a:gd name="T46" fmla="*/ 6 w 82"/>
                  <a:gd name="T47" fmla="*/ 6 h 51"/>
                  <a:gd name="T48" fmla="*/ 5 w 82"/>
                  <a:gd name="T49" fmla="*/ 6 h 51"/>
                  <a:gd name="T50" fmla="*/ 3 w 82"/>
                  <a:gd name="T51" fmla="*/ 6 h 51"/>
                  <a:gd name="T52" fmla="*/ 1 w 82"/>
                  <a:gd name="T53" fmla="*/ 6 h 51"/>
                  <a:gd name="T54" fmla="*/ 1 w 82"/>
                  <a:gd name="T55" fmla="*/ 6 h 51"/>
                  <a:gd name="T56" fmla="*/ 1 w 82"/>
                  <a:gd name="T57" fmla="*/ 6 h 51"/>
                  <a:gd name="T58" fmla="*/ 0 w 82"/>
                  <a:gd name="T59" fmla="*/ 6 h 51"/>
                  <a:gd name="T60" fmla="*/ 0 w 82"/>
                  <a:gd name="T61" fmla="*/ 6 h 51"/>
                  <a:gd name="T62" fmla="*/ 0 w 82"/>
                  <a:gd name="T63" fmla="*/ 7 h 51"/>
                  <a:gd name="T64" fmla="*/ 1 w 82"/>
                  <a:gd name="T65" fmla="*/ 7 h 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51">
                    <a:moveTo>
                      <a:pt x="1" y="50"/>
                    </a:moveTo>
                    <a:lnTo>
                      <a:pt x="1" y="50"/>
                    </a:lnTo>
                    <a:lnTo>
                      <a:pt x="18" y="51"/>
                    </a:lnTo>
                    <a:lnTo>
                      <a:pt x="35" y="50"/>
                    </a:lnTo>
                    <a:lnTo>
                      <a:pt x="49" y="47"/>
                    </a:lnTo>
                    <a:lnTo>
                      <a:pt x="61" y="43"/>
                    </a:lnTo>
                    <a:lnTo>
                      <a:pt x="66" y="39"/>
                    </a:lnTo>
                    <a:lnTo>
                      <a:pt x="70" y="34"/>
                    </a:lnTo>
                    <a:lnTo>
                      <a:pt x="75" y="30"/>
                    </a:lnTo>
                    <a:lnTo>
                      <a:pt x="78" y="26"/>
                    </a:lnTo>
                    <a:lnTo>
                      <a:pt x="79" y="20"/>
                    </a:lnTo>
                    <a:lnTo>
                      <a:pt x="81" y="14"/>
                    </a:lnTo>
                    <a:lnTo>
                      <a:pt x="82" y="7"/>
                    </a:lnTo>
                    <a:lnTo>
                      <a:pt x="81" y="0"/>
                    </a:lnTo>
                    <a:lnTo>
                      <a:pt x="76" y="1"/>
                    </a:lnTo>
                    <a:lnTo>
                      <a:pt x="78" y="7"/>
                    </a:lnTo>
                    <a:lnTo>
                      <a:pt x="76" y="13"/>
                    </a:lnTo>
                    <a:lnTo>
                      <a:pt x="76" y="18"/>
                    </a:lnTo>
                    <a:lnTo>
                      <a:pt x="73" y="24"/>
                    </a:lnTo>
                    <a:lnTo>
                      <a:pt x="70" y="29"/>
                    </a:lnTo>
                    <a:lnTo>
                      <a:pt x="67" y="31"/>
                    </a:lnTo>
                    <a:lnTo>
                      <a:pt x="63" y="36"/>
                    </a:lnTo>
                    <a:lnTo>
                      <a:pt x="58" y="39"/>
                    </a:lnTo>
                    <a:lnTo>
                      <a:pt x="47" y="43"/>
                    </a:lnTo>
                    <a:lnTo>
                      <a:pt x="33" y="46"/>
                    </a:lnTo>
                    <a:lnTo>
                      <a:pt x="18" y="47"/>
                    </a:lnTo>
                    <a:lnTo>
                      <a:pt x="1" y="46"/>
                    </a:lnTo>
                    <a:lnTo>
                      <a:pt x="0" y="46"/>
                    </a:lnTo>
                    <a:lnTo>
                      <a:pt x="0" y="47"/>
                    </a:lnTo>
                    <a:lnTo>
                      <a:pt x="0" y="49"/>
                    </a:lnTo>
                    <a:lnTo>
                      <a:pt x="1"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6" name="Freeform 212"/>
              <p:cNvSpPr>
                <a:spLocks/>
              </p:cNvSpPr>
              <p:nvPr/>
            </p:nvSpPr>
            <p:spPr bwMode="auto">
              <a:xfrm>
                <a:off x="5307" y="3731"/>
                <a:ext cx="55" cy="13"/>
              </a:xfrm>
              <a:custGeom>
                <a:avLst/>
                <a:gdLst>
                  <a:gd name="T0" fmla="*/ 1 w 110"/>
                  <a:gd name="T1" fmla="*/ 4 h 25"/>
                  <a:gd name="T2" fmla="*/ 1 w 110"/>
                  <a:gd name="T3" fmla="*/ 4 h 25"/>
                  <a:gd name="T4" fmla="*/ 3 w 110"/>
                  <a:gd name="T5" fmla="*/ 2 h 25"/>
                  <a:gd name="T6" fmla="*/ 4 w 110"/>
                  <a:gd name="T7" fmla="*/ 2 h 25"/>
                  <a:gd name="T8" fmla="*/ 6 w 110"/>
                  <a:gd name="T9" fmla="*/ 1 h 25"/>
                  <a:gd name="T10" fmla="*/ 7 w 110"/>
                  <a:gd name="T11" fmla="*/ 1 h 25"/>
                  <a:gd name="T12" fmla="*/ 10 w 110"/>
                  <a:gd name="T13" fmla="*/ 1 h 25"/>
                  <a:gd name="T14" fmla="*/ 14 w 110"/>
                  <a:gd name="T15" fmla="*/ 1 h 25"/>
                  <a:gd name="T16" fmla="*/ 14 w 110"/>
                  <a:gd name="T17" fmla="*/ 0 h 25"/>
                  <a:gd name="T18" fmla="*/ 10 w 110"/>
                  <a:gd name="T19" fmla="*/ 1 h 25"/>
                  <a:gd name="T20" fmla="*/ 7 w 110"/>
                  <a:gd name="T21" fmla="*/ 1 h 25"/>
                  <a:gd name="T22" fmla="*/ 6 w 110"/>
                  <a:gd name="T23" fmla="*/ 1 h 25"/>
                  <a:gd name="T24" fmla="*/ 4 w 110"/>
                  <a:gd name="T25" fmla="*/ 1 h 25"/>
                  <a:gd name="T26" fmla="*/ 3 w 110"/>
                  <a:gd name="T27" fmla="*/ 2 h 25"/>
                  <a:gd name="T28" fmla="*/ 1 w 110"/>
                  <a:gd name="T29" fmla="*/ 3 h 25"/>
                  <a:gd name="T30" fmla="*/ 1 w 110"/>
                  <a:gd name="T31" fmla="*/ 3 h 25"/>
                  <a:gd name="T32" fmla="*/ 1 w 110"/>
                  <a:gd name="T33" fmla="*/ 3 h 25"/>
                  <a:gd name="T34" fmla="*/ 0 w 110"/>
                  <a:gd name="T35" fmla="*/ 3 h 25"/>
                  <a:gd name="T36" fmla="*/ 1 w 110"/>
                  <a:gd name="T37" fmla="*/ 4 h 25"/>
                  <a:gd name="T38" fmla="*/ 1 w 110"/>
                  <a:gd name="T39" fmla="*/ 4 h 25"/>
                  <a:gd name="T40" fmla="*/ 1 w 110"/>
                  <a:gd name="T41" fmla="*/ 4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 h="25">
                    <a:moveTo>
                      <a:pt x="5" y="25"/>
                    </a:moveTo>
                    <a:lnTo>
                      <a:pt x="5" y="25"/>
                    </a:lnTo>
                    <a:lnTo>
                      <a:pt x="19" y="15"/>
                    </a:lnTo>
                    <a:lnTo>
                      <a:pt x="32" y="10"/>
                    </a:lnTo>
                    <a:lnTo>
                      <a:pt x="43" y="7"/>
                    </a:lnTo>
                    <a:lnTo>
                      <a:pt x="54" y="5"/>
                    </a:lnTo>
                    <a:lnTo>
                      <a:pt x="78" y="5"/>
                    </a:lnTo>
                    <a:lnTo>
                      <a:pt x="110" y="4"/>
                    </a:lnTo>
                    <a:lnTo>
                      <a:pt x="110" y="0"/>
                    </a:lnTo>
                    <a:lnTo>
                      <a:pt x="78" y="1"/>
                    </a:lnTo>
                    <a:lnTo>
                      <a:pt x="54" y="1"/>
                    </a:lnTo>
                    <a:lnTo>
                      <a:pt x="43" y="3"/>
                    </a:lnTo>
                    <a:lnTo>
                      <a:pt x="31" y="7"/>
                    </a:lnTo>
                    <a:lnTo>
                      <a:pt x="17" y="13"/>
                    </a:lnTo>
                    <a:lnTo>
                      <a:pt x="2" y="21"/>
                    </a:lnTo>
                    <a:lnTo>
                      <a:pt x="2" y="23"/>
                    </a:lnTo>
                    <a:lnTo>
                      <a:pt x="2" y="21"/>
                    </a:lnTo>
                    <a:lnTo>
                      <a:pt x="0" y="24"/>
                    </a:lnTo>
                    <a:lnTo>
                      <a:pt x="2" y="25"/>
                    </a:lnTo>
                    <a:lnTo>
                      <a:pt x="3" y="25"/>
                    </a:lnTo>
                    <a:lnTo>
                      <a:pt x="5"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7" name="Freeform 213"/>
              <p:cNvSpPr>
                <a:spLocks/>
              </p:cNvSpPr>
              <p:nvPr/>
            </p:nvSpPr>
            <p:spPr bwMode="auto">
              <a:xfrm>
                <a:off x="5278" y="3742"/>
                <a:ext cx="31" cy="25"/>
              </a:xfrm>
              <a:custGeom>
                <a:avLst/>
                <a:gdLst>
                  <a:gd name="T0" fmla="*/ 0 w 63"/>
                  <a:gd name="T1" fmla="*/ 6 h 50"/>
                  <a:gd name="T2" fmla="*/ 0 w 63"/>
                  <a:gd name="T3" fmla="*/ 6 h 50"/>
                  <a:gd name="T4" fmla="*/ 7 w 63"/>
                  <a:gd name="T5" fmla="*/ 1 h 50"/>
                  <a:gd name="T6" fmla="*/ 7 w 63"/>
                  <a:gd name="T7" fmla="*/ 0 h 50"/>
                  <a:gd name="T8" fmla="*/ 0 w 63"/>
                  <a:gd name="T9" fmla="*/ 6 h 50"/>
                  <a:gd name="T10" fmla="*/ 0 w 63"/>
                  <a:gd name="T11" fmla="*/ 6 h 50"/>
                  <a:gd name="T12" fmla="*/ 0 w 63"/>
                  <a:gd name="T13" fmla="*/ 6 h 50"/>
                  <a:gd name="T14" fmla="*/ 0 w 63"/>
                  <a:gd name="T15" fmla="*/ 6 h 50"/>
                  <a:gd name="T16" fmla="*/ 0 w 63"/>
                  <a:gd name="T17" fmla="*/ 6 h 50"/>
                  <a:gd name="T18" fmla="*/ 0 w 63"/>
                  <a:gd name="T19" fmla="*/ 7 h 50"/>
                  <a:gd name="T20" fmla="*/ 0 w 63"/>
                  <a:gd name="T21" fmla="*/ 6 h 50"/>
                  <a:gd name="T22" fmla="*/ 0 w 63"/>
                  <a:gd name="T23" fmla="*/ 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50">
                    <a:moveTo>
                      <a:pt x="0" y="48"/>
                    </a:moveTo>
                    <a:lnTo>
                      <a:pt x="5" y="48"/>
                    </a:lnTo>
                    <a:lnTo>
                      <a:pt x="63" y="2"/>
                    </a:lnTo>
                    <a:lnTo>
                      <a:pt x="60" y="0"/>
                    </a:lnTo>
                    <a:lnTo>
                      <a:pt x="2" y="45"/>
                    </a:lnTo>
                    <a:lnTo>
                      <a:pt x="0" y="48"/>
                    </a:lnTo>
                    <a:lnTo>
                      <a:pt x="2" y="45"/>
                    </a:lnTo>
                    <a:lnTo>
                      <a:pt x="0" y="47"/>
                    </a:lnTo>
                    <a:lnTo>
                      <a:pt x="0" y="48"/>
                    </a:lnTo>
                    <a:lnTo>
                      <a:pt x="2" y="50"/>
                    </a:lnTo>
                    <a:lnTo>
                      <a:pt x="5" y="48"/>
                    </a:lnTo>
                    <a:lnTo>
                      <a:pt x="0" y="4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8" name="Freeform 214"/>
              <p:cNvSpPr>
                <a:spLocks/>
              </p:cNvSpPr>
              <p:nvPr/>
            </p:nvSpPr>
            <p:spPr bwMode="auto">
              <a:xfrm>
                <a:off x="5278" y="3765"/>
                <a:ext cx="16" cy="113"/>
              </a:xfrm>
              <a:custGeom>
                <a:avLst/>
                <a:gdLst>
                  <a:gd name="T0" fmla="*/ 2 w 32"/>
                  <a:gd name="T1" fmla="*/ 28 h 227"/>
                  <a:gd name="T2" fmla="*/ 2 w 32"/>
                  <a:gd name="T3" fmla="*/ 28 h 227"/>
                  <a:gd name="T4" fmla="*/ 3 w 32"/>
                  <a:gd name="T5" fmla="*/ 26 h 227"/>
                  <a:gd name="T6" fmla="*/ 3 w 32"/>
                  <a:gd name="T7" fmla="*/ 25 h 227"/>
                  <a:gd name="T8" fmla="*/ 4 w 32"/>
                  <a:gd name="T9" fmla="*/ 23 h 227"/>
                  <a:gd name="T10" fmla="*/ 4 w 32"/>
                  <a:gd name="T11" fmla="*/ 21 h 227"/>
                  <a:gd name="T12" fmla="*/ 4 w 32"/>
                  <a:gd name="T13" fmla="*/ 19 h 227"/>
                  <a:gd name="T14" fmla="*/ 4 w 32"/>
                  <a:gd name="T15" fmla="*/ 17 h 227"/>
                  <a:gd name="T16" fmla="*/ 4 w 32"/>
                  <a:gd name="T17" fmla="*/ 15 h 227"/>
                  <a:gd name="T18" fmla="*/ 4 w 32"/>
                  <a:gd name="T19" fmla="*/ 13 h 227"/>
                  <a:gd name="T20" fmla="*/ 4 w 32"/>
                  <a:gd name="T21" fmla="*/ 9 h 227"/>
                  <a:gd name="T22" fmla="*/ 3 w 32"/>
                  <a:gd name="T23" fmla="*/ 5 h 227"/>
                  <a:gd name="T24" fmla="*/ 3 w 32"/>
                  <a:gd name="T25" fmla="*/ 3 h 227"/>
                  <a:gd name="T26" fmla="*/ 2 w 32"/>
                  <a:gd name="T27" fmla="*/ 2 h 227"/>
                  <a:gd name="T28" fmla="*/ 2 w 32"/>
                  <a:gd name="T29" fmla="*/ 1 h 227"/>
                  <a:gd name="T30" fmla="*/ 1 w 32"/>
                  <a:gd name="T31" fmla="*/ 0 h 227"/>
                  <a:gd name="T32" fmla="*/ 0 w 32"/>
                  <a:gd name="T33" fmla="*/ 0 h 227"/>
                  <a:gd name="T34" fmla="*/ 1 w 32"/>
                  <a:gd name="T35" fmla="*/ 1 h 227"/>
                  <a:gd name="T36" fmla="*/ 1 w 32"/>
                  <a:gd name="T37" fmla="*/ 2 h 227"/>
                  <a:gd name="T38" fmla="*/ 2 w 32"/>
                  <a:gd name="T39" fmla="*/ 3 h 227"/>
                  <a:gd name="T40" fmla="*/ 2 w 32"/>
                  <a:gd name="T41" fmla="*/ 5 h 227"/>
                  <a:gd name="T42" fmla="*/ 3 w 32"/>
                  <a:gd name="T43" fmla="*/ 9 h 227"/>
                  <a:gd name="T44" fmla="*/ 4 w 32"/>
                  <a:gd name="T45" fmla="*/ 13 h 227"/>
                  <a:gd name="T46" fmla="*/ 4 w 32"/>
                  <a:gd name="T47" fmla="*/ 15 h 227"/>
                  <a:gd name="T48" fmla="*/ 4 w 32"/>
                  <a:gd name="T49" fmla="*/ 17 h 227"/>
                  <a:gd name="T50" fmla="*/ 4 w 32"/>
                  <a:gd name="T51" fmla="*/ 19 h 227"/>
                  <a:gd name="T52" fmla="*/ 4 w 32"/>
                  <a:gd name="T53" fmla="*/ 21 h 227"/>
                  <a:gd name="T54" fmla="*/ 3 w 32"/>
                  <a:gd name="T55" fmla="*/ 23 h 227"/>
                  <a:gd name="T56" fmla="*/ 3 w 32"/>
                  <a:gd name="T57" fmla="*/ 25 h 227"/>
                  <a:gd name="T58" fmla="*/ 2 w 32"/>
                  <a:gd name="T59" fmla="*/ 26 h 227"/>
                  <a:gd name="T60" fmla="*/ 1 w 32"/>
                  <a:gd name="T61" fmla="*/ 27 h 227"/>
                  <a:gd name="T62" fmla="*/ 1 w 32"/>
                  <a:gd name="T63" fmla="*/ 28 h 227"/>
                  <a:gd name="T64" fmla="*/ 1 w 32"/>
                  <a:gd name="T65" fmla="*/ 27 h 227"/>
                  <a:gd name="T66" fmla="*/ 1 w 32"/>
                  <a:gd name="T67" fmla="*/ 28 h 227"/>
                  <a:gd name="T68" fmla="*/ 1 w 32"/>
                  <a:gd name="T69" fmla="*/ 28 h 227"/>
                  <a:gd name="T70" fmla="*/ 2 w 32"/>
                  <a:gd name="T71" fmla="*/ 28 h 227"/>
                  <a:gd name="T72" fmla="*/ 2 w 32"/>
                  <a:gd name="T73" fmla="*/ 28 h 227"/>
                  <a:gd name="T74" fmla="*/ 2 w 32"/>
                  <a:gd name="T75" fmla="*/ 28 h 22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 h="227">
                    <a:moveTo>
                      <a:pt x="12" y="224"/>
                    </a:moveTo>
                    <a:lnTo>
                      <a:pt x="12" y="225"/>
                    </a:lnTo>
                    <a:lnTo>
                      <a:pt x="19" y="215"/>
                    </a:lnTo>
                    <a:lnTo>
                      <a:pt x="23" y="202"/>
                    </a:lnTo>
                    <a:lnTo>
                      <a:pt x="28" y="189"/>
                    </a:lnTo>
                    <a:lnTo>
                      <a:pt x="29" y="174"/>
                    </a:lnTo>
                    <a:lnTo>
                      <a:pt x="31" y="158"/>
                    </a:lnTo>
                    <a:lnTo>
                      <a:pt x="32" y="141"/>
                    </a:lnTo>
                    <a:lnTo>
                      <a:pt x="31" y="124"/>
                    </a:lnTo>
                    <a:lnTo>
                      <a:pt x="31" y="106"/>
                    </a:lnTo>
                    <a:lnTo>
                      <a:pt x="26" y="73"/>
                    </a:lnTo>
                    <a:lnTo>
                      <a:pt x="20" y="43"/>
                    </a:lnTo>
                    <a:lnTo>
                      <a:pt x="17" y="31"/>
                    </a:lnTo>
                    <a:lnTo>
                      <a:pt x="12" y="18"/>
                    </a:lnTo>
                    <a:lnTo>
                      <a:pt x="9" y="9"/>
                    </a:lnTo>
                    <a:lnTo>
                      <a:pt x="5" y="0"/>
                    </a:lnTo>
                    <a:lnTo>
                      <a:pt x="0" y="3"/>
                    </a:lnTo>
                    <a:lnTo>
                      <a:pt x="5" y="10"/>
                    </a:lnTo>
                    <a:lnTo>
                      <a:pt x="8" y="19"/>
                    </a:lnTo>
                    <a:lnTo>
                      <a:pt x="12" y="31"/>
                    </a:lnTo>
                    <a:lnTo>
                      <a:pt x="16" y="43"/>
                    </a:lnTo>
                    <a:lnTo>
                      <a:pt x="22" y="73"/>
                    </a:lnTo>
                    <a:lnTo>
                      <a:pt x="26" y="108"/>
                    </a:lnTo>
                    <a:lnTo>
                      <a:pt x="26" y="124"/>
                    </a:lnTo>
                    <a:lnTo>
                      <a:pt x="28" y="141"/>
                    </a:lnTo>
                    <a:lnTo>
                      <a:pt x="26" y="158"/>
                    </a:lnTo>
                    <a:lnTo>
                      <a:pt x="25" y="174"/>
                    </a:lnTo>
                    <a:lnTo>
                      <a:pt x="23" y="188"/>
                    </a:lnTo>
                    <a:lnTo>
                      <a:pt x="19" y="201"/>
                    </a:lnTo>
                    <a:lnTo>
                      <a:pt x="14" y="212"/>
                    </a:lnTo>
                    <a:lnTo>
                      <a:pt x="8" y="222"/>
                    </a:lnTo>
                    <a:lnTo>
                      <a:pt x="8" y="224"/>
                    </a:lnTo>
                    <a:lnTo>
                      <a:pt x="8" y="222"/>
                    </a:lnTo>
                    <a:lnTo>
                      <a:pt x="8" y="224"/>
                    </a:lnTo>
                    <a:lnTo>
                      <a:pt x="8" y="225"/>
                    </a:lnTo>
                    <a:lnTo>
                      <a:pt x="11" y="227"/>
                    </a:lnTo>
                    <a:lnTo>
                      <a:pt x="12" y="225"/>
                    </a:lnTo>
                    <a:lnTo>
                      <a:pt x="12" y="2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89" name="Freeform 215"/>
              <p:cNvSpPr>
                <a:spLocks/>
              </p:cNvSpPr>
              <p:nvPr/>
            </p:nvSpPr>
            <p:spPr bwMode="auto">
              <a:xfrm>
                <a:off x="5207" y="3877"/>
                <a:ext cx="77" cy="79"/>
              </a:xfrm>
              <a:custGeom>
                <a:avLst/>
                <a:gdLst>
                  <a:gd name="T0" fmla="*/ 1 w 154"/>
                  <a:gd name="T1" fmla="*/ 20 h 157"/>
                  <a:gd name="T2" fmla="*/ 1 w 154"/>
                  <a:gd name="T3" fmla="*/ 20 h 157"/>
                  <a:gd name="T4" fmla="*/ 6 w 154"/>
                  <a:gd name="T5" fmla="*/ 15 h 157"/>
                  <a:gd name="T6" fmla="*/ 12 w 154"/>
                  <a:gd name="T7" fmla="*/ 10 h 157"/>
                  <a:gd name="T8" fmla="*/ 15 w 154"/>
                  <a:gd name="T9" fmla="*/ 7 h 157"/>
                  <a:gd name="T10" fmla="*/ 17 w 154"/>
                  <a:gd name="T11" fmla="*/ 5 h 157"/>
                  <a:gd name="T12" fmla="*/ 18 w 154"/>
                  <a:gd name="T13" fmla="*/ 4 h 157"/>
                  <a:gd name="T14" fmla="*/ 19 w 154"/>
                  <a:gd name="T15" fmla="*/ 3 h 157"/>
                  <a:gd name="T16" fmla="*/ 19 w 154"/>
                  <a:gd name="T17" fmla="*/ 1 h 157"/>
                  <a:gd name="T18" fmla="*/ 20 w 154"/>
                  <a:gd name="T19" fmla="*/ 0 h 157"/>
                  <a:gd name="T20" fmla="*/ 19 w 154"/>
                  <a:gd name="T21" fmla="*/ 0 h 157"/>
                  <a:gd name="T22" fmla="*/ 19 w 154"/>
                  <a:gd name="T23" fmla="*/ 1 h 157"/>
                  <a:gd name="T24" fmla="*/ 18 w 154"/>
                  <a:gd name="T25" fmla="*/ 2 h 157"/>
                  <a:gd name="T26" fmla="*/ 17 w 154"/>
                  <a:gd name="T27" fmla="*/ 3 h 157"/>
                  <a:gd name="T28" fmla="*/ 16 w 154"/>
                  <a:gd name="T29" fmla="*/ 5 h 157"/>
                  <a:gd name="T30" fmla="*/ 14 w 154"/>
                  <a:gd name="T31" fmla="*/ 7 h 157"/>
                  <a:gd name="T32" fmla="*/ 12 w 154"/>
                  <a:gd name="T33" fmla="*/ 10 h 157"/>
                  <a:gd name="T34" fmla="*/ 6 w 154"/>
                  <a:gd name="T35" fmla="*/ 15 h 157"/>
                  <a:gd name="T36" fmla="*/ 0 w 154"/>
                  <a:gd name="T37" fmla="*/ 20 h 157"/>
                  <a:gd name="T38" fmla="*/ 0 w 154"/>
                  <a:gd name="T39" fmla="*/ 20 h 157"/>
                  <a:gd name="T40" fmla="*/ 0 w 154"/>
                  <a:gd name="T41" fmla="*/ 20 h 157"/>
                  <a:gd name="T42" fmla="*/ 0 w 154"/>
                  <a:gd name="T43" fmla="*/ 20 h 157"/>
                  <a:gd name="T44" fmla="*/ 1 w 154"/>
                  <a:gd name="T45" fmla="*/ 20 h 157"/>
                  <a:gd name="T46" fmla="*/ 1 w 154"/>
                  <a:gd name="T47" fmla="*/ 20 h 157"/>
                  <a:gd name="T48" fmla="*/ 1 w 154"/>
                  <a:gd name="T49" fmla="*/ 20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157">
                    <a:moveTo>
                      <a:pt x="5" y="157"/>
                    </a:moveTo>
                    <a:lnTo>
                      <a:pt x="5" y="157"/>
                    </a:lnTo>
                    <a:lnTo>
                      <a:pt x="46" y="117"/>
                    </a:lnTo>
                    <a:lnTo>
                      <a:pt x="92" y="76"/>
                    </a:lnTo>
                    <a:lnTo>
                      <a:pt x="113" y="56"/>
                    </a:lnTo>
                    <a:lnTo>
                      <a:pt x="132" y="36"/>
                    </a:lnTo>
                    <a:lnTo>
                      <a:pt x="139" y="26"/>
                    </a:lnTo>
                    <a:lnTo>
                      <a:pt x="145" y="17"/>
                    </a:lnTo>
                    <a:lnTo>
                      <a:pt x="150" y="8"/>
                    </a:lnTo>
                    <a:lnTo>
                      <a:pt x="154" y="0"/>
                    </a:lnTo>
                    <a:lnTo>
                      <a:pt x="150" y="0"/>
                    </a:lnTo>
                    <a:lnTo>
                      <a:pt x="147" y="7"/>
                    </a:lnTo>
                    <a:lnTo>
                      <a:pt x="141" y="16"/>
                    </a:lnTo>
                    <a:lnTo>
                      <a:pt x="135" y="24"/>
                    </a:lnTo>
                    <a:lnTo>
                      <a:pt x="127" y="33"/>
                    </a:lnTo>
                    <a:lnTo>
                      <a:pt x="110" y="53"/>
                    </a:lnTo>
                    <a:lnTo>
                      <a:pt x="89" y="73"/>
                    </a:lnTo>
                    <a:lnTo>
                      <a:pt x="43" y="114"/>
                    </a:lnTo>
                    <a:lnTo>
                      <a:pt x="0" y="154"/>
                    </a:lnTo>
                    <a:lnTo>
                      <a:pt x="0" y="156"/>
                    </a:lnTo>
                    <a:lnTo>
                      <a:pt x="2" y="157"/>
                    </a:lnTo>
                    <a:lnTo>
                      <a:pt x="3" y="157"/>
                    </a:lnTo>
                    <a:lnTo>
                      <a:pt x="5" y="1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0" name="Freeform 216"/>
              <p:cNvSpPr>
                <a:spLocks/>
              </p:cNvSpPr>
              <p:nvPr/>
            </p:nvSpPr>
            <p:spPr bwMode="auto">
              <a:xfrm>
                <a:off x="5101" y="3954"/>
                <a:ext cx="108" cy="68"/>
              </a:xfrm>
              <a:custGeom>
                <a:avLst/>
                <a:gdLst>
                  <a:gd name="T0" fmla="*/ 0 w 217"/>
                  <a:gd name="T1" fmla="*/ 17 h 135"/>
                  <a:gd name="T2" fmla="*/ 0 w 217"/>
                  <a:gd name="T3" fmla="*/ 17 h 135"/>
                  <a:gd name="T4" fmla="*/ 1 w 217"/>
                  <a:gd name="T5" fmla="*/ 16 h 135"/>
                  <a:gd name="T6" fmla="*/ 3 w 217"/>
                  <a:gd name="T7" fmla="*/ 15 h 135"/>
                  <a:gd name="T8" fmla="*/ 5 w 217"/>
                  <a:gd name="T9" fmla="*/ 14 h 135"/>
                  <a:gd name="T10" fmla="*/ 6 w 217"/>
                  <a:gd name="T11" fmla="*/ 12 h 135"/>
                  <a:gd name="T12" fmla="*/ 10 w 217"/>
                  <a:gd name="T13" fmla="*/ 11 h 135"/>
                  <a:gd name="T14" fmla="*/ 14 w 217"/>
                  <a:gd name="T15" fmla="*/ 9 h 135"/>
                  <a:gd name="T16" fmla="*/ 18 w 217"/>
                  <a:gd name="T17" fmla="*/ 7 h 135"/>
                  <a:gd name="T18" fmla="*/ 21 w 217"/>
                  <a:gd name="T19" fmla="*/ 5 h 135"/>
                  <a:gd name="T20" fmla="*/ 23 w 217"/>
                  <a:gd name="T21" fmla="*/ 4 h 135"/>
                  <a:gd name="T22" fmla="*/ 24 w 217"/>
                  <a:gd name="T23" fmla="*/ 3 h 135"/>
                  <a:gd name="T24" fmla="*/ 25 w 217"/>
                  <a:gd name="T25" fmla="*/ 2 h 135"/>
                  <a:gd name="T26" fmla="*/ 27 w 217"/>
                  <a:gd name="T27" fmla="*/ 1 h 135"/>
                  <a:gd name="T28" fmla="*/ 26 w 217"/>
                  <a:gd name="T29" fmla="*/ 0 h 135"/>
                  <a:gd name="T30" fmla="*/ 25 w 217"/>
                  <a:gd name="T31" fmla="*/ 2 h 135"/>
                  <a:gd name="T32" fmla="*/ 24 w 217"/>
                  <a:gd name="T33" fmla="*/ 3 h 135"/>
                  <a:gd name="T34" fmla="*/ 22 w 217"/>
                  <a:gd name="T35" fmla="*/ 4 h 135"/>
                  <a:gd name="T36" fmla="*/ 21 w 217"/>
                  <a:gd name="T37" fmla="*/ 5 h 135"/>
                  <a:gd name="T38" fmla="*/ 17 w 217"/>
                  <a:gd name="T39" fmla="*/ 6 h 135"/>
                  <a:gd name="T40" fmla="*/ 14 w 217"/>
                  <a:gd name="T41" fmla="*/ 8 h 135"/>
                  <a:gd name="T42" fmla="*/ 10 w 217"/>
                  <a:gd name="T43" fmla="*/ 10 h 135"/>
                  <a:gd name="T44" fmla="*/ 6 w 217"/>
                  <a:gd name="T45" fmla="*/ 12 h 135"/>
                  <a:gd name="T46" fmla="*/ 4 w 217"/>
                  <a:gd name="T47" fmla="*/ 13 h 135"/>
                  <a:gd name="T48" fmla="*/ 3 w 217"/>
                  <a:gd name="T49" fmla="*/ 14 h 135"/>
                  <a:gd name="T50" fmla="*/ 1 w 217"/>
                  <a:gd name="T51" fmla="*/ 16 h 135"/>
                  <a:gd name="T52" fmla="*/ 0 w 217"/>
                  <a:gd name="T53" fmla="*/ 17 h 135"/>
                  <a:gd name="T54" fmla="*/ 0 w 217"/>
                  <a:gd name="T55" fmla="*/ 17 h 135"/>
                  <a:gd name="T56" fmla="*/ 0 w 217"/>
                  <a:gd name="T57" fmla="*/ 17 h 135"/>
                  <a:gd name="T58" fmla="*/ 0 w 217"/>
                  <a:gd name="T59" fmla="*/ 17 h 135"/>
                  <a:gd name="T60" fmla="*/ 0 w 217"/>
                  <a:gd name="T61" fmla="*/ 17 h 135"/>
                  <a:gd name="T62" fmla="*/ 0 w 217"/>
                  <a:gd name="T63" fmla="*/ 17 h 135"/>
                  <a:gd name="T64" fmla="*/ 0 w 217"/>
                  <a:gd name="T65" fmla="*/ 17 h 135"/>
                  <a:gd name="T66" fmla="*/ 0 w 217"/>
                  <a:gd name="T67" fmla="*/ 17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7" h="135">
                    <a:moveTo>
                      <a:pt x="3" y="135"/>
                    </a:moveTo>
                    <a:lnTo>
                      <a:pt x="3" y="134"/>
                    </a:lnTo>
                    <a:lnTo>
                      <a:pt x="15" y="124"/>
                    </a:lnTo>
                    <a:lnTo>
                      <a:pt x="27" y="114"/>
                    </a:lnTo>
                    <a:lnTo>
                      <a:pt x="41" y="105"/>
                    </a:lnTo>
                    <a:lnTo>
                      <a:pt x="55" y="96"/>
                    </a:lnTo>
                    <a:lnTo>
                      <a:pt x="85" y="81"/>
                    </a:lnTo>
                    <a:lnTo>
                      <a:pt x="116" y="66"/>
                    </a:lnTo>
                    <a:lnTo>
                      <a:pt x="146" y="52"/>
                    </a:lnTo>
                    <a:lnTo>
                      <a:pt x="174" y="38"/>
                    </a:lnTo>
                    <a:lnTo>
                      <a:pt x="186" y="29"/>
                    </a:lnTo>
                    <a:lnTo>
                      <a:pt x="198" y="22"/>
                    </a:lnTo>
                    <a:lnTo>
                      <a:pt x="207" y="12"/>
                    </a:lnTo>
                    <a:lnTo>
                      <a:pt x="217" y="3"/>
                    </a:lnTo>
                    <a:lnTo>
                      <a:pt x="212" y="0"/>
                    </a:lnTo>
                    <a:lnTo>
                      <a:pt x="204" y="9"/>
                    </a:lnTo>
                    <a:lnTo>
                      <a:pt x="195" y="18"/>
                    </a:lnTo>
                    <a:lnTo>
                      <a:pt x="183" y="26"/>
                    </a:lnTo>
                    <a:lnTo>
                      <a:pt x="171" y="33"/>
                    </a:lnTo>
                    <a:lnTo>
                      <a:pt x="143" y="48"/>
                    </a:lnTo>
                    <a:lnTo>
                      <a:pt x="114" y="62"/>
                    </a:lnTo>
                    <a:lnTo>
                      <a:pt x="84" y="76"/>
                    </a:lnTo>
                    <a:lnTo>
                      <a:pt x="53" y="92"/>
                    </a:lnTo>
                    <a:lnTo>
                      <a:pt x="38" y="101"/>
                    </a:lnTo>
                    <a:lnTo>
                      <a:pt x="24" y="111"/>
                    </a:lnTo>
                    <a:lnTo>
                      <a:pt x="12" y="121"/>
                    </a:lnTo>
                    <a:lnTo>
                      <a:pt x="0" y="131"/>
                    </a:lnTo>
                    <a:lnTo>
                      <a:pt x="0" y="132"/>
                    </a:lnTo>
                    <a:lnTo>
                      <a:pt x="0" y="134"/>
                    </a:lnTo>
                    <a:lnTo>
                      <a:pt x="1" y="135"/>
                    </a:lnTo>
                    <a:lnTo>
                      <a:pt x="3" y="134"/>
                    </a:lnTo>
                    <a:lnTo>
                      <a:pt x="3" y="1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1" name="Freeform 217"/>
              <p:cNvSpPr>
                <a:spLocks/>
              </p:cNvSpPr>
              <p:nvPr/>
            </p:nvSpPr>
            <p:spPr bwMode="auto">
              <a:xfrm>
                <a:off x="4885" y="4019"/>
                <a:ext cx="217" cy="78"/>
              </a:xfrm>
              <a:custGeom>
                <a:avLst/>
                <a:gdLst>
                  <a:gd name="T0" fmla="*/ 0 w 435"/>
                  <a:gd name="T1" fmla="*/ 20 h 156"/>
                  <a:gd name="T2" fmla="*/ 0 w 435"/>
                  <a:gd name="T3" fmla="*/ 20 h 156"/>
                  <a:gd name="T4" fmla="*/ 5 w 435"/>
                  <a:gd name="T5" fmla="*/ 20 h 156"/>
                  <a:gd name="T6" fmla="*/ 10 w 435"/>
                  <a:gd name="T7" fmla="*/ 19 h 156"/>
                  <a:gd name="T8" fmla="*/ 14 w 435"/>
                  <a:gd name="T9" fmla="*/ 19 h 156"/>
                  <a:gd name="T10" fmla="*/ 18 w 435"/>
                  <a:gd name="T11" fmla="*/ 18 h 156"/>
                  <a:gd name="T12" fmla="*/ 22 w 435"/>
                  <a:gd name="T13" fmla="*/ 17 h 156"/>
                  <a:gd name="T14" fmla="*/ 26 w 435"/>
                  <a:gd name="T15" fmla="*/ 16 h 156"/>
                  <a:gd name="T16" fmla="*/ 30 w 435"/>
                  <a:gd name="T17" fmla="*/ 15 h 156"/>
                  <a:gd name="T18" fmla="*/ 33 w 435"/>
                  <a:gd name="T19" fmla="*/ 13 h 156"/>
                  <a:gd name="T20" fmla="*/ 36 w 435"/>
                  <a:gd name="T21" fmla="*/ 12 h 156"/>
                  <a:gd name="T22" fmla="*/ 39 w 435"/>
                  <a:gd name="T23" fmla="*/ 11 h 156"/>
                  <a:gd name="T24" fmla="*/ 42 w 435"/>
                  <a:gd name="T25" fmla="*/ 9 h 156"/>
                  <a:gd name="T26" fmla="*/ 45 w 435"/>
                  <a:gd name="T27" fmla="*/ 7 h 156"/>
                  <a:gd name="T28" fmla="*/ 49 w 435"/>
                  <a:gd name="T29" fmla="*/ 4 h 156"/>
                  <a:gd name="T30" fmla="*/ 54 w 435"/>
                  <a:gd name="T31" fmla="*/ 1 h 156"/>
                  <a:gd name="T32" fmla="*/ 54 w 435"/>
                  <a:gd name="T33" fmla="*/ 0 h 156"/>
                  <a:gd name="T34" fmla="*/ 49 w 435"/>
                  <a:gd name="T35" fmla="*/ 4 h 156"/>
                  <a:gd name="T36" fmla="*/ 44 w 435"/>
                  <a:gd name="T37" fmla="*/ 7 h 156"/>
                  <a:gd name="T38" fmla="*/ 42 w 435"/>
                  <a:gd name="T39" fmla="*/ 8 h 156"/>
                  <a:gd name="T40" fmla="*/ 39 w 435"/>
                  <a:gd name="T41" fmla="*/ 10 h 156"/>
                  <a:gd name="T42" fmla="*/ 36 w 435"/>
                  <a:gd name="T43" fmla="*/ 12 h 156"/>
                  <a:gd name="T44" fmla="*/ 33 w 435"/>
                  <a:gd name="T45" fmla="*/ 13 h 156"/>
                  <a:gd name="T46" fmla="*/ 29 w 435"/>
                  <a:gd name="T47" fmla="*/ 14 h 156"/>
                  <a:gd name="T48" fmla="*/ 26 w 435"/>
                  <a:gd name="T49" fmla="*/ 16 h 156"/>
                  <a:gd name="T50" fmla="*/ 22 w 435"/>
                  <a:gd name="T51" fmla="*/ 17 h 156"/>
                  <a:gd name="T52" fmla="*/ 18 w 435"/>
                  <a:gd name="T53" fmla="*/ 18 h 156"/>
                  <a:gd name="T54" fmla="*/ 14 w 435"/>
                  <a:gd name="T55" fmla="*/ 18 h 156"/>
                  <a:gd name="T56" fmla="*/ 10 w 435"/>
                  <a:gd name="T57" fmla="*/ 19 h 156"/>
                  <a:gd name="T58" fmla="*/ 5 w 435"/>
                  <a:gd name="T59" fmla="*/ 19 h 156"/>
                  <a:gd name="T60" fmla="*/ 0 w 435"/>
                  <a:gd name="T61" fmla="*/ 19 h 156"/>
                  <a:gd name="T62" fmla="*/ 0 w 435"/>
                  <a:gd name="T63" fmla="*/ 19 h 156"/>
                  <a:gd name="T64" fmla="*/ 0 w 435"/>
                  <a:gd name="T65" fmla="*/ 19 h 156"/>
                  <a:gd name="T66" fmla="*/ 0 w 435"/>
                  <a:gd name="T67" fmla="*/ 19 h 156"/>
                  <a:gd name="T68" fmla="*/ 0 w 435"/>
                  <a:gd name="T69" fmla="*/ 20 h 156"/>
                  <a:gd name="T70" fmla="*/ 0 w 435"/>
                  <a:gd name="T71" fmla="*/ 20 h 156"/>
                  <a:gd name="T72" fmla="*/ 0 w 435"/>
                  <a:gd name="T73" fmla="*/ 20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35" h="156">
                    <a:moveTo>
                      <a:pt x="2" y="156"/>
                    </a:moveTo>
                    <a:lnTo>
                      <a:pt x="2" y="156"/>
                    </a:lnTo>
                    <a:lnTo>
                      <a:pt x="42" y="154"/>
                    </a:lnTo>
                    <a:lnTo>
                      <a:pt x="80" y="152"/>
                    </a:lnTo>
                    <a:lnTo>
                      <a:pt x="117" y="147"/>
                    </a:lnTo>
                    <a:lnTo>
                      <a:pt x="150" y="142"/>
                    </a:lnTo>
                    <a:lnTo>
                      <a:pt x="182" y="133"/>
                    </a:lnTo>
                    <a:lnTo>
                      <a:pt x="211" y="124"/>
                    </a:lnTo>
                    <a:lnTo>
                      <a:pt x="240" y="116"/>
                    </a:lnTo>
                    <a:lnTo>
                      <a:pt x="266" y="104"/>
                    </a:lnTo>
                    <a:lnTo>
                      <a:pt x="292" y="93"/>
                    </a:lnTo>
                    <a:lnTo>
                      <a:pt x="317" y="81"/>
                    </a:lnTo>
                    <a:lnTo>
                      <a:pt x="338" y="69"/>
                    </a:lnTo>
                    <a:lnTo>
                      <a:pt x="360" y="56"/>
                    </a:lnTo>
                    <a:lnTo>
                      <a:pt x="399" y="30"/>
                    </a:lnTo>
                    <a:lnTo>
                      <a:pt x="435" y="4"/>
                    </a:lnTo>
                    <a:lnTo>
                      <a:pt x="432" y="0"/>
                    </a:lnTo>
                    <a:lnTo>
                      <a:pt x="396" y="26"/>
                    </a:lnTo>
                    <a:lnTo>
                      <a:pt x="357" y="51"/>
                    </a:lnTo>
                    <a:lnTo>
                      <a:pt x="337" y="64"/>
                    </a:lnTo>
                    <a:lnTo>
                      <a:pt x="314" y="77"/>
                    </a:lnTo>
                    <a:lnTo>
                      <a:pt x="291" y="89"/>
                    </a:lnTo>
                    <a:lnTo>
                      <a:pt x="265" y="100"/>
                    </a:lnTo>
                    <a:lnTo>
                      <a:pt x="239" y="111"/>
                    </a:lnTo>
                    <a:lnTo>
                      <a:pt x="211" y="121"/>
                    </a:lnTo>
                    <a:lnTo>
                      <a:pt x="181" y="129"/>
                    </a:lnTo>
                    <a:lnTo>
                      <a:pt x="149" y="137"/>
                    </a:lnTo>
                    <a:lnTo>
                      <a:pt x="115" y="143"/>
                    </a:lnTo>
                    <a:lnTo>
                      <a:pt x="80" y="147"/>
                    </a:lnTo>
                    <a:lnTo>
                      <a:pt x="42" y="150"/>
                    </a:lnTo>
                    <a:lnTo>
                      <a:pt x="2" y="150"/>
                    </a:lnTo>
                    <a:lnTo>
                      <a:pt x="0" y="152"/>
                    </a:lnTo>
                    <a:lnTo>
                      <a:pt x="0" y="153"/>
                    </a:lnTo>
                    <a:lnTo>
                      <a:pt x="0" y="154"/>
                    </a:lnTo>
                    <a:lnTo>
                      <a:pt x="2" y="1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2" name="Freeform 218"/>
              <p:cNvSpPr>
                <a:spLocks/>
              </p:cNvSpPr>
              <p:nvPr/>
            </p:nvSpPr>
            <p:spPr bwMode="auto">
              <a:xfrm>
                <a:off x="4748" y="4025"/>
                <a:ext cx="138" cy="72"/>
              </a:xfrm>
              <a:custGeom>
                <a:avLst/>
                <a:gdLst>
                  <a:gd name="T0" fmla="*/ 1 w 275"/>
                  <a:gd name="T1" fmla="*/ 0 h 145"/>
                  <a:gd name="T2" fmla="*/ 0 w 275"/>
                  <a:gd name="T3" fmla="*/ 0 h 145"/>
                  <a:gd name="T4" fmla="*/ 3 w 275"/>
                  <a:gd name="T5" fmla="*/ 2 h 145"/>
                  <a:gd name="T6" fmla="*/ 7 w 275"/>
                  <a:gd name="T7" fmla="*/ 4 h 145"/>
                  <a:gd name="T8" fmla="*/ 12 w 275"/>
                  <a:gd name="T9" fmla="*/ 7 h 145"/>
                  <a:gd name="T10" fmla="*/ 16 w 275"/>
                  <a:gd name="T11" fmla="*/ 10 h 145"/>
                  <a:gd name="T12" fmla="*/ 21 w 275"/>
                  <a:gd name="T13" fmla="*/ 13 h 145"/>
                  <a:gd name="T14" fmla="*/ 26 w 275"/>
                  <a:gd name="T15" fmla="*/ 15 h 145"/>
                  <a:gd name="T16" fmla="*/ 28 w 275"/>
                  <a:gd name="T17" fmla="*/ 16 h 145"/>
                  <a:gd name="T18" fmla="*/ 31 w 275"/>
                  <a:gd name="T19" fmla="*/ 17 h 145"/>
                  <a:gd name="T20" fmla="*/ 33 w 275"/>
                  <a:gd name="T21" fmla="*/ 17 h 145"/>
                  <a:gd name="T22" fmla="*/ 35 w 275"/>
                  <a:gd name="T23" fmla="*/ 18 h 145"/>
                  <a:gd name="T24" fmla="*/ 35 w 275"/>
                  <a:gd name="T25" fmla="*/ 17 h 145"/>
                  <a:gd name="T26" fmla="*/ 33 w 275"/>
                  <a:gd name="T27" fmla="*/ 17 h 145"/>
                  <a:gd name="T28" fmla="*/ 31 w 275"/>
                  <a:gd name="T29" fmla="*/ 16 h 145"/>
                  <a:gd name="T30" fmla="*/ 29 w 275"/>
                  <a:gd name="T31" fmla="*/ 16 h 145"/>
                  <a:gd name="T32" fmla="*/ 26 w 275"/>
                  <a:gd name="T33" fmla="*/ 15 h 145"/>
                  <a:gd name="T34" fmla="*/ 21 w 275"/>
                  <a:gd name="T35" fmla="*/ 12 h 145"/>
                  <a:gd name="T36" fmla="*/ 16 w 275"/>
                  <a:gd name="T37" fmla="*/ 9 h 145"/>
                  <a:gd name="T38" fmla="*/ 12 w 275"/>
                  <a:gd name="T39" fmla="*/ 6 h 145"/>
                  <a:gd name="T40" fmla="*/ 7 w 275"/>
                  <a:gd name="T41" fmla="*/ 4 h 145"/>
                  <a:gd name="T42" fmla="*/ 4 w 275"/>
                  <a:gd name="T43" fmla="*/ 1 h 145"/>
                  <a:gd name="T44" fmla="*/ 1 w 275"/>
                  <a:gd name="T45" fmla="*/ 0 h 145"/>
                  <a:gd name="T46" fmla="*/ 1 w 275"/>
                  <a:gd name="T47" fmla="*/ 0 h 145"/>
                  <a:gd name="T48" fmla="*/ 1 w 275"/>
                  <a:gd name="T49" fmla="*/ 0 h 145"/>
                  <a:gd name="T50" fmla="*/ 1 w 275"/>
                  <a:gd name="T51" fmla="*/ 0 h 145"/>
                  <a:gd name="T52" fmla="*/ 0 w 275"/>
                  <a:gd name="T53" fmla="*/ 0 h 145"/>
                  <a:gd name="T54" fmla="*/ 0 w 275"/>
                  <a:gd name="T55" fmla="*/ 0 h 145"/>
                  <a:gd name="T56" fmla="*/ 0 w 275"/>
                  <a:gd name="T57" fmla="*/ 0 h 145"/>
                  <a:gd name="T58" fmla="*/ 1 w 275"/>
                  <a:gd name="T59" fmla="*/ 0 h 1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5" h="145">
                    <a:moveTo>
                      <a:pt x="1" y="5"/>
                    </a:moveTo>
                    <a:lnTo>
                      <a:pt x="0" y="5"/>
                    </a:lnTo>
                    <a:lnTo>
                      <a:pt x="24" y="17"/>
                    </a:lnTo>
                    <a:lnTo>
                      <a:pt x="53" y="36"/>
                    </a:lnTo>
                    <a:lnTo>
                      <a:pt x="89" y="59"/>
                    </a:lnTo>
                    <a:lnTo>
                      <a:pt x="127" y="82"/>
                    </a:lnTo>
                    <a:lnTo>
                      <a:pt x="165" y="105"/>
                    </a:lnTo>
                    <a:lnTo>
                      <a:pt x="205" y="123"/>
                    </a:lnTo>
                    <a:lnTo>
                      <a:pt x="223" y="132"/>
                    </a:lnTo>
                    <a:lnTo>
                      <a:pt x="241" y="138"/>
                    </a:lnTo>
                    <a:lnTo>
                      <a:pt x="258" y="142"/>
                    </a:lnTo>
                    <a:lnTo>
                      <a:pt x="275" y="145"/>
                    </a:lnTo>
                    <a:lnTo>
                      <a:pt x="275" y="139"/>
                    </a:lnTo>
                    <a:lnTo>
                      <a:pt x="260" y="138"/>
                    </a:lnTo>
                    <a:lnTo>
                      <a:pt x="243" y="133"/>
                    </a:lnTo>
                    <a:lnTo>
                      <a:pt x="225" y="128"/>
                    </a:lnTo>
                    <a:lnTo>
                      <a:pt x="206" y="121"/>
                    </a:lnTo>
                    <a:lnTo>
                      <a:pt x="168" y="100"/>
                    </a:lnTo>
                    <a:lnTo>
                      <a:pt x="128" y="79"/>
                    </a:lnTo>
                    <a:lnTo>
                      <a:pt x="90" y="55"/>
                    </a:lnTo>
                    <a:lnTo>
                      <a:pt x="56" y="33"/>
                    </a:lnTo>
                    <a:lnTo>
                      <a:pt x="26" y="15"/>
                    </a:lnTo>
                    <a:lnTo>
                      <a:pt x="3" y="2"/>
                    </a:lnTo>
                    <a:lnTo>
                      <a:pt x="1" y="0"/>
                    </a:lnTo>
                    <a:lnTo>
                      <a:pt x="3" y="2"/>
                    </a:lnTo>
                    <a:lnTo>
                      <a:pt x="1" y="2"/>
                    </a:lnTo>
                    <a:lnTo>
                      <a:pt x="0" y="2"/>
                    </a:lnTo>
                    <a:lnTo>
                      <a:pt x="0" y="3"/>
                    </a:lnTo>
                    <a:lnTo>
                      <a:pt x="0" y="5"/>
                    </a:lnTo>
                    <a:lnTo>
                      <a:pt x="1"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3" name="Freeform 219"/>
              <p:cNvSpPr>
                <a:spLocks/>
              </p:cNvSpPr>
              <p:nvPr/>
            </p:nvSpPr>
            <p:spPr bwMode="auto">
              <a:xfrm>
                <a:off x="4657" y="3885"/>
                <a:ext cx="92" cy="143"/>
              </a:xfrm>
              <a:custGeom>
                <a:avLst/>
                <a:gdLst>
                  <a:gd name="T0" fmla="*/ 1 w 183"/>
                  <a:gd name="T1" fmla="*/ 0 h 286"/>
                  <a:gd name="T2" fmla="*/ 1 w 183"/>
                  <a:gd name="T3" fmla="*/ 1 h 286"/>
                  <a:gd name="T4" fmla="*/ 1 w 183"/>
                  <a:gd name="T5" fmla="*/ 1 h 286"/>
                  <a:gd name="T6" fmla="*/ 0 w 183"/>
                  <a:gd name="T7" fmla="*/ 2 h 286"/>
                  <a:gd name="T8" fmla="*/ 0 w 183"/>
                  <a:gd name="T9" fmla="*/ 3 h 286"/>
                  <a:gd name="T10" fmla="*/ 0 w 183"/>
                  <a:gd name="T11" fmla="*/ 4 h 286"/>
                  <a:gd name="T12" fmla="*/ 1 w 183"/>
                  <a:gd name="T13" fmla="*/ 7 h 286"/>
                  <a:gd name="T14" fmla="*/ 1 w 183"/>
                  <a:gd name="T15" fmla="*/ 9 h 286"/>
                  <a:gd name="T16" fmla="*/ 2 w 183"/>
                  <a:gd name="T17" fmla="*/ 12 h 286"/>
                  <a:gd name="T18" fmla="*/ 3 w 183"/>
                  <a:gd name="T19" fmla="*/ 15 h 286"/>
                  <a:gd name="T20" fmla="*/ 5 w 183"/>
                  <a:gd name="T21" fmla="*/ 18 h 286"/>
                  <a:gd name="T22" fmla="*/ 7 w 183"/>
                  <a:gd name="T23" fmla="*/ 22 h 286"/>
                  <a:gd name="T24" fmla="*/ 8 w 183"/>
                  <a:gd name="T25" fmla="*/ 24 h 286"/>
                  <a:gd name="T26" fmla="*/ 10 w 183"/>
                  <a:gd name="T27" fmla="*/ 27 h 286"/>
                  <a:gd name="T28" fmla="*/ 12 w 183"/>
                  <a:gd name="T29" fmla="*/ 30 h 286"/>
                  <a:gd name="T30" fmla="*/ 15 w 183"/>
                  <a:gd name="T31" fmla="*/ 32 h 286"/>
                  <a:gd name="T32" fmla="*/ 16 w 183"/>
                  <a:gd name="T33" fmla="*/ 33 h 286"/>
                  <a:gd name="T34" fmla="*/ 17 w 183"/>
                  <a:gd name="T35" fmla="*/ 34 h 286"/>
                  <a:gd name="T36" fmla="*/ 18 w 183"/>
                  <a:gd name="T37" fmla="*/ 35 h 286"/>
                  <a:gd name="T38" fmla="*/ 19 w 183"/>
                  <a:gd name="T39" fmla="*/ 35 h 286"/>
                  <a:gd name="T40" fmla="*/ 20 w 183"/>
                  <a:gd name="T41" fmla="*/ 36 h 286"/>
                  <a:gd name="T42" fmla="*/ 21 w 183"/>
                  <a:gd name="T43" fmla="*/ 36 h 286"/>
                  <a:gd name="T44" fmla="*/ 22 w 183"/>
                  <a:gd name="T45" fmla="*/ 36 h 286"/>
                  <a:gd name="T46" fmla="*/ 23 w 183"/>
                  <a:gd name="T47" fmla="*/ 36 h 286"/>
                  <a:gd name="T48" fmla="*/ 23 w 183"/>
                  <a:gd name="T49" fmla="*/ 35 h 286"/>
                  <a:gd name="T50" fmla="*/ 22 w 183"/>
                  <a:gd name="T51" fmla="*/ 36 h 286"/>
                  <a:gd name="T52" fmla="*/ 21 w 183"/>
                  <a:gd name="T53" fmla="*/ 35 h 286"/>
                  <a:gd name="T54" fmla="*/ 20 w 183"/>
                  <a:gd name="T55" fmla="*/ 35 h 286"/>
                  <a:gd name="T56" fmla="*/ 19 w 183"/>
                  <a:gd name="T57" fmla="*/ 35 h 286"/>
                  <a:gd name="T58" fmla="*/ 18 w 183"/>
                  <a:gd name="T59" fmla="*/ 34 h 286"/>
                  <a:gd name="T60" fmla="*/ 17 w 183"/>
                  <a:gd name="T61" fmla="*/ 33 h 286"/>
                  <a:gd name="T62" fmla="*/ 16 w 183"/>
                  <a:gd name="T63" fmla="*/ 33 h 286"/>
                  <a:gd name="T64" fmla="*/ 15 w 183"/>
                  <a:gd name="T65" fmla="*/ 32 h 286"/>
                  <a:gd name="T66" fmla="*/ 13 w 183"/>
                  <a:gd name="T67" fmla="*/ 29 h 286"/>
                  <a:gd name="T68" fmla="*/ 11 w 183"/>
                  <a:gd name="T69" fmla="*/ 27 h 286"/>
                  <a:gd name="T70" fmla="*/ 9 w 183"/>
                  <a:gd name="T71" fmla="*/ 24 h 286"/>
                  <a:gd name="T72" fmla="*/ 7 w 183"/>
                  <a:gd name="T73" fmla="*/ 21 h 286"/>
                  <a:gd name="T74" fmla="*/ 5 w 183"/>
                  <a:gd name="T75" fmla="*/ 18 h 286"/>
                  <a:gd name="T76" fmla="*/ 4 w 183"/>
                  <a:gd name="T77" fmla="*/ 15 h 286"/>
                  <a:gd name="T78" fmla="*/ 3 w 183"/>
                  <a:gd name="T79" fmla="*/ 12 h 286"/>
                  <a:gd name="T80" fmla="*/ 2 w 183"/>
                  <a:gd name="T81" fmla="*/ 9 h 286"/>
                  <a:gd name="T82" fmla="*/ 1 w 183"/>
                  <a:gd name="T83" fmla="*/ 7 h 286"/>
                  <a:gd name="T84" fmla="*/ 1 w 183"/>
                  <a:gd name="T85" fmla="*/ 4 h 286"/>
                  <a:gd name="T86" fmla="*/ 1 w 183"/>
                  <a:gd name="T87" fmla="*/ 3 h 286"/>
                  <a:gd name="T88" fmla="*/ 1 w 183"/>
                  <a:gd name="T89" fmla="*/ 2 h 286"/>
                  <a:gd name="T90" fmla="*/ 1 w 183"/>
                  <a:gd name="T91" fmla="*/ 1 h 286"/>
                  <a:gd name="T92" fmla="*/ 2 w 183"/>
                  <a:gd name="T93" fmla="*/ 1 h 286"/>
                  <a:gd name="T94" fmla="*/ 2 w 183"/>
                  <a:gd name="T95" fmla="*/ 1 h 286"/>
                  <a:gd name="T96" fmla="*/ 2 w 183"/>
                  <a:gd name="T97" fmla="*/ 1 h 286"/>
                  <a:gd name="T98" fmla="*/ 2 w 183"/>
                  <a:gd name="T99" fmla="*/ 1 h 286"/>
                  <a:gd name="T100" fmla="*/ 1 w 183"/>
                  <a:gd name="T101" fmla="*/ 0 h 286"/>
                  <a:gd name="T102" fmla="*/ 1 w 183"/>
                  <a:gd name="T103" fmla="*/ 0 h 286"/>
                  <a:gd name="T104" fmla="*/ 1 w 183"/>
                  <a:gd name="T105" fmla="*/ 1 h 286"/>
                  <a:gd name="T106" fmla="*/ 1 w 183"/>
                  <a:gd name="T107" fmla="*/ 0 h 2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3" h="286">
                    <a:moveTo>
                      <a:pt x="5" y="0"/>
                    </a:moveTo>
                    <a:lnTo>
                      <a:pt x="5" y="1"/>
                    </a:lnTo>
                    <a:lnTo>
                      <a:pt x="1" y="7"/>
                    </a:lnTo>
                    <a:lnTo>
                      <a:pt x="0" y="14"/>
                    </a:lnTo>
                    <a:lnTo>
                      <a:pt x="0" y="21"/>
                    </a:lnTo>
                    <a:lnTo>
                      <a:pt x="0" y="30"/>
                    </a:lnTo>
                    <a:lnTo>
                      <a:pt x="1" y="50"/>
                    </a:lnTo>
                    <a:lnTo>
                      <a:pt x="6" y="71"/>
                    </a:lnTo>
                    <a:lnTo>
                      <a:pt x="14" y="94"/>
                    </a:lnTo>
                    <a:lnTo>
                      <a:pt x="23" y="118"/>
                    </a:lnTo>
                    <a:lnTo>
                      <a:pt x="35" y="144"/>
                    </a:lnTo>
                    <a:lnTo>
                      <a:pt x="49" y="169"/>
                    </a:lnTo>
                    <a:lnTo>
                      <a:pt x="63" y="191"/>
                    </a:lnTo>
                    <a:lnTo>
                      <a:pt x="79" y="214"/>
                    </a:lnTo>
                    <a:lnTo>
                      <a:pt x="96" y="234"/>
                    </a:lnTo>
                    <a:lnTo>
                      <a:pt x="113" y="253"/>
                    </a:lnTo>
                    <a:lnTo>
                      <a:pt x="122" y="260"/>
                    </a:lnTo>
                    <a:lnTo>
                      <a:pt x="130" y="267"/>
                    </a:lnTo>
                    <a:lnTo>
                      <a:pt x="139" y="273"/>
                    </a:lnTo>
                    <a:lnTo>
                      <a:pt x="148" y="277"/>
                    </a:lnTo>
                    <a:lnTo>
                      <a:pt x="157" y="282"/>
                    </a:lnTo>
                    <a:lnTo>
                      <a:pt x="167" y="285"/>
                    </a:lnTo>
                    <a:lnTo>
                      <a:pt x="176" y="286"/>
                    </a:lnTo>
                    <a:lnTo>
                      <a:pt x="183" y="285"/>
                    </a:lnTo>
                    <a:lnTo>
                      <a:pt x="183" y="280"/>
                    </a:lnTo>
                    <a:lnTo>
                      <a:pt x="176" y="282"/>
                    </a:lnTo>
                    <a:lnTo>
                      <a:pt x="167" y="280"/>
                    </a:lnTo>
                    <a:lnTo>
                      <a:pt x="159" y="277"/>
                    </a:lnTo>
                    <a:lnTo>
                      <a:pt x="151" y="275"/>
                    </a:lnTo>
                    <a:lnTo>
                      <a:pt x="142" y="270"/>
                    </a:lnTo>
                    <a:lnTo>
                      <a:pt x="133" y="264"/>
                    </a:lnTo>
                    <a:lnTo>
                      <a:pt x="125" y="257"/>
                    </a:lnTo>
                    <a:lnTo>
                      <a:pt x="116" y="250"/>
                    </a:lnTo>
                    <a:lnTo>
                      <a:pt x="99" y="232"/>
                    </a:lnTo>
                    <a:lnTo>
                      <a:pt x="82" y="212"/>
                    </a:lnTo>
                    <a:lnTo>
                      <a:pt x="67" y="190"/>
                    </a:lnTo>
                    <a:lnTo>
                      <a:pt x="52" y="166"/>
                    </a:lnTo>
                    <a:lnTo>
                      <a:pt x="40" y="141"/>
                    </a:lnTo>
                    <a:lnTo>
                      <a:pt x="27" y="117"/>
                    </a:lnTo>
                    <a:lnTo>
                      <a:pt x="18" y="93"/>
                    </a:lnTo>
                    <a:lnTo>
                      <a:pt x="11" y="70"/>
                    </a:lnTo>
                    <a:lnTo>
                      <a:pt x="6" y="50"/>
                    </a:lnTo>
                    <a:lnTo>
                      <a:pt x="5" y="30"/>
                    </a:lnTo>
                    <a:lnTo>
                      <a:pt x="5" y="22"/>
                    </a:lnTo>
                    <a:lnTo>
                      <a:pt x="5" y="14"/>
                    </a:lnTo>
                    <a:lnTo>
                      <a:pt x="6" y="8"/>
                    </a:lnTo>
                    <a:lnTo>
                      <a:pt x="9" y="2"/>
                    </a:lnTo>
                    <a:lnTo>
                      <a:pt x="9" y="1"/>
                    </a:lnTo>
                    <a:lnTo>
                      <a:pt x="8" y="0"/>
                    </a:lnTo>
                    <a:lnTo>
                      <a:pt x="6" y="0"/>
                    </a:lnTo>
                    <a:lnTo>
                      <a:pt x="5" y="1"/>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4" name="Freeform 220"/>
              <p:cNvSpPr>
                <a:spLocks/>
              </p:cNvSpPr>
              <p:nvPr/>
            </p:nvSpPr>
            <p:spPr bwMode="auto">
              <a:xfrm>
                <a:off x="4660" y="3841"/>
                <a:ext cx="59" cy="45"/>
              </a:xfrm>
              <a:custGeom>
                <a:avLst/>
                <a:gdLst>
                  <a:gd name="T0" fmla="*/ 14 w 119"/>
                  <a:gd name="T1" fmla="*/ 1 h 90"/>
                  <a:gd name="T2" fmla="*/ 14 w 119"/>
                  <a:gd name="T3" fmla="*/ 1 h 90"/>
                  <a:gd name="T4" fmla="*/ 12 w 119"/>
                  <a:gd name="T5" fmla="*/ 2 h 90"/>
                  <a:gd name="T6" fmla="*/ 11 w 119"/>
                  <a:gd name="T7" fmla="*/ 4 h 90"/>
                  <a:gd name="T8" fmla="*/ 9 w 119"/>
                  <a:gd name="T9" fmla="*/ 5 h 90"/>
                  <a:gd name="T10" fmla="*/ 7 w 119"/>
                  <a:gd name="T11" fmla="*/ 6 h 90"/>
                  <a:gd name="T12" fmla="*/ 5 w 119"/>
                  <a:gd name="T13" fmla="*/ 7 h 90"/>
                  <a:gd name="T14" fmla="*/ 3 w 119"/>
                  <a:gd name="T15" fmla="*/ 8 h 90"/>
                  <a:gd name="T16" fmla="*/ 1 w 119"/>
                  <a:gd name="T17" fmla="*/ 10 h 90"/>
                  <a:gd name="T18" fmla="*/ 0 w 119"/>
                  <a:gd name="T19" fmla="*/ 11 h 90"/>
                  <a:gd name="T20" fmla="*/ 0 w 119"/>
                  <a:gd name="T21" fmla="*/ 12 h 90"/>
                  <a:gd name="T22" fmla="*/ 1 w 119"/>
                  <a:gd name="T23" fmla="*/ 10 h 90"/>
                  <a:gd name="T24" fmla="*/ 3 w 119"/>
                  <a:gd name="T25" fmla="*/ 9 h 90"/>
                  <a:gd name="T26" fmla="*/ 5 w 119"/>
                  <a:gd name="T27" fmla="*/ 8 h 90"/>
                  <a:gd name="T28" fmla="*/ 7 w 119"/>
                  <a:gd name="T29" fmla="*/ 6 h 90"/>
                  <a:gd name="T30" fmla="*/ 9 w 119"/>
                  <a:gd name="T31" fmla="*/ 5 h 90"/>
                  <a:gd name="T32" fmla="*/ 11 w 119"/>
                  <a:gd name="T33" fmla="*/ 4 h 90"/>
                  <a:gd name="T34" fmla="*/ 13 w 119"/>
                  <a:gd name="T35" fmla="*/ 2 h 90"/>
                  <a:gd name="T36" fmla="*/ 14 w 119"/>
                  <a:gd name="T37" fmla="*/ 1 h 90"/>
                  <a:gd name="T38" fmla="*/ 14 w 119"/>
                  <a:gd name="T39" fmla="*/ 1 h 90"/>
                  <a:gd name="T40" fmla="*/ 14 w 119"/>
                  <a:gd name="T41" fmla="*/ 1 h 90"/>
                  <a:gd name="T42" fmla="*/ 14 w 119"/>
                  <a:gd name="T43" fmla="*/ 1 h 90"/>
                  <a:gd name="T44" fmla="*/ 14 w 119"/>
                  <a:gd name="T45" fmla="*/ 0 h 90"/>
                  <a:gd name="T46" fmla="*/ 14 w 119"/>
                  <a:gd name="T47" fmla="*/ 0 h 90"/>
                  <a:gd name="T48" fmla="*/ 14 w 119"/>
                  <a:gd name="T49" fmla="*/ 1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90">
                    <a:moveTo>
                      <a:pt x="114" y="2"/>
                    </a:moveTo>
                    <a:lnTo>
                      <a:pt x="114" y="2"/>
                    </a:lnTo>
                    <a:lnTo>
                      <a:pt x="102" y="13"/>
                    </a:lnTo>
                    <a:lnTo>
                      <a:pt x="88" y="25"/>
                    </a:lnTo>
                    <a:lnTo>
                      <a:pt x="74" y="35"/>
                    </a:lnTo>
                    <a:lnTo>
                      <a:pt x="58" y="45"/>
                    </a:lnTo>
                    <a:lnTo>
                      <a:pt x="42" y="53"/>
                    </a:lnTo>
                    <a:lnTo>
                      <a:pt x="27" y="63"/>
                    </a:lnTo>
                    <a:lnTo>
                      <a:pt x="12" y="75"/>
                    </a:lnTo>
                    <a:lnTo>
                      <a:pt x="0" y="88"/>
                    </a:lnTo>
                    <a:lnTo>
                      <a:pt x="4" y="90"/>
                    </a:lnTo>
                    <a:lnTo>
                      <a:pt x="15" y="78"/>
                    </a:lnTo>
                    <a:lnTo>
                      <a:pt x="29" y="68"/>
                    </a:lnTo>
                    <a:lnTo>
                      <a:pt x="44" y="58"/>
                    </a:lnTo>
                    <a:lnTo>
                      <a:pt x="61" y="47"/>
                    </a:lnTo>
                    <a:lnTo>
                      <a:pt x="76" y="37"/>
                    </a:lnTo>
                    <a:lnTo>
                      <a:pt x="91" y="27"/>
                    </a:lnTo>
                    <a:lnTo>
                      <a:pt x="107" y="16"/>
                    </a:lnTo>
                    <a:lnTo>
                      <a:pt x="117" y="3"/>
                    </a:lnTo>
                    <a:lnTo>
                      <a:pt x="119" y="2"/>
                    </a:lnTo>
                    <a:lnTo>
                      <a:pt x="117" y="0"/>
                    </a:lnTo>
                    <a:lnTo>
                      <a:pt x="116" y="0"/>
                    </a:lnTo>
                    <a:lnTo>
                      <a:pt x="11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5" name="Freeform 221"/>
              <p:cNvSpPr>
                <a:spLocks/>
              </p:cNvSpPr>
              <p:nvPr/>
            </p:nvSpPr>
            <p:spPr bwMode="auto">
              <a:xfrm>
                <a:off x="4717" y="3776"/>
                <a:ext cx="30" cy="67"/>
              </a:xfrm>
              <a:custGeom>
                <a:avLst/>
                <a:gdLst>
                  <a:gd name="T0" fmla="*/ 8 w 60"/>
                  <a:gd name="T1" fmla="*/ 0 h 133"/>
                  <a:gd name="T2" fmla="*/ 8 w 60"/>
                  <a:gd name="T3" fmla="*/ 0 h 133"/>
                  <a:gd name="T4" fmla="*/ 7 w 60"/>
                  <a:gd name="T5" fmla="*/ 1 h 133"/>
                  <a:gd name="T6" fmla="*/ 6 w 60"/>
                  <a:gd name="T7" fmla="*/ 2 h 133"/>
                  <a:gd name="T8" fmla="*/ 5 w 60"/>
                  <a:gd name="T9" fmla="*/ 3 h 133"/>
                  <a:gd name="T10" fmla="*/ 5 w 60"/>
                  <a:gd name="T11" fmla="*/ 4 h 133"/>
                  <a:gd name="T12" fmla="*/ 4 w 60"/>
                  <a:gd name="T13" fmla="*/ 7 h 133"/>
                  <a:gd name="T14" fmla="*/ 4 w 60"/>
                  <a:gd name="T15" fmla="*/ 9 h 133"/>
                  <a:gd name="T16" fmla="*/ 3 w 60"/>
                  <a:gd name="T17" fmla="*/ 11 h 133"/>
                  <a:gd name="T18" fmla="*/ 2 w 60"/>
                  <a:gd name="T19" fmla="*/ 13 h 133"/>
                  <a:gd name="T20" fmla="*/ 2 w 60"/>
                  <a:gd name="T21" fmla="*/ 14 h 133"/>
                  <a:gd name="T22" fmla="*/ 2 w 60"/>
                  <a:gd name="T23" fmla="*/ 15 h 133"/>
                  <a:gd name="T24" fmla="*/ 1 w 60"/>
                  <a:gd name="T25" fmla="*/ 16 h 133"/>
                  <a:gd name="T26" fmla="*/ 0 w 60"/>
                  <a:gd name="T27" fmla="*/ 17 h 133"/>
                  <a:gd name="T28" fmla="*/ 1 w 60"/>
                  <a:gd name="T29" fmla="*/ 17 h 133"/>
                  <a:gd name="T30" fmla="*/ 2 w 60"/>
                  <a:gd name="T31" fmla="*/ 16 h 133"/>
                  <a:gd name="T32" fmla="*/ 2 w 60"/>
                  <a:gd name="T33" fmla="*/ 15 h 133"/>
                  <a:gd name="T34" fmla="*/ 3 w 60"/>
                  <a:gd name="T35" fmla="*/ 14 h 133"/>
                  <a:gd name="T36" fmla="*/ 3 w 60"/>
                  <a:gd name="T37" fmla="*/ 13 h 133"/>
                  <a:gd name="T38" fmla="*/ 4 w 60"/>
                  <a:gd name="T39" fmla="*/ 11 h 133"/>
                  <a:gd name="T40" fmla="*/ 4 w 60"/>
                  <a:gd name="T41" fmla="*/ 9 h 133"/>
                  <a:gd name="T42" fmla="*/ 5 w 60"/>
                  <a:gd name="T43" fmla="*/ 7 h 133"/>
                  <a:gd name="T44" fmla="*/ 5 w 60"/>
                  <a:gd name="T45" fmla="*/ 5 h 133"/>
                  <a:gd name="T46" fmla="*/ 6 w 60"/>
                  <a:gd name="T47" fmla="*/ 4 h 133"/>
                  <a:gd name="T48" fmla="*/ 6 w 60"/>
                  <a:gd name="T49" fmla="*/ 3 h 133"/>
                  <a:gd name="T50" fmla="*/ 7 w 60"/>
                  <a:gd name="T51" fmla="*/ 2 h 133"/>
                  <a:gd name="T52" fmla="*/ 8 w 60"/>
                  <a:gd name="T53" fmla="*/ 1 h 133"/>
                  <a:gd name="T54" fmla="*/ 8 w 60"/>
                  <a:gd name="T55" fmla="*/ 1 h 133"/>
                  <a:gd name="T56" fmla="*/ 8 w 60"/>
                  <a:gd name="T57" fmla="*/ 1 h 133"/>
                  <a:gd name="T58" fmla="*/ 8 w 60"/>
                  <a:gd name="T59" fmla="*/ 1 h 133"/>
                  <a:gd name="T60" fmla="*/ 8 w 60"/>
                  <a:gd name="T61" fmla="*/ 0 h 133"/>
                  <a:gd name="T62" fmla="*/ 8 w 60"/>
                  <a:gd name="T63" fmla="*/ 0 h 133"/>
                  <a:gd name="T64" fmla="*/ 8 w 60"/>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 h="133">
                    <a:moveTo>
                      <a:pt x="57" y="0"/>
                    </a:moveTo>
                    <a:lnTo>
                      <a:pt x="57" y="0"/>
                    </a:lnTo>
                    <a:lnTo>
                      <a:pt x="49" y="7"/>
                    </a:lnTo>
                    <a:lnTo>
                      <a:pt x="44" y="16"/>
                    </a:lnTo>
                    <a:lnTo>
                      <a:pt x="38" y="23"/>
                    </a:lnTo>
                    <a:lnTo>
                      <a:pt x="35" y="31"/>
                    </a:lnTo>
                    <a:lnTo>
                      <a:pt x="29" y="49"/>
                    </a:lnTo>
                    <a:lnTo>
                      <a:pt x="25" y="67"/>
                    </a:lnTo>
                    <a:lnTo>
                      <a:pt x="20" y="84"/>
                    </a:lnTo>
                    <a:lnTo>
                      <a:pt x="15" y="102"/>
                    </a:lnTo>
                    <a:lnTo>
                      <a:pt x="12" y="109"/>
                    </a:lnTo>
                    <a:lnTo>
                      <a:pt x="9" y="117"/>
                    </a:lnTo>
                    <a:lnTo>
                      <a:pt x="5" y="124"/>
                    </a:lnTo>
                    <a:lnTo>
                      <a:pt x="0" y="132"/>
                    </a:lnTo>
                    <a:lnTo>
                      <a:pt x="3" y="133"/>
                    </a:lnTo>
                    <a:lnTo>
                      <a:pt x="9" y="126"/>
                    </a:lnTo>
                    <a:lnTo>
                      <a:pt x="12" y="119"/>
                    </a:lnTo>
                    <a:lnTo>
                      <a:pt x="17" y="110"/>
                    </a:lnTo>
                    <a:lnTo>
                      <a:pt x="20" y="103"/>
                    </a:lnTo>
                    <a:lnTo>
                      <a:pt x="25" y="86"/>
                    </a:lnTo>
                    <a:lnTo>
                      <a:pt x="29" y="67"/>
                    </a:lnTo>
                    <a:lnTo>
                      <a:pt x="34" y="50"/>
                    </a:lnTo>
                    <a:lnTo>
                      <a:pt x="40" y="33"/>
                    </a:lnTo>
                    <a:lnTo>
                      <a:pt x="43" y="26"/>
                    </a:lnTo>
                    <a:lnTo>
                      <a:pt x="48" y="17"/>
                    </a:lnTo>
                    <a:lnTo>
                      <a:pt x="54" y="10"/>
                    </a:lnTo>
                    <a:lnTo>
                      <a:pt x="60" y="3"/>
                    </a:lnTo>
                    <a:lnTo>
                      <a:pt x="60" y="4"/>
                    </a:lnTo>
                    <a:lnTo>
                      <a:pt x="60" y="3"/>
                    </a:lnTo>
                    <a:lnTo>
                      <a:pt x="60" y="1"/>
                    </a:lnTo>
                    <a:lnTo>
                      <a:pt x="60" y="0"/>
                    </a:lnTo>
                    <a:lnTo>
                      <a:pt x="58" y="0"/>
                    </a:lnTo>
                    <a:lnTo>
                      <a:pt x="5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6" name="Freeform 222"/>
              <p:cNvSpPr>
                <a:spLocks/>
              </p:cNvSpPr>
              <p:nvPr/>
            </p:nvSpPr>
            <p:spPr bwMode="auto">
              <a:xfrm>
                <a:off x="4745" y="3718"/>
                <a:ext cx="318" cy="60"/>
              </a:xfrm>
              <a:custGeom>
                <a:avLst/>
                <a:gdLst>
                  <a:gd name="T0" fmla="*/ 80 w 634"/>
                  <a:gd name="T1" fmla="*/ 2 h 120"/>
                  <a:gd name="T2" fmla="*/ 80 w 634"/>
                  <a:gd name="T3" fmla="*/ 2 h 120"/>
                  <a:gd name="T4" fmla="*/ 76 w 634"/>
                  <a:gd name="T5" fmla="*/ 2 h 120"/>
                  <a:gd name="T6" fmla="*/ 72 w 634"/>
                  <a:gd name="T7" fmla="*/ 2 h 120"/>
                  <a:gd name="T8" fmla="*/ 68 w 634"/>
                  <a:gd name="T9" fmla="*/ 2 h 120"/>
                  <a:gd name="T10" fmla="*/ 64 w 634"/>
                  <a:gd name="T11" fmla="*/ 2 h 120"/>
                  <a:gd name="T12" fmla="*/ 60 w 634"/>
                  <a:gd name="T13" fmla="*/ 1 h 120"/>
                  <a:gd name="T14" fmla="*/ 55 w 634"/>
                  <a:gd name="T15" fmla="*/ 1 h 120"/>
                  <a:gd name="T16" fmla="*/ 51 w 634"/>
                  <a:gd name="T17" fmla="*/ 0 h 120"/>
                  <a:gd name="T18" fmla="*/ 46 w 634"/>
                  <a:gd name="T19" fmla="*/ 0 h 120"/>
                  <a:gd name="T20" fmla="*/ 42 w 634"/>
                  <a:gd name="T21" fmla="*/ 1 h 120"/>
                  <a:gd name="T22" fmla="*/ 37 w 634"/>
                  <a:gd name="T23" fmla="*/ 1 h 120"/>
                  <a:gd name="T24" fmla="*/ 34 w 634"/>
                  <a:gd name="T25" fmla="*/ 2 h 120"/>
                  <a:gd name="T26" fmla="*/ 31 w 634"/>
                  <a:gd name="T27" fmla="*/ 2 h 120"/>
                  <a:gd name="T28" fmla="*/ 29 w 634"/>
                  <a:gd name="T29" fmla="*/ 3 h 120"/>
                  <a:gd name="T30" fmla="*/ 26 w 634"/>
                  <a:gd name="T31" fmla="*/ 4 h 120"/>
                  <a:gd name="T32" fmla="*/ 23 w 634"/>
                  <a:gd name="T33" fmla="*/ 5 h 120"/>
                  <a:gd name="T34" fmla="*/ 20 w 634"/>
                  <a:gd name="T35" fmla="*/ 6 h 120"/>
                  <a:gd name="T36" fmla="*/ 17 w 634"/>
                  <a:gd name="T37" fmla="*/ 7 h 120"/>
                  <a:gd name="T38" fmla="*/ 14 w 634"/>
                  <a:gd name="T39" fmla="*/ 8 h 120"/>
                  <a:gd name="T40" fmla="*/ 11 w 634"/>
                  <a:gd name="T41" fmla="*/ 10 h 120"/>
                  <a:gd name="T42" fmla="*/ 7 w 634"/>
                  <a:gd name="T43" fmla="*/ 11 h 120"/>
                  <a:gd name="T44" fmla="*/ 4 w 634"/>
                  <a:gd name="T45" fmla="*/ 13 h 120"/>
                  <a:gd name="T46" fmla="*/ 0 w 634"/>
                  <a:gd name="T47" fmla="*/ 15 h 120"/>
                  <a:gd name="T48" fmla="*/ 1 w 634"/>
                  <a:gd name="T49" fmla="*/ 15 h 120"/>
                  <a:gd name="T50" fmla="*/ 4 w 634"/>
                  <a:gd name="T51" fmla="*/ 13 h 120"/>
                  <a:gd name="T52" fmla="*/ 8 w 634"/>
                  <a:gd name="T53" fmla="*/ 12 h 120"/>
                  <a:gd name="T54" fmla="*/ 11 w 634"/>
                  <a:gd name="T55" fmla="*/ 10 h 120"/>
                  <a:gd name="T56" fmla="*/ 14 w 634"/>
                  <a:gd name="T57" fmla="*/ 8 h 120"/>
                  <a:gd name="T58" fmla="*/ 17 w 634"/>
                  <a:gd name="T59" fmla="*/ 7 h 120"/>
                  <a:gd name="T60" fmla="*/ 20 w 634"/>
                  <a:gd name="T61" fmla="*/ 6 h 120"/>
                  <a:gd name="T62" fmla="*/ 23 w 634"/>
                  <a:gd name="T63" fmla="*/ 5 h 120"/>
                  <a:gd name="T64" fmla="*/ 26 w 634"/>
                  <a:gd name="T65" fmla="*/ 4 h 120"/>
                  <a:gd name="T66" fmla="*/ 29 w 634"/>
                  <a:gd name="T67" fmla="*/ 3 h 120"/>
                  <a:gd name="T68" fmla="*/ 32 w 634"/>
                  <a:gd name="T69" fmla="*/ 3 h 120"/>
                  <a:gd name="T70" fmla="*/ 34 w 634"/>
                  <a:gd name="T71" fmla="*/ 2 h 120"/>
                  <a:gd name="T72" fmla="*/ 37 w 634"/>
                  <a:gd name="T73" fmla="*/ 2 h 120"/>
                  <a:gd name="T74" fmla="*/ 42 w 634"/>
                  <a:gd name="T75" fmla="*/ 1 h 120"/>
                  <a:gd name="T76" fmla="*/ 46 w 634"/>
                  <a:gd name="T77" fmla="*/ 1 h 120"/>
                  <a:gd name="T78" fmla="*/ 51 w 634"/>
                  <a:gd name="T79" fmla="*/ 1 h 120"/>
                  <a:gd name="T80" fmla="*/ 55 w 634"/>
                  <a:gd name="T81" fmla="*/ 1 h 120"/>
                  <a:gd name="T82" fmla="*/ 60 w 634"/>
                  <a:gd name="T83" fmla="*/ 2 h 120"/>
                  <a:gd name="T84" fmla="*/ 64 w 634"/>
                  <a:gd name="T85" fmla="*/ 2 h 120"/>
                  <a:gd name="T86" fmla="*/ 68 w 634"/>
                  <a:gd name="T87" fmla="*/ 2 h 120"/>
                  <a:gd name="T88" fmla="*/ 72 w 634"/>
                  <a:gd name="T89" fmla="*/ 3 h 120"/>
                  <a:gd name="T90" fmla="*/ 76 w 634"/>
                  <a:gd name="T91" fmla="*/ 3 h 120"/>
                  <a:gd name="T92" fmla="*/ 80 w 634"/>
                  <a:gd name="T93" fmla="*/ 3 h 120"/>
                  <a:gd name="T94" fmla="*/ 80 w 634"/>
                  <a:gd name="T95" fmla="*/ 3 h 120"/>
                  <a:gd name="T96" fmla="*/ 80 w 634"/>
                  <a:gd name="T97" fmla="*/ 3 h 120"/>
                  <a:gd name="T98" fmla="*/ 80 w 634"/>
                  <a:gd name="T99" fmla="*/ 3 h 120"/>
                  <a:gd name="T100" fmla="*/ 80 w 634"/>
                  <a:gd name="T101" fmla="*/ 3 h 120"/>
                  <a:gd name="T102" fmla="*/ 80 w 634"/>
                  <a:gd name="T103" fmla="*/ 3 h 120"/>
                  <a:gd name="T104" fmla="*/ 80 w 634"/>
                  <a:gd name="T105" fmla="*/ 2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34" h="120">
                    <a:moveTo>
                      <a:pt x="633" y="16"/>
                    </a:moveTo>
                    <a:lnTo>
                      <a:pt x="633" y="16"/>
                    </a:lnTo>
                    <a:lnTo>
                      <a:pt x="601" y="16"/>
                    </a:lnTo>
                    <a:lnTo>
                      <a:pt x="568" y="14"/>
                    </a:lnTo>
                    <a:lnTo>
                      <a:pt x="538" y="11"/>
                    </a:lnTo>
                    <a:lnTo>
                      <a:pt x="506" y="9"/>
                    </a:lnTo>
                    <a:lnTo>
                      <a:pt x="472" y="4"/>
                    </a:lnTo>
                    <a:lnTo>
                      <a:pt x="438" y="3"/>
                    </a:lnTo>
                    <a:lnTo>
                      <a:pt x="403" y="0"/>
                    </a:lnTo>
                    <a:lnTo>
                      <a:pt x="367" y="0"/>
                    </a:lnTo>
                    <a:lnTo>
                      <a:pt x="328" y="3"/>
                    </a:lnTo>
                    <a:lnTo>
                      <a:pt x="290" y="7"/>
                    </a:lnTo>
                    <a:lnTo>
                      <a:pt x="269" y="10"/>
                    </a:lnTo>
                    <a:lnTo>
                      <a:pt x="247" y="14"/>
                    </a:lnTo>
                    <a:lnTo>
                      <a:pt x="226" y="20"/>
                    </a:lnTo>
                    <a:lnTo>
                      <a:pt x="203" y="26"/>
                    </a:lnTo>
                    <a:lnTo>
                      <a:pt x="180" y="33"/>
                    </a:lnTo>
                    <a:lnTo>
                      <a:pt x="157" y="41"/>
                    </a:lnTo>
                    <a:lnTo>
                      <a:pt x="133" y="50"/>
                    </a:lnTo>
                    <a:lnTo>
                      <a:pt x="108" y="62"/>
                    </a:lnTo>
                    <a:lnTo>
                      <a:pt x="82" y="73"/>
                    </a:lnTo>
                    <a:lnTo>
                      <a:pt x="55" y="86"/>
                    </a:lnTo>
                    <a:lnTo>
                      <a:pt x="27" y="100"/>
                    </a:lnTo>
                    <a:lnTo>
                      <a:pt x="0" y="116"/>
                    </a:lnTo>
                    <a:lnTo>
                      <a:pt x="3" y="120"/>
                    </a:lnTo>
                    <a:lnTo>
                      <a:pt x="30" y="104"/>
                    </a:lnTo>
                    <a:lnTo>
                      <a:pt x="58" y="90"/>
                    </a:lnTo>
                    <a:lnTo>
                      <a:pt x="84" y="76"/>
                    </a:lnTo>
                    <a:lnTo>
                      <a:pt x="110" y="64"/>
                    </a:lnTo>
                    <a:lnTo>
                      <a:pt x="134" y="54"/>
                    </a:lnTo>
                    <a:lnTo>
                      <a:pt x="159" y="46"/>
                    </a:lnTo>
                    <a:lnTo>
                      <a:pt x="182" y="37"/>
                    </a:lnTo>
                    <a:lnTo>
                      <a:pt x="205" y="30"/>
                    </a:lnTo>
                    <a:lnTo>
                      <a:pt x="228" y="24"/>
                    </a:lnTo>
                    <a:lnTo>
                      <a:pt x="249" y="19"/>
                    </a:lnTo>
                    <a:lnTo>
                      <a:pt x="270" y="14"/>
                    </a:lnTo>
                    <a:lnTo>
                      <a:pt x="290" y="11"/>
                    </a:lnTo>
                    <a:lnTo>
                      <a:pt x="330" y="7"/>
                    </a:lnTo>
                    <a:lnTo>
                      <a:pt x="367" y="4"/>
                    </a:lnTo>
                    <a:lnTo>
                      <a:pt x="403" y="4"/>
                    </a:lnTo>
                    <a:lnTo>
                      <a:pt x="438" y="7"/>
                    </a:lnTo>
                    <a:lnTo>
                      <a:pt x="472" y="9"/>
                    </a:lnTo>
                    <a:lnTo>
                      <a:pt x="504" y="13"/>
                    </a:lnTo>
                    <a:lnTo>
                      <a:pt x="536" y="16"/>
                    </a:lnTo>
                    <a:lnTo>
                      <a:pt x="568" y="19"/>
                    </a:lnTo>
                    <a:lnTo>
                      <a:pt x="601" y="20"/>
                    </a:lnTo>
                    <a:lnTo>
                      <a:pt x="633" y="20"/>
                    </a:lnTo>
                    <a:lnTo>
                      <a:pt x="634" y="20"/>
                    </a:lnTo>
                    <a:lnTo>
                      <a:pt x="634" y="19"/>
                    </a:lnTo>
                    <a:lnTo>
                      <a:pt x="634" y="17"/>
                    </a:lnTo>
                    <a:lnTo>
                      <a:pt x="633"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7" name="Freeform 223"/>
              <p:cNvSpPr>
                <a:spLocks/>
              </p:cNvSpPr>
              <p:nvPr/>
            </p:nvSpPr>
            <p:spPr bwMode="auto">
              <a:xfrm>
                <a:off x="5062" y="3715"/>
                <a:ext cx="140" cy="13"/>
              </a:xfrm>
              <a:custGeom>
                <a:avLst/>
                <a:gdLst>
                  <a:gd name="T0" fmla="*/ 34 w 281"/>
                  <a:gd name="T1" fmla="*/ 2 h 26"/>
                  <a:gd name="T2" fmla="*/ 34 w 281"/>
                  <a:gd name="T3" fmla="*/ 2 h 26"/>
                  <a:gd name="T4" fmla="*/ 30 w 281"/>
                  <a:gd name="T5" fmla="*/ 1 h 26"/>
                  <a:gd name="T6" fmla="*/ 26 w 281"/>
                  <a:gd name="T7" fmla="*/ 1 h 26"/>
                  <a:gd name="T8" fmla="*/ 22 w 281"/>
                  <a:gd name="T9" fmla="*/ 0 h 26"/>
                  <a:gd name="T10" fmla="*/ 18 w 281"/>
                  <a:gd name="T11" fmla="*/ 0 h 26"/>
                  <a:gd name="T12" fmla="*/ 14 w 281"/>
                  <a:gd name="T13" fmla="*/ 1 h 26"/>
                  <a:gd name="T14" fmla="*/ 10 w 281"/>
                  <a:gd name="T15" fmla="*/ 1 h 26"/>
                  <a:gd name="T16" fmla="*/ 5 w 281"/>
                  <a:gd name="T17" fmla="*/ 2 h 26"/>
                  <a:gd name="T18" fmla="*/ 0 w 281"/>
                  <a:gd name="T19" fmla="*/ 3 h 26"/>
                  <a:gd name="T20" fmla="*/ 0 w 281"/>
                  <a:gd name="T21" fmla="*/ 4 h 26"/>
                  <a:gd name="T22" fmla="*/ 5 w 281"/>
                  <a:gd name="T23" fmla="*/ 3 h 26"/>
                  <a:gd name="T24" fmla="*/ 10 w 281"/>
                  <a:gd name="T25" fmla="*/ 2 h 26"/>
                  <a:gd name="T26" fmla="*/ 14 w 281"/>
                  <a:gd name="T27" fmla="*/ 1 h 26"/>
                  <a:gd name="T28" fmla="*/ 18 w 281"/>
                  <a:gd name="T29" fmla="*/ 1 h 26"/>
                  <a:gd name="T30" fmla="*/ 22 w 281"/>
                  <a:gd name="T31" fmla="*/ 1 h 26"/>
                  <a:gd name="T32" fmla="*/ 26 w 281"/>
                  <a:gd name="T33" fmla="*/ 1 h 26"/>
                  <a:gd name="T34" fmla="*/ 30 w 281"/>
                  <a:gd name="T35" fmla="*/ 2 h 26"/>
                  <a:gd name="T36" fmla="*/ 34 w 281"/>
                  <a:gd name="T37" fmla="*/ 2 h 26"/>
                  <a:gd name="T38" fmla="*/ 35 w 281"/>
                  <a:gd name="T39" fmla="*/ 2 h 26"/>
                  <a:gd name="T40" fmla="*/ 34 w 281"/>
                  <a:gd name="T41" fmla="*/ 2 h 26"/>
                  <a:gd name="T42" fmla="*/ 34 w 281"/>
                  <a:gd name="T43" fmla="*/ 2 h 26"/>
                  <a:gd name="T44" fmla="*/ 35 w 281"/>
                  <a:gd name="T45" fmla="*/ 2 h 26"/>
                  <a:gd name="T46" fmla="*/ 35 w 281"/>
                  <a:gd name="T47" fmla="*/ 2 h 26"/>
                  <a:gd name="T48" fmla="*/ 34 w 281"/>
                  <a:gd name="T49" fmla="*/ 2 h 26"/>
                  <a:gd name="T50" fmla="*/ 34 w 281"/>
                  <a:gd name="T51" fmla="*/ 2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1" h="26">
                    <a:moveTo>
                      <a:pt x="276" y="13"/>
                    </a:moveTo>
                    <a:lnTo>
                      <a:pt x="279" y="12"/>
                    </a:lnTo>
                    <a:lnTo>
                      <a:pt x="244" y="6"/>
                    </a:lnTo>
                    <a:lnTo>
                      <a:pt x="212" y="2"/>
                    </a:lnTo>
                    <a:lnTo>
                      <a:pt x="182" y="0"/>
                    </a:lnTo>
                    <a:lnTo>
                      <a:pt x="151" y="0"/>
                    </a:lnTo>
                    <a:lnTo>
                      <a:pt x="117" y="2"/>
                    </a:lnTo>
                    <a:lnTo>
                      <a:pt x="82" y="6"/>
                    </a:lnTo>
                    <a:lnTo>
                      <a:pt x="44" y="13"/>
                    </a:lnTo>
                    <a:lnTo>
                      <a:pt x="0" y="22"/>
                    </a:lnTo>
                    <a:lnTo>
                      <a:pt x="0" y="26"/>
                    </a:lnTo>
                    <a:lnTo>
                      <a:pt x="44" y="17"/>
                    </a:lnTo>
                    <a:lnTo>
                      <a:pt x="84" y="10"/>
                    </a:lnTo>
                    <a:lnTo>
                      <a:pt x="119" y="6"/>
                    </a:lnTo>
                    <a:lnTo>
                      <a:pt x="151" y="4"/>
                    </a:lnTo>
                    <a:lnTo>
                      <a:pt x="182" y="4"/>
                    </a:lnTo>
                    <a:lnTo>
                      <a:pt x="212" y="6"/>
                    </a:lnTo>
                    <a:lnTo>
                      <a:pt x="244" y="10"/>
                    </a:lnTo>
                    <a:lnTo>
                      <a:pt x="278" y="16"/>
                    </a:lnTo>
                    <a:lnTo>
                      <a:pt x="281" y="16"/>
                    </a:lnTo>
                    <a:lnTo>
                      <a:pt x="278" y="16"/>
                    </a:lnTo>
                    <a:lnTo>
                      <a:pt x="279" y="16"/>
                    </a:lnTo>
                    <a:lnTo>
                      <a:pt x="281" y="15"/>
                    </a:lnTo>
                    <a:lnTo>
                      <a:pt x="281" y="13"/>
                    </a:lnTo>
                    <a:lnTo>
                      <a:pt x="279" y="12"/>
                    </a:lnTo>
                    <a:lnTo>
                      <a:pt x="27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8" name="Freeform 224"/>
              <p:cNvSpPr>
                <a:spLocks/>
              </p:cNvSpPr>
              <p:nvPr/>
            </p:nvSpPr>
            <p:spPr bwMode="auto">
              <a:xfrm>
                <a:off x="5200" y="3696"/>
                <a:ext cx="22" cy="27"/>
              </a:xfrm>
              <a:custGeom>
                <a:avLst/>
                <a:gdLst>
                  <a:gd name="T0" fmla="*/ 5 w 45"/>
                  <a:gd name="T1" fmla="*/ 1 h 54"/>
                  <a:gd name="T2" fmla="*/ 5 w 45"/>
                  <a:gd name="T3" fmla="*/ 1 h 54"/>
                  <a:gd name="T4" fmla="*/ 0 w 45"/>
                  <a:gd name="T5" fmla="*/ 7 h 54"/>
                  <a:gd name="T6" fmla="*/ 0 w 45"/>
                  <a:gd name="T7" fmla="*/ 7 h 54"/>
                  <a:gd name="T8" fmla="*/ 5 w 45"/>
                  <a:gd name="T9" fmla="*/ 1 h 54"/>
                  <a:gd name="T10" fmla="*/ 5 w 45"/>
                  <a:gd name="T11" fmla="*/ 1 h 54"/>
                  <a:gd name="T12" fmla="*/ 5 w 45"/>
                  <a:gd name="T13" fmla="*/ 1 h 54"/>
                  <a:gd name="T14" fmla="*/ 5 w 45"/>
                  <a:gd name="T15" fmla="*/ 1 h 54"/>
                  <a:gd name="T16" fmla="*/ 5 w 45"/>
                  <a:gd name="T17" fmla="*/ 0 h 54"/>
                  <a:gd name="T18" fmla="*/ 5 w 45"/>
                  <a:gd name="T19" fmla="*/ 0 h 54"/>
                  <a:gd name="T20" fmla="*/ 5 w 45"/>
                  <a:gd name="T21" fmla="*/ 1 h 54"/>
                  <a:gd name="T22" fmla="*/ 5 w 45"/>
                  <a:gd name="T23" fmla="*/ 1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54">
                    <a:moveTo>
                      <a:pt x="45" y="2"/>
                    </a:moveTo>
                    <a:lnTo>
                      <a:pt x="42" y="1"/>
                    </a:lnTo>
                    <a:lnTo>
                      <a:pt x="0" y="51"/>
                    </a:lnTo>
                    <a:lnTo>
                      <a:pt x="5" y="54"/>
                    </a:lnTo>
                    <a:lnTo>
                      <a:pt x="45" y="2"/>
                    </a:lnTo>
                    <a:lnTo>
                      <a:pt x="45" y="1"/>
                    </a:lnTo>
                    <a:lnTo>
                      <a:pt x="45" y="0"/>
                    </a:lnTo>
                    <a:lnTo>
                      <a:pt x="43" y="0"/>
                    </a:lnTo>
                    <a:lnTo>
                      <a:pt x="42" y="1"/>
                    </a:lnTo>
                    <a:lnTo>
                      <a:pt x="45"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99" name="Freeform 225"/>
              <p:cNvSpPr>
                <a:spLocks noEditPoints="1"/>
              </p:cNvSpPr>
              <p:nvPr/>
            </p:nvSpPr>
            <p:spPr bwMode="auto">
              <a:xfrm>
                <a:off x="4661" y="3625"/>
                <a:ext cx="738" cy="468"/>
              </a:xfrm>
              <a:custGeom>
                <a:avLst/>
                <a:gdLst>
                  <a:gd name="T0" fmla="*/ 140 w 1477"/>
                  <a:gd name="T1" fmla="*/ 27 h 936"/>
                  <a:gd name="T2" fmla="*/ 120 w 1477"/>
                  <a:gd name="T3" fmla="*/ 33 h 936"/>
                  <a:gd name="T4" fmla="*/ 113 w 1477"/>
                  <a:gd name="T5" fmla="*/ 35 h 936"/>
                  <a:gd name="T6" fmla="*/ 130 w 1477"/>
                  <a:gd name="T7" fmla="*/ 35 h 936"/>
                  <a:gd name="T8" fmla="*/ 147 w 1477"/>
                  <a:gd name="T9" fmla="*/ 31 h 936"/>
                  <a:gd name="T10" fmla="*/ 153 w 1477"/>
                  <a:gd name="T11" fmla="*/ 37 h 936"/>
                  <a:gd name="T12" fmla="*/ 155 w 1477"/>
                  <a:gd name="T13" fmla="*/ 37 h 936"/>
                  <a:gd name="T14" fmla="*/ 3 w 1477"/>
                  <a:gd name="T15" fmla="*/ 63 h 936"/>
                  <a:gd name="T16" fmla="*/ 2 w 1477"/>
                  <a:gd name="T17" fmla="*/ 79 h 936"/>
                  <a:gd name="T18" fmla="*/ 12 w 1477"/>
                  <a:gd name="T19" fmla="*/ 60 h 936"/>
                  <a:gd name="T20" fmla="*/ 93 w 1477"/>
                  <a:gd name="T21" fmla="*/ 29 h 936"/>
                  <a:gd name="T22" fmla="*/ 62 w 1477"/>
                  <a:gd name="T23" fmla="*/ 43 h 936"/>
                  <a:gd name="T24" fmla="*/ 65 w 1477"/>
                  <a:gd name="T25" fmla="*/ 52 h 936"/>
                  <a:gd name="T26" fmla="*/ 55 w 1477"/>
                  <a:gd name="T27" fmla="*/ 54 h 936"/>
                  <a:gd name="T28" fmla="*/ 39 w 1477"/>
                  <a:gd name="T29" fmla="*/ 54 h 936"/>
                  <a:gd name="T30" fmla="*/ 40 w 1477"/>
                  <a:gd name="T31" fmla="*/ 48 h 936"/>
                  <a:gd name="T32" fmla="*/ 67 w 1477"/>
                  <a:gd name="T33" fmla="*/ 34 h 936"/>
                  <a:gd name="T34" fmla="*/ 67 w 1477"/>
                  <a:gd name="T35" fmla="*/ 27 h 936"/>
                  <a:gd name="T36" fmla="*/ 60 w 1477"/>
                  <a:gd name="T37" fmla="*/ 25 h 936"/>
                  <a:gd name="T38" fmla="*/ 30 w 1477"/>
                  <a:gd name="T39" fmla="*/ 105 h 936"/>
                  <a:gd name="T40" fmla="*/ 61 w 1477"/>
                  <a:gd name="T41" fmla="*/ 117 h 936"/>
                  <a:gd name="T42" fmla="*/ 90 w 1477"/>
                  <a:gd name="T43" fmla="*/ 111 h 936"/>
                  <a:gd name="T44" fmla="*/ 113 w 1477"/>
                  <a:gd name="T45" fmla="*/ 96 h 936"/>
                  <a:gd name="T46" fmla="*/ 129 w 1477"/>
                  <a:gd name="T47" fmla="*/ 85 h 936"/>
                  <a:gd name="T48" fmla="*/ 103 w 1477"/>
                  <a:gd name="T49" fmla="*/ 83 h 936"/>
                  <a:gd name="T50" fmla="*/ 78 w 1477"/>
                  <a:gd name="T51" fmla="*/ 81 h 936"/>
                  <a:gd name="T52" fmla="*/ 64 w 1477"/>
                  <a:gd name="T53" fmla="*/ 72 h 936"/>
                  <a:gd name="T54" fmla="*/ 43 w 1477"/>
                  <a:gd name="T55" fmla="*/ 78 h 936"/>
                  <a:gd name="T56" fmla="*/ 52 w 1477"/>
                  <a:gd name="T57" fmla="*/ 82 h 936"/>
                  <a:gd name="T58" fmla="*/ 66 w 1477"/>
                  <a:gd name="T59" fmla="*/ 88 h 936"/>
                  <a:gd name="T60" fmla="*/ 82 w 1477"/>
                  <a:gd name="T61" fmla="*/ 91 h 936"/>
                  <a:gd name="T62" fmla="*/ 71 w 1477"/>
                  <a:gd name="T63" fmla="*/ 96 h 936"/>
                  <a:gd name="T64" fmla="*/ 50 w 1477"/>
                  <a:gd name="T65" fmla="*/ 95 h 936"/>
                  <a:gd name="T66" fmla="*/ 26 w 1477"/>
                  <a:gd name="T67" fmla="*/ 96 h 936"/>
                  <a:gd name="T68" fmla="*/ 19 w 1477"/>
                  <a:gd name="T69" fmla="*/ 87 h 936"/>
                  <a:gd name="T70" fmla="*/ 20 w 1477"/>
                  <a:gd name="T71" fmla="*/ 95 h 936"/>
                  <a:gd name="T72" fmla="*/ 67 w 1477"/>
                  <a:gd name="T73" fmla="*/ 44 h 936"/>
                  <a:gd name="T74" fmla="*/ 70 w 1477"/>
                  <a:gd name="T75" fmla="*/ 54 h 936"/>
                  <a:gd name="T76" fmla="*/ 89 w 1477"/>
                  <a:gd name="T77" fmla="*/ 54 h 936"/>
                  <a:gd name="T78" fmla="*/ 93 w 1477"/>
                  <a:gd name="T79" fmla="*/ 45 h 936"/>
                  <a:gd name="T80" fmla="*/ 95 w 1477"/>
                  <a:gd name="T81" fmla="*/ 35 h 936"/>
                  <a:gd name="T82" fmla="*/ 90 w 1477"/>
                  <a:gd name="T83" fmla="*/ 34 h 936"/>
                  <a:gd name="T84" fmla="*/ 85 w 1477"/>
                  <a:gd name="T85" fmla="*/ 43 h 936"/>
                  <a:gd name="T86" fmla="*/ 77 w 1477"/>
                  <a:gd name="T87" fmla="*/ 41 h 936"/>
                  <a:gd name="T88" fmla="*/ 154 w 1477"/>
                  <a:gd name="T89" fmla="*/ 27 h 936"/>
                  <a:gd name="T90" fmla="*/ 163 w 1477"/>
                  <a:gd name="T91" fmla="*/ 25 h 936"/>
                  <a:gd name="T92" fmla="*/ 172 w 1477"/>
                  <a:gd name="T93" fmla="*/ 24 h 936"/>
                  <a:gd name="T94" fmla="*/ 159 w 1477"/>
                  <a:gd name="T95" fmla="*/ 25 h 936"/>
                  <a:gd name="T96" fmla="*/ 158 w 1477"/>
                  <a:gd name="T97" fmla="*/ 23 h 936"/>
                  <a:gd name="T98" fmla="*/ 157 w 1477"/>
                  <a:gd name="T99" fmla="*/ 23 h 936"/>
                  <a:gd name="T100" fmla="*/ 155 w 1477"/>
                  <a:gd name="T101" fmla="*/ 20 h 936"/>
                  <a:gd name="T102" fmla="*/ 154 w 1477"/>
                  <a:gd name="T103" fmla="*/ 21 h 936"/>
                  <a:gd name="T104" fmla="*/ 162 w 1477"/>
                  <a:gd name="T105" fmla="*/ 13 h 936"/>
                  <a:gd name="T106" fmla="*/ 184 w 1477"/>
                  <a:gd name="T107" fmla="*/ 23 h 936"/>
                  <a:gd name="T108" fmla="*/ 181 w 1477"/>
                  <a:gd name="T109" fmla="*/ 23 h 936"/>
                  <a:gd name="T110" fmla="*/ 163 w 1477"/>
                  <a:gd name="T111" fmla="*/ 14 h 936"/>
                  <a:gd name="T112" fmla="*/ 141 w 1477"/>
                  <a:gd name="T113" fmla="*/ 3 h 936"/>
                  <a:gd name="T114" fmla="*/ 149 w 1477"/>
                  <a:gd name="T115" fmla="*/ 8 h 936"/>
                  <a:gd name="T116" fmla="*/ 149 w 1477"/>
                  <a:gd name="T117" fmla="*/ 22 h 936"/>
                  <a:gd name="T118" fmla="*/ 154 w 1477"/>
                  <a:gd name="T119" fmla="*/ 8 h 936"/>
                  <a:gd name="T120" fmla="*/ 143 w 1477"/>
                  <a:gd name="T121" fmla="*/ 2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7" h="936">
                    <a:moveTo>
                      <a:pt x="1218" y="239"/>
                    </a:moveTo>
                    <a:lnTo>
                      <a:pt x="1200" y="237"/>
                    </a:lnTo>
                    <a:lnTo>
                      <a:pt x="1180" y="233"/>
                    </a:lnTo>
                    <a:lnTo>
                      <a:pt x="1170" y="229"/>
                    </a:lnTo>
                    <a:lnTo>
                      <a:pt x="1159" y="225"/>
                    </a:lnTo>
                    <a:lnTo>
                      <a:pt x="1150" y="219"/>
                    </a:lnTo>
                    <a:lnTo>
                      <a:pt x="1142" y="210"/>
                    </a:lnTo>
                    <a:lnTo>
                      <a:pt x="1136" y="212"/>
                    </a:lnTo>
                    <a:lnTo>
                      <a:pt x="1130" y="213"/>
                    </a:lnTo>
                    <a:lnTo>
                      <a:pt x="1124" y="213"/>
                    </a:lnTo>
                    <a:lnTo>
                      <a:pt x="1116" y="212"/>
                    </a:lnTo>
                    <a:lnTo>
                      <a:pt x="1101" y="220"/>
                    </a:lnTo>
                    <a:lnTo>
                      <a:pt x="1081" y="229"/>
                    </a:lnTo>
                    <a:lnTo>
                      <a:pt x="1056" y="239"/>
                    </a:lnTo>
                    <a:lnTo>
                      <a:pt x="1032" y="248"/>
                    </a:lnTo>
                    <a:lnTo>
                      <a:pt x="1018" y="250"/>
                    </a:lnTo>
                    <a:lnTo>
                      <a:pt x="1004" y="253"/>
                    </a:lnTo>
                    <a:lnTo>
                      <a:pt x="991" y="256"/>
                    </a:lnTo>
                    <a:lnTo>
                      <a:pt x="977" y="258"/>
                    </a:lnTo>
                    <a:lnTo>
                      <a:pt x="963" y="258"/>
                    </a:lnTo>
                    <a:lnTo>
                      <a:pt x="949" y="256"/>
                    </a:lnTo>
                    <a:lnTo>
                      <a:pt x="937" y="255"/>
                    </a:lnTo>
                    <a:lnTo>
                      <a:pt x="925" y="250"/>
                    </a:lnTo>
                    <a:lnTo>
                      <a:pt x="920" y="250"/>
                    </a:lnTo>
                    <a:lnTo>
                      <a:pt x="917" y="255"/>
                    </a:lnTo>
                    <a:lnTo>
                      <a:pt x="914" y="259"/>
                    </a:lnTo>
                    <a:lnTo>
                      <a:pt x="913" y="265"/>
                    </a:lnTo>
                    <a:lnTo>
                      <a:pt x="911" y="270"/>
                    </a:lnTo>
                    <a:lnTo>
                      <a:pt x="911" y="275"/>
                    </a:lnTo>
                    <a:lnTo>
                      <a:pt x="911" y="279"/>
                    </a:lnTo>
                    <a:lnTo>
                      <a:pt x="914" y="282"/>
                    </a:lnTo>
                    <a:lnTo>
                      <a:pt x="925" y="285"/>
                    </a:lnTo>
                    <a:lnTo>
                      <a:pt x="937" y="288"/>
                    </a:lnTo>
                    <a:lnTo>
                      <a:pt x="948" y="290"/>
                    </a:lnTo>
                    <a:lnTo>
                      <a:pt x="960" y="290"/>
                    </a:lnTo>
                    <a:lnTo>
                      <a:pt x="972" y="290"/>
                    </a:lnTo>
                    <a:lnTo>
                      <a:pt x="986" y="290"/>
                    </a:lnTo>
                    <a:lnTo>
                      <a:pt x="998" y="289"/>
                    </a:lnTo>
                    <a:lnTo>
                      <a:pt x="1011" y="288"/>
                    </a:lnTo>
                    <a:lnTo>
                      <a:pt x="1044" y="278"/>
                    </a:lnTo>
                    <a:lnTo>
                      <a:pt x="1078" y="268"/>
                    </a:lnTo>
                    <a:lnTo>
                      <a:pt x="1093" y="262"/>
                    </a:lnTo>
                    <a:lnTo>
                      <a:pt x="1108" y="255"/>
                    </a:lnTo>
                    <a:lnTo>
                      <a:pt x="1124" y="246"/>
                    </a:lnTo>
                    <a:lnTo>
                      <a:pt x="1139" y="239"/>
                    </a:lnTo>
                    <a:lnTo>
                      <a:pt x="1150" y="240"/>
                    </a:lnTo>
                    <a:lnTo>
                      <a:pt x="1159" y="240"/>
                    </a:lnTo>
                    <a:lnTo>
                      <a:pt x="1165" y="239"/>
                    </a:lnTo>
                    <a:lnTo>
                      <a:pt x="1170" y="237"/>
                    </a:lnTo>
                    <a:lnTo>
                      <a:pt x="1176" y="243"/>
                    </a:lnTo>
                    <a:lnTo>
                      <a:pt x="1180" y="248"/>
                    </a:lnTo>
                    <a:lnTo>
                      <a:pt x="1186" y="252"/>
                    </a:lnTo>
                    <a:lnTo>
                      <a:pt x="1191" y="255"/>
                    </a:lnTo>
                    <a:lnTo>
                      <a:pt x="1205" y="259"/>
                    </a:lnTo>
                    <a:lnTo>
                      <a:pt x="1221" y="262"/>
                    </a:lnTo>
                    <a:lnTo>
                      <a:pt x="1225" y="269"/>
                    </a:lnTo>
                    <a:lnTo>
                      <a:pt x="1225" y="276"/>
                    </a:lnTo>
                    <a:lnTo>
                      <a:pt x="1226" y="282"/>
                    </a:lnTo>
                    <a:lnTo>
                      <a:pt x="1225" y="289"/>
                    </a:lnTo>
                    <a:lnTo>
                      <a:pt x="1225" y="295"/>
                    </a:lnTo>
                    <a:lnTo>
                      <a:pt x="1225" y="302"/>
                    </a:lnTo>
                    <a:lnTo>
                      <a:pt x="1226" y="308"/>
                    </a:lnTo>
                    <a:lnTo>
                      <a:pt x="1229" y="315"/>
                    </a:lnTo>
                    <a:lnTo>
                      <a:pt x="1231" y="318"/>
                    </a:lnTo>
                    <a:lnTo>
                      <a:pt x="1232" y="319"/>
                    </a:lnTo>
                    <a:lnTo>
                      <a:pt x="1235" y="319"/>
                    </a:lnTo>
                    <a:lnTo>
                      <a:pt x="1238" y="321"/>
                    </a:lnTo>
                    <a:lnTo>
                      <a:pt x="1244" y="319"/>
                    </a:lnTo>
                    <a:lnTo>
                      <a:pt x="1251" y="316"/>
                    </a:lnTo>
                    <a:lnTo>
                      <a:pt x="1243" y="293"/>
                    </a:lnTo>
                    <a:lnTo>
                      <a:pt x="1234" y="270"/>
                    </a:lnTo>
                    <a:lnTo>
                      <a:pt x="1225" y="253"/>
                    </a:lnTo>
                    <a:lnTo>
                      <a:pt x="1218" y="239"/>
                    </a:lnTo>
                    <a:close/>
                    <a:moveTo>
                      <a:pt x="124" y="431"/>
                    </a:moveTo>
                    <a:lnTo>
                      <a:pt x="112" y="445"/>
                    </a:lnTo>
                    <a:lnTo>
                      <a:pt x="96" y="457"/>
                    </a:lnTo>
                    <a:lnTo>
                      <a:pt x="80" y="468"/>
                    </a:lnTo>
                    <a:lnTo>
                      <a:pt x="63" y="479"/>
                    </a:lnTo>
                    <a:lnTo>
                      <a:pt x="46" y="490"/>
                    </a:lnTo>
                    <a:lnTo>
                      <a:pt x="31" y="500"/>
                    </a:lnTo>
                    <a:lnTo>
                      <a:pt x="17" y="510"/>
                    </a:lnTo>
                    <a:lnTo>
                      <a:pt x="6" y="521"/>
                    </a:lnTo>
                    <a:lnTo>
                      <a:pt x="2" y="530"/>
                    </a:lnTo>
                    <a:lnTo>
                      <a:pt x="0" y="540"/>
                    </a:lnTo>
                    <a:lnTo>
                      <a:pt x="0" y="553"/>
                    </a:lnTo>
                    <a:lnTo>
                      <a:pt x="2" y="567"/>
                    </a:lnTo>
                    <a:lnTo>
                      <a:pt x="5" y="581"/>
                    </a:lnTo>
                    <a:lnTo>
                      <a:pt x="9" y="598"/>
                    </a:lnTo>
                    <a:lnTo>
                      <a:pt x="14" y="614"/>
                    </a:lnTo>
                    <a:lnTo>
                      <a:pt x="20" y="631"/>
                    </a:lnTo>
                    <a:lnTo>
                      <a:pt x="18" y="611"/>
                    </a:lnTo>
                    <a:lnTo>
                      <a:pt x="20" y="594"/>
                    </a:lnTo>
                    <a:lnTo>
                      <a:pt x="24" y="578"/>
                    </a:lnTo>
                    <a:lnTo>
                      <a:pt x="29" y="564"/>
                    </a:lnTo>
                    <a:lnTo>
                      <a:pt x="37" y="551"/>
                    </a:lnTo>
                    <a:lnTo>
                      <a:pt x="44" y="540"/>
                    </a:lnTo>
                    <a:lnTo>
                      <a:pt x="54" y="530"/>
                    </a:lnTo>
                    <a:lnTo>
                      <a:pt x="63" y="520"/>
                    </a:lnTo>
                    <a:lnTo>
                      <a:pt x="83" y="500"/>
                    </a:lnTo>
                    <a:lnTo>
                      <a:pt x="101" y="479"/>
                    </a:lnTo>
                    <a:lnTo>
                      <a:pt x="109" y="469"/>
                    </a:lnTo>
                    <a:lnTo>
                      <a:pt x="115" y="458"/>
                    </a:lnTo>
                    <a:lnTo>
                      <a:pt x="121" y="445"/>
                    </a:lnTo>
                    <a:lnTo>
                      <a:pt x="124" y="431"/>
                    </a:lnTo>
                    <a:close/>
                    <a:moveTo>
                      <a:pt x="795" y="209"/>
                    </a:moveTo>
                    <a:lnTo>
                      <a:pt x="778" y="212"/>
                    </a:lnTo>
                    <a:lnTo>
                      <a:pt x="767" y="215"/>
                    </a:lnTo>
                    <a:lnTo>
                      <a:pt x="760" y="217"/>
                    </a:lnTo>
                    <a:lnTo>
                      <a:pt x="754" y="222"/>
                    </a:lnTo>
                    <a:lnTo>
                      <a:pt x="748" y="225"/>
                    </a:lnTo>
                    <a:lnTo>
                      <a:pt x="741" y="229"/>
                    </a:lnTo>
                    <a:lnTo>
                      <a:pt x="731" y="233"/>
                    </a:lnTo>
                    <a:lnTo>
                      <a:pt x="715" y="236"/>
                    </a:lnTo>
                    <a:lnTo>
                      <a:pt x="667" y="256"/>
                    </a:lnTo>
                    <a:lnTo>
                      <a:pt x="604" y="283"/>
                    </a:lnTo>
                    <a:lnTo>
                      <a:pt x="572" y="299"/>
                    </a:lnTo>
                    <a:lnTo>
                      <a:pt x="543" y="313"/>
                    </a:lnTo>
                    <a:lnTo>
                      <a:pt x="518" y="326"/>
                    </a:lnTo>
                    <a:lnTo>
                      <a:pt x="503" y="338"/>
                    </a:lnTo>
                    <a:lnTo>
                      <a:pt x="498" y="343"/>
                    </a:lnTo>
                    <a:lnTo>
                      <a:pt x="495" y="349"/>
                    </a:lnTo>
                    <a:lnTo>
                      <a:pt x="495" y="353"/>
                    </a:lnTo>
                    <a:lnTo>
                      <a:pt x="495" y="359"/>
                    </a:lnTo>
                    <a:lnTo>
                      <a:pt x="498" y="368"/>
                    </a:lnTo>
                    <a:lnTo>
                      <a:pt x="505" y="376"/>
                    </a:lnTo>
                    <a:lnTo>
                      <a:pt x="512" y="385"/>
                    </a:lnTo>
                    <a:lnTo>
                      <a:pt x="518" y="395"/>
                    </a:lnTo>
                    <a:lnTo>
                      <a:pt x="521" y="399"/>
                    </a:lnTo>
                    <a:lnTo>
                      <a:pt x="523" y="405"/>
                    </a:lnTo>
                    <a:lnTo>
                      <a:pt x="523" y="409"/>
                    </a:lnTo>
                    <a:lnTo>
                      <a:pt x="523" y="415"/>
                    </a:lnTo>
                    <a:lnTo>
                      <a:pt x="518" y="424"/>
                    </a:lnTo>
                    <a:lnTo>
                      <a:pt x="514" y="431"/>
                    </a:lnTo>
                    <a:lnTo>
                      <a:pt x="508" y="435"/>
                    </a:lnTo>
                    <a:lnTo>
                      <a:pt x="500" y="438"/>
                    </a:lnTo>
                    <a:lnTo>
                      <a:pt x="491" y="438"/>
                    </a:lnTo>
                    <a:lnTo>
                      <a:pt x="482" y="438"/>
                    </a:lnTo>
                    <a:lnTo>
                      <a:pt x="472" y="437"/>
                    </a:lnTo>
                    <a:lnTo>
                      <a:pt x="462" y="434"/>
                    </a:lnTo>
                    <a:lnTo>
                      <a:pt x="440" y="426"/>
                    </a:lnTo>
                    <a:lnTo>
                      <a:pt x="419" y="419"/>
                    </a:lnTo>
                    <a:lnTo>
                      <a:pt x="408" y="416"/>
                    </a:lnTo>
                    <a:lnTo>
                      <a:pt x="398" y="414"/>
                    </a:lnTo>
                    <a:lnTo>
                      <a:pt x="387" y="412"/>
                    </a:lnTo>
                    <a:lnTo>
                      <a:pt x="378" y="411"/>
                    </a:lnTo>
                    <a:lnTo>
                      <a:pt x="368" y="409"/>
                    </a:lnTo>
                    <a:lnTo>
                      <a:pt x="358" y="411"/>
                    </a:lnTo>
                    <a:lnTo>
                      <a:pt x="347" y="412"/>
                    </a:lnTo>
                    <a:lnTo>
                      <a:pt x="336" y="416"/>
                    </a:lnTo>
                    <a:lnTo>
                      <a:pt x="313" y="425"/>
                    </a:lnTo>
                    <a:lnTo>
                      <a:pt x="292" y="435"/>
                    </a:lnTo>
                    <a:lnTo>
                      <a:pt x="272" y="447"/>
                    </a:lnTo>
                    <a:lnTo>
                      <a:pt x="257" y="454"/>
                    </a:lnTo>
                    <a:lnTo>
                      <a:pt x="251" y="457"/>
                    </a:lnTo>
                    <a:lnTo>
                      <a:pt x="248" y="458"/>
                    </a:lnTo>
                    <a:lnTo>
                      <a:pt x="245" y="457"/>
                    </a:lnTo>
                    <a:lnTo>
                      <a:pt x="243" y="455"/>
                    </a:lnTo>
                    <a:lnTo>
                      <a:pt x="277" y="421"/>
                    </a:lnTo>
                    <a:lnTo>
                      <a:pt x="313" y="389"/>
                    </a:lnTo>
                    <a:lnTo>
                      <a:pt x="324" y="382"/>
                    </a:lnTo>
                    <a:lnTo>
                      <a:pt x="335" y="375"/>
                    </a:lnTo>
                    <a:lnTo>
                      <a:pt x="346" y="369"/>
                    </a:lnTo>
                    <a:lnTo>
                      <a:pt x="358" y="363"/>
                    </a:lnTo>
                    <a:lnTo>
                      <a:pt x="372" y="359"/>
                    </a:lnTo>
                    <a:lnTo>
                      <a:pt x="385" y="356"/>
                    </a:lnTo>
                    <a:lnTo>
                      <a:pt x="402" y="353"/>
                    </a:lnTo>
                    <a:lnTo>
                      <a:pt x="417" y="352"/>
                    </a:lnTo>
                    <a:lnTo>
                      <a:pt x="471" y="312"/>
                    </a:lnTo>
                    <a:lnTo>
                      <a:pt x="526" y="273"/>
                    </a:lnTo>
                    <a:lnTo>
                      <a:pt x="538" y="265"/>
                    </a:lnTo>
                    <a:lnTo>
                      <a:pt x="547" y="256"/>
                    </a:lnTo>
                    <a:lnTo>
                      <a:pt x="556" y="248"/>
                    </a:lnTo>
                    <a:lnTo>
                      <a:pt x="563" y="240"/>
                    </a:lnTo>
                    <a:lnTo>
                      <a:pt x="566" y="235"/>
                    </a:lnTo>
                    <a:lnTo>
                      <a:pt x="567" y="229"/>
                    </a:lnTo>
                    <a:lnTo>
                      <a:pt x="567" y="226"/>
                    </a:lnTo>
                    <a:lnTo>
                      <a:pt x="566" y="225"/>
                    </a:lnTo>
                    <a:lnTo>
                      <a:pt x="563" y="222"/>
                    </a:lnTo>
                    <a:lnTo>
                      <a:pt x="560" y="220"/>
                    </a:lnTo>
                    <a:lnTo>
                      <a:pt x="543" y="213"/>
                    </a:lnTo>
                    <a:lnTo>
                      <a:pt x="526" y="209"/>
                    </a:lnTo>
                    <a:lnTo>
                      <a:pt x="511" y="205"/>
                    </a:lnTo>
                    <a:lnTo>
                      <a:pt x="494" y="203"/>
                    </a:lnTo>
                    <a:lnTo>
                      <a:pt x="475" y="203"/>
                    </a:lnTo>
                    <a:lnTo>
                      <a:pt x="459" y="203"/>
                    </a:lnTo>
                    <a:lnTo>
                      <a:pt x="439" y="205"/>
                    </a:lnTo>
                    <a:lnTo>
                      <a:pt x="419" y="206"/>
                    </a:lnTo>
                    <a:lnTo>
                      <a:pt x="439" y="202"/>
                    </a:lnTo>
                    <a:lnTo>
                      <a:pt x="459" y="197"/>
                    </a:lnTo>
                    <a:lnTo>
                      <a:pt x="482" y="195"/>
                    </a:lnTo>
                    <a:lnTo>
                      <a:pt x="505" y="193"/>
                    </a:lnTo>
                    <a:lnTo>
                      <a:pt x="555" y="193"/>
                    </a:lnTo>
                    <a:lnTo>
                      <a:pt x="607" y="195"/>
                    </a:lnTo>
                    <a:lnTo>
                      <a:pt x="657" y="199"/>
                    </a:lnTo>
                    <a:lnTo>
                      <a:pt x="708" y="202"/>
                    </a:lnTo>
                    <a:lnTo>
                      <a:pt x="754" y="206"/>
                    </a:lnTo>
                    <a:lnTo>
                      <a:pt x="795" y="209"/>
                    </a:lnTo>
                    <a:close/>
                    <a:moveTo>
                      <a:pt x="188" y="800"/>
                    </a:moveTo>
                    <a:lnTo>
                      <a:pt x="211" y="816"/>
                    </a:lnTo>
                    <a:lnTo>
                      <a:pt x="240" y="836"/>
                    </a:lnTo>
                    <a:lnTo>
                      <a:pt x="272" y="856"/>
                    </a:lnTo>
                    <a:lnTo>
                      <a:pt x="307" y="878"/>
                    </a:lnTo>
                    <a:lnTo>
                      <a:pt x="344" y="898"/>
                    </a:lnTo>
                    <a:lnTo>
                      <a:pt x="378" y="915"/>
                    </a:lnTo>
                    <a:lnTo>
                      <a:pt x="394" y="922"/>
                    </a:lnTo>
                    <a:lnTo>
                      <a:pt x="411" y="928"/>
                    </a:lnTo>
                    <a:lnTo>
                      <a:pt x="427" y="933"/>
                    </a:lnTo>
                    <a:lnTo>
                      <a:pt x="440" y="936"/>
                    </a:lnTo>
                    <a:lnTo>
                      <a:pt x="465" y="936"/>
                    </a:lnTo>
                    <a:lnTo>
                      <a:pt x="488" y="936"/>
                    </a:lnTo>
                    <a:lnTo>
                      <a:pt x="512" y="935"/>
                    </a:lnTo>
                    <a:lnTo>
                      <a:pt x="535" y="933"/>
                    </a:lnTo>
                    <a:lnTo>
                      <a:pt x="558" y="931"/>
                    </a:lnTo>
                    <a:lnTo>
                      <a:pt x="582" y="926"/>
                    </a:lnTo>
                    <a:lnTo>
                      <a:pt x="605" y="922"/>
                    </a:lnTo>
                    <a:lnTo>
                      <a:pt x="628" y="916"/>
                    </a:lnTo>
                    <a:lnTo>
                      <a:pt x="651" y="909"/>
                    </a:lnTo>
                    <a:lnTo>
                      <a:pt x="674" y="902"/>
                    </a:lnTo>
                    <a:lnTo>
                      <a:pt x="697" y="893"/>
                    </a:lnTo>
                    <a:lnTo>
                      <a:pt x="720" y="883"/>
                    </a:lnTo>
                    <a:lnTo>
                      <a:pt x="743" y="872"/>
                    </a:lnTo>
                    <a:lnTo>
                      <a:pt x="766" y="860"/>
                    </a:lnTo>
                    <a:lnTo>
                      <a:pt x="789" y="847"/>
                    </a:lnTo>
                    <a:lnTo>
                      <a:pt x="810" y="833"/>
                    </a:lnTo>
                    <a:lnTo>
                      <a:pt x="826" y="826"/>
                    </a:lnTo>
                    <a:lnTo>
                      <a:pt x="842" y="815"/>
                    </a:lnTo>
                    <a:lnTo>
                      <a:pt x="858" y="803"/>
                    </a:lnTo>
                    <a:lnTo>
                      <a:pt x="874" y="790"/>
                    </a:lnTo>
                    <a:lnTo>
                      <a:pt x="890" y="777"/>
                    </a:lnTo>
                    <a:lnTo>
                      <a:pt x="907" y="764"/>
                    </a:lnTo>
                    <a:lnTo>
                      <a:pt x="922" y="754"/>
                    </a:lnTo>
                    <a:lnTo>
                      <a:pt x="937" y="747"/>
                    </a:lnTo>
                    <a:lnTo>
                      <a:pt x="977" y="726"/>
                    </a:lnTo>
                    <a:lnTo>
                      <a:pt x="1020" y="706"/>
                    </a:lnTo>
                    <a:lnTo>
                      <a:pt x="1040" y="694"/>
                    </a:lnTo>
                    <a:lnTo>
                      <a:pt x="1059" y="683"/>
                    </a:lnTo>
                    <a:lnTo>
                      <a:pt x="1078" y="671"/>
                    </a:lnTo>
                    <a:lnTo>
                      <a:pt x="1093" y="658"/>
                    </a:lnTo>
                    <a:lnTo>
                      <a:pt x="1062" y="668"/>
                    </a:lnTo>
                    <a:lnTo>
                      <a:pt x="1032" y="677"/>
                    </a:lnTo>
                    <a:lnTo>
                      <a:pt x="1001" y="683"/>
                    </a:lnTo>
                    <a:lnTo>
                      <a:pt x="971" y="686"/>
                    </a:lnTo>
                    <a:lnTo>
                      <a:pt x="940" y="686"/>
                    </a:lnTo>
                    <a:lnTo>
                      <a:pt x="911" y="684"/>
                    </a:lnTo>
                    <a:lnTo>
                      <a:pt x="896" y="681"/>
                    </a:lnTo>
                    <a:lnTo>
                      <a:pt x="882" y="679"/>
                    </a:lnTo>
                    <a:lnTo>
                      <a:pt x="868" y="674"/>
                    </a:lnTo>
                    <a:lnTo>
                      <a:pt x="853" y="670"/>
                    </a:lnTo>
                    <a:lnTo>
                      <a:pt x="839" y="664"/>
                    </a:lnTo>
                    <a:lnTo>
                      <a:pt x="827" y="658"/>
                    </a:lnTo>
                    <a:lnTo>
                      <a:pt x="815" y="656"/>
                    </a:lnTo>
                    <a:lnTo>
                      <a:pt x="804" y="653"/>
                    </a:lnTo>
                    <a:lnTo>
                      <a:pt x="783" y="650"/>
                    </a:lnTo>
                    <a:lnTo>
                      <a:pt x="763" y="650"/>
                    </a:lnTo>
                    <a:lnTo>
                      <a:pt x="743" y="651"/>
                    </a:lnTo>
                    <a:lnTo>
                      <a:pt x="722" y="654"/>
                    </a:lnTo>
                    <a:lnTo>
                      <a:pt x="697" y="654"/>
                    </a:lnTo>
                    <a:lnTo>
                      <a:pt x="671" y="651"/>
                    </a:lnTo>
                    <a:lnTo>
                      <a:pt x="653" y="650"/>
                    </a:lnTo>
                    <a:lnTo>
                      <a:pt x="631" y="646"/>
                    </a:lnTo>
                    <a:lnTo>
                      <a:pt x="610" y="638"/>
                    </a:lnTo>
                    <a:lnTo>
                      <a:pt x="589" y="631"/>
                    </a:lnTo>
                    <a:lnTo>
                      <a:pt x="569" y="621"/>
                    </a:lnTo>
                    <a:lnTo>
                      <a:pt x="550" y="610"/>
                    </a:lnTo>
                    <a:lnTo>
                      <a:pt x="543" y="603"/>
                    </a:lnTo>
                    <a:lnTo>
                      <a:pt x="535" y="595"/>
                    </a:lnTo>
                    <a:lnTo>
                      <a:pt x="529" y="587"/>
                    </a:lnTo>
                    <a:lnTo>
                      <a:pt x="523" y="578"/>
                    </a:lnTo>
                    <a:lnTo>
                      <a:pt x="521" y="575"/>
                    </a:lnTo>
                    <a:lnTo>
                      <a:pt x="517" y="574"/>
                    </a:lnTo>
                    <a:lnTo>
                      <a:pt x="512" y="573"/>
                    </a:lnTo>
                    <a:lnTo>
                      <a:pt x="505" y="574"/>
                    </a:lnTo>
                    <a:lnTo>
                      <a:pt x="489" y="578"/>
                    </a:lnTo>
                    <a:lnTo>
                      <a:pt x="469" y="584"/>
                    </a:lnTo>
                    <a:lnTo>
                      <a:pt x="445" y="593"/>
                    </a:lnTo>
                    <a:lnTo>
                      <a:pt x="419" y="603"/>
                    </a:lnTo>
                    <a:lnTo>
                      <a:pt x="390" y="610"/>
                    </a:lnTo>
                    <a:lnTo>
                      <a:pt x="358" y="616"/>
                    </a:lnTo>
                    <a:lnTo>
                      <a:pt x="352" y="620"/>
                    </a:lnTo>
                    <a:lnTo>
                      <a:pt x="347" y="623"/>
                    </a:lnTo>
                    <a:lnTo>
                      <a:pt x="344" y="626"/>
                    </a:lnTo>
                    <a:lnTo>
                      <a:pt x="342" y="628"/>
                    </a:lnTo>
                    <a:lnTo>
                      <a:pt x="344" y="630"/>
                    </a:lnTo>
                    <a:lnTo>
                      <a:pt x="347" y="633"/>
                    </a:lnTo>
                    <a:lnTo>
                      <a:pt x="350" y="634"/>
                    </a:lnTo>
                    <a:lnTo>
                      <a:pt x="356" y="636"/>
                    </a:lnTo>
                    <a:lnTo>
                      <a:pt x="384" y="640"/>
                    </a:lnTo>
                    <a:lnTo>
                      <a:pt x="414" y="643"/>
                    </a:lnTo>
                    <a:lnTo>
                      <a:pt x="417" y="648"/>
                    </a:lnTo>
                    <a:lnTo>
                      <a:pt x="422" y="654"/>
                    </a:lnTo>
                    <a:lnTo>
                      <a:pt x="427" y="658"/>
                    </a:lnTo>
                    <a:lnTo>
                      <a:pt x="431" y="664"/>
                    </a:lnTo>
                    <a:lnTo>
                      <a:pt x="445" y="673"/>
                    </a:lnTo>
                    <a:lnTo>
                      <a:pt x="460" y="680"/>
                    </a:lnTo>
                    <a:lnTo>
                      <a:pt x="475" y="686"/>
                    </a:lnTo>
                    <a:lnTo>
                      <a:pt x="491" y="690"/>
                    </a:lnTo>
                    <a:lnTo>
                      <a:pt x="506" y="693"/>
                    </a:lnTo>
                    <a:lnTo>
                      <a:pt x="517" y="691"/>
                    </a:lnTo>
                    <a:lnTo>
                      <a:pt x="524" y="697"/>
                    </a:lnTo>
                    <a:lnTo>
                      <a:pt x="532" y="703"/>
                    </a:lnTo>
                    <a:lnTo>
                      <a:pt x="540" y="707"/>
                    </a:lnTo>
                    <a:lnTo>
                      <a:pt x="547" y="711"/>
                    </a:lnTo>
                    <a:lnTo>
                      <a:pt x="564" y="717"/>
                    </a:lnTo>
                    <a:lnTo>
                      <a:pt x="581" y="720"/>
                    </a:lnTo>
                    <a:lnTo>
                      <a:pt x="598" y="721"/>
                    </a:lnTo>
                    <a:lnTo>
                      <a:pt x="615" y="721"/>
                    </a:lnTo>
                    <a:lnTo>
                      <a:pt x="628" y="720"/>
                    </a:lnTo>
                    <a:lnTo>
                      <a:pt x="642" y="717"/>
                    </a:lnTo>
                    <a:lnTo>
                      <a:pt x="648" y="721"/>
                    </a:lnTo>
                    <a:lnTo>
                      <a:pt x="656" y="724"/>
                    </a:lnTo>
                    <a:lnTo>
                      <a:pt x="665" y="726"/>
                    </a:lnTo>
                    <a:lnTo>
                      <a:pt x="674" y="727"/>
                    </a:lnTo>
                    <a:lnTo>
                      <a:pt x="694" y="726"/>
                    </a:lnTo>
                    <a:lnTo>
                      <a:pt x="717" y="723"/>
                    </a:lnTo>
                    <a:lnTo>
                      <a:pt x="700" y="733"/>
                    </a:lnTo>
                    <a:lnTo>
                      <a:pt x="676" y="743"/>
                    </a:lnTo>
                    <a:lnTo>
                      <a:pt x="645" y="753"/>
                    </a:lnTo>
                    <a:lnTo>
                      <a:pt x="608" y="762"/>
                    </a:lnTo>
                    <a:lnTo>
                      <a:pt x="590" y="764"/>
                    </a:lnTo>
                    <a:lnTo>
                      <a:pt x="570" y="767"/>
                    </a:lnTo>
                    <a:lnTo>
                      <a:pt x="550" y="769"/>
                    </a:lnTo>
                    <a:lnTo>
                      <a:pt x="531" y="769"/>
                    </a:lnTo>
                    <a:lnTo>
                      <a:pt x="511" y="767"/>
                    </a:lnTo>
                    <a:lnTo>
                      <a:pt x="492" y="766"/>
                    </a:lnTo>
                    <a:lnTo>
                      <a:pt x="472" y="762"/>
                    </a:lnTo>
                    <a:lnTo>
                      <a:pt x="454" y="754"/>
                    </a:lnTo>
                    <a:lnTo>
                      <a:pt x="443" y="754"/>
                    </a:lnTo>
                    <a:lnTo>
                      <a:pt x="431" y="754"/>
                    </a:lnTo>
                    <a:lnTo>
                      <a:pt x="419" y="756"/>
                    </a:lnTo>
                    <a:lnTo>
                      <a:pt x="405" y="759"/>
                    </a:lnTo>
                    <a:lnTo>
                      <a:pt x="378" y="764"/>
                    </a:lnTo>
                    <a:lnTo>
                      <a:pt x="347" y="770"/>
                    </a:lnTo>
                    <a:lnTo>
                      <a:pt x="332" y="772"/>
                    </a:lnTo>
                    <a:lnTo>
                      <a:pt x="315" y="774"/>
                    </a:lnTo>
                    <a:lnTo>
                      <a:pt x="300" y="776"/>
                    </a:lnTo>
                    <a:lnTo>
                      <a:pt x="281" y="776"/>
                    </a:lnTo>
                    <a:lnTo>
                      <a:pt x="265" y="776"/>
                    </a:lnTo>
                    <a:lnTo>
                      <a:pt x="246" y="774"/>
                    </a:lnTo>
                    <a:lnTo>
                      <a:pt x="226" y="772"/>
                    </a:lnTo>
                    <a:lnTo>
                      <a:pt x="208" y="766"/>
                    </a:lnTo>
                    <a:lnTo>
                      <a:pt x="202" y="764"/>
                    </a:lnTo>
                    <a:lnTo>
                      <a:pt x="196" y="763"/>
                    </a:lnTo>
                    <a:lnTo>
                      <a:pt x="191" y="760"/>
                    </a:lnTo>
                    <a:lnTo>
                      <a:pt x="185" y="756"/>
                    </a:lnTo>
                    <a:lnTo>
                      <a:pt x="180" y="750"/>
                    </a:lnTo>
                    <a:lnTo>
                      <a:pt x="176" y="744"/>
                    </a:lnTo>
                    <a:lnTo>
                      <a:pt x="171" y="737"/>
                    </a:lnTo>
                    <a:lnTo>
                      <a:pt x="167" y="730"/>
                    </a:lnTo>
                    <a:lnTo>
                      <a:pt x="161" y="711"/>
                    </a:lnTo>
                    <a:lnTo>
                      <a:pt x="153" y="689"/>
                    </a:lnTo>
                    <a:lnTo>
                      <a:pt x="148" y="661"/>
                    </a:lnTo>
                    <a:lnTo>
                      <a:pt x="144" y="630"/>
                    </a:lnTo>
                    <a:lnTo>
                      <a:pt x="142" y="676"/>
                    </a:lnTo>
                    <a:lnTo>
                      <a:pt x="144" y="707"/>
                    </a:lnTo>
                    <a:lnTo>
                      <a:pt x="144" y="719"/>
                    </a:lnTo>
                    <a:lnTo>
                      <a:pt x="145" y="727"/>
                    </a:lnTo>
                    <a:lnTo>
                      <a:pt x="147" y="734"/>
                    </a:lnTo>
                    <a:lnTo>
                      <a:pt x="148" y="740"/>
                    </a:lnTo>
                    <a:lnTo>
                      <a:pt x="154" y="750"/>
                    </a:lnTo>
                    <a:lnTo>
                      <a:pt x="164" y="760"/>
                    </a:lnTo>
                    <a:lnTo>
                      <a:pt x="174" y="776"/>
                    </a:lnTo>
                    <a:lnTo>
                      <a:pt x="188" y="800"/>
                    </a:lnTo>
                    <a:close/>
                    <a:moveTo>
                      <a:pt x="608" y="288"/>
                    </a:moveTo>
                    <a:lnTo>
                      <a:pt x="604" y="298"/>
                    </a:lnTo>
                    <a:lnTo>
                      <a:pt x="598" y="305"/>
                    </a:lnTo>
                    <a:lnTo>
                      <a:pt x="592" y="313"/>
                    </a:lnTo>
                    <a:lnTo>
                      <a:pt x="584" y="319"/>
                    </a:lnTo>
                    <a:lnTo>
                      <a:pt x="569" y="331"/>
                    </a:lnTo>
                    <a:lnTo>
                      <a:pt x="553" y="341"/>
                    </a:lnTo>
                    <a:lnTo>
                      <a:pt x="540" y="349"/>
                    </a:lnTo>
                    <a:lnTo>
                      <a:pt x="531" y="358"/>
                    </a:lnTo>
                    <a:lnTo>
                      <a:pt x="527" y="363"/>
                    </a:lnTo>
                    <a:lnTo>
                      <a:pt x="526" y="369"/>
                    </a:lnTo>
                    <a:lnTo>
                      <a:pt x="526" y="376"/>
                    </a:lnTo>
                    <a:lnTo>
                      <a:pt x="529" y="384"/>
                    </a:lnTo>
                    <a:lnTo>
                      <a:pt x="535" y="395"/>
                    </a:lnTo>
                    <a:lnTo>
                      <a:pt x="543" y="405"/>
                    </a:lnTo>
                    <a:lnTo>
                      <a:pt x="550" y="415"/>
                    </a:lnTo>
                    <a:lnTo>
                      <a:pt x="556" y="424"/>
                    </a:lnTo>
                    <a:lnTo>
                      <a:pt x="564" y="429"/>
                    </a:lnTo>
                    <a:lnTo>
                      <a:pt x="573" y="435"/>
                    </a:lnTo>
                    <a:lnTo>
                      <a:pt x="581" y="439"/>
                    </a:lnTo>
                    <a:lnTo>
                      <a:pt x="590" y="444"/>
                    </a:lnTo>
                    <a:lnTo>
                      <a:pt x="601" y="445"/>
                    </a:lnTo>
                    <a:lnTo>
                      <a:pt x="612" y="447"/>
                    </a:lnTo>
                    <a:lnTo>
                      <a:pt x="624" y="447"/>
                    </a:lnTo>
                    <a:lnTo>
                      <a:pt x="638" y="445"/>
                    </a:lnTo>
                    <a:lnTo>
                      <a:pt x="670" y="441"/>
                    </a:lnTo>
                    <a:lnTo>
                      <a:pt x="709" y="432"/>
                    </a:lnTo>
                    <a:lnTo>
                      <a:pt x="719" y="428"/>
                    </a:lnTo>
                    <a:lnTo>
                      <a:pt x="726" y="424"/>
                    </a:lnTo>
                    <a:lnTo>
                      <a:pt x="732" y="419"/>
                    </a:lnTo>
                    <a:lnTo>
                      <a:pt x="735" y="415"/>
                    </a:lnTo>
                    <a:lnTo>
                      <a:pt x="738" y="409"/>
                    </a:lnTo>
                    <a:lnTo>
                      <a:pt x="741" y="402"/>
                    </a:lnTo>
                    <a:lnTo>
                      <a:pt x="741" y="396"/>
                    </a:lnTo>
                    <a:lnTo>
                      <a:pt x="743" y="389"/>
                    </a:lnTo>
                    <a:lnTo>
                      <a:pt x="743" y="376"/>
                    </a:lnTo>
                    <a:lnTo>
                      <a:pt x="745" y="362"/>
                    </a:lnTo>
                    <a:lnTo>
                      <a:pt x="746" y="356"/>
                    </a:lnTo>
                    <a:lnTo>
                      <a:pt x="748" y="351"/>
                    </a:lnTo>
                    <a:lnTo>
                      <a:pt x="752" y="345"/>
                    </a:lnTo>
                    <a:lnTo>
                      <a:pt x="757" y="339"/>
                    </a:lnTo>
                    <a:lnTo>
                      <a:pt x="764" y="328"/>
                    </a:lnTo>
                    <a:lnTo>
                      <a:pt x="771" y="316"/>
                    </a:lnTo>
                    <a:lnTo>
                      <a:pt x="774" y="308"/>
                    </a:lnTo>
                    <a:lnTo>
                      <a:pt x="774" y="299"/>
                    </a:lnTo>
                    <a:lnTo>
                      <a:pt x="774" y="292"/>
                    </a:lnTo>
                    <a:lnTo>
                      <a:pt x="771" y="285"/>
                    </a:lnTo>
                    <a:lnTo>
                      <a:pt x="767" y="279"/>
                    </a:lnTo>
                    <a:lnTo>
                      <a:pt x="761" y="273"/>
                    </a:lnTo>
                    <a:lnTo>
                      <a:pt x="755" y="269"/>
                    </a:lnTo>
                    <a:lnTo>
                      <a:pt x="749" y="266"/>
                    </a:lnTo>
                    <a:lnTo>
                      <a:pt x="741" y="263"/>
                    </a:lnTo>
                    <a:lnTo>
                      <a:pt x="734" y="262"/>
                    </a:lnTo>
                    <a:lnTo>
                      <a:pt x="719" y="259"/>
                    </a:lnTo>
                    <a:lnTo>
                      <a:pt x="705" y="259"/>
                    </a:lnTo>
                    <a:lnTo>
                      <a:pt x="712" y="262"/>
                    </a:lnTo>
                    <a:lnTo>
                      <a:pt x="719" y="266"/>
                    </a:lnTo>
                    <a:lnTo>
                      <a:pt x="723" y="270"/>
                    </a:lnTo>
                    <a:lnTo>
                      <a:pt x="726" y="276"/>
                    </a:lnTo>
                    <a:lnTo>
                      <a:pt x="729" y="282"/>
                    </a:lnTo>
                    <a:lnTo>
                      <a:pt x="729" y="286"/>
                    </a:lnTo>
                    <a:lnTo>
                      <a:pt x="729" y="292"/>
                    </a:lnTo>
                    <a:lnTo>
                      <a:pt x="728" y="298"/>
                    </a:lnTo>
                    <a:lnTo>
                      <a:pt x="723" y="309"/>
                    </a:lnTo>
                    <a:lnTo>
                      <a:pt x="715" y="321"/>
                    </a:lnTo>
                    <a:lnTo>
                      <a:pt x="706" y="331"/>
                    </a:lnTo>
                    <a:lnTo>
                      <a:pt x="694" y="339"/>
                    </a:lnTo>
                    <a:lnTo>
                      <a:pt x="682" y="343"/>
                    </a:lnTo>
                    <a:lnTo>
                      <a:pt x="671" y="346"/>
                    </a:lnTo>
                    <a:lnTo>
                      <a:pt x="662" y="348"/>
                    </a:lnTo>
                    <a:lnTo>
                      <a:pt x="653" y="349"/>
                    </a:lnTo>
                    <a:lnTo>
                      <a:pt x="645" y="348"/>
                    </a:lnTo>
                    <a:lnTo>
                      <a:pt x="639" y="346"/>
                    </a:lnTo>
                    <a:lnTo>
                      <a:pt x="633" y="343"/>
                    </a:lnTo>
                    <a:lnTo>
                      <a:pt x="628" y="341"/>
                    </a:lnTo>
                    <a:lnTo>
                      <a:pt x="624" y="335"/>
                    </a:lnTo>
                    <a:lnTo>
                      <a:pt x="619" y="331"/>
                    </a:lnTo>
                    <a:lnTo>
                      <a:pt x="616" y="325"/>
                    </a:lnTo>
                    <a:lnTo>
                      <a:pt x="615" y="318"/>
                    </a:lnTo>
                    <a:lnTo>
                      <a:pt x="612" y="303"/>
                    </a:lnTo>
                    <a:lnTo>
                      <a:pt x="608" y="288"/>
                    </a:lnTo>
                    <a:close/>
                    <a:moveTo>
                      <a:pt x="1217" y="195"/>
                    </a:moveTo>
                    <a:lnTo>
                      <a:pt x="1217" y="199"/>
                    </a:lnTo>
                    <a:lnTo>
                      <a:pt x="1218" y="203"/>
                    </a:lnTo>
                    <a:lnTo>
                      <a:pt x="1220" y="207"/>
                    </a:lnTo>
                    <a:lnTo>
                      <a:pt x="1223" y="210"/>
                    </a:lnTo>
                    <a:lnTo>
                      <a:pt x="1228" y="213"/>
                    </a:lnTo>
                    <a:lnTo>
                      <a:pt x="1232" y="216"/>
                    </a:lnTo>
                    <a:lnTo>
                      <a:pt x="1238" y="219"/>
                    </a:lnTo>
                    <a:lnTo>
                      <a:pt x="1246" y="220"/>
                    </a:lnTo>
                    <a:lnTo>
                      <a:pt x="1258" y="220"/>
                    </a:lnTo>
                    <a:lnTo>
                      <a:pt x="1270" y="220"/>
                    </a:lnTo>
                    <a:lnTo>
                      <a:pt x="1278" y="212"/>
                    </a:lnTo>
                    <a:lnTo>
                      <a:pt x="1287" y="205"/>
                    </a:lnTo>
                    <a:lnTo>
                      <a:pt x="1292" y="202"/>
                    </a:lnTo>
                    <a:lnTo>
                      <a:pt x="1296" y="200"/>
                    </a:lnTo>
                    <a:lnTo>
                      <a:pt x="1302" y="199"/>
                    </a:lnTo>
                    <a:lnTo>
                      <a:pt x="1310" y="197"/>
                    </a:lnTo>
                    <a:lnTo>
                      <a:pt x="1341" y="193"/>
                    </a:lnTo>
                    <a:lnTo>
                      <a:pt x="1364" y="192"/>
                    </a:lnTo>
                    <a:lnTo>
                      <a:pt x="1374" y="193"/>
                    </a:lnTo>
                    <a:lnTo>
                      <a:pt x="1384" y="196"/>
                    </a:lnTo>
                    <a:lnTo>
                      <a:pt x="1393" y="202"/>
                    </a:lnTo>
                    <a:lnTo>
                      <a:pt x="1402" y="210"/>
                    </a:lnTo>
                    <a:lnTo>
                      <a:pt x="1399" y="203"/>
                    </a:lnTo>
                    <a:lnTo>
                      <a:pt x="1393" y="197"/>
                    </a:lnTo>
                    <a:lnTo>
                      <a:pt x="1388" y="192"/>
                    </a:lnTo>
                    <a:lnTo>
                      <a:pt x="1382" y="189"/>
                    </a:lnTo>
                    <a:lnTo>
                      <a:pt x="1374" y="184"/>
                    </a:lnTo>
                    <a:lnTo>
                      <a:pt x="1368" y="182"/>
                    </a:lnTo>
                    <a:lnTo>
                      <a:pt x="1361" y="180"/>
                    </a:lnTo>
                    <a:lnTo>
                      <a:pt x="1353" y="179"/>
                    </a:lnTo>
                    <a:lnTo>
                      <a:pt x="1338" y="177"/>
                    </a:lnTo>
                    <a:lnTo>
                      <a:pt x="1322" y="179"/>
                    </a:lnTo>
                    <a:lnTo>
                      <a:pt x="1309" y="182"/>
                    </a:lnTo>
                    <a:lnTo>
                      <a:pt x="1298" y="186"/>
                    </a:lnTo>
                    <a:lnTo>
                      <a:pt x="1290" y="192"/>
                    </a:lnTo>
                    <a:lnTo>
                      <a:pt x="1278" y="199"/>
                    </a:lnTo>
                    <a:lnTo>
                      <a:pt x="1270" y="203"/>
                    </a:lnTo>
                    <a:lnTo>
                      <a:pt x="1263" y="205"/>
                    </a:lnTo>
                    <a:lnTo>
                      <a:pt x="1260" y="205"/>
                    </a:lnTo>
                    <a:lnTo>
                      <a:pt x="1255" y="205"/>
                    </a:lnTo>
                    <a:lnTo>
                      <a:pt x="1252" y="203"/>
                    </a:lnTo>
                    <a:lnTo>
                      <a:pt x="1247" y="200"/>
                    </a:lnTo>
                    <a:lnTo>
                      <a:pt x="1257" y="193"/>
                    </a:lnTo>
                    <a:lnTo>
                      <a:pt x="1261" y="187"/>
                    </a:lnTo>
                    <a:lnTo>
                      <a:pt x="1264" y="182"/>
                    </a:lnTo>
                    <a:lnTo>
                      <a:pt x="1269" y="177"/>
                    </a:lnTo>
                    <a:lnTo>
                      <a:pt x="1275" y="170"/>
                    </a:lnTo>
                    <a:lnTo>
                      <a:pt x="1286" y="163"/>
                    </a:lnTo>
                    <a:lnTo>
                      <a:pt x="1302" y="154"/>
                    </a:lnTo>
                    <a:lnTo>
                      <a:pt x="1330" y="143"/>
                    </a:lnTo>
                    <a:lnTo>
                      <a:pt x="1319" y="143"/>
                    </a:lnTo>
                    <a:lnTo>
                      <a:pt x="1310" y="144"/>
                    </a:lnTo>
                    <a:lnTo>
                      <a:pt x="1301" y="147"/>
                    </a:lnTo>
                    <a:lnTo>
                      <a:pt x="1290" y="153"/>
                    </a:lnTo>
                    <a:lnTo>
                      <a:pt x="1275" y="164"/>
                    </a:lnTo>
                    <a:lnTo>
                      <a:pt x="1258" y="182"/>
                    </a:lnTo>
                    <a:lnTo>
                      <a:pt x="1249" y="190"/>
                    </a:lnTo>
                    <a:lnTo>
                      <a:pt x="1241" y="196"/>
                    </a:lnTo>
                    <a:lnTo>
                      <a:pt x="1237" y="197"/>
                    </a:lnTo>
                    <a:lnTo>
                      <a:pt x="1234" y="199"/>
                    </a:lnTo>
                    <a:lnTo>
                      <a:pt x="1232" y="197"/>
                    </a:lnTo>
                    <a:lnTo>
                      <a:pt x="1229" y="196"/>
                    </a:lnTo>
                    <a:lnTo>
                      <a:pt x="1238" y="183"/>
                    </a:lnTo>
                    <a:lnTo>
                      <a:pt x="1241" y="172"/>
                    </a:lnTo>
                    <a:lnTo>
                      <a:pt x="1243" y="162"/>
                    </a:lnTo>
                    <a:lnTo>
                      <a:pt x="1243" y="153"/>
                    </a:lnTo>
                    <a:lnTo>
                      <a:pt x="1241" y="144"/>
                    </a:lnTo>
                    <a:lnTo>
                      <a:pt x="1240" y="137"/>
                    </a:lnTo>
                    <a:lnTo>
                      <a:pt x="1240" y="130"/>
                    </a:lnTo>
                    <a:lnTo>
                      <a:pt x="1241" y="123"/>
                    </a:lnTo>
                    <a:lnTo>
                      <a:pt x="1238" y="126"/>
                    </a:lnTo>
                    <a:lnTo>
                      <a:pt x="1237" y="132"/>
                    </a:lnTo>
                    <a:lnTo>
                      <a:pt x="1235" y="136"/>
                    </a:lnTo>
                    <a:lnTo>
                      <a:pt x="1235" y="142"/>
                    </a:lnTo>
                    <a:lnTo>
                      <a:pt x="1234" y="154"/>
                    </a:lnTo>
                    <a:lnTo>
                      <a:pt x="1235" y="167"/>
                    </a:lnTo>
                    <a:lnTo>
                      <a:pt x="1235" y="179"/>
                    </a:lnTo>
                    <a:lnTo>
                      <a:pt x="1232" y="187"/>
                    </a:lnTo>
                    <a:lnTo>
                      <a:pt x="1231" y="190"/>
                    </a:lnTo>
                    <a:lnTo>
                      <a:pt x="1226" y="193"/>
                    </a:lnTo>
                    <a:lnTo>
                      <a:pt x="1223" y="195"/>
                    </a:lnTo>
                    <a:lnTo>
                      <a:pt x="1217" y="195"/>
                    </a:lnTo>
                    <a:close/>
                    <a:moveTo>
                      <a:pt x="1269" y="107"/>
                    </a:moveTo>
                    <a:lnTo>
                      <a:pt x="1277" y="104"/>
                    </a:lnTo>
                    <a:lnTo>
                      <a:pt x="1286" y="103"/>
                    </a:lnTo>
                    <a:lnTo>
                      <a:pt x="1296" y="103"/>
                    </a:lnTo>
                    <a:lnTo>
                      <a:pt x="1307" y="104"/>
                    </a:lnTo>
                    <a:lnTo>
                      <a:pt x="1333" y="109"/>
                    </a:lnTo>
                    <a:lnTo>
                      <a:pt x="1361" y="117"/>
                    </a:lnTo>
                    <a:lnTo>
                      <a:pt x="1390" y="129"/>
                    </a:lnTo>
                    <a:lnTo>
                      <a:pt x="1419" y="142"/>
                    </a:lnTo>
                    <a:lnTo>
                      <a:pt x="1448" y="154"/>
                    </a:lnTo>
                    <a:lnTo>
                      <a:pt x="1474" y="167"/>
                    </a:lnTo>
                    <a:lnTo>
                      <a:pt x="1475" y="172"/>
                    </a:lnTo>
                    <a:lnTo>
                      <a:pt x="1477" y="176"/>
                    </a:lnTo>
                    <a:lnTo>
                      <a:pt x="1475" y="180"/>
                    </a:lnTo>
                    <a:lnTo>
                      <a:pt x="1474" y="184"/>
                    </a:lnTo>
                    <a:lnTo>
                      <a:pt x="1468" y="193"/>
                    </a:lnTo>
                    <a:lnTo>
                      <a:pt x="1460" y="199"/>
                    </a:lnTo>
                    <a:lnTo>
                      <a:pt x="1455" y="202"/>
                    </a:lnTo>
                    <a:lnTo>
                      <a:pt x="1452" y="202"/>
                    </a:lnTo>
                    <a:lnTo>
                      <a:pt x="1451" y="202"/>
                    </a:lnTo>
                    <a:lnTo>
                      <a:pt x="1448" y="200"/>
                    </a:lnTo>
                    <a:lnTo>
                      <a:pt x="1448" y="197"/>
                    </a:lnTo>
                    <a:lnTo>
                      <a:pt x="1448" y="192"/>
                    </a:lnTo>
                    <a:lnTo>
                      <a:pt x="1451" y="184"/>
                    </a:lnTo>
                    <a:lnTo>
                      <a:pt x="1455" y="176"/>
                    </a:lnTo>
                    <a:lnTo>
                      <a:pt x="1455" y="172"/>
                    </a:lnTo>
                    <a:lnTo>
                      <a:pt x="1452" y="167"/>
                    </a:lnTo>
                    <a:lnTo>
                      <a:pt x="1448" y="163"/>
                    </a:lnTo>
                    <a:lnTo>
                      <a:pt x="1442" y="159"/>
                    </a:lnTo>
                    <a:lnTo>
                      <a:pt x="1423" y="149"/>
                    </a:lnTo>
                    <a:lnTo>
                      <a:pt x="1402" y="140"/>
                    </a:lnTo>
                    <a:lnTo>
                      <a:pt x="1356" y="123"/>
                    </a:lnTo>
                    <a:lnTo>
                      <a:pt x="1325" y="113"/>
                    </a:lnTo>
                    <a:lnTo>
                      <a:pt x="1310" y="109"/>
                    </a:lnTo>
                    <a:lnTo>
                      <a:pt x="1296" y="107"/>
                    </a:lnTo>
                    <a:lnTo>
                      <a:pt x="1281" y="106"/>
                    </a:lnTo>
                    <a:lnTo>
                      <a:pt x="1269" y="107"/>
                    </a:lnTo>
                    <a:close/>
                    <a:moveTo>
                      <a:pt x="1163" y="1"/>
                    </a:moveTo>
                    <a:lnTo>
                      <a:pt x="1153" y="0"/>
                    </a:lnTo>
                    <a:lnTo>
                      <a:pt x="1145" y="3"/>
                    </a:lnTo>
                    <a:lnTo>
                      <a:pt x="1139" y="7"/>
                    </a:lnTo>
                    <a:lnTo>
                      <a:pt x="1134" y="11"/>
                    </a:lnTo>
                    <a:lnTo>
                      <a:pt x="1131" y="18"/>
                    </a:lnTo>
                    <a:lnTo>
                      <a:pt x="1130" y="24"/>
                    </a:lnTo>
                    <a:lnTo>
                      <a:pt x="1130" y="30"/>
                    </a:lnTo>
                    <a:lnTo>
                      <a:pt x="1131" y="34"/>
                    </a:lnTo>
                    <a:lnTo>
                      <a:pt x="1133" y="38"/>
                    </a:lnTo>
                    <a:lnTo>
                      <a:pt x="1137" y="43"/>
                    </a:lnTo>
                    <a:lnTo>
                      <a:pt x="1142" y="44"/>
                    </a:lnTo>
                    <a:lnTo>
                      <a:pt x="1147" y="47"/>
                    </a:lnTo>
                    <a:lnTo>
                      <a:pt x="1160" y="50"/>
                    </a:lnTo>
                    <a:lnTo>
                      <a:pt x="1174" y="53"/>
                    </a:lnTo>
                    <a:lnTo>
                      <a:pt x="1185" y="56"/>
                    </a:lnTo>
                    <a:lnTo>
                      <a:pt x="1197" y="58"/>
                    </a:lnTo>
                    <a:lnTo>
                      <a:pt x="1203" y="61"/>
                    </a:lnTo>
                    <a:lnTo>
                      <a:pt x="1208" y="63"/>
                    </a:lnTo>
                    <a:lnTo>
                      <a:pt x="1214" y="67"/>
                    </a:lnTo>
                    <a:lnTo>
                      <a:pt x="1218" y="73"/>
                    </a:lnTo>
                    <a:lnTo>
                      <a:pt x="1218" y="84"/>
                    </a:lnTo>
                    <a:lnTo>
                      <a:pt x="1218" y="96"/>
                    </a:lnTo>
                    <a:lnTo>
                      <a:pt x="1215" y="109"/>
                    </a:lnTo>
                    <a:lnTo>
                      <a:pt x="1211" y="120"/>
                    </a:lnTo>
                    <a:lnTo>
                      <a:pt x="1202" y="144"/>
                    </a:lnTo>
                    <a:lnTo>
                      <a:pt x="1192" y="170"/>
                    </a:lnTo>
                    <a:lnTo>
                      <a:pt x="1206" y="149"/>
                    </a:lnTo>
                    <a:lnTo>
                      <a:pt x="1225" y="121"/>
                    </a:lnTo>
                    <a:lnTo>
                      <a:pt x="1232" y="107"/>
                    </a:lnTo>
                    <a:lnTo>
                      <a:pt x="1238" y="94"/>
                    </a:lnTo>
                    <a:lnTo>
                      <a:pt x="1240" y="89"/>
                    </a:lnTo>
                    <a:lnTo>
                      <a:pt x="1241" y="81"/>
                    </a:lnTo>
                    <a:lnTo>
                      <a:pt x="1241" y="77"/>
                    </a:lnTo>
                    <a:lnTo>
                      <a:pt x="1241" y="71"/>
                    </a:lnTo>
                    <a:lnTo>
                      <a:pt x="1238" y="67"/>
                    </a:lnTo>
                    <a:lnTo>
                      <a:pt x="1235" y="61"/>
                    </a:lnTo>
                    <a:lnTo>
                      <a:pt x="1231" y="57"/>
                    </a:lnTo>
                    <a:lnTo>
                      <a:pt x="1228" y="53"/>
                    </a:lnTo>
                    <a:lnTo>
                      <a:pt x="1217" y="47"/>
                    </a:lnTo>
                    <a:lnTo>
                      <a:pt x="1206" y="41"/>
                    </a:lnTo>
                    <a:lnTo>
                      <a:pt x="1182" y="34"/>
                    </a:lnTo>
                    <a:lnTo>
                      <a:pt x="1162" y="28"/>
                    </a:lnTo>
                    <a:lnTo>
                      <a:pt x="1157" y="27"/>
                    </a:lnTo>
                    <a:lnTo>
                      <a:pt x="1154" y="24"/>
                    </a:lnTo>
                    <a:lnTo>
                      <a:pt x="1151" y="20"/>
                    </a:lnTo>
                    <a:lnTo>
                      <a:pt x="1150" y="16"/>
                    </a:lnTo>
                    <a:lnTo>
                      <a:pt x="1151" y="11"/>
                    </a:lnTo>
                    <a:lnTo>
                      <a:pt x="1153" y="7"/>
                    </a:lnTo>
                    <a:lnTo>
                      <a:pt x="1157" y="3"/>
                    </a:lnTo>
                    <a:lnTo>
                      <a:pt x="1163" y="1"/>
                    </a:lnTo>
                    <a:close/>
                  </a:path>
                </a:pathLst>
              </a:custGeom>
              <a:solidFill>
                <a:srgbClr val="A6734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0" name="Freeform 226"/>
              <p:cNvSpPr>
                <a:spLocks/>
              </p:cNvSpPr>
              <p:nvPr/>
            </p:nvSpPr>
            <p:spPr bwMode="auto">
              <a:xfrm>
                <a:off x="5229" y="3727"/>
                <a:ext cx="41" cy="20"/>
              </a:xfrm>
              <a:custGeom>
                <a:avLst/>
                <a:gdLst>
                  <a:gd name="T0" fmla="*/ 1 w 81"/>
                  <a:gd name="T1" fmla="*/ 1 h 42"/>
                  <a:gd name="T2" fmla="*/ 0 w 81"/>
                  <a:gd name="T3" fmla="*/ 1 h 42"/>
                  <a:gd name="T4" fmla="*/ 2 w 81"/>
                  <a:gd name="T5" fmla="*/ 2 h 42"/>
                  <a:gd name="T6" fmla="*/ 3 w 81"/>
                  <a:gd name="T7" fmla="*/ 3 h 42"/>
                  <a:gd name="T8" fmla="*/ 4 w 81"/>
                  <a:gd name="T9" fmla="*/ 3 h 42"/>
                  <a:gd name="T10" fmla="*/ 6 w 81"/>
                  <a:gd name="T11" fmla="*/ 4 h 42"/>
                  <a:gd name="T12" fmla="*/ 8 w 81"/>
                  <a:gd name="T13" fmla="*/ 4 h 42"/>
                  <a:gd name="T14" fmla="*/ 11 w 81"/>
                  <a:gd name="T15" fmla="*/ 5 h 42"/>
                  <a:gd name="T16" fmla="*/ 11 w 81"/>
                  <a:gd name="T17" fmla="*/ 3 h 42"/>
                  <a:gd name="T18" fmla="*/ 9 w 81"/>
                  <a:gd name="T19" fmla="*/ 3 h 42"/>
                  <a:gd name="T20" fmla="*/ 6 w 81"/>
                  <a:gd name="T21" fmla="*/ 2 h 42"/>
                  <a:gd name="T22" fmla="*/ 5 w 81"/>
                  <a:gd name="T23" fmla="*/ 2 h 42"/>
                  <a:gd name="T24" fmla="*/ 4 w 81"/>
                  <a:gd name="T25" fmla="*/ 2 h 42"/>
                  <a:gd name="T26" fmla="*/ 3 w 81"/>
                  <a:gd name="T27" fmla="*/ 1 h 42"/>
                  <a:gd name="T28" fmla="*/ 2 w 81"/>
                  <a:gd name="T29" fmla="*/ 0 h 42"/>
                  <a:gd name="T30" fmla="*/ 1 w 81"/>
                  <a:gd name="T31" fmla="*/ 0 h 42"/>
                  <a:gd name="T32" fmla="*/ 2 w 81"/>
                  <a:gd name="T33" fmla="*/ 0 h 42"/>
                  <a:gd name="T34" fmla="*/ 1 w 81"/>
                  <a:gd name="T35" fmla="*/ 0 h 42"/>
                  <a:gd name="T36" fmla="*/ 1 w 81"/>
                  <a:gd name="T37" fmla="*/ 0 h 42"/>
                  <a:gd name="T38" fmla="*/ 1 w 81"/>
                  <a:gd name="T39" fmla="*/ 1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1" h="42">
                    <a:moveTo>
                      <a:pt x="7" y="13"/>
                    </a:moveTo>
                    <a:lnTo>
                      <a:pt x="0" y="12"/>
                    </a:lnTo>
                    <a:lnTo>
                      <a:pt x="10" y="20"/>
                    </a:lnTo>
                    <a:lnTo>
                      <a:pt x="19" y="26"/>
                    </a:lnTo>
                    <a:lnTo>
                      <a:pt x="29" y="32"/>
                    </a:lnTo>
                    <a:lnTo>
                      <a:pt x="42" y="36"/>
                    </a:lnTo>
                    <a:lnTo>
                      <a:pt x="63" y="40"/>
                    </a:lnTo>
                    <a:lnTo>
                      <a:pt x="81" y="42"/>
                    </a:lnTo>
                    <a:lnTo>
                      <a:pt x="81" y="29"/>
                    </a:lnTo>
                    <a:lnTo>
                      <a:pt x="65" y="29"/>
                    </a:lnTo>
                    <a:lnTo>
                      <a:pt x="45" y="24"/>
                    </a:lnTo>
                    <a:lnTo>
                      <a:pt x="36" y="20"/>
                    </a:lnTo>
                    <a:lnTo>
                      <a:pt x="26" y="16"/>
                    </a:lnTo>
                    <a:lnTo>
                      <a:pt x="17" y="10"/>
                    </a:lnTo>
                    <a:lnTo>
                      <a:pt x="10" y="4"/>
                    </a:lnTo>
                    <a:lnTo>
                      <a:pt x="3" y="2"/>
                    </a:lnTo>
                    <a:lnTo>
                      <a:pt x="10" y="4"/>
                    </a:lnTo>
                    <a:lnTo>
                      <a:pt x="7" y="0"/>
                    </a:lnTo>
                    <a:lnTo>
                      <a:pt x="3" y="2"/>
                    </a:lnTo>
                    <a:lnTo>
                      <a:pt x="7"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1" name="Freeform 227"/>
              <p:cNvSpPr>
                <a:spLocks/>
              </p:cNvSpPr>
              <p:nvPr/>
            </p:nvSpPr>
            <p:spPr bwMode="auto">
              <a:xfrm>
                <a:off x="5216" y="3727"/>
                <a:ext cx="16" cy="7"/>
              </a:xfrm>
              <a:custGeom>
                <a:avLst/>
                <a:gdLst>
                  <a:gd name="T0" fmla="*/ 1 w 33"/>
                  <a:gd name="T1" fmla="*/ 2 h 14"/>
                  <a:gd name="T2" fmla="*/ 0 w 33"/>
                  <a:gd name="T3" fmla="*/ 2 h 14"/>
                  <a:gd name="T4" fmla="*/ 1 w 33"/>
                  <a:gd name="T5" fmla="*/ 2 h 14"/>
                  <a:gd name="T6" fmla="*/ 2 w 33"/>
                  <a:gd name="T7" fmla="*/ 2 h 14"/>
                  <a:gd name="T8" fmla="*/ 3 w 33"/>
                  <a:gd name="T9" fmla="*/ 2 h 14"/>
                  <a:gd name="T10" fmla="*/ 4 w 33"/>
                  <a:gd name="T11" fmla="*/ 2 h 14"/>
                  <a:gd name="T12" fmla="*/ 3 w 33"/>
                  <a:gd name="T13" fmla="*/ 0 h 14"/>
                  <a:gd name="T14" fmla="*/ 2 w 33"/>
                  <a:gd name="T15" fmla="*/ 1 h 14"/>
                  <a:gd name="T16" fmla="*/ 2 w 33"/>
                  <a:gd name="T17" fmla="*/ 1 h 14"/>
                  <a:gd name="T18" fmla="*/ 1 w 33"/>
                  <a:gd name="T19" fmla="*/ 1 h 14"/>
                  <a:gd name="T20" fmla="*/ 0 w 33"/>
                  <a:gd name="T21" fmla="*/ 1 h 14"/>
                  <a:gd name="T22" fmla="*/ 0 w 33"/>
                  <a:gd name="T23" fmla="*/ 1 h 14"/>
                  <a:gd name="T24" fmla="*/ 0 w 33"/>
                  <a:gd name="T25" fmla="*/ 1 h 14"/>
                  <a:gd name="T26" fmla="*/ 0 w 33"/>
                  <a:gd name="T27" fmla="*/ 0 h 14"/>
                  <a:gd name="T28" fmla="*/ 0 w 33"/>
                  <a:gd name="T29" fmla="*/ 1 h 14"/>
                  <a:gd name="T30" fmla="*/ 1 w 33"/>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14">
                    <a:moveTo>
                      <a:pt x="8" y="11"/>
                    </a:moveTo>
                    <a:lnTo>
                      <a:pt x="2" y="12"/>
                    </a:lnTo>
                    <a:lnTo>
                      <a:pt x="11" y="14"/>
                    </a:lnTo>
                    <a:lnTo>
                      <a:pt x="19" y="14"/>
                    </a:lnTo>
                    <a:lnTo>
                      <a:pt x="26" y="14"/>
                    </a:lnTo>
                    <a:lnTo>
                      <a:pt x="33" y="11"/>
                    </a:lnTo>
                    <a:lnTo>
                      <a:pt x="29" y="0"/>
                    </a:lnTo>
                    <a:lnTo>
                      <a:pt x="23" y="1"/>
                    </a:lnTo>
                    <a:lnTo>
                      <a:pt x="19" y="2"/>
                    </a:lnTo>
                    <a:lnTo>
                      <a:pt x="13" y="2"/>
                    </a:lnTo>
                    <a:lnTo>
                      <a:pt x="7" y="1"/>
                    </a:lnTo>
                    <a:lnTo>
                      <a:pt x="0" y="1"/>
                    </a:lnTo>
                    <a:lnTo>
                      <a:pt x="7" y="1"/>
                    </a:lnTo>
                    <a:lnTo>
                      <a:pt x="3" y="0"/>
                    </a:lnTo>
                    <a:lnTo>
                      <a:pt x="0" y="1"/>
                    </a:lnTo>
                    <a:lnTo>
                      <a:pt x="8"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2" name="Freeform 228"/>
              <p:cNvSpPr>
                <a:spLocks/>
              </p:cNvSpPr>
              <p:nvPr/>
            </p:nvSpPr>
            <p:spPr bwMode="auto">
              <a:xfrm>
                <a:off x="5121" y="3728"/>
                <a:ext cx="99" cy="29"/>
              </a:xfrm>
              <a:custGeom>
                <a:avLst/>
                <a:gdLst>
                  <a:gd name="T0" fmla="*/ 1 w 197"/>
                  <a:gd name="T1" fmla="*/ 7 h 57"/>
                  <a:gd name="T2" fmla="*/ 0 w 197"/>
                  <a:gd name="T3" fmla="*/ 7 h 57"/>
                  <a:gd name="T4" fmla="*/ 2 w 197"/>
                  <a:gd name="T5" fmla="*/ 7 h 57"/>
                  <a:gd name="T6" fmla="*/ 4 w 197"/>
                  <a:gd name="T7" fmla="*/ 7 h 57"/>
                  <a:gd name="T8" fmla="*/ 6 w 197"/>
                  <a:gd name="T9" fmla="*/ 8 h 57"/>
                  <a:gd name="T10" fmla="*/ 7 w 197"/>
                  <a:gd name="T11" fmla="*/ 8 h 57"/>
                  <a:gd name="T12" fmla="*/ 9 w 197"/>
                  <a:gd name="T13" fmla="*/ 7 h 57"/>
                  <a:gd name="T14" fmla="*/ 11 w 197"/>
                  <a:gd name="T15" fmla="*/ 7 h 57"/>
                  <a:gd name="T16" fmla="*/ 13 w 197"/>
                  <a:gd name="T17" fmla="*/ 7 h 57"/>
                  <a:gd name="T18" fmla="*/ 14 w 197"/>
                  <a:gd name="T19" fmla="*/ 6 h 57"/>
                  <a:gd name="T20" fmla="*/ 18 w 197"/>
                  <a:gd name="T21" fmla="*/ 5 h 57"/>
                  <a:gd name="T22" fmla="*/ 20 w 197"/>
                  <a:gd name="T23" fmla="*/ 4 h 57"/>
                  <a:gd name="T24" fmla="*/ 23 w 197"/>
                  <a:gd name="T25" fmla="*/ 3 h 57"/>
                  <a:gd name="T26" fmla="*/ 25 w 197"/>
                  <a:gd name="T27" fmla="*/ 2 h 57"/>
                  <a:gd name="T28" fmla="*/ 24 w 197"/>
                  <a:gd name="T29" fmla="*/ 0 h 57"/>
                  <a:gd name="T30" fmla="*/ 22 w 197"/>
                  <a:gd name="T31" fmla="*/ 2 h 57"/>
                  <a:gd name="T32" fmla="*/ 20 w 197"/>
                  <a:gd name="T33" fmla="*/ 3 h 57"/>
                  <a:gd name="T34" fmla="*/ 17 w 197"/>
                  <a:gd name="T35" fmla="*/ 4 h 57"/>
                  <a:gd name="T36" fmla="*/ 14 w 197"/>
                  <a:gd name="T37" fmla="*/ 5 h 57"/>
                  <a:gd name="T38" fmla="*/ 12 w 197"/>
                  <a:gd name="T39" fmla="*/ 5 h 57"/>
                  <a:gd name="T40" fmla="*/ 11 w 197"/>
                  <a:gd name="T41" fmla="*/ 6 h 57"/>
                  <a:gd name="T42" fmla="*/ 9 w 197"/>
                  <a:gd name="T43" fmla="*/ 6 h 57"/>
                  <a:gd name="T44" fmla="*/ 7 w 197"/>
                  <a:gd name="T45" fmla="*/ 6 h 57"/>
                  <a:gd name="T46" fmla="*/ 6 w 197"/>
                  <a:gd name="T47" fmla="*/ 6 h 57"/>
                  <a:gd name="T48" fmla="*/ 4 w 197"/>
                  <a:gd name="T49" fmla="*/ 6 h 57"/>
                  <a:gd name="T50" fmla="*/ 3 w 197"/>
                  <a:gd name="T51" fmla="*/ 6 h 57"/>
                  <a:gd name="T52" fmla="*/ 1 w 197"/>
                  <a:gd name="T53" fmla="*/ 5 h 57"/>
                  <a:gd name="T54" fmla="*/ 1 w 197"/>
                  <a:gd name="T55" fmla="*/ 5 h 57"/>
                  <a:gd name="T56" fmla="*/ 1 w 197"/>
                  <a:gd name="T57" fmla="*/ 7 h 5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7" h="57">
                    <a:moveTo>
                      <a:pt x="1" y="50"/>
                    </a:moveTo>
                    <a:lnTo>
                      <a:pt x="0" y="50"/>
                    </a:lnTo>
                    <a:lnTo>
                      <a:pt x="14" y="54"/>
                    </a:lnTo>
                    <a:lnTo>
                      <a:pt x="27" y="56"/>
                    </a:lnTo>
                    <a:lnTo>
                      <a:pt x="41" y="57"/>
                    </a:lnTo>
                    <a:lnTo>
                      <a:pt x="55" y="57"/>
                    </a:lnTo>
                    <a:lnTo>
                      <a:pt x="69" y="56"/>
                    </a:lnTo>
                    <a:lnTo>
                      <a:pt x="84" y="53"/>
                    </a:lnTo>
                    <a:lnTo>
                      <a:pt x="98" y="50"/>
                    </a:lnTo>
                    <a:lnTo>
                      <a:pt x="111" y="47"/>
                    </a:lnTo>
                    <a:lnTo>
                      <a:pt x="137" y="39"/>
                    </a:lnTo>
                    <a:lnTo>
                      <a:pt x="160" y="29"/>
                    </a:lnTo>
                    <a:lnTo>
                      <a:pt x="182" y="19"/>
                    </a:lnTo>
                    <a:lnTo>
                      <a:pt x="197" y="10"/>
                    </a:lnTo>
                    <a:lnTo>
                      <a:pt x="189" y="0"/>
                    </a:lnTo>
                    <a:lnTo>
                      <a:pt x="176" y="9"/>
                    </a:lnTo>
                    <a:lnTo>
                      <a:pt x="156" y="17"/>
                    </a:lnTo>
                    <a:lnTo>
                      <a:pt x="133" y="27"/>
                    </a:lnTo>
                    <a:lnTo>
                      <a:pt x="107" y="36"/>
                    </a:lnTo>
                    <a:lnTo>
                      <a:pt x="95" y="39"/>
                    </a:lnTo>
                    <a:lnTo>
                      <a:pt x="81" y="42"/>
                    </a:lnTo>
                    <a:lnTo>
                      <a:pt x="67" y="44"/>
                    </a:lnTo>
                    <a:lnTo>
                      <a:pt x="55" y="44"/>
                    </a:lnTo>
                    <a:lnTo>
                      <a:pt x="41" y="46"/>
                    </a:lnTo>
                    <a:lnTo>
                      <a:pt x="29" y="44"/>
                    </a:lnTo>
                    <a:lnTo>
                      <a:pt x="17" y="42"/>
                    </a:lnTo>
                    <a:lnTo>
                      <a:pt x="4" y="39"/>
                    </a:lnTo>
                    <a:lnTo>
                      <a:pt x="3" y="39"/>
                    </a:lnTo>
                    <a:lnTo>
                      <a:pt x="1" y="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3" name="Freeform 229"/>
              <p:cNvSpPr>
                <a:spLocks/>
              </p:cNvSpPr>
              <p:nvPr/>
            </p:nvSpPr>
            <p:spPr bwMode="auto">
              <a:xfrm>
                <a:off x="5113" y="3747"/>
                <a:ext cx="10" cy="22"/>
              </a:xfrm>
              <a:custGeom>
                <a:avLst/>
                <a:gdLst>
                  <a:gd name="T0" fmla="*/ 2 w 20"/>
                  <a:gd name="T1" fmla="*/ 4 h 43"/>
                  <a:gd name="T2" fmla="*/ 2 w 20"/>
                  <a:gd name="T3" fmla="*/ 4 h 43"/>
                  <a:gd name="T4" fmla="*/ 2 w 20"/>
                  <a:gd name="T5" fmla="*/ 4 h 43"/>
                  <a:gd name="T6" fmla="*/ 2 w 20"/>
                  <a:gd name="T7" fmla="*/ 4 h 43"/>
                  <a:gd name="T8" fmla="*/ 2 w 20"/>
                  <a:gd name="T9" fmla="*/ 4 h 43"/>
                  <a:gd name="T10" fmla="*/ 2 w 20"/>
                  <a:gd name="T11" fmla="*/ 3 h 43"/>
                  <a:gd name="T12" fmla="*/ 2 w 20"/>
                  <a:gd name="T13" fmla="*/ 3 h 43"/>
                  <a:gd name="T14" fmla="*/ 3 w 20"/>
                  <a:gd name="T15" fmla="*/ 2 h 43"/>
                  <a:gd name="T16" fmla="*/ 3 w 20"/>
                  <a:gd name="T17" fmla="*/ 2 h 43"/>
                  <a:gd name="T18" fmla="*/ 3 w 20"/>
                  <a:gd name="T19" fmla="*/ 2 h 43"/>
                  <a:gd name="T20" fmla="*/ 3 w 20"/>
                  <a:gd name="T21" fmla="*/ 0 h 43"/>
                  <a:gd name="T22" fmla="*/ 2 w 20"/>
                  <a:gd name="T23" fmla="*/ 1 h 43"/>
                  <a:gd name="T24" fmla="*/ 1 w 20"/>
                  <a:gd name="T25" fmla="*/ 1 h 43"/>
                  <a:gd name="T26" fmla="*/ 1 w 20"/>
                  <a:gd name="T27" fmla="*/ 2 h 43"/>
                  <a:gd name="T28" fmla="*/ 1 w 20"/>
                  <a:gd name="T29" fmla="*/ 3 h 43"/>
                  <a:gd name="T30" fmla="*/ 0 w 20"/>
                  <a:gd name="T31" fmla="*/ 3 h 43"/>
                  <a:gd name="T32" fmla="*/ 0 w 20"/>
                  <a:gd name="T33" fmla="*/ 4 h 43"/>
                  <a:gd name="T34" fmla="*/ 1 w 20"/>
                  <a:gd name="T35" fmla="*/ 5 h 43"/>
                  <a:gd name="T36" fmla="*/ 1 w 20"/>
                  <a:gd name="T37" fmla="*/ 6 h 43"/>
                  <a:gd name="T38" fmla="*/ 1 w 20"/>
                  <a:gd name="T39" fmla="*/ 6 h 43"/>
                  <a:gd name="T40" fmla="*/ 2 w 20"/>
                  <a:gd name="T41" fmla="*/ 4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43">
                    <a:moveTo>
                      <a:pt x="12" y="31"/>
                    </a:moveTo>
                    <a:lnTo>
                      <a:pt x="12" y="31"/>
                    </a:lnTo>
                    <a:lnTo>
                      <a:pt x="12" y="30"/>
                    </a:lnTo>
                    <a:lnTo>
                      <a:pt x="12" y="25"/>
                    </a:lnTo>
                    <a:lnTo>
                      <a:pt x="14" y="21"/>
                    </a:lnTo>
                    <a:lnTo>
                      <a:pt x="15" y="17"/>
                    </a:lnTo>
                    <a:lnTo>
                      <a:pt x="17" y="13"/>
                    </a:lnTo>
                    <a:lnTo>
                      <a:pt x="18" y="11"/>
                    </a:lnTo>
                    <a:lnTo>
                      <a:pt x="20" y="0"/>
                    </a:lnTo>
                    <a:lnTo>
                      <a:pt x="12" y="1"/>
                    </a:lnTo>
                    <a:lnTo>
                      <a:pt x="8" y="5"/>
                    </a:lnTo>
                    <a:lnTo>
                      <a:pt x="3" y="11"/>
                    </a:lnTo>
                    <a:lnTo>
                      <a:pt x="2" y="17"/>
                    </a:lnTo>
                    <a:lnTo>
                      <a:pt x="0" y="24"/>
                    </a:lnTo>
                    <a:lnTo>
                      <a:pt x="0" y="31"/>
                    </a:lnTo>
                    <a:lnTo>
                      <a:pt x="2" y="37"/>
                    </a:lnTo>
                    <a:lnTo>
                      <a:pt x="8" y="43"/>
                    </a:lnTo>
                    <a:lnTo>
                      <a:pt x="12"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4" name="Freeform 230"/>
              <p:cNvSpPr>
                <a:spLocks/>
              </p:cNvSpPr>
              <p:nvPr/>
            </p:nvSpPr>
            <p:spPr bwMode="auto">
              <a:xfrm>
                <a:off x="5117" y="3763"/>
                <a:ext cx="50" cy="11"/>
              </a:xfrm>
              <a:custGeom>
                <a:avLst/>
                <a:gdLst>
                  <a:gd name="T0" fmla="*/ 12 w 99"/>
                  <a:gd name="T1" fmla="*/ 1 h 22"/>
                  <a:gd name="T2" fmla="*/ 12 w 99"/>
                  <a:gd name="T3" fmla="*/ 1 h 22"/>
                  <a:gd name="T4" fmla="*/ 11 w 99"/>
                  <a:gd name="T5" fmla="*/ 1 h 22"/>
                  <a:gd name="T6" fmla="*/ 9 w 99"/>
                  <a:gd name="T7" fmla="*/ 2 h 22"/>
                  <a:gd name="T8" fmla="*/ 8 w 99"/>
                  <a:gd name="T9" fmla="*/ 2 h 22"/>
                  <a:gd name="T10" fmla="*/ 7 w 99"/>
                  <a:gd name="T11" fmla="*/ 2 h 22"/>
                  <a:gd name="T12" fmla="*/ 5 w 99"/>
                  <a:gd name="T13" fmla="*/ 1 h 22"/>
                  <a:gd name="T14" fmla="*/ 3 w 99"/>
                  <a:gd name="T15" fmla="*/ 1 h 22"/>
                  <a:gd name="T16" fmla="*/ 2 w 99"/>
                  <a:gd name="T17" fmla="*/ 1 h 22"/>
                  <a:gd name="T18" fmla="*/ 1 w 99"/>
                  <a:gd name="T19" fmla="*/ 0 h 22"/>
                  <a:gd name="T20" fmla="*/ 0 w 99"/>
                  <a:gd name="T21" fmla="*/ 2 h 22"/>
                  <a:gd name="T22" fmla="*/ 2 w 99"/>
                  <a:gd name="T23" fmla="*/ 2 h 22"/>
                  <a:gd name="T24" fmla="*/ 3 w 99"/>
                  <a:gd name="T25" fmla="*/ 3 h 22"/>
                  <a:gd name="T26" fmla="*/ 5 w 99"/>
                  <a:gd name="T27" fmla="*/ 3 h 22"/>
                  <a:gd name="T28" fmla="*/ 6 w 99"/>
                  <a:gd name="T29" fmla="*/ 3 h 22"/>
                  <a:gd name="T30" fmla="*/ 8 w 99"/>
                  <a:gd name="T31" fmla="*/ 3 h 22"/>
                  <a:gd name="T32" fmla="*/ 10 w 99"/>
                  <a:gd name="T33" fmla="*/ 3 h 22"/>
                  <a:gd name="T34" fmla="*/ 11 w 99"/>
                  <a:gd name="T35" fmla="*/ 3 h 22"/>
                  <a:gd name="T36" fmla="*/ 13 w 99"/>
                  <a:gd name="T37" fmla="*/ 3 h 22"/>
                  <a:gd name="T38" fmla="*/ 13 w 99"/>
                  <a:gd name="T39" fmla="*/ 3 h 22"/>
                  <a:gd name="T40" fmla="*/ 12 w 99"/>
                  <a:gd name="T41" fmla="*/ 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22">
                    <a:moveTo>
                      <a:pt x="96" y="6"/>
                    </a:moveTo>
                    <a:lnTo>
                      <a:pt x="96" y="4"/>
                    </a:lnTo>
                    <a:lnTo>
                      <a:pt x="84" y="7"/>
                    </a:lnTo>
                    <a:lnTo>
                      <a:pt x="72" y="9"/>
                    </a:lnTo>
                    <a:lnTo>
                      <a:pt x="59" y="9"/>
                    </a:lnTo>
                    <a:lnTo>
                      <a:pt x="49" y="9"/>
                    </a:lnTo>
                    <a:lnTo>
                      <a:pt x="36" y="7"/>
                    </a:lnTo>
                    <a:lnTo>
                      <a:pt x="24" y="6"/>
                    </a:lnTo>
                    <a:lnTo>
                      <a:pt x="13" y="3"/>
                    </a:lnTo>
                    <a:lnTo>
                      <a:pt x="4" y="0"/>
                    </a:lnTo>
                    <a:lnTo>
                      <a:pt x="0" y="12"/>
                    </a:lnTo>
                    <a:lnTo>
                      <a:pt x="10" y="14"/>
                    </a:lnTo>
                    <a:lnTo>
                      <a:pt x="23" y="17"/>
                    </a:lnTo>
                    <a:lnTo>
                      <a:pt x="35" y="20"/>
                    </a:lnTo>
                    <a:lnTo>
                      <a:pt x="47" y="20"/>
                    </a:lnTo>
                    <a:lnTo>
                      <a:pt x="59" y="22"/>
                    </a:lnTo>
                    <a:lnTo>
                      <a:pt x="73" y="20"/>
                    </a:lnTo>
                    <a:lnTo>
                      <a:pt x="85" y="19"/>
                    </a:lnTo>
                    <a:lnTo>
                      <a:pt x="99" y="17"/>
                    </a:lnTo>
                    <a:lnTo>
                      <a:pt x="96"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5" name="Freeform 231"/>
              <p:cNvSpPr>
                <a:spLocks/>
              </p:cNvSpPr>
              <p:nvPr/>
            </p:nvSpPr>
            <p:spPr bwMode="auto">
              <a:xfrm>
                <a:off x="5165" y="3741"/>
                <a:ext cx="66" cy="31"/>
              </a:xfrm>
              <a:custGeom>
                <a:avLst/>
                <a:gdLst>
                  <a:gd name="T0" fmla="*/ 16 w 133"/>
                  <a:gd name="T1" fmla="*/ 1 h 61"/>
                  <a:gd name="T2" fmla="*/ 15 w 133"/>
                  <a:gd name="T3" fmla="*/ 1 h 61"/>
                  <a:gd name="T4" fmla="*/ 14 w 133"/>
                  <a:gd name="T5" fmla="*/ 2 h 61"/>
                  <a:gd name="T6" fmla="*/ 12 w 133"/>
                  <a:gd name="T7" fmla="*/ 3 h 61"/>
                  <a:gd name="T8" fmla="*/ 10 w 133"/>
                  <a:gd name="T9" fmla="*/ 3 h 61"/>
                  <a:gd name="T10" fmla="*/ 8 w 133"/>
                  <a:gd name="T11" fmla="*/ 4 h 61"/>
                  <a:gd name="T12" fmla="*/ 4 w 133"/>
                  <a:gd name="T13" fmla="*/ 5 h 61"/>
                  <a:gd name="T14" fmla="*/ 0 w 133"/>
                  <a:gd name="T15" fmla="*/ 7 h 61"/>
                  <a:gd name="T16" fmla="*/ 0 w 133"/>
                  <a:gd name="T17" fmla="*/ 8 h 61"/>
                  <a:gd name="T18" fmla="*/ 4 w 133"/>
                  <a:gd name="T19" fmla="*/ 7 h 61"/>
                  <a:gd name="T20" fmla="*/ 8 w 133"/>
                  <a:gd name="T21" fmla="*/ 6 h 61"/>
                  <a:gd name="T22" fmla="*/ 10 w 133"/>
                  <a:gd name="T23" fmla="*/ 5 h 61"/>
                  <a:gd name="T24" fmla="*/ 12 w 133"/>
                  <a:gd name="T25" fmla="*/ 4 h 61"/>
                  <a:gd name="T26" fmla="*/ 14 w 133"/>
                  <a:gd name="T27" fmla="*/ 3 h 61"/>
                  <a:gd name="T28" fmla="*/ 16 w 133"/>
                  <a:gd name="T29" fmla="*/ 2 h 61"/>
                  <a:gd name="T30" fmla="*/ 16 w 133"/>
                  <a:gd name="T31" fmla="*/ 2 h 61"/>
                  <a:gd name="T32" fmla="*/ 16 w 133"/>
                  <a:gd name="T33" fmla="*/ 1 h 61"/>
                  <a:gd name="T34" fmla="*/ 16 w 133"/>
                  <a:gd name="T35" fmla="*/ 0 h 61"/>
                  <a:gd name="T36" fmla="*/ 15 w 133"/>
                  <a:gd name="T37" fmla="*/ 1 h 61"/>
                  <a:gd name="T38" fmla="*/ 16 w 133"/>
                  <a:gd name="T39" fmla="*/ 1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3" h="61">
                    <a:moveTo>
                      <a:pt x="131" y="1"/>
                    </a:moveTo>
                    <a:lnTo>
                      <a:pt x="127" y="1"/>
                    </a:lnTo>
                    <a:lnTo>
                      <a:pt x="112" y="10"/>
                    </a:lnTo>
                    <a:lnTo>
                      <a:pt x="96" y="17"/>
                    </a:lnTo>
                    <a:lnTo>
                      <a:pt x="81" y="24"/>
                    </a:lnTo>
                    <a:lnTo>
                      <a:pt x="66" y="30"/>
                    </a:lnTo>
                    <a:lnTo>
                      <a:pt x="34" y="40"/>
                    </a:lnTo>
                    <a:lnTo>
                      <a:pt x="0" y="50"/>
                    </a:lnTo>
                    <a:lnTo>
                      <a:pt x="3" y="61"/>
                    </a:lnTo>
                    <a:lnTo>
                      <a:pt x="37" y="51"/>
                    </a:lnTo>
                    <a:lnTo>
                      <a:pt x="70" y="41"/>
                    </a:lnTo>
                    <a:lnTo>
                      <a:pt x="87" y="34"/>
                    </a:lnTo>
                    <a:lnTo>
                      <a:pt x="102" y="27"/>
                    </a:lnTo>
                    <a:lnTo>
                      <a:pt x="118" y="20"/>
                    </a:lnTo>
                    <a:lnTo>
                      <a:pt x="133" y="11"/>
                    </a:lnTo>
                    <a:lnTo>
                      <a:pt x="128" y="13"/>
                    </a:lnTo>
                    <a:lnTo>
                      <a:pt x="131" y="1"/>
                    </a:lnTo>
                    <a:lnTo>
                      <a:pt x="128" y="0"/>
                    </a:lnTo>
                    <a:lnTo>
                      <a:pt x="127" y="1"/>
                    </a:lnTo>
                    <a:lnTo>
                      <a:pt x="13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6" name="Freeform 232"/>
              <p:cNvSpPr>
                <a:spLocks/>
              </p:cNvSpPr>
              <p:nvPr/>
            </p:nvSpPr>
            <p:spPr bwMode="auto">
              <a:xfrm>
                <a:off x="5229" y="3741"/>
                <a:ext cx="19" cy="7"/>
              </a:xfrm>
              <a:custGeom>
                <a:avLst/>
                <a:gdLst>
                  <a:gd name="T0" fmla="*/ 5 w 37"/>
                  <a:gd name="T1" fmla="*/ 1 h 14"/>
                  <a:gd name="T2" fmla="*/ 4 w 37"/>
                  <a:gd name="T3" fmla="*/ 0 h 14"/>
                  <a:gd name="T4" fmla="*/ 4 w 37"/>
                  <a:gd name="T5" fmla="*/ 1 h 14"/>
                  <a:gd name="T6" fmla="*/ 3 w 37"/>
                  <a:gd name="T7" fmla="*/ 1 h 14"/>
                  <a:gd name="T8" fmla="*/ 2 w 37"/>
                  <a:gd name="T9" fmla="*/ 1 h 14"/>
                  <a:gd name="T10" fmla="*/ 1 w 37"/>
                  <a:gd name="T11" fmla="*/ 1 h 14"/>
                  <a:gd name="T12" fmla="*/ 0 w 37"/>
                  <a:gd name="T13" fmla="*/ 2 h 14"/>
                  <a:gd name="T14" fmla="*/ 2 w 37"/>
                  <a:gd name="T15" fmla="*/ 2 h 14"/>
                  <a:gd name="T16" fmla="*/ 3 w 37"/>
                  <a:gd name="T17" fmla="*/ 2 h 14"/>
                  <a:gd name="T18" fmla="*/ 4 w 37"/>
                  <a:gd name="T19" fmla="*/ 2 h 14"/>
                  <a:gd name="T20" fmla="*/ 5 w 37"/>
                  <a:gd name="T21" fmla="*/ 2 h 14"/>
                  <a:gd name="T22" fmla="*/ 4 w 37"/>
                  <a:gd name="T23" fmla="*/ 2 h 14"/>
                  <a:gd name="T24" fmla="*/ 5 w 37"/>
                  <a:gd name="T25" fmla="*/ 1 h 14"/>
                  <a:gd name="T26" fmla="*/ 5 w 37"/>
                  <a:gd name="T27" fmla="*/ 0 h 14"/>
                  <a:gd name="T28" fmla="*/ 4 w 37"/>
                  <a:gd name="T29" fmla="*/ 0 h 14"/>
                  <a:gd name="T30" fmla="*/ 5 w 37"/>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7" h="14">
                    <a:moveTo>
                      <a:pt x="37" y="3"/>
                    </a:moveTo>
                    <a:lnTo>
                      <a:pt x="31" y="0"/>
                    </a:lnTo>
                    <a:lnTo>
                      <a:pt x="26" y="1"/>
                    </a:lnTo>
                    <a:lnTo>
                      <a:pt x="20" y="3"/>
                    </a:lnTo>
                    <a:lnTo>
                      <a:pt x="14" y="3"/>
                    </a:lnTo>
                    <a:lnTo>
                      <a:pt x="3" y="1"/>
                    </a:lnTo>
                    <a:lnTo>
                      <a:pt x="0" y="13"/>
                    </a:lnTo>
                    <a:lnTo>
                      <a:pt x="13" y="14"/>
                    </a:lnTo>
                    <a:lnTo>
                      <a:pt x="22" y="14"/>
                    </a:lnTo>
                    <a:lnTo>
                      <a:pt x="28" y="13"/>
                    </a:lnTo>
                    <a:lnTo>
                      <a:pt x="34" y="11"/>
                    </a:lnTo>
                    <a:lnTo>
                      <a:pt x="28" y="10"/>
                    </a:lnTo>
                    <a:lnTo>
                      <a:pt x="37" y="3"/>
                    </a:lnTo>
                    <a:lnTo>
                      <a:pt x="36" y="0"/>
                    </a:lnTo>
                    <a:lnTo>
                      <a:pt x="31" y="0"/>
                    </a:lnTo>
                    <a:lnTo>
                      <a:pt x="37"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7" name="Freeform 233"/>
              <p:cNvSpPr>
                <a:spLocks/>
              </p:cNvSpPr>
              <p:nvPr/>
            </p:nvSpPr>
            <p:spPr bwMode="auto">
              <a:xfrm>
                <a:off x="5243" y="3742"/>
                <a:ext cx="31" cy="17"/>
              </a:xfrm>
              <a:custGeom>
                <a:avLst/>
                <a:gdLst>
                  <a:gd name="T0" fmla="*/ 7 w 63"/>
                  <a:gd name="T1" fmla="*/ 4 h 33"/>
                  <a:gd name="T2" fmla="*/ 7 w 63"/>
                  <a:gd name="T3" fmla="*/ 3 h 33"/>
                  <a:gd name="T4" fmla="*/ 5 w 63"/>
                  <a:gd name="T5" fmla="*/ 3 h 33"/>
                  <a:gd name="T6" fmla="*/ 3 w 63"/>
                  <a:gd name="T7" fmla="*/ 2 h 33"/>
                  <a:gd name="T8" fmla="*/ 3 w 63"/>
                  <a:gd name="T9" fmla="*/ 2 h 33"/>
                  <a:gd name="T10" fmla="*/ 2 w 63"/>
                  <a:gd name="T11" fmla="*/ 1 h 33"/>
                  <a:gd name="T12" fmla="*/ 1 w 63"/>
                  <a:gd name="T13" fmla="*/ 1 h 33"/>
                  <a:gd name="T14" fmla="*/ 1 w 63"/>
                  <a:gd name="T15" fmla="*/ 0 h 33"/>
                  <a:gd name="T16" fmla="*/ 0 w 63"/>
                  <a:gd name="T17" fmla="*/ 1 h 33"/>
                  <a:gd name="T18" fmla="*/ 0 w 63"/>
                  <a:gd name="T19" fmla="*/ 2 h 33"/>
                  <a:gd name="T20" fmla="*/ 1 w 63"/>
                  <a:gd name="T21" fmla="*/ 3 h 33"/>
                  <a:gd name="T22" fmla="*/ 2 w 63"/>
                  <a:gd name="T23" fmla="*/ 3 h 33"/>
                  <a:gd name="T24" fmla="*/ 3 w 63"/>
                  <a:gd name="T25" fmla="*/ 4 h 33"/>
                  <a:gd name="T26" fmla="*/ 4 w 63"/>
                  <a:gd name="T27" fmla="*/ 4 h 33"/>
                  <a:gd name="T28" fmla="*/ 7 w 63"/>
                  <a:gd name="T29" fmla="*/ 5 h 33"/>
                  <a:gd name="T30" fmla="*/ 6 w 63"/>
                  <a:gd name="T31" fmla="*/ 4 h 33"/>
                  <a:gd name="T32" fmla="*/ 7 w 63"/>
                  <a:gd name="T33" fmla="*/ 4 h 33"/>
                  <a:gd name="T34" fmla="*/ 7 w 63"/>
                  <a:gd name="T35" fmla="*/ 3 h 33"/>
                  <a:gd name="T36" fmla="*/ 7 w 63"/>
                  <a:gd name="T37" fmla="*/ 3 h 33"/>
                  <a:gd name="T38" fmla="*/ 7 w 63"/>
                  <a:gd name="T39" fmla="*/ 4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 h="33">
                    <a:moveTo>
                      <a:pt x="63" y="25"/>
                    </a:moveTo>
                    <a:lnTo>
                      <a:pt x="58" y="21"/>
                    </a:lnTo>
                    <a:lnTo>
                      <a:pt x="41" y="18"/>
                    </a:lnTo>
                    <a:lnTo>
                      <a:pt x="29" y="14"/>
                    </a:lnTo>
                    <a:lnTo>
                      <a:pt x="24" y="13"/>
                    </a:lnTo>
                    <a:lnTo>
                      <a:pt x="20" y="8"/>
                    </a:lnTo>
                    <a:lnTo>
                      <a:pt x="15" y="4"/>
                    </a:lnTo>
                    <a:lnTo>
                      <a:pt x="9" y="0"/>
                    </a:lnTo>
                    <a:lnTo>
                      <a:pt x="0" y="7"/>
                    </a:lnTo>
                    <a:lnTo>
                      <a:pt x="6" y="13"/>
                    </a:lnTo>
                    <a:lnTo>
                      <a:pt x="11" y="18"/>
                    </a:lnTo>
                    <a:lnTo>
                      <a:pt x="17" y="23"/>
                    </a:lnTo>
                    <a:lnTo>
                      <a:pt x="24" y="25"/>
                    </a:lnTo>
                    <a:lnTo>
                      <a:pt x="38" y="30"/>
                    </a:lnTo>
                    <a:lnTo>
                      <a:pt x="56" y="33"/>
                    </a:lnTo>
                    <a:lnTo>
                      <a:pt x="50" y="30"/>
                    </a:lnTo>
                    <a:lnTo>
                      <a:pt x="63" y="25"/>
                    </a:lnTo>
                    <a:lnTo>
                      <a:pt x="61" y="21"/>
                    </a:lnTo>
                    <a:lnTo>
                      <a:pt x="58" y="21"/>
                    </a:lnTo>
                    <a:lnTo>
                      <a:pt x="63"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8" name="Freeform 234"/>
              <p:cNvSpPr>
                <a:spLocks/>
              </p:cNvSpPr>
              <p:nvPr/>
            </p:nvSpPr>
            <p:spPr bwMode="auto">
              <a:xfrm>
                <a:off x="5268" y="3755"/>
                <a:ext cx="10" cy="29"/>
              </a:xfrm>
              <a:custGeom>
                <a:avLst/>
                <a:gdLst>
                  <a:gd name="T0" fmla="*/ 3 w 20"/>
                  <a:gd name="T1" fmla="*/ 7 h 58"/>
                  <a:gd name="T2" fmla="*/ 3 w 20"/>
                  <a:gd name="T3" fmla="*/ 7 h 58"/>
                  <a:gd name="T4" fmla="*/ 3 w 20"/>
                  <a:gd name="T5" fmla="*/ 6 h 58"/>
                  <a:gd name="T6" fmla="*/ 3 w 20"/>
                  <a:gd name="T7" fmla="*/ 5 h 58"/>
                  <a:gd name="T8" fmla="*/ 2 w 20"/>
                  <a:gd name="T9" fmla="*/ 5 h 58"/>
                  <a:gd name="T10" fmla="*/ 3 w 20"/>
                  <a:gd name="T11" fmla="*/ 4 h 58"/>
                  <a:gd name="T12" fmla="*/ 3 w 20"/>
                  <a:gd name="T13" fmla="*/ 3 h 58"/>
                  <a:gd name="T14" fmla="*/ 3 w 20"/>
                  <a:gd name="T15" fmla="*/ 2 h 58"/>
                  <a:gd name="T16" fmla="*/ 2 w 20"/>
                  <a:gd name="T17" fmla="*/ 1 h 58"/>
                  <a:gd name="T18" fmla="*/ 2 w 20"/>
                  <a:gd name="T19" fmla="*/ 0 h 58"/>
                  <a:gd name="T20" fmla="*/ 0 w 20"/>
                  <a:gd name="T21" fmla="*/ 1 h 58"/>
                  <a:gd name="T22" fmla="*/ 1 w 20"/>
                  <a:gd name="T23" fmla="*/ 2 h 58"/>
                  <a:gd name="T24" fmla="*/ 1 w 20"/>
                  <a:gd name="T25" fmla="*/ 2 h 58"/>
                  <a:gd name="T26" fmla="*/ 1 w 20"/>
                  <a:gd name="T27" fmla="*/ 3 h 58"/>
                  <a:gd name="T28" fmla="*/ 1 w 20"/>
                  <a:gd name="T29" fmla="*/ 4 h 58"/>
                  <a:gd name="T30" fmla="*/ 1 w 20"/>
                  <a:gd name="T31" fmla="*/ 5 h 58"/>
                  <a:gd name="T32" fmla="*/ 1 w 20"/>
                  <a:gd name="T33" fmla="*/ 6 h 58"/>
                  <a:gd name="T34" fmla="*/ 1 w 20"/>
                  <a:gd name="T35" fmla="*/ 7 h 58"/>
                  <a:gd name="T36" fmla="*/ 1 w 20"/>
                  <a:gd name="T37" fmla="*/ 8 h 58"/>
                  <a:gd name="T38" fmla="*/ 1 w 20"/>
                  <a:gd name="T39" fmla="*/ 8 h 58"/>
                  <a:gd name="T40" fmla="*/ 3 w 20"/>
                  <a:gd name="T41" fmla="*/ 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58">
                    <a:moveTo>
                      <a:pt x="19" y="52"/>
                    </a:moveTo>
                    <a:lnTo>
                      <a:pt x="20" y="52"/>
                    </a:lnTo>
                    <a:lnTo>
                      <a:pt x="17" y="46"/>
                    </a:lnTo>
                    <a:lnTo>
                      <a:pt x="17" y="40"/>
                    </a:lnTo>
                    <a:lnTo>
                      <a:pt x="16" y="35"/>
                    </a:lnTo>
                    <a:lnTo>
                      <a:pt x="17" y="29"/>
                    </a:lnTo>
                    <a:lnTo>
                      <a:pt x="17" y="22"/>
                    </a:lnTo>
                    <a:lnTo>
                      <a:pt x="17" y="15"/>
                    </a:lnTo>
                    <a:lnTo>
                      <a:pt x="16" y="8"/>
                    </a:lnTo>
                    <a:lnTo>
                      <a:pt x="13" y="0"/>
                    </a:lnTo>
                    <a:lnTo>
                      <a:pt x="0" y="5"/>
                    </a:lnTo>
                    <a:lnTo>
                      <a:pt x="3" y="10"/>
                    </a:lnTo>
                    <a:lnTo>
                      <a:pt x="3" y="16"/>
                    </a:lnTo>
                    <a:lnTo>
                      <a:pt x="3" y="22"/>
                    </a:lnTo>
                    <a:lnTo>
                      <a:pt x="3" y="29"/>
                    </a:lnTo>
                    <a:lnTo>
                      <a:pt x="3" y="35"/>
                    </a:lnTo>
                    <a:lnTo>
                      <a:pt x="3" y="42"/>
                    </a:lnTo>
                    <a:lnTo>
                      <a:pt x="5" y="49"/>
                    </a:lnTo>
                    <a:lnTo>
                      <a:pt x="8" y="58"/>
                    </a:lnTo>
                    <a:lnTo>
                      <a:pt x="19" y="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09" name="Freeform 235"/>
              <p:cNvSpPr>
                <a:spLocks/>
              </p:cNvSpPr>
              <p:nvPr/>
            </p:nvSpPr>
            <p:spPr bwMode="auto">
              <a:xfrm>
                <a:off x="5272" y="3781"/>
                <a:ext cx="18" cy="7"/>
              </a:xfrm>
              <a:custGeom>
                <a:avLst/>
                <a:gdLst>
                  <a:gd name="T0" fmla="*/ 3 w 35"/>
                  <a:gd name="T1" fmla="*/ 1 h 14"/>
                  <a:gd name="T2" fmla="*/ 3 w 35"/>
                  <a:gd name="T3" fmla="*/ 0 h 14"/>
                  <a:gd name="T4" fmla="*/ 3 w 35"/>
                  <a:gd name="T5" fmla="*/ 1 h 14"/>
                  <a:gd name="T6" fmla="*/ 2 w 35"/>
                  <a:gd name="T7" fmla="*/ 1 h 14"/>
                  <a:gd name="T8" fmla="*/ 2 w 35"/>
                  <a:gd name="T9" fmla="*/ 1 h 14"/>
                  <a:gd name="T10" fmla="*/ 2 w 35"/>
                  <a:gd name="T11" fmla="*/ 1 h 14"/>
                  <a:gd name="T12" fmla="*/ 2 w 35"/>
                  <a:gd name="T13" fmla="*/ 1 h 14"/>
                  <a:gd name="T14" fmla="*/ 2 w 35"/>
                  <a:gd name="T15" fmla="*/ 0 h 14"/>
                  <a:gd name="T16" fmla="*/ 0 w 35"/>
                  <a:gd name="T17" fmla="*/ 1 h 14"/>
                  <a:gd name="T18" fmla="*/ 1 w 35"/>
                  <a:gd name="T19" fmla="*/ 2 h 14"/>
                  <a:gd name="T20" fmla="*/ 1 w 35"/>
                  <a:gd name="T21" fmla="*/ 2 h 14"/>
                  <a:gd name="T22" fmla="*/ 2 w 35"/>
                  <a:gd name="T23" fmla="*/ 2 h 14"/>
                  <a:gd name="T24" fmla="*/ 2 w 35"/>
                  <a:gd name="T25" fmla="*/ 2 h 14"/>
                  <a:gd name="T26" fmla="*/ 3 w 35"/>
                  <a:gd name="T27" fmla="*/ 2 h 14"/>
                  <a:gd name="T28" fmla="*/ 4 w 35"/>
                  <a:gd name="T29" fmla="*/ 2 h 14"/>
                  <a:gd name="T30" fmla="*/ 5 w 35"/>
                  <a:gd name="T31" fmla="*/ 1 h 14"/>
                  <a:gd name="T32" fmla="*/ 4 w 35"/>
                  <a:gd name="T33" fmla="*/ 2 h 14"/>
                  <a:gd name="T34" fmla="*/ 5 w 35"/>
                  <a:gd name="T35" fmla="*/ 2 h 14"/>
                  <a:gd name="T36" fmla="*/ 5 w 35"/>
                  <a:gd name="T37" fmla="*/ 1 h 14"/>
                  <a:gd name="T38" fmla="*/ 3 w 35"/>
                  <a:gd name="T39" fmla="*/ 1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 h="14">
                    <a:moveTo>
                      <a:pt x="21" y="7"/>
                    </a:moveTo>
                    <a:lnTo>
                      <a:pt x="24" y="0"/>
                    </a:lnTo>
                    <a:lnTo>
                      <a:pt x="20" y="1"/>
                    </a:lnTo>
                    <a:lnTo>
                      <a:pt x="15" y="1"/>
                    </a:lnTo>
                    <a:lnTo>
                      <a:pt x="14" y="1"/>
                    </a:lnTo>
                    <a:lnTo>
                      <a:pt x="12" y="1"/>
                    </a:lnTo>
                    <a:lnTo>
                      <a:pt x="11" y="0"/>
                    </a:lnTo>
                    <a:lnTo>
                      <a:pt x="0" y="6"/>
                    </a:lnTo>
                    <a:lnTo>
                      <a:pt x="3" y="10"/>
                    </a:lnTo>
                    <a:lnTo>
                      <a:pt x="6" y="11"/>
                    </a:lnTo>
                    <a:lnTo>
                      <a:pt x="11" y="14"/>
                    </a:lnTo>
                    <a:lnTo>
                      <a:pt x="15" y="14"/>
                    </a:lnTo>
                    <a:lnTo>
                      <a:pt x="23" y="13"/>
                    </a:lnTo>
                    <a:lnTo>
                      <a:pt x="31" y="10"/>
                    </a:lnTo>
                    <a:lnTo>
                      <a:pt x="34" y="3"/>
                    </a:lnTo>
                    <a:lnTo>
                      <a:pt x="31" y="10"/>
                    </a:lnTo>
                    <a:lnTo>
                      <a:pt x="35" y="9"/>
                    </a:lnTo>
                    <a:lnTo>
                      <a:pt x="34" y="3"/>
                    </a:lnTo>
                    <a:lnTo>
                      <a:pt x="21"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0" name="Freeform 236"/>
              <p:cNvSpPr>
                <a:spLocks/>
              </p:cNvSpPr>
              <p:nvPr/>
            </p:nvSpPr>
            <p:spPr bwMode="auto">
              <a:xfrm>
                <a:off x="5267" y="3741"/>
                <a:ext cx="22" cy="44"/>
              </a:xfrm>
              <a:custGeom>
                <a:avLst/>
                <a:gdLst>
                  <a:gd name="T0" fmla="*/ 0 w 45"/>
                  <a:gd name="T1" fmla="*/ 2 h 87"/>
                  <a:gd name="T2" fmla="*/ 0 w 45"/>
                  <a:gd name="T3" fmla="*/ 1 h 87"/>
                  <a:gd name="T4" fmla="*/ 0 w 45"/>
                  <a:gd name="T5" fmla="*/ 3 h 87"/>
                  <a:gd name="T6" fmla="*/ 2 w 45"/>
                  <a:gd name="T7" fmla="*/ 6 h 87"/>
                  <a:gd name="T8" fmla="*/ 3 w 45"/>
                  <a:gd name="T9" fmla="*/ 8 h 87"/>
                  <a:gd name="T10" fmla="*/ 4 w 45"/>
                  <a:gd name="T11" fmla="*/ 11 h 87"/>
                  <a:gd name="T12" fmla="*/ 5 w 45"/>
                  <a:gd name="T13" fmla="*/ 11 h 87"/>
                  <a:gd name="T14" fmla="*/ 4 w 45"/>
                  <a:gd name="T15" fmla="*/ 8 h 87"/>
                  <a:gd name="T16" fmla="*/ 3 w 45"/>
                  <a:gd name="T17" fmla="*/ 5 h 87"/>
                  <a:gd name="T18" fmla="*/ 2 w 45"/>
                  <a:gd name="T19" fmla="*/ 3 h 87"/>
                  <a:gd name="T20" fmla="*/ 1 w 45"/>
                  <a:gd name="T21" fmla="*/ 1 h 87"/>
                  <a:gd name="T22" fmla="*/ 0 w 45"/>
                  <a:gd name="T23" fmla="*/ 0 h 87"/>
                  <a:gd name="T24" fmla="*/ 1 w 45"/>
                  <a:gd name="T25" fmla="*/ 1 h 87"/>
                  <a:gd name="T26" fmla="*/ 1 w 45"/>
                  <a:gd name="T27" fmla="*/ 0 h 87"/>
                  <a:gd name="T28" fmla="*/ 0 w 45"/>
                  <a:gd name="T29" fmla="*/ 0 h 87"/>
                  <a:gd name="T30" fmla="*/ 0 w 45"/>
                  <a:gd name="T31" fmla="*/ 2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 h="87">
                    <a:moveTo>
                      <a:pt x="6" y="13"/>
                    </a:moveTo>
                    <a:lnTo>
                      <a:pt x="0" y="8"/>
                    </a:lnTo>
                    <a:lnTo>
                      <a:pt x="6" y="23"/>
                    </a:lnTo>
                    <a:lnTo>
                      <a:pt x="16" y="41"/>
                    </a:lnTo>
                    <a:lnTo>
                      <a:pt x="25" y="63"/>
                    </a:lnTo>
                    <a:lnTo>
                      <a:pt x="32" y="87"/>
                    </a:lnTo>
                    <a:lnTo>
                      <a:pt x="45" y="83"/>
                    </a:lnTo>
                    <a:lnTo>
                      <a:pt x="37" y="58"/>
                    </a:lnTo>
                    <a:lnTo>
                      <a:pt x="28" y="37"/>
                    </a:lnTo>
                    <a:lnTo>
                      <a:pt x="19" y="18"/>
                    </a:lnTo>
                    <a:lnTo>
                      <a:pt x="13" y="4"/>
                    </a:lnTo>
                    <a:lnTo>
                      <a:pt x="6" y="0"/>
                    </a:lnTo>
                    <a:lnTo>
                      <a:pt x="13" y="4"/>
                    </a:lnTo>
                    <a:lnTo>
                      <a:pt x="11" y="0"/>
                    </a:lnTo>
                    <a:lnTo>
                      <a:pt x="6" y="0"/>
                    </a:lnTo>
                    <a:lnTo>
                      <a:pt x="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1" name="Freeform 237"/>
              <p:cNvSpPr>
                <a:spLocks/>
              </p:cNvSpPr>
              <p:nvPr/>
            </p:nvSpPr>
            <p:spPr bwMode="auto">
              <a:xfrm>
                <a:off x="4661" y="3838"/>
                <a:ext cx="64" cy="50"/>
              </a:xfrm>
              <a:custGeom>
                <a:avLst/>
                <a:gdLst>
                  <a:gd name="T0" fmla="*/ 2 w 126"/>
                  <a:gd name="T1" fmla="*/ 13 h 99"/>
                  <a:gd name="T2" fmla="*/ 2 w 126"/>
                  <a:gd name="T3" fmla="*/ 13 h 99"/>
                  <a:gd name="T4" fmla="*/ 3 w 126"/>
                  <a:gd name="T5" fmla="*/ 11 h 99"/>
                  <a:gd name="T6" fmla="*/ 4 w 126"/>
                  <a:gd name="T7" fmla="*/ 10 h 99"/>
                  <a:gd name="T8" fmla="*/ 6 w 126"/>
                  <a:gd name="T9" fmla="*/ 9 h 99"/>
                  <a:gd name="T10" fmla="*/ 9 w 126"/>
                  <a:gd name="T11" fmla="*/ 8 h 99"/>
                  <a:gd name="T12" fmla="*/ 11 w 126"/>
                  <a:gd name="T13" fmla="*/ 6 h 99"/>
                  <a:gd name="T14" fmla="*/ 13 w 126"/>
                  <a:gd name="T15" fmla="*/ 5 h 99"/>
                  <a:gd name="T16" fmla="*/ 15 w 126"/>
                  <a:gd name="T17" fmla="*/ 3 h 99"/>
                  <a:gd name="T18" fmla="*/ 17 w 126"/>
                  <a:gd name="T19" fmla="*/ 1 h 99"/>
                  <a:gd name="T20" fmla="*/ 15 w 126"/>
                  <a:gd name="T21" fmla="*/ 0 h 99"/>
                  <a:gd name="T22" fmla="*/ 14 w 126"/>
                  <a:gd name="T23" fmla="*/ 2 h 99"/>
                  <a:gd name="T24" fmla="*/ 12 w 126"/>
                  <a:gd name="T25" fmla="*/ 4 h 99"/>
                  <a:gd name="T26" fmla="*/ 10 w 126"/>
                  <a:gd name="T27" fmla="*/ 5 h 99"/>
                  <a:gd name="T28" fmla="*/ 8 w 126"/>
                  <a:gd name="T29" fmla="*/ 6 h 99"/>
                  <a:gd name="T30" fmla="*/ 6 w 126"/>
                  <a:gd name="T31" fmla="*/ 8 h 99"/>
                  <a:gd name="T32" fmla="*/ 3 w 126"/>
                  <a:gd name="T33" fmla="*/ 9 h 99"/>
                  <a:gd name="T34" fmla="*/ 2 w 126"/>
                  <a:gd name="T35" fmla="*/ 10 h 99"/>
                  <a:gd name="T36" fmla="*/ 0 w 126"/>
                  <a:gd name="T37" fmla="*/ 12 h 99"/>
                  <a:gd name="T38" fmla="*/ 0 w 126"/>
                  <a:gd name="T39" fmla="*/ 12 h 99"/>
                  <a:gd name="T40" fmla="*/ 2 w 126"/>
                  <a:gd name="T41" fmla="*/ 13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6" h="99">
                    <a:moveTo>
                      <a:pt x="9" y="99"/>
                    </a:moveTo>
                    <a:lnTo>
                      <a:pt x="10" y="99"/>
                    </a:lnTo>
                    <a:lnTo>
                      <a:pt x="19" y="88"/>
                    </a:lnTo>
                    <a:lnTo>
                      <a:pt x="32" y="78"/>
                    </a:lnTo>
                    <a:lnTo>
                      <a:pt x="48" y="68"/>
                    </a:lnTo>
                    <a:lnTo>
                      <a:pt x="65" y="58"/>
                    </a:lnTo>
                    <a:lnTo>
                      <a:pt x="82" y="48"/>
                    </a:lnTo>
                    <a:lnTo>
                      <a:pt x="99" y="35"/>
                    </a:lnTo>
                    <a:lnTo>
                      <a:pt x="114" y="22"/>
                    </a:lnTo>
                    <a:lnTo>
                      <a:pt x="126" y="8"/>
                    </a:lnTo>
                    <a:lnTo>
                      <a:pt x="116" y="0"/>
                    </a:lnTo>
                    <a:lnTo>
                      <a:pt x="105" y="15"/>
                    </a:lnTo>
                    <a:lnTo>
                      <a:pt x="90" y="26"/>
                    </a:lnTo>
                    <a:lnTo>
                      <a:pt x="74" y="38"/>
                    </a:lnTo>
                    <a:lnTo>
                      <a:pt x="58" y="48"/>
                    </a:lnTo>
                    <a:lnTo>
                      <a:pt x="41" y="58"/>
                    </a:lnTo>
                    <a:lnTo>
                      <a:pt x="24" y="69"/>
                    </a:lnTo>
                    <a:lnTo>
                      <a:pt x="10" y="79"/>
                    </a:lnTo>
                    <a:lnTo>
                      <a:pt x="0" y="92"/>
                    </a:lnTo>
                    <a:lnTo>
                      <a:pt x="9" y="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2" name="Freeform 238"/>
              <p:cNvSpPr>
                <a:spLocks/>
              </p:cNvSpPr>
              <p:nvPr/>
            </p:nvSpPr>
            <p:spPr bwMode="auto">
              <a:xfrm>
                <a:off x="4657" y="3884"/>
                <a:ext cx="17" cy="57"/>
              </a:xfrm>
              <a:custGeom>
                <a:avLst/>
                <a:gdLst>
                  <a:gd name="T0" fmla="*/ 3 w 32"/>
                  <a:gd name="T1" fmla="*/ 14 h 115"/>
                  <a:gd name="T2" fmla="*/ 5 w 32"/>
                  <a:gd name="T3" fmla="*/ 13 h 115"/>
                  <a:gd name="T4" fmla="*/ 4 w 32"/>
                  <a:gd name="T5" fmla="*/ 11 h 115"/>
                  <a:gd name="T6" fmla="*/ 3 w 32"/>
                  <a:gd name="T7" fmla="*/ 9 h 115"/>
                  <a:gd name="T8" fmla="*/ 3 w 32"/>
                  <a:gd name="T9" fmla="*/ 7 h 115"/>
                  <a:gd name="T10" fmla="*/ 2 w 32"/>
                  <a:gd name="T11" fmla="*/ 5 h 115"/>
                  <a:gd name="T12" fmla="*/ 2 w 32"/>
                  <a:gd name="T13" fmla="*/ 4 h 115"/>
                  <a:gd name="T14" fmla="*/ 2 w 32"/>
                  <a:gd name="T15" fmla="*/ 2 h 115"/>
                  <a:gd name="T16" fmla="*/ 2 w 32"/>
                  <a:gd name="T17" fmla="*/ 1 h 115"/>
                  <a:gd name="T18" fmla="*/ 3 w 32"/>
                  <a:gd name="T19" fmla="*/ 0 h 115"/>
                  <a:gd name="T20" fmla="*/ 1 w 32"/>
                  <a:gd name="T21" fmla="*/ 0 h 115"/>
                  <a:gd name="T22" fmla="*/ 1 w 32"/>
                  <a:gd name="T23" fmla="*/ 1 h 115"/>
                  <a:gd name="T24" fmla="*/ 0 w 32"/>
                  <a:gd name="T25" fmla="*/ 2 h 115"/>
                  <a:gd name="T26" fmla="*/ 0 w 32"/>
                  <a:gd name="T27" fmla="*/ 4 h 115"/>
                  <a:gd name="T28" fmla="*/ 1 w 32"/>
                  <a:gd name="T29" fmla="*/ 6 h 115"/>
                  <a:gd name="T30" fmla="*/ 1 w 32"/>
                  <a:gd name="T31" fmla="*/ 8 h 115"/>
                  <a:gd name="T32" fmla="*/ 2 w 32"/>
                  <a:gd name="T33" fmla="*/ 10 h 115"/>
                  <a:gd name="T34" fmla="*/ 2 w 32"/>
                  <a:gd name="T35" fmla="*/ 12 h 115"/>
                  <a:gd name="T36" fmla="*/ 3 w 32"/>
                  <a:gd name="T37" fmla="*/ 14 h 115"/>
                  <a:gd name="T38" fmla="*/ 5 w 32"/>
                  <a:gd name="T39" fmla="*/ 14 h 115"/>
                  <a:gd name="T40" fmla="*/ 3 w 32"/>
                  <a:gd name="T41" fmla="*/ 14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115">
                    <a:moveTo>
                      <a:pt x="20" y="113"/>
                    </a:moveTo>
                    <a:lnTo>
                      <a:pt x="32" y="110"/>
                    </a:lnTo>
                    <a:lnTo>
                      <a:pt x="26" y="95"/>
                    </a:lnTo>
                    <a:lnTo>
                      <a:pt x="21" y="79"/>
                    </a:lnTo>
                    <a:lnTo>
                      <a:pt x="17" y="63"/>
                    </a:lnTo>
                    <a:lnTo>
                      <a:pt x="14" y="47"/>
                    </a:lnTo>
                    <a:lnTo>
                      <a:pt x="12" y="35"/>
                    </a:lnTo>
                    <a:lnTo>
                      <a:pt x="12" y="22"/>
                    </a:lnTo>
                    <a:lnTo>
                      <a:pt x="14" y="13"/>
                    </a:lnTo>
                    <a:lnTo>
                      <a:pt x="17" y="7"/>
                    </a:lnTo>
                    <a:lnTo>
                      <a:pt x="8" y="0"/>
                    </a:lnTo>
                    <a:lnTo>
                      <a:pt x="1" y="10"/>
                    </a:lnTo>
                    <a:lnTo>
                      <a:pt x="0" y="22"/>
                    </a:lnTo>
                    <a:lnTo>
                      <a:pt x="0" y="35"/>
                    </a:lnTo>
                    <a:lnTo>
                      <a:pt x="1" y="49"/>
                    </a:lnTo>
                    <a:lnTo>
                      <a:pt x="5" y="65"/>
                    </a:lnTo>
                    <a:lnTo>
                      <a:pt x="9" y="82"/>
                    </a:lnTo>
                    <a:lnTo>
                      <a:pt x="14" y="98"/>
                    </a:lnTo>
                    <a:lnTo>
                      <a:pt x="20" y="115"/>
                    </a:lnTo>
                    <a:lnTo>
                      <a:pt x="32" y="112"/>
                    </a:lnTo>
                    <a:lnTo>
                      <a:pt x="20" y="1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3" name="Freeform 239"/>
              <p:cNvSpPr>
                <a:spLocks/>
              </p:cNvSpPr>
              <p:nvPr/>
            </p:nvSpPr>
            <p:spPr bwMode="auto">
              <a:xfrm>
                <a:off x="4667" y="3838"/>
                <a:ext cx="58" cy="103"/>
              </a:xfrm>
              <a:custGeom>
                <a:avLst/>
                <a:gdLst>
                  <a:gd name="T0" fmla="*/ 14 w 118"/>
                  <a:gd name="T1" fmla="*/ 1 h 205"/>
                  <a:gd name="T2" fmla="*/ 12 w 118"/>
                  <a:gd name="T3" fmla="*/ 1 h 205"/>
                  <a:gd name="T4" fmla="*/ 12 w 118"/>
                  <a:gd name="T5" fmla="*/ 3 h 205"/>
                  <a:gd name="T6" fmla="*/ 12 w 118"/>
                  <a:gd name="T7" fmla="*/ 4 h 205"/>
                  <a:gd name="T8" fmla="*/ 11 w 118"/>
                  <a:gd name="T9" fmla="*/ 6 h 205"/>
                  <a:gd name="T10" fmla="*/ 10 w 118"/>
                  <a:gd name="T11" fmla="*/ 7 h 205"/>
                  <a:gd name="T12" fmla="*/ 8 w 118"/>
                  <a:gd name="T13" fmla="*/ 9 h 205"/>
                  <a:gd name="T14" fmla="*/ 5 w 118"/>
                  <a:gd name="T15" fmla="*/ 12 h 205"/>
                  <a:gd name="T16" fmla="*/ 4 w 118"/>
                  <a:gd name="T17" fmla="*/ 13 h 205"/>
                  <a:gd name="T18" fmla="*/ 3 w 118"/>
                  <a:gd name="T19" fmla="*/ 14 h 205"/>
                  <a:gd name="T20" fmla="*/ 2 w 118"/>
                  <a:gd name="T21" fmla="*/ 16 h 205"/>
                  <a:gd name="T22" fmla="*/ 1 w 118"/>
                  <a:gd name="T23" fmla="*/ 18 h 205"/>
                  <a:gd name="T24" fmla="*/ 0 w 118"/>
                  <a:gd name="T25" fmla="*/ 19 h 205"/>
                  <a:gd name="T26" fmla="*/ 0 w 118"/>
                  <a:gd name="T27" fmla="*/ 21 h 205"/>
                  <a:gd name="T28" fmla="*/ 0 w 118"/>
                  <a:gd name="T29" fmla="*/ 24 h 205"/>
                  <a:gd name="T30" fmla="*/ 0 w 118"/>
                  <a:gd name="T31" fmla="*/ 26 h 205"/>
                  <a:gd name="T32" fmla="*/ 1 w 118"/>
                  <a:gd name="T33" fmla="*/ 26 h 205"/>
                  <a:gd name="T34" fmla="*/ 1 w 118"/>
                  <a:gd name="T35" fmla="*/ 24 h 205"/>
                  <a:gd name="T36" fmla="*/ 1 w 118"/>
                  <a:gd name="T37" fmla="*/ 22 h 205"/>
                  <a:gd name="T38" fmla="*/ 2 w 118"/>
                  <a:gd name="T39" fmla="*/ 20 h 205"/>
                  <a:gd name="T40" fmla="*/ 2 w 118"/>
                  <a:gd name="T41" fmla="*/ 18 h 205"/>
                  <a:gd name="T42" fmla="*/ 3 w 118"/>
                  <a:gd name="T43" fmla="*/ 17 h 205"/>
                  <a:gd name="T44" fmla="*/ 4 w 118"/>
                  <a:gd name="T45" fmla="*/ 15 h 205"/>
                  <a:gd name="T46" fmla="*/ 5 w 118"/>
                  <a:gd name="T47" fmla="*/ 14 h 205"/>
                  <a:gd name="T48" fmla="*/ 6 w 118"/>
                  <a:gd name="T49" fmla="*/ 13 h 205"/>
                  <a:gd name="T50" fmla="*/ 9 w 118"/>
                  <a:gd name="T51" fmla="*/ 10 h 205"/>
                  <a:gd name="T52" fmla="*/ 11 w 118"/>
                  <a:gd name="T53" fmla="*/ 8 h 205"/>
                  <a:gd name="T54" fmla="*/ 12 w 118"/>
                  <a:gd name="T55" fmla="*/ 6 h 205"/>
                  <a:gd name="T56" fmla="*/ 13 w 118"/>
                  <a:gd name="T57" fmla="*/ 5 h 205"/>
                  <a:gd name="T58" fmla="*/ 14 w 118"/>
                  <a:gd name="T59" fmla="*/ 3 h 205"/>
                  <a:gd name="T60" fmla="*/ 14 w 118"/>
                  <a:gd name="T61" fmla="*/ 1 h 205"/>
                  <a:gd name="T62" fmla="*/ 13 w 118"/>
                  <a:gd name="T63" fmla="*/ 0 h 205"/>
                  <a:gd name="T64" fmla="*/ 14 w 118"/>
                  <a:gd name="T65" fmla="*/ 1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8" h="205">
                    <a:moveTo>
                      <a:pt x="116" y="8"/>
                    </a:moveTo>
                    <a:lnTo>
                      <a:pt x="104" y="3"/>
                    </a:lnTo>
                    <a:lnTo>
                      <a:pt x="101" y="18"/>
                    </a:lnTo>
                    <a:lnTo>
                      <a:pt x="97" y="29"/>
                    </a:lnTo>
                    <a:lnTo>
                      <a:pt x="90" y="41"/>
                    </a:lnTo>
                    <a:lnTo>
                      <a:pt x="84" y="51"/>
                    </a:lnTo>
                    <a:lnTo>
                      <a:pt x="66" y="71"/>
                    </a:lnTo>
                    <a:lnTo>
                      <a:pt x="46" y="89"/>
                    </a:lnTo>
                    <a:lnTo>
                      <a:pt x="37" y="99"/>
                    </a:lnTo>
                    <a:lnTo>
                      <a:pt x="28" y="111"/>
                    </a:lnTo>
                    <a:lnTo>
                      <a:pt x="19" y="122"/>
                    </a:lnTo>
                    <a:lnTo>
                      <a:pt x="11" y="137"/>
                    </a:lnTo>
                    <a:lnTo>
                      <a:pt x="6" y="151"/>
                    </a:lnTo>
                    <a:lnTo>
                      <a:pt x="2" y="167"/>
                    </a:lnTo>
                    <a:lnTo>
                      <a:pt x="0" y="185"/>
                    </a:lnTo>
                    <a:lnTo>
                      <a:pt x="2" y="205"/>
                    </a:lnTo>
                    <a:lnTo>
                      <a:pt x="14" y="204"/>
                    </a:lnTo>
                    <a:lnTo>
                      <a:pt x="12" y="185"/>
                    </a:lnTo>
                    <a:lnTo>
                      <a:pt x="14" y="169"/>
                    </a:lnTo>
                    <a:lnTo>
                      <a:pt x="19" y="154"/>
                    </a:lnTo>
                    <a:lnTo>
                      <a:pt x="23" y="141"/>
                    </a:lnTo>
                    <a:lnTo>
                      <a:pt x="29" y="129"/>
                    </a:lnTo>
                    <a:lnTo>
                      <a:pt x="37" y="118"/>
                    </a:lnTo>
                    <a:lnTo>
                      <a:pt x="46" y="108"/>
                    </a:lnTo>
                    <a:lnTo>
                      <a:pt x="55" y="98"/>
                    </a:lnTo>
                    <a:lnTo>
                      <a:pt x="75" y="78"/>
                    </a:lnTo>
                    <a:lnTo>
                      <a:pt x="94" y="58"/>
                    </a:lnTo>
                    <a:lnTo>
                      <a:pt x="103" y="46"/>
                    </a:lnTo>
                    <a:lnTo>
                      <a:pt x="109" y="33"/>
                    </a:lnTo>
                    <a:lnTo>
                      <a:pt x="115" y="21"/>
                    </a:lnTo>
                    <a:lnTo>
                      <a:pt x="118" y="5"/>
                    </a:lnTo>
                    <a:lnTo>
                      <a:pt x="106" y="0"/>
                    </a:lnTo>
                    <a:lnTo>
                      <a:pt x="116"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4" name="Freeform 240"/>
              <p:cNvSpPr>
                <a:spLocks/>
              </p:cNvSpPr>
              <p:nvPr/>
            </p:nvSpPr>
            <p:spPr bwMode="auto">
              <a:xfrm>
                <a:off x="5017" y="3727"/>
                <a:ext cx="41" cy="20"/>
              </a:xfrm>
              <a:custGeom>
                <a:avLst/>
                <a:gdLst>
                  <a:gd name="T0" fmla="*/ 0 w 83"/>
                  <a:gd name="T1" fmla="*/ 5 h 40"/>
                  <a:gd name="T2" fmla="*/ 0 w 83"/>
                  <a:gd name="T3" fmla="*/ 5 h 40"/>
                  <a:gd name="T4" fmla="*/ 2 w 83"/>
                  <a:gd name="T5" fmla="*/ 5 h 40"/>
                  <a:gd name="T6" fmla="*/ 3 w 83"/>
                  <a:gd name="T7" fmla="*/ 4 h 40"/>
                  <a:gd name="T8" fmla="*/ 5 w 83"/>
                  <a:gd name="T9" fmla="*/ 4 h 40"/>
                  <a:gd name="T10" fmla="*/ 5 w 83"/>
                  <a:gd name="T11" fmla="*/ 3 h 40"/>
                  <a:gd name="T12" fmla="*/ 6 w 83"/>
                  <a:gd name="T13" fmla="*/ 3 h 40"/>
                  <a:gd name="T14" fmla="*/ 7 w 83"/>
                  <a:gd name="T15" fmla="*/ 3 h 40"/>
                  <a:gd name="T16" fmla="*/ 8 w 83"/>
                  <a:gd name="T17" fmla="*/ 2 h 40"/>
                  <a:gd name="T18" fmla="*/ 10 w 83"/>
                  <a:gd name="T19" fmla="*/ 2 h 40"/>
                  <a:gd name="T20" fmla="*/ 10 w 83"/>
                  <a:gd name="T21" fmla="*/ 0 h 40"/>
                  <a:gd name="T22" fmla="*/ 8 w 83"/>
                  <a:gd name="T23" fmla="*/ 1 h 40"/>
                  <a:gd name="T24" fmla="*/ 6 w 83"/>
                  <a:gd name="T25" fmla="*/ 1 h 40"/>
                  <a:gd name="T26" fmla="*/ 5 w 83"/>
                  <a:gd name="T27" fmla="*/ 2 h 40"/>
                  <a:gd name="T28" fmla="*/ 4 w 83"/>
                  <a:gd name="T29" fmla="*/ 2 h 40"/>
                  <a:gd name="T30" fmla="*/ 4 w 83"/>
                  <a:gd name="T31" fmla="*/ 3 h 40"/>
                  <a:gd name="T32" fmla="*/ 3 w 83"/>
                  <a:gd name="T33" fmla="*/ 3 h 40"/>
                  <a:gd name="T34" fmla="*/ 2 w 83"/>
                  <a:gd name="T35" fmla="*/ 3 h 40"/>
                  <a:gd name="T36" fmla="*/ 0 w 83"/>
                  <a:gd name="T37" fmla="*/ 4 h 40"/>
                  <a:gd name="T38" fmla="*/ 0 w 83"/>
                  <a:gd name="T39" fmla="*/ 4 h 40"/>
                  <a:gd name="T40" fmla="*/ 0 w 83"/>
                  <a:gd name="T41" fmla="*/ 5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40">
                    <a:moveTo>
                      <a:pt x="5" y="39"/>
                    </a:moveTo>
                    <a:lnTo>
                      <a:pt x="5" y="40"/>
                    </a:lnTo>
                    <a:lnTo>
                      <a:pt x="20" y="36"/>
                    </a:lnTo>
                    <a:lnTo>
                      <a:pt x="31" y="32"/>
                    </a:lnTo>
                    <a:lnTo>
                      <a:pt x="40" y="27"/>
                    </a:lnTo>
                    <a:lnTo>
                      <a:pt x="45" y="23"/>
                    </a:lnTo>
                    <a:lnTo>
                      <a:pt x="51" y="20"/>
                    </a:lnTo>
                    <a:lnTo>
                      <a:pt x="57" y="17"/>
                    </a:lnTo>
                    <a:lnTo>
                      <a:pt x="68" y="14"/>
                    </a:lnTo>
                    <a:lnTo>
                      <a:pt x="83" y="12"/>
                    </a:lnTo>
                    <a:lnTo>
                      <a:pt x="81" y="0"/>
                    </a:lnTo>
                    <a:lnTo>
                      <a:pt x="65" y="3"/>
                    </a:lnTo>
                    <a:lnTo>
                      <a:pt x="52" y="6"/>
                    </a:lnTo>
                    <a:lnTo>
                      <a:pt x="45" y="10"/>
                    </a:lnTo>
                    <a:lnTo>
                      <a:pt x="39" y="13"/>
                    </a:lnTo>
                    <a:lnTo>
                      <a:pt x="33" y="17"/>
                    </a:lnTo>
                    <a:lnTo>
                      <a:pt x="26" y="20"/>
                    </a:lnTo>
                    <a:lnTo>
                      <a:pt x="17" y="24"/>
                    </a:lnTo>
                    <a:lnTo>
                      <a:pt x="2" y="27"/>
                    </a:lnTo>
                    <a:lnTo>
                      <a:pt x="0" y="29"/>
                    </a:lnTo>
                    <a:lnTo>
                      <a:pt x="5"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5" name="Freeform 241"/>
              <p:cNvSpPr>
                <a:spLocks/>
              </p:cNvSpPr>
              <p:nvPr/>
            </p:nvSpPr>
            <p:spPr bwMode="auto">
              <a:xfrm>
                <a:off x="4910" y="3741"/>
                <a:ext cx="109" cy="55"/>
              </a:xfrm>
              <a:custGeom>
                <a:avLst/>
                <a:gdLst>
                  <a:gd name="T0" fmla="*/ 1 w 219"/>
                  <a:gd name="T1" fmla="*/ 14 h 110"/>
                  <a:gd name="T2" fmla="*/ 1 w 219"/>
                  <a:gd name="T3" fmla="*/ 14 h 110"/>
                  <a:gd name="T4" fmla="*/ 3 w 219"/>
                  <a:gd name="T5" fmla="*/ 13 h 110"/>
                  <a:gd name="T6" fmla="*/ 6 w 219"/>
                  <a:gd name="T7" fmla="*/ 11 h 110"/>
                  <a:gd name="T8" fmla="*/ 9 w 219"/>
                  <a:gd name="T9" fmla="*/ 9 h 110"/>
                  <a:gd name="T10" fmla="*/ 13 w 219"/>
                  <a:gd name="T11" fmla="*/ 8 h 110"/>
                  <a:gd name="T12" fmla="*/ 21 w 219"/>
                  <a:gd name="T13" fmla="*/ 4 h 110"/>
                  <a:gd name="T14" fmla="*/ 27 w 219"/>
                  <a:gd name="T15" fmla="*/ 2 h 110"/>
                  <a:gd name="T16" fmla="*/ 26 w 219"/>
                  <a:gd name="T17" fmla="*/ 0 h 110"/>
                  <a:gd name="T18" fmla="*/ 20 w 219"/>
                  <a:gd name="T19" fmla="*/ 3 h 110"/>
                  <a:gd name="T20" fmla="*/ 12 w 219"/>
                  <a:gd name="T21" fmla="*/ 6 h 110"/>
                  <a:gd name="T22" fmla="*/ 8 w 219"/>
                  <a:gd name="T23" fmla="*/ 8 h 110"/>
                  <a:gd name="T24" fmla="*/ 5 w 219"/>
                  <a:gd name="T25" fmla="*/ 10 h 110"/>
                  <a:gd name="T26" fmla="*/ 2 w 219"/>
                  <a:gd name="T27" fmla="*/ 12 h 110"/>
                  <a:gd name="T28" fmla="*/ 0 w 219"/>
                  <a:gd name="T29" fmla="*/ 13 h 110"/>
                  <a:gd name="T30" fmla="*/ 0 w 219"/>
                  <a:gd name="T31" fmla="*/ 13 h 110"/>
                  <a:gd name="T32" fmla="*/ 1 w 219"/>
                  <a:gd name="T33" fmla="*/ 14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9" h="110">
                    <a:moveTo>
                      <a:pt x="10" y="110"/>
                    </a:moveTo>
                    <a:lnTo>
                      <a:pt x="10" y="110"/>
                    </a:lnTo>
                    <a:lnTo>
                      <a:pt x="25" y="99"/>
                    </a:lnTo>
                    <a:lnTo>
                      <a:pt x="48" y="86"/>
                    </a:lnTo>
                    <a:lnTo>
                      <a:pt x="77" y="71"/>
                    </a:lnTo>
                    <a:lnTo>
                      <a:pt x="107" y="57"/>
                    </a:lnTo>
                    <a:lnTo>
                      <a:pt x="172" y="30"/>
                    </a:lnTo>
                    <a:lnTo>
                      <a:pt x="219" y="10"/>
                    </a:lnTo>
                    <a:lnTo>
                      <a:pt x="214" y="0"/>
                    </a:lnTo>
                    <a:lnTo>
                      <a:pt x="167" y="18"/>
                    </a:lnTo>
                    <a:lnTo>
                      <a:pt x="103" y="46"/>
                    </a:lnTo>
                    <a:lnTo>
                      <a:pt x="71" y="61"/>
                    </a:lnTo>
                    <a:lnTo>
                      <a:pt x="42" y="76"/>
                    </a:lnTo>
                    <a:lnTo>
                      <a:pt x="17" y="90"/>
                    </a:lnTo>
                    <a:lnTo>
                      <a:pt x="0" y="101"/>
                    </a:lnTo>
                    <a:lnTo>
                      <a:pt x="10" y="1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6" name="Freeform 242"/>
              <p:cNvSpPr>
                <a:spLocks/>
              </p:cNvSpPr>
              <p:nvPr/>
            </p:nvSpPr>
            <p:spPr bwMode="auto">
              <a:xfrm>
                <a:off x="4904" y="3792"/>
                <a:ext cx="21" cy="41"/>
              </a:xfrm>
              <a:custGeom>
                <a:avLst/>
                <a:gdLst>
                  <a:gd name="T0" fmla="*/ 6 w 41"/>
                  <a:gd name="T1" fmla="*/ 10 h 83"/>
                  <a:gd name="T2" fmla="*/ 6 w 41"/>
                  <a:gd name="T3" fmla="*/ 10 h 83"/>
                  <a:gd name="T4" fmla="*/ 6 w 41"/>
                  <a:gd name="T5" fmla="*/ 9 h 83"/>
                  <a:gd name="T6" fmla="*/ 6 w 41"/>
                  <a:gd name="T7" fmla="*/ 8 h 83"/>
                  <a:gd name="T8" fmla="*/ 5 w 41"/>
                  <a:gd name="T9" fmla="*/ 8 h 83"/>
                  <a:gd name="T10" fmla="*/ 5 w 41"/>
                  <a:gd name="T11" fmla="*/ 7 h 83"/>
                  <a:gd name="T12" fmla="*/ 4 w 41"/>
                  <a:gd name="T13" fmla="*/ 6 h 83"/>
                  <a:gd name="T14" fmla="*/ 3 w 41"/>
                  <a:gd name="T15" fmla="*/ 5 h 83"/>
                  <a:gd name="T16" fmla="*/ 3 w 41"/>
                  <a:gd name="T17" fmla="*/ 4 h 83"/>
                  <a:gd name="T18" fmla="*/ 2 w 41"/>
                  <a:gd name="T19" fmla="*/ 3 h 83"/>
                  <a:gd name="T20" fmla="*/ 2 w 41"/>
                  <a:gd name="T21" fmla="*/ 2 h 83"/>
                  <a:gd name="T22" fmla="*/ 2 w 41"/>
                  <a:gd name="T23" fmla="*/ 2 h 83"/>
                  <a:gd name="T24" fmla="*/ 3 w 41"/>
                  <a:gd name="T25" fmla="*/ 1 h 83"/>
                  <a:gd name="T26" fmla="*/ 3 w 41"/>
                  <a:gd name="T27" fmla="*/ 1 h 83"/>
                  <a:gd name="T28" fmla="*/ 2 w 41"/>
                  <a:gd name="T29" fmla="*/ 0 h 83"/>
                  <a:gd name="T30" fmla="*/ 1 w 41"/>
                  <a:gd name="T31" fmla="*/ 1 h 83"/>
                  <a:gd name="T32" fmla="*/ 1 w 41"/>
                  <a:gd name="T33" fmla="*/ 1 h 83"/>
                  <a:gd name="T34" fmla="*/ 0 w 41"/>
                  <a:gd name="T35" fmla="*/ 2 h 83"/>
                  <a:gd name="T36" fmla="*/ 1 w 41"/>
                  <a:gd name="T37" fmla="*/ 3 h 83"/>
                  <a:gd name="T38" fmla="*/ 1 w 41"/>
                  <a:gd name="T39" fmla="*/ 4 h 83"/>
                  <a:gd name="T40" fmla="*/ 2 w 41"/>
                  <a:gd name="T41" fmla="*/ 6 h 83"/>
                  <a:gd name="T42" fmla="*/ 3 w 41"/>
                  <a:gd name="T43" fmla="*/ 7 h 83"/>
                  <a:gd name="T44" fmla="*/ 4 w 41"/>
                  <a:gd name="T45" fmla="*/ 8 h 83"/>
                  <a:gd name="T46" fmla="*/ 4 w 41"/>
                  <a:gd name="T47" fmla="*/ 8 h 83"/>
                  <a:gd name="T48" fmla="*/ 4 w 41"/>
                  <a:gd name="T49" fmla="*/ 9 h 83"/>
                  <a:gd name="T50" fmla="*/ 4 w 41"/>
                  <a:gd name="T51" fmla="*/ 9 h 83"/>
                  <a:gd name="T52" fmla="*/ 4 w 41"/>
                  <a:gd name="T53" fmla="*/ 10 h 83"/>
                  <a:gd name="T54" fmla="*/ 4 w 41"/>
                  <a:gd name="T55" fmla="*/ 10 h 83"/>
                  <a:gd name="T56" fmla="*/ 6 w 41"/>
                  <a:gd name="T57" fmla="*/ 10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83">
                    <a:moveTo>
                      <a:pt x="41" y="83"/>
                    </a:moveTo>
                    <a:lnTo>
                      <a:pt x="41" y="83"/>
                    </a:lnTo>
                    <a:lnTo>
                      <a:pt x="41" y="76"/>
                    </a:lnTo>
                    <a:lnTo>
                      <a:pt x="41" y="71"/>
                    </a:lnTo>
                    <a:lnTo>
                      <a:pt x="39" y="65"/>
                    </a:lnTo>
                    <a:lnTo>
                      <a:pt x="36" y="59"/>
                    </a:lnTo>
                    <a:lnTo>
                      <a:pt x="29" y="49"/>
                    </a:lnTo>
                    <a:lnTo>
                      <a:pt x="21" y="41"/>
                    </a:lnTo>
                    <a:lnTo>
                      <a:pt x="17" y="32"/>
                    </a:lnTo>
                    <a:lnTo>
                      <a:pt x="13" y="25"/>
                    </a:lnTo>
                    <a:lnTo>
                      <a:pt x="13" y="22"/>
                    </a:lnTo>
                    <a:lnTo>
                      <a:pt x="13" y="18"/>
                    </a:lnTo>
                    <a:lnTo>
                      <a:pt x="17" y="13"/>
                    </a:lnTo>
                    <a:lnTo>
                      <a:pt x="20" y="9"/>
                    </a:lnTo>
                    <a:lnTo>
                      <a:pt x="10" y="0"/>
                    </a:lnTo>
                    <a:lnTo>
                      <a:pt x="6" y="8"/>
                    </a:lnTo>
                    <a:lnTo>
                      <a:pt x="1" y="13"/>
                    </a:lnTo>
                    <a:lnTo>
                      <a:pt x="0" y="20"/>
                    </a:lnTo>
                    <a:lnTo>
                      <a:pt x="1" y="28"/>
                    </a:lnTo>
                    <a:lnTo>
                      <a:pt x="4" y="38"/>
                    </a:lnTo>
                    <a:lnTo>
                      <a:pt x="12" y="48"/>
                    </a:lnTo>
                    <a:lnTo>
                      <a:pt x="18" y="56"/>
                    </a:lnTo>
                    <a:lnTo>
                      <a:pt x="26" y="65"/>
                    </a:lnTo>
                    <a:lnTo>
                      <a:pt x="27" y="69"/>
                    </a:lnTo>
                    <a:lnTo>
                      <a:pt x="29" y="72"/>
                    </a:lnTo>
                    <a:lnTo>
                      <a:pt x="29" y="76"/>
                    </a:lnTo>
                    <a:lnTo>
                      <a:pt x="29" y="81"/>
                    </a:lnTo>
                    <a:lnTo>
                      <a:pt x="41" y="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7" name="Freeform 243"/>
              <p:cNvSpPr>
                <a:spLocks/>
              </p:cNvSpPr>
              <p:nvPr/>
            </p:nvSpPr>
            <p:spPr bwMode="auto">
              <a:xfrm>
                <a:off x="4849" y="3828"/>
                <a:ext cx="76" cy="19"/>
              </a:xfrm>
              <a:custGeom>
                <a:avLst/>
                <a:gdLst>
                  <a:gd name="T0" fmla="*/ 0 w 153"/>
                  <a:gd name="T1" fmla="*/ 1 h 39"/>
                  <a:gd name="T2" fmla="*/ 0 w 153"/>
                  <a:gd name="T3" fmla="*/ 1 h 39"/>
                  <a:gd name="T4" fmla="*/ 1 w 153"/>
                  <a:gd name="T5" fmla="*/ 1 h 39"/>
                  <a:gd name="T6" fmla="*/ 2 w 153"/>
                  <a:gd name="T7" fmla="*/ 1 h 39"/>
                  <a:gd name="T8" fmla="*/ 3 w 153"/>
                  <a:gd name="T9" fmla="*/ 2 h 39"/>
                  <a:gd name="T10" fmla="*/ 5 w 153"/>
                  <a:gd name="T11" fmla="*/ 2 h 39"/>
                  <a:gd name="T12" fmla="*/ 7 w 153"/>
                  <a:gd name="T13" fmla="*/ 3 h 39"/>
                  <a:gd name="T14" fmla="*/ 10 w 153"/>
                  <a:gd name="T15" fmla="*/ 4 h 39"/>
                  <a:gd name="T16" fmla="*/ 11 w 153"/>
                  <a:gd name="T17" fmla="*/ 4 h 39"/>
                  <a:gd name="T18" fmla="*/ 13 w 153"/>
                  <a:gd name="T19" fmla="*/ 4 h 39"/>
                  <a:gd name="T20" fmla="*/ 14 w 153"/>
                  <a:gd name="T21" fmla="*/ 4 h 39"/>
                  <a:gd name="T22" fmla="*/ 15 w 153"/>
                  <a:gd name="T23" fmla="*/ 4 h 39"/>
                  <a:gd name="T24" fmla="*/ 16 w 153"/>
                  <a:gd name="T25" fmla="*/ 4 h 39"/>
                  <a:gd name="T26" fmla="*/ 17 w 153"/>
                  <a:gd name="T27" fmla="*/ 3 h 39"/>
                  <a:gd name="T28" fmla="*/ 18 w 153"/>
                  <a:gd name="T29" fmla="*/ 2 h 39"/>
                  <a:gd name="T30" fmla="*/ 19 w 153"/>
                  <a:gd name="T31" fmla="*/ 1 h 39"/>
                  <a:gd name="T32" fmla="*/ 17 w 153"/>
                  <a:gd name="T33" fmla="*/ 1 h 39"/>
                  <a:gd name="T34" fmla="*/ 17 w 153"/>
                  <a:gd name="T35" fmla="*/ 2 h 39"/>
                  <a:gd name="T36" fmla="*/ 16 w 153"/>
                  <a:gd name="T37" fmla="*/ 2 h 39"/>
                  <a:gd name="T38" fmla="*/ 16 w 153"/>
                  <a:gd name="T39" fmla="*/ 3 h 39"/>
                  <a:gd name="T40" fmla="*/ 15 w 153"/>
                  <a:gd name="T41" fmla="*/ 3 h 39"/>
                  <a:gd name="T42" fmla="*/ 14 w 153"/>
                  <a:gd name="T43" fmla="*/ 3 h 39"/>
                  <a:gd name="T44" fmla="*/ 13 w 153"/>
                  <a:gd name="T45" fmla="*/ 3 h 39"/>
                  <a:gd name="T46" fmla="*/ 12 w 153"/>
                  <a:gd name="T47" fmla="*/ 3 h 39"/>
                  <a:gd name="T48" fmla="*/ 11 w 153"/>
                  <a:gd name="T49" fmla="*/ 2 h 39"/>
                  <a:gd name="T50" fmla="*/ 8 w 153"/>
                  <a:gd name="T51" fmla="*/ 2 h 39"/>
                  <a:gd name="T52" fmla="*/ 5 w 153"/>
                  <a:gd name="T53" fmla="*/ 1 h 39"/>
                  <a:gd name="T54" fmla="*/ 4 w 153"/>
                  <a:gd name="T55" fmla="*/ 0 h 39"/>
                  <a:gd name="T56" fmla="*/ 2 w 153"/>
                  <a:gd name="T57" fmla="*/ 0 h 39"/>
                  <a:gd name="T58" fmla="*/ 1 w 153"/>
                  <a:gd name="T59" fmla="*/ 0 h 39"/>
                  <a:gd name="T60" fmla="*/ 0 w 153"/>
                  <a:gd name="T61" fmla="*/ 0 h 39"/>
                  <a:gd name="T62" fmla="*/ 0 w 153"/>
                  <a:gd name="T63" fmla="*/ 0 h 39"/>
                  <a:gd name="T64" fmla="*/ 0 w 153"/>
                  <a:gd name="T65" fmla="*/ 1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39">
                    <a:moveTo>
                      <a:pt x="0" y="11"/>
                    </a:moveTo>
                    <a:lnTo>
                      <a:pt x="0" y="11"/>
                    </a:lnTo>
                    <a:lnTo>
                      <a:pt x="9" y="13"/>
                    </a:lnTo>
                    <a:lnTo>
                      <a:pt x="20" y="14"/>
                    </a:lnTo>
                    <a:lnTo>
                      <a:pt x="31" y="17"/>
                    </a:lnTo>
                    <a:lnTo>
                      <a:pt x="40" y="20"/>
                    </a:lnTo>
                    <a:lnTo>
                      <a:pt x="63" y="27"/>
                    </a:lnTo>
                    <a:lnTo>
                      <a:pt x="84" y="34"/>
                    </a:lnTo>
                    <a:lnTo>
                      <a:pt x="95" y="37"/>
                    </a:lnTo>
                    <a:lnTo>
                      <a:pt x="106" y="39"/>
                    </a:lnTo>
                    <a:lnTo>
                      <a:pt x="115" y="39"/>
                    </a:lnTo>
                    <a:lnTo>
                      <a:pt x="125" y="39"/>
                    </a:lnTo>
                    <a:lnTo>
                      <a:pt x="135" y="34"/>
                    </a:lnTo>
                    <a:lnTo>
                      <a:pt x="142" y="30"/>
                    </a:lnTo>
                    <a:lnTo>
                      <a:pt x="148" y="21"/>
                    </a:lnTo>
                    <a:lnTo>
                      <a:pt x="153" y="11"/>
                    </a:lnTo>
                    <a:lnTo>
                      <a:pt x="141" y="9"/>
                    </a:lnTo>
                    <a:lnTo>
                      <a:pt x="136" y="16"/>
                    </a:lnTo>
                    <a:lnTo>
                      <a:pt x="133" y="21"/>
                    </a:lnTo>
                    <a:lnTo>
                      <a:pt x="129" y="24"/>
                    </a:lnTo>
                    <a:lnTo>
                      <a:pt x="122" y="26"/>
                    </a:lnTo>
                    <a:lnTo>
                      <a:pt x="115" y="27"/>
                    </a:lnTo>
                    <a:lnTo>
                      <a:pt x="107" y="27"/>
                    </a:lnTo>
                    <a:lnTo>
                      <a:pt x="98" y="26"/>
                    </a:lnTo>
                    <a:lnTo>
                      <a:pt x="89" y="23"/>
                    </a:lnTo>
                    <a:lnTo>
                      <a:pt x="67" y="16"/>
                    </a:lnTo>
                    <a:lnTo>
                      <a:pt x="44" y="9"/>
                    </a:lnTo>
                    <a:lnTo>
                      <a:pt x="34" y="6"/>
                    </a:lnTo>
                    <a:lnTo>
                      <a:pt x="23" y="3"/>
                    </a:lnTo>
                    <a:lnTo>
                      <a:pt x="12" y="0"/>
                    </a:lnTo>
                    <a:lnTo>
                      <a:pt x="2" y="0"/>
                    </a:lnTo>
                    <a:lnTo>
                      <a:pt x="3" y="0"/>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8" name="Freeform 244"/>
              <p:cNvSpPr>
                <a:spLocks/>
              </p:cNvSpPr>
              <p:nvPr/>
            </p:nvSpPr>
            <p:spPr bwMode="auto">
              <a:xfrm>
                <a:off x="4779" y="3827"/>
                <a:ext cx="71" cy="30"/>
              </a:xfrm>
              <a:custGeom>
                <a:avLst/>
                <a:gdLst>
                  <a:gd name="T0" fmla="*/ 1 w 142"/>
                  <a:gd name="T1" fmla="*/ 6 h 60"/>
                  <a:gd name="T2" fmla="*/ 0 w 142"/>
                  <a:gd name="T3" fmla="*/ 7 h 60"/>
                  <a:gd name="T4" fmla="*/ 1 w 142"/>
                  <a:gd name="T5" fmla="*/ 8 h 60"/>
                  <a:gd name="T6" fmla="*/ 2 w 142"/>
                  <a:gd name="T7" fmla="*/ 8 h 60"/>
                  <a:gd name="T8" fmla="*/ 3 w 142"/>
                  <a:gd name="T9" fmla="*/ 8 h 60"/>
                  <a:gd name="T10" fmla="*/ 3 w 142"/>
                  <a:gd name="T11" fmla="*/ 7 h 60"/>
                  <a:gd name="T12" fmla="*/ 5 w 142"/>
                  <a:gd name="T13" fmla="*/ 6 h 60"/>
                  <a:gd name="T14" fmla="*/ 8 w 142"/>
                  <a:gd name="T15" fmla="*/ 5 h 60"/>
                  <a:gd name="T16" fmla="*/ 10 w 142"/>
                  <a:gd name="T17" fmla="*/ 4 h 60"/>
                  <a:gd name="T18" fmla="*/ 13 w 142"/>
                  <a:gd name="T19" fmla="*/ 3 h 60"/>
                  <a:gd name="T20" fmla="*/ 14 w 142"/>
                  <a:gd name="T21" fmla="*/ 2 h 60"/>
                  <a:gd name="T22" fmla="*/ 16 w 142"/>
                  <a:gd name="T23" fmla="*/ 2 h 60"/>
                  <a:gd name="T24" fmla="*/ 17 w 142"/>
                  <a:gd name="T25" fmla="*/ 2 h 60"/>
                  <a:gd name="T26" fmla="*/ 18 w 142"/>
                  <a:gd name="T27" fmla="*/ 2 h 60"/>
                  <a:gd name="T28" fmla="*/ 18 w 142"/>
                  <a:gd name="T29" fmla="*/ 1 h 60"/>
                  <a:gd name="T30" fmla="*/ 17 w 142"/>
                  <a:gd name="T31" fmla="*/ 0 h 60"/>
                  <a:gd name="T32" fmla="*/ 15 w 142"/>
                  <a:gd name="T33" fmla="*/ 1 h 60"/>
                  <a:gd name="T34" fmla="*/ 14 w 142"/>
                  <a:gd name="T35" fmla="*/ 1 h 60"/>
                  <a:gd name="T36" fmla="*/ 12 w 142"/>
                  <a:gd name="T37" fmla="*/ 1 h 60"/>
                  <a:gd name="T38" fmla="*/ 10 w 142"/>
                  <a:gd name="T39" fmla="*/ 2 h 60"/>
                  <a:gd name="T40" fmla="*/ 7 w 142"/>
                  <a:gd name="T41" fmla="*/ 4 h 60"/>
                  <a:gd name="T42" fmla="*/ 4 w 142"/>
                  <a:gd name="T43" fmla="*/ 5 h 60"/>
                  <a:gd name="T44" fmla="*/ 3 w 142"/>
                  <a:gd name="T45" fmla="*/ 6 h 60"/>
                  <a:gd name="T46" fmla="*/ 2 w 142"/>
                  <a:gd name="T47" fmla="*/ 6 h 60"/>
                  <a:gd name="T48" fmla="*/ 2 w 142"/>
                  <a:gd name="T49" fmla="*/ 6 h 60"/>
                  <a:gd name="T50" fmla="*/ 2 w 142"/>
                  <a:gd name="T51" fmla="*/ 6 h 60"/>
                  <a:gd name="T52" fmla="*/ 2 w 142"/>
                  <a:gd name="T53" fmla="*/ 7 h 60"/>
                  <a:gd name="T54" fmla="*/ 2 w 142"/>
                  <a:gd name="T55" fmla="*/ 7 h 60"/>
                  <a:gd name="T56" fmla="*/ 1 w 142"/>
                  <a:gd name="T57" fmla="*/ 6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2" h="60">
                    <a:moveTo>
                      <a:pt x="2" y="47"/>
                    </a:moveTo>
                    <a:lnTo>
                      <a:pt x="0" y="50"/>
                    </a:lnTo>
                    <a:lnTo>
                      <a:pt x="3" y="57"/>
                    </a:lnTo>
                    <a:lnTo>
                      <a:pt x="11" y="60"/>
                    </a:lnTo>
                    <a:lnTo>
                      <a:pt x="17" y="58"/>
                    </a:lnTo>
                    <a:lnTo>
                      <a:pt x="23" y="55"/>
                    </a:lnTo>
                    <a:lnTo>
                      <a:pt x="38" y="47"/>
                    </a:lnTo>
                    <a:lnTo>
                      <a:pt x="58" y="37"/>
                    </a:lnTo>
                    <a:lnTo>
                      <a:pt x="79" y="27"/>
                    </a:lnTo>
                    <a:lnTo>
                      <a:pt x="101" y="17"/>
                    </a:lnTo>
                    <a:lnTo>
                      <a:pt x="112" y="14"/>
                    </a:lnTo>
                    <a:lnTo>
                      <a:pt x="122" y="12"/>
                    </a:lnTo>
                    <a:lnTo>
                      <a:pt x="130" y="11"/>
                    </a:lnTo>
                    <a:lnTo>
                      <a:pt x="139" y="12"/>
                    </a:lnTo>
                    <a:lnTo>
                      <a:pt x="142" y="1"/>
                    </a:lnTo>
                    <a:lnTo>
                      <a:pt x="131" y="0"/>
                    </a:lnTo>
                    <a:lnTo>
                      <a:pt x="119" y="1"/>
                    </a:lnTo>
                    <a:lnTo>
                      <a:pt x="109" y="2"/>
                    </a:lnTo>
                    <a:lnTo>
                      <a:pt x="96" y="7"/>
                    </a:lnTo>
                    <a:lnTo>
                      <a:pt x="73" y="15"/>
                    </a:lnTo>
                    <a:lnTo>
                      <a:pt x="52" y="27"/>
                    </a:lnTo>
                    <a:lnTo>
                      <a:pt x="32" y="37"/>
                    </a:lnTo>
                    <a:lnTo>
                      <a:pt x="17" y="45"/>
                    </a:lnTo>
                    <a:lnTo>
                      <a:pt x="12" y="47"/>
                    </a:lnTo>
                    <a:lnTo>
                      <a:pt x="9" y="48"/>
                    </a:lnTo>
                    <a:lnTo>
                      <a:pt x="12" y="48"/>
                    </a:lnTo>
                    <a:lnTo>
                      <a:pt x="14" y="51"/>
                    </a:lnTo>
                    <a:lnTo>
                      <a:pt x="11" y="55"/>
                    </a:lnTo>
                    <a:lnTo>
                      <a:pt x="2" y="4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19" name="Freeform 245"/>
              <p:cNvSpPr>
                <a:spLocks/>
              </p:cNvSpPr>
              <p:nvPr/>
            </p:nvSpPr>
            <p:spPr bwMode="auto">
              <a:xfrm>
                <a:off x="4780" y="3797"/>
                <a:ext cx="91" cy="58"/>
              </a:xfrm>
              <a:custGeom>
                <a:avLst/>
                <a:gdLst>
                  <a:gd name="T0" fmla="*/ 21 w 183"/>
                  <a:gd name="T1" fmla="*/ 1 h 114"/>
                  <a:gd name="T2" fmla="*/ 22 w 183"/>
                  <a:gd name="T3" fmla="*/ 0 h 114"/>
                  <a:gd name="T4" fmla="*/ 20 w 183"/>
                  <a:gd name="T5" fmla="*/ 1 h 114"/>
                  <a:gd name="T6" fmla="*/ 18 w 183"/>
                  <a:gd name="T7" fmla="*/ 1 h 114"/>
                  <a:gd name="T8" fmla="*/ 16 w 183"/>
                  <a:gd name="T9" fmla="*/ 1 h 114"/>
                  <a:gd name="T10" fmla="*/ 14 w 183"/>
                  <a:gd name="T11" fmla="*/ 2 h 114"/>
                  <a:gd name="T12" fmla="*/ 12 w 183"/>
                  <a:gd name="T13" fmla="*/ 3 h 114"/>
                  <a:gd name="T14" fmla="*/ 11 w 183"/>
                  <a:gd name="T15" fmla="*/ 4 h 114"/>
                  <a:gd name="T16" fmla="*/ 10 w 183"/>
                  <a:gd name="T17" fmla="*/ 4 h 114"/>
                  <a:gd name="T18" fmla="*/ 8 w 183"/>
                  <a:gd name="T19" fmla="*/ 5 h 114"/>
                  <a:gd name="T20" fmla="*/ 4 w 183"/>
                  <a:gd name="T21" fmla="*/ 9 h 114"/>
                  <a:gd name="T22" fmla="*/ 0 w 183"/>
                  <a:gd name="T23" fmla="*/ 14 h 114"/>
                  <a:gd name="T24" fmla="*/ 1 w 183"/>
                  <a:gd name="T25" fmla="*/ 15 h 114"/>
                  <a:gd name="T26" fmla="*/ 5 w 183"/>
                  <a:gd name="T27" fmla="*/ 11 h 114"/>
                  <a:gd name="T28" fmla="*/ 9 w 183"/>
                  <a:gd name="T29" fmla="*/ 7 h 114"/>
                  <a:gd name="T30" fmla="*/ 11 w 183"/>
                  <a:gd name="T31" fmla="*/ 6 h 114"/>
                  <a:gd name="T32" fmla="*/ 12 w 183"/>
                  <a:gd name="T33" fmla="*/ 5 h 114"/>
                  <a:gd name="T34" fmla="*/ 13 w 183"/>
                  <a:gd name="T35" fmla="*/ 4 h 114"/>
                  <a:gd name="T36" fmla="*/ 15 w 183"/>
                  <a:gd name="T37" fmla="*/ 3 h 114"/>
                  <a:gd name="T38" fmla="*/ 16 w 183"/>
                  <a:gd name="T39" fmla="*/ 3 h 114"/>
                  <a:gd name="T40" fmla="*/ 18 w 183"/>
                  <a:gd name="T41" fmla="*/ 3 h 114"/>
                  <a:gd name="T42" fmla="*/ 20 w 183"/>
                  <a:gd name="T43" fmla="*/ 2 h 114"/>
                  <a:gd name="T44" fmla="*/ 22 w 183"/>
                  <a:gd name="T45" fmla="*/ 2 h 114"/>
                  <a:gd name="T46" fmla="*/ 22 w 183"/>
                  <a:gd name="T47" fmla="*/ 2 h 114"/>
                  <a:gd name="T48" fmla="*/ 21 w 183"/>
                  <a:gd name="T49" fmla="*/ 1 h 1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14">
                    <a:moveTo>
                      <a:pt x="175" y="1"/>
                    </a:moveTo>
                    <a:lnTo>
                      <a:pt x="178" y="0"/>
                    </a:lnTo>
                    <a:lnTo>
                      <a:pt x="162" y="3"/>
                    </a:lnTo>
                    <a:lnTo>
                      <a:pt x="145" y="4"/>
                    </a:lnTo>
                    <a:lnTo>
                      <a:pt x="131" y="8"/>
                    </a:lnTo>
                    <a:lnTo>
                      <a:pt x="117" y="13"/>
                    </a:lnTo>
                    <a:lnTo>
                      <a:pt x="103" y="18"/>
                    </a:lnTo>
                    <a:lnTo>
                      <a:pt x="91" y="26"/>
                    </a:lnTo>
                    <a:lnTo>
                      <a:pt x="81" y="31"/>
                    </a:lnTo>
                    <a:lnTo>
                      <a:pt x="70" y="40"/>
                    </a:lnTo>
                    <a:lnTo>
                      <a:pt x="33" y="71"/>
                    </a:lnTo>
                    <a:lnTo>
                      <a:pt x="0" y="106"/>
                    </a:lnTo>
                    <a:lnTo>
                      <a:pt x="9" y="114"/>
                    </a:lnTo>
                    <a:lnTo>
                      <a:pt x="42" y="80"/>
                    </a:lnTo>
                    <a:lnTo>
                      <a:pt x="79" y="49"/>
                    </a:lnTo>
                    <a:lnTo>
                      <a:pt x="88" y="41"/>
                    </a:lnTo>
                    <a:lnTo>
                      <a:pt x="99" y="36"/>
                    </a:lnTo>
                    <a:lnTo>
                      <a:pt x="110" y="30"/>
                    </a:lnTo>
                    <a:lnTo>
                      <a:pt x="122" y="24"/>
                    </a:lnTo>
                    <a:lnTo>
                      <a:pt x="134" y="20"/>
                    </a:lnTo>
                    <a:lnTo>
                      <a:pt x="148" y="17"/>
                    </a:lnTo>
                    <a:lnTo>
                      <a:pt x="163" y="14"/>
                    </a:lnTo>
                    <a:lnTo>
                      <a:pt x="180" y="13"/>
                    </a:lnTo>
                    <a:lnTo>
                      <a:pt x="183" y="11"/>
                    </a:lnTo>
                    <a:lnTo>
                      <a:pt x="17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0" name="Freeform 246"/>
              <p:cNvSpPr>
                <a:spLocks/>
              </p:cNvSpPr>
              <p:nvPr/>
            </p:nvSpPr>
            <p:spPr bwMode="auto">
              <a:xfrm>
                <a:off x="4868" y="3732"/>
                <a:ext cx="79" cy="71"/>
              </a:xfrm>
              <a:custGeom>
                <a:avLst/>
                <a:gdLst>
                  <a:gd name="T0" fmla="*/ 18 w 159"/>
                  <a:gd name="T1" fmla="*/ 2 h 141"/>
                  <a:gd name="T2" fmla="*/ 18 w 159"/>
                  <a:gd name="T3" fmla="*/ 2 h 141"/>
                  <a:gd name="T4" fmla="*/ 18 w 159"/>
                  <a:gd name="T5" fmla="*/ 2 h 141"/>
                  <a:gd name="T6" fmla="*/ 18 w 159"/>
                  <a:gd name="T7" fmla="*/ 2 h 141"/>
                  <a:gd name="T8" fmla="*/ 18 w 159"/>
                  <a:gd name="T9" fmla="*/ 2 h 141"/>
                  <a:gd name="T10" fmla="*/ 18 w 159"/>
                  <a:gd name="T11" fmla="*/ 2 h 141"/>
                  <a:gd name="T12" fmla="*/ 18 w 159"/>
                  <a:gd name="T13" fmla="*/ 3 h 141"/>
                  <a:gd name="T14" fmla="*/ 17 w 159"/>
                  <a:gd name="T15" fmla="*/ 3 h 141"/>
                  <a:gd name="T16" fmla="*/ 17 w 159"/>
                  <a:gd name="T17" fmla="*/ 4 h 141"/>
                  <a:gd name="T18" fmla="*/ 16 w 159"/>
                  <a:gd name="T19" fmla="*/ 5 h 141"/>
                  <a:gd name="T20" fmla="*/ 15 w 159"/>
                  <a:gd name="T21" fmla="*/ 6 h 141"/>
                  <a:gd name="T22" fmla="*/ 13 w 159"/>
                  <a:gd name="T23" fmla="*/ 7 h 141"/>
                  <a:gd name="T24" fmla="*/ 6 w 159"/>
                  <a:gd name="T25" fmla="*/ 12 h 141"/>
                  <a:gd name="T26" fmla="*/ 0 w 159"/>
                  <a:gd name="T27" fmla="*/ 17 h 141"/>
                  <a:gd name="T28" fmla="*/ 1 w 159"/>
                  <a:gd name="T29" fmla="*/ 18 h 141"/>
                  <a:gd name="T30" fmla="*/ 7 w 159"/>
                  <a:gd name="T31" fmla="*/ 13 h 141"/>
                  <a:gd name="T32" fmla="*/ 14 w 159"/>
                  <a:gd name="T33" fmla="*/ 8 h 141"/>
                  <a:gd name="T34" fmla="*/ 15 w 159"/>
                  <a:gd name="T35" fmla="*/ 7 h 141"/>
                  <a:gd name="T36" fmla="*/ 17 w 159"/>
                  <a:gd name="T37" fmla="*/ 6 h 141"/>
                  <a:gd name="T38" fmla="*/ 18 w 159"/>
                  <a:gd name="T39" fmla="*/ 5 h 141"/>
                  <a:gd name="T40" fmla="*/ 19 w 159"/>
                  <a:gd name="T41" fmla="*/ 4 h 141"/>
                  <a:gd name="T42" fmla="*/ 19 w 159"/>
                  <a:gd name="T43" fmla="*/ 3 h 141"/>
                  <a:gd name="T44" fmla="*/ 19 w 159"/>
                  <a:gd name="T45" fmla="*/ 2 h 141"/>
                  <a:gd name="T46" fmla="*/ 19 w 159"/>
                  <a:gd name="T47" fmla="*/ 2 h 141"/>
                  <a:gd name="T48" fmla="*/ 19 w 159"/>
                  <a:gd name="T49" fmla="*/ 1 h 141"/>
                  <a:gd name="T50" fmla="*/ 19 w 159"/>
                  <a:gd name="T51" fmla="*/ 1 h 141"/>
                  <a:gd name="T52" fmla="*/ 18 w 159"/>
                  <a:gd name="T53" fmla="*/ 0 h 141"/>
                  <a:gd name="T54" fmla="*/ 18 w 159"/>
                  <a:gd name="T55" fmla="*/ 0 h 141"/>
                  <a:gd name="T56" fmla="*/ 18 w 159"/>
                  <a:gd name="T57" fmla="*/ 2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9" h="141">
                    <a:moveTo>
                      <a:pt x="144" y="11"/>
                    </a:moveTo>
                    <a:lnTo>
                      <a:pt x="144" y="11"/>
                    </a:lnTo>
                    <a:lnTo>
                      <a:pt x="146" y="12"/>
                    </a:lnTo>
                    <a:lnTo>
                      <a:pt x="147" y="12"/>
                    </a:lnTo>
                    <a:lnTo>
                      <a:pt x="147" y="14"/>
                    </a:lnTo>
                    <a:lnTo>
                      <a:pt x="147" y="17"/>
                    </a:lnTo>
                    <a:lnTo>
                      <a:pt x="142" y="22"/>
                    </a:lnTo>
                    <a:lnTo>
                      <a:pt x="138" y="30"/>
                    </a:lnTo>
                    <a:lnTo>
                      <a:pt x="129" y="37"/>
                    </a:lnTo>
                    <a:lnTo>
                      <a:pt x="120" y="45"/>
                    </a:lnTo>
                    <a:lnTo>
                      <a:pt x="107" y="54"/>
                    </a:lnTo>
                    <a:lnTo>
                      <a:pt x="54" y="93"/>
                    </a:lnTo>
                    <a:lnTo>
                      <a:pt x="0" y="131"/>
                    </a:lnTo>
                    <a:lnTo>
                      <a:pt x="8" y="141"/>
                    </a:lnTo>
                    <a:lnTo>
                      <a:pt x="61" y="103"/>
                    </a:lnTo>
                    <a:lnTo>
                      <a:pt x="117" y="63"/>
                    </a:lnTo>
                    <a:lnTo>
                      <a:pt x="127" y="54"/>
                    </a:lnTo>
                    <a:lnTo>
                      <a:pt x="138" y="45"/>
                    </a:lnTo>
                    <a:lnTo>
                      <a:pt x="147" y="37"/>
                    </a:lnTo>
                    <a:lnTo>
                      <a:pt x="153" y="30"/>
                    </a:lnTo>
                    <a:lnTo>
                      <a:pt x="158" y="21"/>
                    </a:lnTo>
                    <a:lnTo>
                      <a:pt x="159" y="14"/>
                    </a:lnTo>
                    <a:lnTo>
                      <a:pt x="159" y="10"/>
                    </a:lnTo>
                    <a:lnTo>
                      <a:pt x="156" y="5"/>
                    </a:lnTo>
                    <a:lnTo>
                      <a:pt x="153" y="2"/>
                    </a:lnTo>
                    <a:lnTo>
                      <a:pt x="149" y="0"/>
                    </a:lnTo>
                    <a:lnTo>
                      <a:pt x="144"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1" name="Freeform 247"/>
              <p:cNvSpPr>
                <a:spLocks/>
              </p:cNvSpPr>
              <p:nvPr/>
            </p:nvSpPr>
            <p:spPr bwMode="auto">
              <a:xfrm>
                <a:off x="4869" y="3724"/>
                <a:ext cx="73" cy="14"/>
              </a:xfrm>
              <a:custGeom>
                <a:avLst/>
                <a:gdLst>
                  <a:gd name="T0" fmla="*/ 0 w 146"/>
                  <a:gd name="T1" fmla="*/ 0 h 29"/>
                  <a:gd name="T2" fmla="*/ 1 w 146"/>
                  <a:gd name="T3" fmla="*/ 1 h 29"/>
                  <a:gd name="T4" fmla="*/ 3 w 146"/>
                  <a:gd name="T5" fmla="*/ 1 h 29"/>
                  <a:gd name="T6" fmla="*/ 6 w 146"/>
                  <a:gd name="T7" fmla="*/ 1 h 29"/>
                  <a:gd name="T8" fmla="*/ 8 w 146"/>
                  <a:gd name="T9" fmla="*/ 1 h 29"/>
                  <a:gd name="T10" fmla="*/ 10 w 146"/>
                  <a:gd name="T11" fmla="*/ 1 h 29"/>
                  <a:gd name="T12" fmla="*/ 12 w 146"/>
                  <a:gd name="T13" fmla="*/ 1 h 29"/>
                  <a:gd name="T14" fmla="*/ 14 w 146"/>
                  <a:gd name="T15" fmla="*/ 2 h 29"/>
                  <a:gd name="T16" fmla="*/ 16 w 146"/>
                  <a:gd name="T17" fmla="*/ 2 h 29"/>
                  <a:gd name="T18" fmla="*/ 18 w 146"/>
                  <a:gd name="T19" fmla="*/ 3 h 29"/>
                  <a:gd name="T20" fmla="*/ 19 w 146"/>
                  <a:gd name="T21" fmla="*/ 2 h 29"/>
                  <a:gd name="T22" fmla="*/ 17 w 146"/>
                  <a:gd name="T23" fmla="*/ 1 h 29"/>
                  <a:gd name="T24" fmla="*/ 14 w 146"/>
                  <a:gd name="T25" fmla="*/ 0 h 29"/>
                  <a:gd name="T26" fmla="*/ 12 w 146"/>
                  <a:gd name="T27" fmla="*/ 0 h 29"/>
                  <a:gd name="T28" fmla="*/ 10 w 146"/>
                  <a:gd name="T29" fmla="*/ 0 h 29"/>
                  <a:gd name="T30" fmla="*/ 8 w 146"/>
                  <a:gd name="T31" fmla="*/ 0 h 29"/>
                  <a:gd name="T32" fmla="*/ 5 w 146"/>
                  <a:gd name="T33" fmla="*/ 0 h 29"/>
                  <a:gd name="T34" fmla="*/ 3 w 146"/>
                  <a:gd name="T35" fmla="*/ 0 h 29"/>
                  <a:gd name="T36" fmla="*/ 1 w 146"/>
                  <a:gd name="T37" fmla="*/ 0 h 29"/>
                  <a:gd name="T38" fmla="*/ 1 w 146"/>
                  <a:gd name="T39" fmla="*/ 1 h 29"/>
                  <a:gd name="T40" fmla="*/ 0 w 146"/>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6" h="29">
                    <a:moveTo>
                      <a:pt x="0" y="3"/>
                    </a:moveTo>
                    <a:lnTo>
                      <a:pt x="3" y="15"/>
                    </a:lnTo>
                    <a:lnTo>
                      <a:pt x="23" y="13"/>
                    </a:lnTo>
                    <a:lnTo>
                      <a:pt x="42" y="12"/>
                    </a:lnTo>
                    <a:lnTo>
                      <a:pt x="58" y="12"/>
                    </a:lnTo>
                    <a:lnTo>
                      <a:pt x="75" y="12"/>
                    </a:lnTo>
                    <a:lnTo>
                      <a:pt x="92" y="15"/>
                    </a:lnTo>
                    <a:lnTo>
                      <a:pt x="107" y="18"/>
                    </a:lnTo>
                    <a:lnTo>
                      <a:pt x="124" y="22"/>
                    </a:lnTo>
                    <a:lnTo>
                      <a:pt x="141" y="29"/>
                    </a:lnTo>
                    <a:lnTo>
                      <a:pt x="146" y="18"/>
                    </a:lnTo>
                    <a:lnTo>
                      <a:pt x="129" y="10"/>
                    </a:lnTo>
                    <a:lnTo>
                      <a:pt x="112" y="6"/>
                    </a:lnTo>
                    <a:lnTo>
                      <a:pt x="94" y="2"/>
                    </a:lnTo>
                    <a:lnTo>
                      <a:pt x="77" y="0"/>
                    </a:lnTo>
                    <a:lnTo>
                      <a:pt x="58" y="0"/>
                    </a:lnTo>
                    <a:lnTo>
                      <a:pt x="40" y="0"/>
                    </a:lnTo>
                    <a:lnTo>
                      <a:pt x="22" y="2"/>
                    </a:lnTo>
                    <a:lnTo>
                      <a:pt x="2" y="3"/>
                    </a:lnTo>
                    <a:lnTo>
                      <a:pt x="3" y="15"/>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2" name="Freeform 248"/>
              <p:cNvSpPr>
                <a:spLocks/>
              </p:cNvSpPr>
              <p:nvPr/>
            </p:nvSpPr>
            <p:spPr bwMode="auto">
              <a:xfrm>
                <a:off x="4869" y="3719"/>
                <a:ext cx="189" cy="13"/>
              </a:xfrm>
              <a:custGeom>
                <a:avLst/>
                <a:gdLst>
                  <a:gd name="T0" fmla="*/ 48 w 378"/>
                  <a:gd name="T1" fmla="*/ 3 h 28"/>
                  <a:gd name="T2" fmla="*/ 48 w 378"/>
                  <a:gd name="T3" fmla="*/ 1 h 28"/>
                  <a:gd name="T4" fmla="*/ 43 w 378"/>
                  <a:gd name="T5" fmla="*/ 1 h 28"/>
                  <a:gd name="T6" fmla="*/ 37 w 378"/>
                  <a:gd name="T7" fmla="*/ 1 h 28"/>
                  <a:gd name="T8" fmla="*/ 31 w 378"/>
                  <a:gd name="T9" fmla="*/ 0 h 28"/>
                  <a:gd name="T10" fmla="*/ 24 w 378"/>
                  <a:gd name="T11" fmla="*/ 0 h 28"/>
                  <a:gd name="T12" fmla="*/ 18 w 378"/>
                  <a:gd name="T13" fmla="*/ 0 h 28"/>
                  <a:gd name="T14" fmla="*/ 11 w 378"/>
                  <a:gd name="T15" fmla="*/ 0 h 28"/>
                  <a:gd name="T16" fmla="*/ 9 w 378"/>
                  <a:gd name="T17" fmla="*/ 0 h 28"/>
                  <a:gd name="T18" fmla="*/ 6 w 378"/>
                  <a:gd name="T19" fmla="*/ 0 h 28"/>
                  <a:gd name="T20" fmla="*/ 3 w 378"/>
                  <a:gd name="T21" fmla="*/ 1 h 28"/>
                  <a:gd name="T22" fmla="*/ 0 w 378"/>
                  <a:gd name="T23" fmla="*/ 1 h 28"/>
                  <a:gd name="T24" fmla="*/ 1 w 378"/>
                  <a:gd name="T25" fmla="*/ 3 h 28"/>
                  <a:gd name="T26" fmla="*/ 3 w 378"/>
                  <a:gd name="T27" fmla="*/ 2 h 28"/>
                  <a:gd name="T28" fmla="*/ 6 w 378"/>
                  <a:gd name="T29" fmla="*/ 1 h 28"/>
                  <a:gd name="T30" fmla="*/ 9 w 378"/>
                  <a:gd name="T31" fmla="*/ 1 h 28"/>
                  <a:gd name="T32" fmla="*/ 12 w 378"/>
                  <a:gd name="T33" fmla="*/ 1 h 28"/>
                  <a:gd name="T34" fmla="*/ 18 w 378"/>
                  <a:gd name="T35" fmla="*/ 1 h 28"/>
                  <a:gd name="T36" fmla="*/ 24 w 378"/>
                  <a:gd name="T37" fmla="*/ 1 h 28"/>
                  <a:gd name="T38" fmla="*/ 30 w 378"/>
                  <a:gd name="T39" fmla="*/ 2 h 28"/>
                  <a:gd name="T40" fmla="*/ 37 w 378"/>
                  <a:gd name="T41" fmla="*/ 2 h 28"/>
                  <a:gd name="T42" fmla="*/ 43 w 378"/>
                  <a:gd name="T43" fmla="*/ 3 h 28"/>
                  <a:gd name="T44" fmla="*/ 48 w 378"/>
                  <a:gd name="T45" fmla="*/ 3 h 28"/>
                  <a:gd name="T46" fmla="*/ 47 w 378"/>
                  <a:gd name="T47" fmla="*/ 1 h 28"/>
                  <a:gd name="T48" fmla="*/ 48 w 378"/>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8" h="28">
                    <a:moveTo>
                      <a:pt x="378" y="28"/>
                    </a:moveTo>
                    <a:lnTo>
                      <a:pt x="378" y="16"/>
                    </a:lnTo>
                    <a:lnTo>
                      <a:pt x="338" y="13"/>
                    </a:lnTo>
                    <a:lnTo>
                      <a:pt x="291" y="9"/>
                    </a:lnTo>
                    <a:lnTo>
                      <a:pt x="242" y="5"/>
                    </a:lnTo>
                    <a:lnTo>
                      <a:pt x="190" y="2"/>
                    </a:lnTo>
                    <a:lnTo>
                      <a:pt x="138" y="0"/>
                    </a:lnTo>
                    <a:lnTo>
                      <a:pt x="88" y="0"/>
                    </a:lnTo>
                    <a:lnTo>
                      <a:pt x="65" y="2"/>
                    </a:lnTo>
                    <a:lnTo>
                      <a:pt x="42" y="5"/>
                    </a:lnTo>
                    <a:lnTo>
                      <a:pt x="20" y="9"/>
                    </a:lnTo>
                    <a:lnTo>
                      <a:pt x="0" y="13"/>
                    </a:lnTo>
                    <a:lnTo>
                      <a:pt x="3" y="25"/>
                    </a:lnTo>
                    <a:lnTo>
                      <a:pt x="23" y="20"/>
                    </a:lnTo>
                    <a:lnTo>
                      <a:pt x="43" y="16"/>
                    </a:lnTo>
                    <a:lnTo>
                      <a:pt x="65" y="15"/>
                    </a:lnTo>
                    <a:lnTo>
                      <a:pt x="89" y="13"/>
                    </a:lnTo>
                    <a:lnTo>
                      <a:pt x="138" y="12"/>
                    </a:lnTo>
                    <a:lnTo>
                      <a:pt x="188" y="13"/>
                    </a:lnTo>
                    <a:lnTo>
                      <a:pt x="240" y="18"/>
                    </a:lnTo>
                    <a:lnTo>
                      <a:pt x="291" y="22"/>
                    </a:lnTo>
                    <a:lnTo>
                      <a:pt x="337" y="25"/>
                    </a:lnTo>
                    <a:lnTo>
                      <a:pt x="378" y="28"/>
                    </a:lnTo>
                    <a:lnTo>
                      <a:pt x="376" y="16"/>
                    </a:lnTo>
                    <a:lnTo>
                      <a:pt x="378" y="2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3" name="Freeform 249"/>
              <p:cNvSpPr>
                <a:spLocks/>
              </p:cNvSpPr>
              <p:nvPr/>
            </p:nvSpPr>
            <p:spPr bwMode="auto">
              <a:xfrm>
                <a:off x="4753" y="4022"/>
                <a:ext cx="128" cy="74"/>
              </a:xfrm>
              <a:custGeom>
                <a:avLst/>
                <a:gdLst>
                  <a:gd name="T0" fmla="*/ 31 w 257"/>
                  <a:gd name="T1" fmla="*/ 17 h 147"/>
                  <a:gd name="T2" fmla="*/ 32 w 257"/>
                  <a:gd name="T3" fmla="*/ 17 h 147"/>
                  <a:gd name="T4" fmla="*/ 30 w 257"/>
                  <a:gd name="T5" fmla="*/ 17 h 147"/>
                  <a:gd name="T6" fmla="*/ 28 w 257"/>
                  <a:gd name="T7" fmla="*/ 16 h 147"/>
                  <a:gd name="T8" fmla="*/ 26 w 257"/>
                  <a:gd name="T9" fmla="*/ 16 h 147"/>
                  <a:gd name="T10" fmla="*/ 24 w 257"/>
                  <a:gd name="T11" fmla="*/ 15 h 147"/>
                  <a:gd name="T12" fmla="*/ 20 w 257"/>
                  <a:gd name="T13" fmla="*/ 13 h 147"/>
                  <a:gd name="T14" fmla="*/ 15 w 257"/>
                  <a:gd name="T15" fmla="*/ 10 h 147"/>
                  <a:gd name="T16" fmla="*/ 11 w 257"/>
                  <a:gd name="T17" fmla="*/ 8 h 147"/>
                  <a:gd name="T18" fmla="*/ 7 w 257"/>
                  <a:gd name="T19" fmla="*/ 5 h 147"/>
                  <a:gd name="T20" fmla="*/ 3 w 257"/>
                  <a:gd name="T21" fmla="*/ 3 h 147"/>
                  <a:gd name="T22" fmla="*/ 1 w 257"/>
                  <a:gd name="T23" fmla="*/ 0 h 147"/>
                  <a:gd name="T24" fmla="*/ 0 w 257"/>
                  <a:gd name="T25" fmla="*/ 2 h 147"/>
                  <a:gd name="T26" fmla="*/ 2 w 257"/>
                  <a:gd name="T27" fmla="*/ 4 h 147"/>
                  <a:gd name="T28" fmla="*/ 6 w 257"/>
                  <a:gd name="T29" fmla="*/ 6 h 147"/>
                  <a:gd name="T30" fmla="*/ 10 w 257"/>
                  <a:gd name="T31" fmla="*/ 9 h 147"/>
                  <a:gd name="T32" fmla="*/ 14 w 257"/>
                  <a:gd name="T33" fmla="*/ 11 h 147"/>
                  <a:gd name="T34" fmla="*/ 19 w 257"/>
                  <a:gd name="T35" fmla="*/ 14 h 147"/>
                  <a:gd name="T36" fmla="*/ 23 w 257"/>
                  <a:gd name="T37" fmla="*/ 16 h 147"/>
                  <a:gd name="T38" fmla="*/ 26 w 257"/>
                  <a:gd name="T39" fmla="*/ 17 h 147"/>
                  <a:gd name="T40" fmla="*/ 28 w 257"/>
                  <a:gd name="T41" fmla="*/ 18 h 147"/>
                  <a:gd name="T42" fmla="*/ 30 w 257"/>
                  <a:gd name="T43" fmla="*/ 18 h 147"/>
                  <a:gd name="T44" fmla="*/ 31 w 257"/>
                  <a:gd name="T45" fmla="*/ 19 h 147"/>
                  <a:gd name="T46" fmla="*/ 31 w 257"/>
                  <a:gd name="T47" fmla="*/ 19 h 147"/>
                  <a:gd name="T48" fmla="*/ 31 w 257"/>
                  <a:gd name="T49" fmla="*/ 17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7" h="147">
                    <a:moveTo>
                      <a:pt x="255" y="136"/>
                    </a:moveTo>
                    <a:lnTo>
                      <a:pt x="257" y="136"/>
                    </a:lnTo>
                    <a:lnTo>
                      <a:pt x="243" y="133"/>
                    </a:lnTo>
                    <a:lnTo>
                      <a:pt x="228" y="127"/>
                    </a:lnTo>
                    <a:lnTo>
                      <a:pt x="213" y="121"/>
                    </a:lnTo>
                    <a:lnTo>
                      <a:pt x="196" y="114"/>
                    </a:lnTo>
                    <a:lnTo>
                      <a:pt x="162" y="97"/>
                    </a:lnTo>
                    <a:lnTo>
                      <a:pt x="125" y="77"/>
                    </a:lnTo>
                    <a:lnTo>
                      <a:pt x="92" y="57"/>
                    </a:lnTo>
                    <a:lnTo>
                      <a:pt x="58" y="35"/>
                    </a:lnTo>
                    <a:lnTo>
                      <a:pt x="31" y="17"/>
                    </a:lnTo>
                    <a:lnTo>
                      <a:pt x="8" y="0"/>
                    </a:lnTo>
                    <a:lnTo>
                      <a:pt x="0" y="10"/>
                    </a:lnTo>
                    <a:lnTo>
                      <a:pt x="23" y="25"/>
                    </a:lnTo>
                    <a:lnTo>
                      <a:pt x="52" y="45"/>
                    </a:lnTo>
                    <a:lnTo>
                      <a:pt x="84" y="67"/>
                    </a:lnTo>
                    <a:lnTo>
                      <a:pt x="119" y="87"/>
                    </a:lnTo>
                    <a:lnTo>
                      <a:pt x="156" y="107"/>
                    </a:lnTo>
                    <a:lnTo>
                      <a:pt x="191" y="126"/>
                    </a:lnTo>
                    <a:lnTo>
                      <a:pt x="208" y="133"/>
                    </a:lnTo>
                    <a:lnTo>
                      <a:pt x="225" y="138"/>
                    </a:lnTo>
                    <a:lnTo>
                      <a:pt x="240" y="144"/>
                    </a:lnTo>
                    <a:lnTo>
                      <a:pt x="254" y="147"/>
                    </a:lnTo>
                    <a:lnTo>
                      <a:pt x="255" y="147"/>
                    </a:lnTo>
                    <a:lnTo>
                      <a:pt x="255" y="1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4" name="Freeform 250"/>
              <p:cNvSpPr>
                <a:spLocks/>
              </p:cNvSpPr>
              <p:nvPr/>
            </p:nvSpPr>
            <p:spPr bwMode="auto">
              <a:xfrm>
                <a:off x="4881" y="4039"/>
                <a:ext cx="187" cy="58"/>
              </a:xfrm>
              <a:custGeom>
                <a:avLst/>
                <a:gdLst>
                  <a:gd name="T0" fmla="*/ 46 w 375"/>
                  <a:gd name="T1" fmla="*/ 0 h 116"/>
                  <a:gd name="T2" fmla="*/ 45 w 375"/>
                  <a:gd name="T3" fmla="*/ 0 h 116"/>
                  <a:gd name="T4" fmla="*/ 43 w 375"/>
                  <a:gd name="T5" fmla="*/ 2 h 116"/>
                  <a:gd name="T6" fmla="*/ 40 w 375"/>
                  <a:gd name="T7" fmla="*/ 4 h 116"/>
                  <a:gd name="T8" fmla="*/ 37 w 375"/>
                  <a:gd name="T9" fmla="*/ 6 h 116"/>
                  <a:gd name="T10" fmla="*/ 34 w 375"/>
                  <a:gd name="T11" fmla="*/ 7 h 116"/>
                  <a:gd name="T12" fmla="*/ 32 w 375"/>
                  <a:gd name="T13" fmla="*/ 8 h 116"/>
                  <a:gd name="T14" fmla="*/ 29 w 375"/>
                  <a:gd name="T15" fmla="*/ 9 h 116"/>
                  <a:gd name="T16" fmla="*/ 26 w 375"/>
                  <a:gd name="T17" fmla="*/ 10 h 116"/>
                  <a:gd name="T18" fmla="*/ 23 w 375"/>
                  <a:gd name="T19" fmla="*/ 11 h 116"/>
                  <a:gd name="T20" fmla="*/ 20 w 375"/>
                  <a:gd name="T21" fmla="*/ 12 h 116"/>
                  <a:gd name="T22" fmla="*/ 17 w 375"/>
                  <a:gd name="T23" fmla="*/ 12 h 116"/>
                  <a:gd name="T24" fmla="*/ 14 w 375"/>
                  <a:gd name="T25" fmla="*/ 13 h 116"/>
                  <a:gd name="T26" fmla="*/ 11 w 375"/>
                  <a:gd name="T27" fmla="*/ 13 h 116"/>
                  <a:gd name="T28" fmla="*/ 8 w 375"/>
                  <a:gd name="T29" fmla="*/ 13 h 116"/>
                  <a:gd name="T30" fmla="*/ 6 w 375"/>
                  <a:gd name="T31" fmla="*/ 13 h 116"/>
                  <a:gd name="T32" fmla="*/ 3 w 375"/>
                  <a:gd name="T33" fmla="*/ 13 h 116"/>
                  <a:gd name="T34" fmla="*/ 0 w 375"/>
                  <a:gd name="T35" fmla="*/ 13 h 116"/>
                  <a:gd name="T36" fmla="*/ 0 w 375"/>
                  <a:gd name="T37" fmla="*/ 15 h 116"/>
                  <a:gd name="T38" fmla="*/ 3 w 375"/>
                  <a:gd name="T39" fmla="*/ 15 h 116"/>
                  <a:gd name="T40" fmla="*/ 6 w 375"/>
                  <a:gd name="T41" fmla="*/ 15 h 116"/>
                  <a:gd name="T42" fmla="*/ 9 w 375"/>
                  <a:gd name="T43" fmla="*/ 15 h 116"/>
                  <a:gd name="T44" fmla="*/ 11 w 375"/>
                  <a:gd name="T45" fmla="*/ 14 h 116"/>
                  <a:gd name="T46" fmla="*/ 15 w 375"/>
                  <a:gd name="T47" fmla="*/ 14 h 116"/>
                  <a:gd name="T48" fmla="*/ 17 w 375"/>
                  <a:gd name="T49" fmla="*/ 14 h 116"/>
                  <a:gd name="T50" fmla="*/ 20 w 375"/>
                  <a:gd name="T51" fmla="*/ 13 h 116"/>
                  <a:gd name="T52" fmla="*/ 23 w 375"/>
                  <a:gd name="T53" fmla="*/ 12 h 116"/>
                  <a:gd name="T54" fmla="*/ 26 w 375"/>
                  <a:gd name="T55" fmla="*/ 11 h 116"/>
                  <a:gd name="T56" fmla="*/ 29 w 375"/>
                  <a:gd name="T57" fmla="*/ 11 h 116"/>
                  <a:gd name="T58" fmla="*/ 32 w 375"/>
                  <a:gd name="T59" fmla="*/ 9 h 116"/>
                  <a:gd name="T60" fmla="*/ 35 w 375"/>
                  <a:gd name="T61" fmla="*/ 8 h 116"/>
                  <a:gd name="T62" fmla="*/ 38 w 375"/>
                  <a:gd name="T63" fmla="*/ 7 h 116"/>
                  <a:gd name="T64" fmla="*/ 41 w 375"/>
                  <a:gd name="T65" fmla="*/ 5 h 116"/>
                  <a:gd name="T66" fmla="*/ 44 w 375"/>
                  <a:gd name="T67" fmla="*/ 4 h 116"/>
                  <a:gd name="T68" fmla="*/ 46 w 375"/>
                  <a:gd name="T69" fmla="*/ 2 h 116"/>
                  <a:gd name="T70" fmla="*/ 46 w 375"/>
                  <a:gd name="T71" fmla="*/ 2 h 116"/>
                  <a:gd name="T72" fmla="*/ 46 w 375"/>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5" h="116">
                    <a:moveTo>
                      <a:pt x="369" y="0"/>
                    </a:moveTo>
                    <a:lnTo>
                      <a:pt x="367" y="0"/>
                    </a:lnTo>
                    <a:lnTo>
                      <a:pt x="344" y="15"/>
                    </a:lnTo>
                    <a:lnTo>
                      <a:pt x="323" y="28"/>
                    </a:lnTo>
                    <a:lnTo>
                      <a:pt x="300" y="41"/>
                    </a:lnTo>
                    <a:lnTo>
                      <a:pt x="277" y="51"/>
                    </a:lnTo>
                    <a:lnTo>
                      <a:pt x="256" y="61"/>
                    </a:lnTo>
                    <a:lnTo>
                      <a:pt x="233" y="69"/>
                    </a:lnTo>
                    <a:lnTo>
                      <a:pt x="210" y="76"/>
                    </a:lnTo>
                    <a:lnTo>
                      <a:pt x="187" y="83"/>
                    </a:lnTo>
                    <a:lnTo>
                      <a:pt x="164" y="89"/>
                    </a:lnTo>
                    <a:lnTo>
                      <a:pt x="141" y="94"/>
                    </a:lnTo>
                    <a:lnTo>
                      <a:pt x="118" y="98"/>
                    </a:lnTo>
                    <a:lnTo>
                      <a:pt x="94" y="101"/>
                    </a:lnTo>
                    <a:lnTo>
                      <a:pt x="71" y="102"/>
                    </a:lnTo>
                    <a:lnTo>
                      <a:pt x="48" y="104"/>
                    </a:lnTo>
                    <a:lnTo>
                      <a:pt x="25" y="104"/>
                    </a:lnTo>
                    <a:lnTo>
                      <a:pt x="0" y="104"/>
                    </a:lnTo>
                    <a:lnTo>
                      <a:pt x="0" y="115"/>
                    </a:lnTo>
                    <a:lnTo>
                      <a:pt x="25" y="116"/>
                    </a:lnTo>
                    <a:lnTo>
                      <a:pt x="48" y="115"/>
                    </a:lnTo>
                    <a:lnTo>
                      <a:pt x="72" y="115"/>
                    </a:lnTo>
                    <a:lnTo>
                      <a:pt x="95" y="112"/>
                    </a:lnTo>
                    <a:lnTo>
                      <a:pt x="120" y="109"/>
                    </a:lnTo>
                    <a:lnTo>
                      <a:pt x="142" y="105"/>
                    </a:lnTo>
                    <a:lnTo>
                      <a:pt x="167" y="101"/>
                    </a:lnTo>
                    <a:lnTo>
                      <a:pt x="190" y="95"/>
                    </a:lnTo>
                    <a:lnTo>
                      <a:pt x="213" y="88"/>
                    </a:lnTo>
                    <a:lnTo>
                      <a:pt x="237" y="81"/>
                    </a:lnTo>
                    <a:lnTo>
                      <a:pt x="260" y="72"/>
                    </a:lnTo>
                    <a:lnTo>
                      <a:pt x="283" y="62"/>
                    </a:lnTo>
                    <a:lnTo>
                      <a:pt x="306" y="51"/>
                    </a:lnTo>
                    <a:lnTo>
                      <a:pt x="329" y="39"/>
                    </a:lnTo>
                    <a:lnTo>
                      <a:pt x="352" y="25"/>
                    </a:lnTo>
                    <a:lnTo>
                      <a:pt x="375" y="10"/>
                    </a:lnTo>
                    <a:lnTo>
                      <a:pt x="373" y="12"/>
                    </a:lnTo>
                    <a:lnTo>
                      <a:pt x="36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5" name="Freeform 251"/>
              <p:cNvSpPr>
                <a:spLocks/>
              </p:cNvSpPr>
              <p:nvPr/>
            </p:nvSpPr>
            <p:spPr bwMode="auto">
              <a:xfrm>
                <a:off x="5065" y="3996"/>
                <a:ext cx="66" cy="48"/>
              </a:xfrm>
              <a:custGeom>
                <a:avLst/>
                <a:gdLst>
                  <a:gd name="T0" fmla="*/ 16 w 131"/>
                  <a:gd name="T1" fmla="*/ 0 h 97"/>
                  <a:gd name="T2" fmla="*/ 16 w 131"/>
                  <a:gd name="T3" fmla="*/ 0 h 97"/>
                  <a:gd name="T4" fmla="*/ 14 w 131"/>
                  <a:gd name="T5" fmla="*/ 0 h 97"/>
                  <a:gd name="T6" fmla="*/ 12 w 131"/>
                  <a:gd name="T7" fmla="*/ 2 h 97"/>
                  <a:gd name="T8" fmla="*/ 10 w 131"/>
                  <a:gd name="T9" fmla="*/ 3 h 97"/>
                  <a:gd name="T10" fmla="*/ 8 w 131"/>
                  <a:gd name="T11" fmla="*/ 5 h 97"/>
                  <a:gd name="T12" fmla="*/ 6 w 131"/>
                  <a:gd name="T13" fmla="*/ 7 h 97"/>
                  <a:gd name="T14" fmla="*/ 4 w 131"/>
                  <a:gd name="T15" fmla="*/ 8 h 97"/>
                  <a:gd name="T16" fmla="*/ 2 w 131"/>
                  <a:gd name="T17" fmla="*/ 9 h 97"/>
                  <a:gd name="T18" fmla="*/ 0 w 131"/>
                  <a:gd name="T19" fmla="*/ 10 h 97"/>
                  <a:gd name="T20" fmla="*/ 1 w 131"/>
                  <a:gd name="T21" fmla="*/ 12 h 97"/>
                  <a:gd name="T22" fmla="*/ 3 w 131"/>
                  <a:gd name="T23" fmla="*/ 11 h 97"/>
                  <a:gd name="T24" fmla="*/ 5 w 131"/>
                  <a:gd name="T25" fmla="*/ 9 h 97"/>
                  <a:gd name="T26" fmla="*/ 7 w 131"/>
                  <a:gd name="T27" fmla="*/ 8 h 97"/>
                  <a:gd name="T28" fmla="*/ 9 w 131"/>
                  <a:gd name="T29" fmla="*/ 6 h 97"/>
                  <a:gd name="T30" fmla="*/ 11 w 131"/>
                  <a:gd name="T31" fmla="*/ 5 h 97"/>
                  <a:gd name="T32" fmla="*/ 13 w 131"/>
                  <a:gd name="T33" fmla="*/ 3 h 97"/>
                  <a:gd name="T34" fmla="*/ 15 w 131"/>
                  <a:gd name="T35" fmla="*/ 2 h 97"/>
                  <a:gd name="T36" fmla="*/ 17 w 131"/>
                  <a:gd name="T37" fmla="*/ 1 h 97"/>
                  <a:gd name="T38" fmla="*/ 17 w 131"/>
                  <a:gd name="T39" fmla="*/ 1 h 97"/>
                  <a:gd name="T40" fmla="*/ 16 w 131"/>
                  <a:gd name="T41" fmla="*/ 0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1" h="97">
                    <a:moveTo>
                      <a:pt x="125" y="0"/>
                    </a:moveTo>
                    <a:lnTo>
                      <a:pt x="125" y="0"/>
                    </a:lnTo>
                    <a:lnTo>
                      <a:pt x="110" y="7"/>
                    </a:lnTo>
                    <a:lnTo>
                      <a:pt x="93" y="18"/>
                    </a:lnTo>
                    <a:lnTo>
                      <a:pt x="78" y="31"/>
                    </a:lnTo>
                    <a:lnTo>
                      <a:pt x="61" y="44"/>
                    </a:lnTo>
                    <a:lnTo>
                      <a:pt x="44" y="57"/>
                    </a:lnTo>
                    <a:lnTo>
                      <a:pt x="29" y="68"/>
                    </a:lnTo>
                    <a:lnTo>
                      <a:pt x="13" y="78"/>
                    </a:lnTo>
                    <a:lnTo>
                      <a:pt x="0" y="85"/>
                    </a:lnTo>
                    <a:lnTo>
                      <a:pt x="4" y="97"/>
                    </a:lnTo>
                    <a:lnTo>
                      <a:pt x="21" y="88"/>
                    </a:lnTo>
                    <a:lnTo>
                      <a:pt x="36" y="78"/>
                    </a:lnTo>
                    <a:lnTo>
                      <a:pt x="53" y="65"/>
                    </a:lnTo>
                    <a:lnTo>
                      <a:pt x="69" y="53"/>
                    </a:lnTo>
                    <a:lnTo>
                      <a:pt x="85" y="40"/>
                    </a:lnTo>
                    <a:lnTo>
                      <a:pt x="101" y="28"/>
                    </a:lnTo>
                    <a:lnTo>
                      <a:pt x="116" y="18"/>
                    </a:lnTo>
                    <a:lnTo>
                      <a:pt x="131" y="10"/>
                    </a:lnTo>
                    <a:lnTo>
                      <a:pt x="12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6" name="Freeform 252"/>
              <p:cNvSpPr>
                <a:spLocks/>
              </p:cNvSpPr>
              <p:nvPr/>
            </p:nvSpPr>
            <p:spPr bwMode="auto">
              <a:xfrm>
                <a:off x="5128" y="3951"/>
                <a:ext cx="81" cy="50"/>
              </a:xfrm>
              <a:custGeom>
                <a:avLst/>
                <a:gdLst>
                  <a:gd name="T0" fmla="*/ 20 w 164"/>
                  <a:gd name="T1" fmla="*/ 2 h 99"/>
                  <a:gd name="T2" fmla="*/ 19 w 164"/>
                  <a:gd name="T3" fmla="*/ 1 h 99"/>
                  <a:gd name="T4" fmla="*/ 17 w 164"/>
                  <a:gd name="T5" fmla="*/ 2 h 99"/>
                  <a:gd name="T6" fmla="*/ 15 w 164"/>
                  <a:gd name="T7" fmla="*/ 4 h 99"/>
                  <a:gd name="T8" fmla="*/ 12 w 164"/>
                  <a:gd name="T9" fmla="*/ 5 h 99"/>
                  <a:gd name="T10" fmla="*/ 10 w 164"/>
                  <a:gd name="T11" fmla="*/ 6 h 99"/>
                  <a:gd name="T12" fmla="*/ 5 w 164"/>
                  <a:gd name="T13" fmla="*/ 9 h 99"/>
                  <a:gd name="T14" fmla="*/ 0 w 164"/>
                  <a:gd name="T15" fmla="*/ 12 h 99"/>
                  <a:gd name="T16" fmla="*/ 0 w 164"/>
                  <a:gd name="T17" fmla="*/ 13 h 99"/>
                  <a:gd name="T18" fmla="*/ 5 w 164"/>
                  <a:gd name="T19" fmla="*/ 10 h 99"/>
                  <a:gd name="T20" fmla="*/ 11 w 164"/>
                  <a:gd name="T21" fmla="*/ 8 h 99"/>
                  <a:gd name="T22" fmla="*/ 13 w 164"/>
                  <a:gd name="T23" fmla="*/ 6 h 99"/>
                  <a:gd name="T24" fmla="*/ 15 w 164"/>
                  <a:gd name="T25" fmla="*/ 5 h 99"/>
                  <a:gd name="T26" fmla="*/ 18 w 164"/>
                  <a:gd name="T27" fmla="*/ 3 h 99"/>
                  <a:gd name="T28" fmla="*/ 20 w 164"/>
                  <a:gd name="T29" fmla="*/ 2 h 99"/>
                  <a:gd name="T30" fmla="*/ 19 w 164"/>
                  <a:gd name="T31" fmla="*/ 0 h 99"/>
                  <a:gd name="T32" fmla="*/ 20 w 164"/>
                  <a:gd name="T33" fmla="*/ 2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4" h="99">
                    <a:moveTo>
                      <a:pt x="162" y="11"/>
                    </a:moveTo>
                    <a:lnTo>
                      <a:pt x="154" y="1"/>
                    </a:lnTo>
                    <a:lnTo>
                      <a:pt x="139" y="14"/>
                    </a:lnTo>
                    <a:lnTo>
                      <a:pt x="122" y="26"/>
                    </a:lnTo>
                    <a:lnTo>
                      <a:pt x="103" y="36"/>
                    </a:lnTo>
                    <a:lnTo>
                      <a:pt x="83" y="47"/>
                    </a:lnTo>
                    <a:lnTo>
                      <a:pt x="40" y="67"/>
                    </a:lnTo>
                    <a:lnTo>
                      <a:pt x="0" y="89"/>
                    </a:lnTo>
                    <a:lnTo>
                      <a:pt x="6" y="99"/>
                    </a:lnTo>
                    <a:lnTo>
                      <a:pt x="46" y="79"/>
                    </a:lnTo>
                    <a:lnTo>
                      <a:pt x="89" y="57"/>
                    </a:lnTo>
                    <a:lnTo>
                      <a:pt x="109" y="47"/>
                    </a:lnTo>
                    <a:lnTo>
                      <a:pt x="128" y="36"/>
                    </a:lnTo>
                    <a:lnTo>
                      <a:pt x="147" y="23"/>
                    </a:lnTo>
                    <a:lnTo>
                      <a:pt x="164" y="10"/>
                    </a:lnTo>
                    <a:lnTo>
                      <a:pt x="156" y="0"/>
                    </a:lnTo>
                    <a:lnTo>
                      <a:pt x="162"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7" name="Freeform 253"/>
              <p:cNvSpPr>
                <a:spLocks/>
              </p:cNvSpPr>
              <p:nvPr/>
            </p:nvSpPr>
            <p:spPr bwMode="auto">
              <a:xfrm>
                <a:off x="5086" y="3951"/>
                <a:ext cx="123" cy="20"/>
              </a:xfrm>
              <a:custGeom>
                <a:avLst/>
                <a:gdLst>
                  <a:gd name="T0" fmla="*/ 0 w 246"/>
                  <a:gd name="T1" fmla="*/ 3 h 40"/>
                  <a:gd name="T2" fmla="*/ 1 w 246"/>
                  <a:gd name="T3" fmla="*/ 3 h 40"/>
                  <a:gd name="T4" fmla="*/ 2 w 246"/>
                  <a:gd name="T5" fmla="*/ 4 h 40"/>
                  <a:gd name="T6" fmla="*/ 4 w 246"/>
                  <a:gd name="T7" fmla="*/ 4 h 40"/>
                  <a:gd name="T8" fmla="*/ 6 w 246"/>
                  <a:gd name="T9" fmla="*/ 5 h 40"/>
                  <a:gd name="T10" fmla="*/ 8 w 246"/>
                  <a:gd name="T11" fmla="*/ 5 h 40"/>
                  <a:gd name="T12" fmla="*/ 12 w 246"/>
                  <a:gd name="T13" fmla="*/ 5 h 40"/>
                  <a:gd name="T14" fmla="*/ 16 w 246"/>
                  <a:gd name="T15" fmla="*/ 5 h 40"/>
                  <a:gd name="T16" fmla="*/ 20 w 246"/>
                  <a:gd name="T17" fmla="*/ 5 h 40"/>
                  <a:gd name="T18" fmla="*/ 23 w 246"/>
                  <a:gd name="T19" fmla="*/ 4 h 40"/>
                  <a:gd name="T20" fmla="*/ 27 w 246"/>
                  <a:gd name="T21" fmla="*/ 3 h 40"/>
                  <a:gd name="T22" fmla="*/ 31 w 246"/>
                  <a:gd name="T23" fmla="*/ 2 h 40"/>
                  <a:gd name="T24" fmla="*/ 30 w 246"/>
                  <a:gd name="T25" fmla="*/ 0 h 40"/>
                  <a:gd name="T26" fmla="*/ 27 w 246"/>
                  <a:gd name="T27" fmla="*/ 2 h 40"/>
                  <a:gd name="T28" fmla="*/ 23 w 246"/>
                  <a:gd name="T29" fmla="*/ 3 h 40"/>
                  <a:gd name="T30" fmla="*/ 19 w 246"/>
                  <a:gd name="T31" fmla="*/ 3 h 40"/>
                  <a:gd name="T32" fmla="*/ 16 w 246"/>
                  <a:gd name="T33" fmla="*/ 4 h 40"/>
                  <a:gd name="T34" fmla="*/ 12 w 246"/>
                  <a:gd name="T35" fmla="*/ 4 h 40"/>
                  <a:gd name="T36" fmla="*/ 8 w 246"/>
                  <a:gd name="T37" fmla="*/ 3 h 40"/>
                  <a:gd name="T38" fmla="*/ 6 w 246"/>
                  <a:gd name="T39" fmla="*/ 3 h 40"/>
                  <a:gd name="T40" fmla="*/ 5 w 246"/>
                  <a:gd name="T41" fmla="*/ 3 h 40"/>
                  <a:gd name="T42" fmla="*/ 3 w 246"/>
                  <a:gd name="T43" fmla="*/ 2 h 40"/>
                  <a:gd name="T44" fmla="*/ 1 w 246"/>
                  <a:gd name="T45" fmla="*/ 2 h 40"/>
                  <a:gd name="T46" fmla="*/ 1 w 246"/>
                  <a:gd name="T47" fmla="*/ 2 h 40"/>
                  <a:gd name="T48" fmla="*/ 0 w 246"/>
                  <a:gd name="T49" fmla="*/ 3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40">
                    <a:moveTo>
                      <a:pt x="0" y="23"/>
                    </a:moveTo>
                    <a:lnTo>
                      <a:pt x="2" y="23"/>
                    </a:lnTo>
                    <a:lnTo>
                      <a:pt x="15" y="27"/>
                    </a:lnTo>
                    <a:lnTo>
                      <a:pt x="31" y="31"/>
                    </a:lnTo>
                    <a:lnTo>
                      <a:pt x="44" y="34"/>
                    </a:lnTo>
                    <a:lnTo>
                      <a:pt x="60" y="37"/>
                    </a:lnTo>
                    <a:lnTo>
                      <a:pt x="90" y="40"/>
                    </a:lnTo>
                    <a:lnTo>
                      <a:pt x="121" y="38"/>
                    </a:lnTo>
                    <a:lnTo>
                      <a:pt x="153" y="36"/>
                    </a:lnTo>
                    <a:lnTo>
                      <a:pt x="183" y="30"/>
                    </a:lnTo>
                    <a:lnTo>
                      <a:pt x="216" y="21"/>
                    </a:lnTo>
                    <a:lnTo>
                      <a:pt x="246" y="11"/>
                    </a:lnTo>
                    <a:lnTo>
                      <a:pt x="240" y="0"/>
                    </a:lnTo>
                    <a:lnTo>
                      <a:pt x="211" y="11"/>
                    </a:lnTo>
                    <a:lnTo>
                      <a:pt x="180" y="18"/>
                    </a:lnTo>
                    <a:lnTo>
                      <a:pt x="151" y="24"/>
                    </a:lnTo>
                    <a:lnTo>
                      <a:pt x="121" y="27"/>
                    </a:lnTo>
                    <a:lnTo>
                      <a:pt x="92" y="27"/>
                    </a:lnTo>
                    <a:lnTo>
                      <a:pt x="61" y="24"/>
                    </a:lnTo>
                    <a:lnTo>
                      <a:pt x="47" y="23"/>
                    </a:lnTo>
                    <a:lnTo>
                      <a:pt x="34" y="20"/>
                    </a:lnTo>
                    <a:lnTo>
                      <a:pt x="20" y="15"/>
                    </a:lnTo>
                    <a:lnTo>
                      <a:pt x="6" y="11"/>
                    </a:lnTo>
                    <a:lnTo>
                      <a:pt x="0"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8" name="Freeform 254"/>
              <p:cNvSpPr>
                <a:spLocks/>
              </p:cNvSpPr>
              <p:nvPr/>
            </p:nvSpPr>
            <p:spPr bwMode="auto">
              <a:xfrm>
                <a:off x="4995" y="3947"/>
                <a:ext cx="94" cy="16"/>
              </a:xfrm>
              <a:custGeom>
                <a:avLst/>
                <a:gdLst>
                  <a:gd name="T0" fmla="*/ 1 w 186"/>
                  <a:gd name="T1" fmla="*/ 2 h 32"/>
                  <a:gd name="T2" fmla="*/ 0 w 186"/>
                  <a:gd name="T3" fmla="*/ 2 h 32"/>
                  <a:gd name="T4" fmla="*/ 4 w 186"/>
                  <a:gd name="T5" fmla="*/ 2 h 32"/>
                  <a:gd name="T6" fmla="*/ 7 w 186"/>
                  <a:gd name="T7" fmla="*/ 2 h 32"/>
                  <a:gd name="T8" fmla="*/ 10 w 186"/>
                  <a:gd name="T9" fmla="*/ 2 h 32"/>
                  <a:gd name="T10" fmla="*/ 12 w 186"/>
                  <a:gd name="T11" fmla="*/ 2 h 32"/>
                  <a:gd name="T12" fmla="*/ 15 w 186"/>
                  <a:gd name="T13" fmla="*/ 2 h 32"/>
                  <a:gd name="T14" fmla="*/ 17 w 186"/>
                  <a:gd name="T15" fmla="*/ 2 h 32"/>
                  <a:gd name="T16" fmla="*/ 18 w 186"/>
                  <a:gd name="T17" fmla="*/ 3 h 32"/>
                  <a:gd name="T18" fmla="*/ 20 w 186"/>
                  <a:gd name="T19" fmla="*/ 3 h 32"/>
                  <a:gd name="T20" fmla="*/ 22 w 186"/>
                  <a:gd name="T21" fmla="*/ 3 h 32"/>
                  <a:gd name="T22" fmla="*/ 23 w 186"/>
                  <a:gd name="T23" fmla="*/ 4 h 32"/>
                  <a:gd name="T24" fmla="*/ 24 w 186"/>
                  <a:gd name="T25" fmla="*/ 3 h 32"/>
                  <a:gd name="T26" fmla="*/ 22 w 186"/>
                  <a:gd name="T27" fmla="*/ 2 h 32"/>
                  <a:gd name="T28" fmla="*/ 21 w 186"/>
                  <a:gd name="T29" fmla="*/ 2 h 32"/>
                  <a:gd name="T30" fmla="*/ 19 w 186"/>
                  <a:gd name="T31" fmla="*/ 1 h 32"/>
                  <a:gd name="T32" fmla="*/ 18 w 186"/>
                  <a:gd name="T33" fmla="*/ 1 h 32"/>
                  <a:gd name="T34" fmla="*/ 15 w 186"/>
                  <a:gd name="T35" fmla="*/ 0 h 32"/>
                  <a:gd name="T36" fmla="*/ 12 w 186"/>
                  <a:gd name="T37" fmla="*/ 0 h 32"/>
                  <a:gd name="T38" fmla="*/ 9 w 186"/>
                  <a:gd name="T39" fmla="*/ 1 h 32"/>
                  <a:gd name="T40" fmla="*/ 7 w 186"/>
                  <a:gd name="T41" fmla="*/ 1 h 32"/>
                  <a:gd name="T42" fmla="*/ 4 w 186"/>
                  <a:gd name="T43" fmla="*/ 1 h 32"/>
                  <a:gd name="T44" fmla="*/ 1 w 186"/>
                  <a:gd name="T45" fmla="*/ 1 h 32"/>
                  <a:gd name="T46" fmla="*/ 1 w 186"/>
                  <a:gd name="T47" fmla="*/ 1 h 32"/>
                  <a:gd name="T48" fmla="*/ 1 w 186"/>
                  <a:gd name="T49" fmla="*/ 2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6" h="32">
                    <a:moveTo>
                      <a:pt x="1" y="13"/>
                    </a:moveTo>
                    <a:lnTo>
                      <a:pt x="0" y="13"/>
                    </a:lnTo>
                    <a:lnTo>
                      <a:pt x="27" y="16"/>
                    </a:lnTo>
                    <a:lnTo>
                      <a:pt x="52" y="16"/>
                    </a:lnTo>
                    <a:lnTo>
                      <a:pt x="73" y="14"/>
                    </a:lnTo>
                    <a:lnTo>
                      <a:pt x="93" y="13"/>
                    </a:lnTo>
                    <a:lnTo>
                      <a:pt x="113" y="12"/>
                    </a:lnTo>
                    <a:lnTo>
                      <a:pt x="133" y="14"/>
                    </a:lnTo>
                    <a:lnTo>
                      <a:pt x="143" y="17"/>
                    </a:lnTo>
                    <a:lnTo>
                      <a:pt x="156" y="20"/>
                    </a:lnTo>
                    <a:lnTo>
                      <a:pt x="168" y="24"/>
                    </a:lnTo>
                    <a:lnTo>
                      <a:pt x="180" y="32"/>
                    </a:lnTo>
                    <a:lnTo>
                      <a:pt x="186" y="20"/>
                    </a:lnTo>
                    <a:lnTo>
                      <a:pt x="172" y="14"/>
                    </a:lnTo>
                    <a:lnTo>
                      <a:pt x="160" y="9"/>
                    </a:lnTo>
                    <a:lnTo>
                      <a:pt x="146" y="6"/>
                    </a:lnTo>
                    <a:lnTo>
                      <a:pt x="136" y="3"/>
                    </a:lnTo>
                    <a:lnTo>
                      <a:pt x="113" y="0"/>
                    </a:lnTo>
                    <a:lnTo>
                      <a:pt x="93" y="0"/>
                    </a:lnTo>
                    <a:lnTo>
                      <a:pt x="71" y="2"/>
                    </a:lnTo>
                    <a:lnTo>
                      <a:pt x="52" y="3"/>
                    </a:lnTo>
                    <a:lnTo>
                      <a:pt x="29" y="4"/>
                    </a:lnTo>
                    <a:lnTo>
                      <a:pt x="3" y="2"/>
                    </a:lnTo>
                    <a:lnTo>
                      <a:pt x="1" y="2"/>
                    </a:lnTo>
                    <a:lnTo>
                      <a:pt x="1"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29" name="Freeform 255"/>
              <p:cNvSpPr>
                <a:spLocks/>
              </p:cNvSpPr>
              <p:nvPr/>
            </p:nvSpPr>
            <p:spPr bwMode="auto">
              <a:xfrm>
                <a:off x="4920" y="3913"/>
                <a:ext cx="76" cy="41"/>
              </a:xfrm>
              <a:custGeom>
                <a:avLst/>
                <a:gdLst>
                  <a:gd name="T0" fmla="*/ 0 w 153"/>
                  <a:gd name="T1" fmla="*/ 1 h 80"/>
                  <a:gd name="T2" fmla="*/ 0 w 153"/>
                  <a:gd name="T3" fmla="*/ 1 h 80"/>
                  <a:gd name="T4" fmla="*/ 0 w 153"/>
                  <a:gd name="T5" fmla="*/ 2 h 80"/>
                  <a:gd name="T6" fmla="*/ 1 w 153"/>
                  <a:gd name="T7" fmla="*/ 3 h 80"/>
                  <a:gd name="T8" fmla="*/ 2 w 153"/>
                  <a:gd name="T9" fmla="*/ 4 h 80"/>
                  <a:gd name="T10" fmla="*/ 3 w 153"/>
                  <a:gd name="T11" fmla="*/ 5 h 80"/>
                  <a:gd name="T12" fmla="*/ 6 w 153"/>
                  <a:gd name="T13" fmla="*/ 7 h 80"/>
                  <a:gd name="T14" fmla="*/ 8 w 153"/>
                  <a:gd name="T15" fmla="*/ 8 h 80"/>
                  <a:gd name="T16" fmla="*/ 11 w 153"/>
                  <a:gd name="T17" fmla="*/ 9 h 80"/>
                  <a:gd name="T18" fmla="*/ 14 w 153"/>
                  <a:gd name="T19" fmla="*/ 10 h 80"/>
                  <a:gd name="T20" fmla="*/ 16 w 153"/>
                  <a:gd name="T21" fmla="*/ 11 h 80"/>
                  <a:gd name="T22" fmla="*/ 19 w 153"/>
                  <a:gd name="T23" fmla="*/ 11 h 80"/>
                  <a:gd name="T24" fmla="*/ 19 w 153"/>
                  <a:gd name="T25" fmla="*/ 9 h 80"/>
                  <a:gd name="T26" fmla="*/ 16 w 153"/>
                  <a:gd name="T27" fmla="*/ 9 h 80"/>
                  <a:gd name="T28" fmla="*/ 14 w 153"/>
                  <a:gd name="T29" fmla="*/ 8 h 80"/>
                  <a:gd name="T30" fmla="*/ 11 w 153"/>
                  <a:gd name="T31" fmla="*/ 8 h 80"/>
                  <a:gd name="T32" fmla="*/ 9 w 153"/>
                  <a:gd name="T33" fmla="*/ 7 h 80"/>
                  <a:gd name="T34" fmla="*/ 6 w 153"/>
                  <a:gd name="T35" fmla="*/ 5 h 80"/>
                  <a:gd name="T36" fmla="*/ 4 w 153"/>
                  <a:gd name="T37" fmla="*/ 4 h 80"/>
                  <a:gd name="T38" fmla="*/ 3 w 153"/>
                  <a:gd name="T39" fmla="*/ 3 h 80"/>
                  <a:gd name="T40" fmla="*/ 2 w 153"/>
                  <a:gd name="T41" fmla="*/ 2 h 80"/>
                  <a:gd name="T42" fmla="*/ 2 w 153"/>
                  <a:gd name="T43" fmla="*/ 1 h 80"/>
                  <a:gd name="T44" fmla="*/ 1 w 153"/>
                  <a:gd name="T45" fmla="*/ 0 h 80"/>
                  <a:gd name="T46" fmla="*/ 1 w 153"/>
                  <a:gd name="T47" fmla="*/ 0 h 80"/>
                  <a:gd name="T48" fmla="*/ 0 w 153"/>
                  <a:gd name="T49" fmla="*/ 1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80">
                    <a:moveTo>
                      <a:pt x="0" y="4"/>
                    </a:moveTo>
                    <a:lnTo>
                      <a:pt x="0" y="4"/>
                    </a:lnTo>
                    <a:lnTo>
                      <a:pt x="5" y="14"/>
                    </a:lnTo>
                    <a:lnTo>
                      <a:pt x="13" y="21"/>
                    </a:lnTo>
                    <a:lnTo>
                      <a:pt x="20" y="30"/>
                    </a:lnTo>
                    <a:lnTo>
                      <a:pt x="28" y="37"/>
                    </a:lnTo>
                    <a:lnTo>
                      <a:pt x="48" y="49"/>
                    </a:lnTo>
                    <a:lnTo>
                      <a:pt x="68" y="60"/>
                    </a:lnTo>
                    <a:lnTo>
                      <a:pt x="90" y="67"/>
                    </a:lnTo>
                    <a:lnTo>
                      <a:pt x="112" y="74"/>
                    </a:lnTo>
                    <a:lnTo>
                      <a:pt x="133" y="79"/>
                    </a:lnTo>
                    <a:lnTo>
                      <a:pt x="153" y="80"/>
                    </a:lnTo>
                    <a:lnTo>
                      <a:pt x="153" y="69"/>
                    </a:lnTo>
                    <a:lnTo>
                      <a:pt x="135" y="66"/>
                    </a:lnTo>
                    <a:lnTo>
                      <a:pt x="115" y="63"/>
                    </a:lnTo>
                    <a:lnTo>
                      <a:pt x="94" y="56"/>
                    </a:lnTo>
                    <a:lnTo>
                      <a:pt x="74" y="49"/>
                    </a:lnTo>
                    <a:lnTo>
                      <a:pt x="54" y="39"/>
                    </a:lnTo>
                    <a:lnTo>
                      <a:pt x="35" y="27"/>
                    </a:lnTo>
                    <a:lnTo>
                      <a:pt x="29" y="21"/>
                    </a:lnTo>
                    <a:lnTo>
                      <a:pt x="22" y="14"/>
                    </a:lnTo>
                    <a:lnTo>
                      <a:pt x="16" y="7"/>
                    </a:lnTo>
                    <a:lnTo>
                      <a:pt x="11"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0" name="Freeform 256"/>
              <p:cNvSpPr>
                <a:spLocks/>
              </p:cNvSpPr>
              <p:nvPr/>
            </p:nvSpPr>
            <p:spPr bwMode="auto">
              <a:xfrm>
                <a:off x="4839" y="3908"/>
                <a:ext cx="86" cy="28"/>
              </a:xfrm>
              <a:custGeom>
                <a:avLst/>
                <a:gdLst>
                  <a:gd name="T0" fmla="*/ 0 w 173"/>
                  <a:gd name="T1" fmla="*/ 7 h 56"/>
                  <a:gd name="T2" fmla="*/ 0 w 173"/>
                  <a:gd name="T3" fmla="*/ 7 h 56"/>
                  <a:gd name="T4" fmla="*/ 4 w 173"/>
                  <a:gd name="T5" fmla="*/ 7 h 56"/>
                  <a:gd name="T6" fmla="*/ 8 w 173"/>
                  <a:gd name="T7" fmla="*/ 6 h 56"/>
                  <a:gd name="T8" fmla="*/ 11 w 173"/>
                  <a:gd name="T9" fmla="*/ 4 h 56"/>
                  <a:gd name="T10" fmla="*/ 14 w 173"/>
                  <a:gd name="T11" fmla="*/ 3 h 56"/>
                  <a:gd name="T12" fmla="*/ 16 w 173"/>
                  <a:gd name="T13" fmla="*/ 3 h 56"/>
                  <a:gd name="T14" fmla="*/ 18 w 173"/>
                  <a:gd name="T15" fmla="*/ 2 h 56"/>
                  <a:gd name="T16" fmla="*/ 19 w 173"/>
                  <a:gd name="T17" fmla="*/ 2 h 56"/>
                  <a:gd name="T18" fmla="*/ 19 w 173"/>
                  <a:gd name="T19" fmla="*/ 2 h 56"/>
                  <a:gd name="T20" fmla="*/ 20 w 173"/>
                  <a:gd name="T21" fmla="*/ 2 h 56"/>
                  <a:gd name="T22" fmla="*/ 20 w 173"/>
                  <a:gd name="T23" fmla="*/ 2 h 56"/>
                  <a:gd name="T24" fmla="*/ 21 w 173"/>
                  <a:gd name="T25" fmla="*/ 2 h 56"/>
                  <a:gd name="T26" fmla="*/ 21 w 173"/>
                  <a:gd name="T27" fmla="*/ 1 h 56"/>
                  <a:gd name="T28" fmla="*/ 20 w 173"/>
                  <a:gd name="T29" fmla="*/ 1 h 56"/>
                  <a:gd name="T30" fmla="*/ 19 w 173"/>
                  <a:gd name="T31" fmla="*/ 0 h 56"/>
                  <a:gd name="T32" fmla="*/ 18 w 173"/>
                  <a:gd name="T33" fmla="*/ 1 h 56"/>
                  <a:gd name="T34" fmla="*/ 16 w 173"/>
                  <a:gd name="T35" fmla="*/ 1 h 56"/>
                  <a:gd name="T36" fmla="*/ 13 w 173"/>
                  <a:gd name="T37" fmla="*/ 2 h 56"/>
                  <a:gd name="T38" fmla="*/ 10 w 173"/>
                  <a:gd name="T39" fmla="*/ 3 h 56"/>
                  <a:gd name="T40" fmla="*/ 7 w 173"/>
                  <a:gd name="T41" fmla="*/ 4 h 56"/>
                  <a:gd name="T42" fmla="*/ 4 w 173"/>
                  <a:gd name="T43" fmla="*/ 5 h 56"/>
                  <a:gd name="T44" fmla="*/ 0 w 173"/>
                  <a:gd name="T45" fmla="*/ 6 h 56"/>
                  <a:gd name="T46" fmla="*/ 0 w 173"/>
                  <a:gd name="T47" fmla="*/ 6 h 56"/>
                  <a:gd name="T48" fmla="*/ 0 w 173"/>
                  <a:gd name="T49" fmla="*/ 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3" h="56">
                    <a:moveTo>
                      <a:pt x="5" y="54"/>
                    </a:moveTo>
                    <a:lnTo>
                      <a:pt x="3" y="56"/>
                    </a:lnTo>
                    <a:lnTo>
                      <a:pt x="35" y="49"/>
                    </a:lnTo>
                    <a:lnTo>
                      <a:pt x="64" y="41"/>
                    </a:lnTo>
                    <a:lnTo>
                      <a:pt x="92" y="31"/>
                    </a:lnTo>
                    <a:lnTo>
                      <a:pt x="115" y="23"/>
                    </a:lnTo>
                    <a:lnTo>
                      <a:pt x="135" y="17"/>
                    </a:lnTo>
                    <a:lnTo>
                      <a:pt x="150" y="13"/>
                    </a:lnTo>
                    <a:lnTo>
                      <a:pt x="156" y="13"/>
                    </a:lnTo>
                    <a:lnTo>
                      <a:pt x="159" y="13"/>
                    </a:lnTo>
                    <a:lnTo>
                      <a:pt x="161" y="13"/>
                    </a:lnTo>
                    <a:lnTo>
                      <a:pt x="162" y="14"/>
                    </a:lnTo>
                    <a:lnTo>
                      <a:pt x="173" y="10"/>
                    </a:lnTo>
                    <a:lnTo>
                      <a:pt x="168" y="4"/>
                    </a:lnTo>
                    <a:lnTo>
                      <a:pt x="162" y="1"/>
                    </a:lnTo>
                    <a:lnTo>
                      <a:pt x="156" y="0"/>
                    </a:lnTo>
                    <a:lnTo>
                      <a:pt x="147" y="1"/>
                    </a:lnTo>
                    <a:lnTo>
                      <a:pt x="130" y="6"/>
                    </a:lnTo>
                    <a:lnTo>
                      <a:pt x="110" y="13"/>
                    </a:lnTo>
                    <a:lnTo>
                      <a:pt x="87" y="20"/>
                    </a:lnTo>
                    <a:lnTo>
                      <a:pt x="60" y="30"/>
                    </a:lnTo>
                    <a:lnTo>
                      <a:pt x="32" y="37"/>
                    </a:lnTo>
                    <a:lnTo>
                      <a:pt x="2" y="43"/>
                    </a:lnTo>
                    <a:lnTo>
                      <a:pt x="0" y="44"/>
                    </a:lnTo>
                    <a:lnTo>
                      <a:pt x="5"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1" name="Freeform 257"/>
              <p:cNvSpPr>
                <a:spLocks/>
              </p:cNvSpPr>
              <p:nvPr/>
            </p:nvSpPr>
            <p:spPr bwMode="auto">
              <a:xfrm>
                <a:off x="4829" y="3931"/>
                <a:ext cx="42" cy="18"/>
              </a:xfrm>
              <a:custGeom>
                <a:avLst/>
                <a:gdLst>
                  <a:gd name="T0" fmla="*/ 11 w 84"/>
                  <a:gd name="T1" fmla="*/ 3 h 37"/>
                  <a:gd name="T2" fmla="*/ 10 w 84"/>
                  <a:gd name="T3" fmla="*/ 3 h 37"/>
                  <a:gd name="T4" fmla="*/ 6 w 84"/>
                  <a:gd name="T5" fmla="*/ 2 h 37"/>
                  <a:gd name="T6" fmla="*/ 3 w 84"/>
                  <a:gd name="T7" fmla="*/ 2 h 37"/>
                  <a:gd name="T8" fmla="*/ 3 w 84"/>
                  <a:gd name="T9" fmla="*/ 2 h 37"/>
                  <a:gd name="T10" fmla="*/ 2 w 84"/>
                  <a:gd name="T11" fmla="*/ 2 h 37"/>
                  <a:gd name="T12" fmla="*/ 2 w 84"/>
                  <a:gd name="T13" fmla="*/ 2 h 37"/>
                  <a:gd name="T14" fmla="*/ 2 w 84"/>
                  <a:gd name="T15" fmla="*/ 2 h 37"/>
                  <a:gd name="T16" fmla="*/ 2 w 84"/>
                  <a:gd name="T17" fmla="*/ 2 h 37"/>
                  <a:gd name="T18" fmla="*/ 2 w 84"/>
                  <a:gd name="T19" fmla="*/ 2 h 37"/>
                  <a:gd name="T20" fmla="*/ 3 w 84"/>
                  <a:gd name="T21" fmla="*/ 1 h 37"/>
                  <a:gd name="T22" fmla="*/ 4 w 84"/>
                  <a:gd name="T23" fmla="*/ 1 h 37"/>
                  <a:gd name="T24" fmla="*/ 3 w 84"/>
                  <a:gd name="T25" fmla="*/ 0 h 37"/>
                  <a:gd name="T26" fmla="*/ 2 w 84"/>
                  <a:gd name="T27" fmla="*/ 0 h 37"/>
                  <a:gd name="T28" fmla="*/ 1 w 84"/>
                  <a:gd name="T29" fmla="*/ 0 h 37"/>
                  <a:gd name="T30" fmla="*/ 1 w 84"/>
                  <a:gd name="T31" fmla="*/ 1 h 37"/>
                  <a:gd name="T32" fmla="*/ 0 w 84"/>
                  <a:gd name="T33" fmla="*/ 2 h 37"/>
                  <a:gd name="T34" fmla="*/ 1 w 84"/>
                  <a:gd name="T35" fmla="*/ 2 h 37"/>
                  <a:gd name="T36" fmla="*/ 1 w 84"/>
                  <a:gd name="T37" fmla="*/ 3 h 37"/>
                  <a:gd name="T38" fmla="*/ 2 w 84"/>
                  <a:gd name="T39" fmla="*/ 3 h 37"/>
                  <a:gd name="T40" fmla="*/ 3 w 84"/>
                  <a:gd name="T41" fmla="*/ 3 h 37"/>
                  <a:gd name="T42" fmla="*/ 6 w 84"/>
                  <a:gd name="T43" fmla="*/ 4 h 37"/>
                  <a:gd name="T44" fmla="*/ 10 w 84"/>
                  <a:gd name="T45" fmla="*/ 4 h 37"/>
                  <a:gd name="T46" fmla="*/ 9 w 84"/>
                  <a:gd name="T47" fmla="*/ 4 h 37"/>
                  <a:gd name="T48" fmla="*/ 11 w 84"/>
                  <a:gd name="T49" fmla="*/ 3 h 37"/>
                  <a:gd name="T50" fmla="*/ 11 w 84"/>
                  <a:gd name="T51" fmla="*/ 3 h 37"/>
                  <a:gd name="T52" fmla="*/ 10 w 84"/>
                  <a:gd name="T53" fmla="*/ 3 h 37"/>
                  <a:gd name="T54" fmla="*/ 11 w 84"/>
                  <a:gd name="T55" fmla="*/ 3 h 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4" h="37">
                    <a:moveTo>
                      <a:pt x="84" y="30"/>
                    </a:moveTo>
                    <a:lnTo>
                      <a:pt x="80" y="26"/>
                    </a:lnTo>
                    <a:lnTo>
                      <a:pt x="48" y="23"/>
                    </a:lnTo>
                    <a:lnTo>
                      <a:pt x="20" y="19"/>
                    </a:lnTo>
                    <a:lnTo>
                      <a:pt x="17" y="17"/>
                    </a:lnTo>
                    <a:lnTo>
                      <a:pt x="14" y="16"/>
                    </a:lnTo>
                    <a:lnTo>
                      <a:pt x="13" y="16"/>
                    </a:lnTo>
                    <a:lnTo>
                      <a:pt x="14" y="17"/>
                    </a:lnTo>
                    <a:lnTo>
                      <a:pt x="14" y="16"/>
                    </a:lnTo>
                    <a:lnTo>
                      <a:pt x="19" y="13"/>
                    </a:lnTo>
                    <a:lnTo>
                      <a:pt x="25" y="10"/>
                    </a:lnTo>
                    <a:lnTo>
                      <a:pt x="20" y="0"/>
                    </a:lnTo>
                    <a:lnTo>
                      <a:pt x="13" y="3"/>
                    </a:lnTo>
                    <a:lnTo>
                      <a:pt x="6" y="7"/>
                    </a:lnTo>
                    <a:lnTo>
                      <a:pt x="2" y="12"/>
                    </a:lnTo>
                    <a:lnTo>
                      <a:pt x="0" y="17"/>
                    </a:lnTo>
                    <a:lnTo>
                      <a:pt x="3" y="23"/>
                    </a:lnTo>
                    <a:lnTo>
                      <a:pt x="8" y="26"/>
                    </a:lnTo>
                    <a:lnTo>
                      <a:pt x="13" y="29"/>
                    </a:lnTo>
                    <a:lnTo>
                      <a:pt x="19" y="30"/>
                    </a:lnTo>
                    <a:lnTo>
                      <a:pt x="46" y="35"/>
                    </a:lnTo>
                    <a:lnTo>
                      <a:pt x="78" y="37"/>
                    </a:lnTo>
                    <a:lnTo>
                      <a:pt x="72" y="33"/>
                    </a:lnTo>
                    <a:lnTo>
                      <a:pt x="84" y="30"/>
                    </a:lnTo>
                    <a:lnTo>
                      <a:pt x="84" y="26"/>
                    </a:lnTo>
                    <a:lnTo>
                      <a:pt x="80" y="26"/>
                    </a:lnTo>
                    <a:lnTo>
                      <a:pt x="84"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2" name="Freeform 258"/>
              <p:cNvSpPr>
                <a:spLocks/>
              </p:cNvSpPr>
              <p:nvPr/>
            </p:nvSpPr>
            <p:spPr bwMode="auto">
              <a:xfrm>
                <a:off x="4865" y="3946"/>
                <a:ext cx="56" cy="28"/>
              </a:xfrm>
              <a:custGeom>
                <a:avLst/>
                <a:gdLst>
                  <a:gd name="T0" fmla="*/ 14 w 113"/>
                  <a:gd name="T1" fmla="*/ 5 h 58"/>
                  <a:gd name="T2" fmla="*/ 13 w 113"/>
                  <a:gd name="T3" fmla="*/ 5 h 58"/>
                  <a:gd name="T4" fmla="*/ 12 w 113"/>
                  <a:gd name="T5" fmla="*/ 5 h 58"/>
                  <a:gd name="T6" fmla="*/ 10 w 113"/>
                  <a:gd name="T7" fmla="*/ 5 h 58"/>
                  <a:gd name="T8" fmla="*/ 8 w 113"/>
                  <a:gd name="T9" fmla="*/ 4 h 58"/>
                  <a:gd name="T10" fmla="*/ 6 w 113"/>
                  <a:gd name="T11" fmla="*/ 4 h 58"/>
                  <a:gd name="T12" fmla="*/ 5 w 113"/>
                  <a:gd name="T13" fmla="*/ 3 h 58"/>
                  <a:gd name="T14" fmla="*/ 3 w 113"/>
                  <a:gd name="T15" fmla="*/ 2 h 58"/>
                  <a:gd name="T16" fmla="*/ 2 w 113"/>
                  <a:gd name="T17" fmla="*/ 1 h 58"/>
                  <a:gd name="T18" fmla="*/ 2 w 113"/>
                  <a:gd name="T19" fmla="*/ 1 h 58"/>
                  <a:gd name="T20" fmla="*/ 1 w 113"/>
                  <a:gd name="T21" fmla="*/ 0 h 58"/>
                  <a:gd name="T22" fmla="*/ 1 w 113"/>
                  <a:gd name="T23" fmla="*/ 0 h 58"/>
                  <a:gd name="T24" fmla="*/ 0 w 113"/>
                  <a:gd name="T25" fmla="*/ 0 h 58"/>
                  <a:gd name="T26" fmla="*/ 0 w 113"/>
                  <a:gd name="T27" fmla="*/ 1 h 58"/>
                  <a:gd name="T28" fmla="*/ 1 w 113"/>
                  <a:gd name="T29" fmla="*/ 2 h 58"/>
                  <a:gd name="T30" fmla="*/ 1 w 113"/>
                  <a:gd name="T31" fmla="*/ 2 h 58"/>
                  <a:gd name="T32" fmla="*/ 2 w 113"/>
                  <a:gd name="T33" fmla="*/ 3 h 58"/>
                  <a:gd name="T34" fmla="*/ 4 w 113"/>
                  <a:gd name="T35" fmla="*/ 4 h 58"/>
                  <a:gd name="T36" fmla="*/ 6 w 113"/>
                  <a:gd name="T37" fmla="*/ 5 h 58"/>
                  <a:gd name="T38" fmla="*/ 8 w 113"/>
                  <a:gd name="T39" fmla="*/ 6 h 58"/>
                  <a:gd name="T40" fmla="*/ 10 w 113"/>
                  <a:gd name="T41" fmla="*/ 6 h 58"/>
                  <a:gd name="T42" fmla="*/ 12 w 113"/>
                  <a:gd name="T43" fmla="*/ 7 h 58"/>
                  <a:gd name="T44" fmla="*/ 13 w 113"/>
                  <a:gd name="T45" fmla="*/ 6 h 58"/>
                  <a:gd name="T46" fmla="*/ 13 w 113"/>
                  <a:gd name="T47" fmla="*/ 6 h 58"/>
                  <a:gd name="T48" fmla="*/ 14 w 113"/>
                  <a:gd name="T49" fmla="*/ 5 h 58"/>
                  <a:gd name="T50" fmla="*/ 14 w 113"/>
                  <a:gd name="T51" fmla="*/ 5 h 58"/>
                  <a:gd name="T52" fmla="*/ 13 w 113"/>
                  <a:gd name="T53" fmla="*/ 5 h 58"/>
                  <a:gd name="T54" fmla="*/ 14 w 113"/>
                  <a:gd name="T55" fmla="*/ 5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3" h="58">
                    <a:moveTo>
                      <a:pt x="113" y="46"/>
                    </a:moveTo>
                    <a:lnTo>
                      <a:pt x="109" y="45"/>
                    </a:lnTo>
                    <a:lnTo>
                      <a:pt x="98" y="45"/>
                    </a:lnTo>
                    <a:lnTo>
                      <a:pt x="84" y="43"/>
                    </a:lnTo>
                    <a:lnTo>
                      <a:pt x="71" y="39"/>
                    </a:lnTo>
                    <a:lnTo>
                      <a:pt x="55" y="35"/>
                    </a:lnTo>
                    <a:lnTo>
                      <a:pt x="40" y="27"/>
                    </a:lnTo>
                    <a:lnTo>
                      <a:pt x="28" y="19"/>
                    </a:lnTo>
                    <a:lnTo>
                      <a:pt x="23" y="15"/>
                    </a:lnTo>
                    <a:lnTo>
                      <a:pt x="19" y="9"/>
                    </a:lnTo>
                    <a:lnTo>
                      <a:pt x="15" y="5"/>
                    </a:lnTo>
                    <a:lnTo>
                      <a:pt x="12" y="0"/>
                    </a:lnTo>
                    <a:lnTo>
                      <a:pt x="0" y="3"/>
                    </a:lnTo>
                    <a:lnTo>
                      <a:pt x="3" y="10"/>
                    </a:lnTo>
                    <a:lnTo>
                      <a:pt x="8" y="16"/>
                    </a:lnTo>
                    <a:lnTo>
                      <a:pt x="14" y="22"/>
                    </a:lnTo>
                    <a:lnTo>
                      <a:pt x="20" y="27"/>
                    </a:lnTo>
                    <a:lnTo>
                      <a:pt x="34" y="38"/>
                    </a:lnTo>
                    <a:lnTo>
                      <a:pt x="49" y="45"/>
                    </a:lnTo>
                    <a:lnTo>
                      <a:pt x="66" y="50"/>
                    </a:lnTo>
                    <a:lnTo>
                      <a:pt x="83" y="55"/>
                    </a:lnTo>
                    <a:lnTo>
                      <a:pt x="97" y="58"/>
                    </a:lnTo>
                    <a:lnTo>
                      <a:pt x="110" y="56"/>
                    </a:lnTo>
                    <a:lnTo>
                      <a:pt x="106" y="55"/>
                    </a:lnTo>
                    <a:lnTo>
                      <a:pt x="113" y="46"/>
                    </a:lnTo>
                    <a:lnTo>
                      <a:pt x="112" y="45"/>
                    </a:lnTo>
                    <a:lnTo>
                      <a:pt x="109" y="45"/>
                    </a:lnTo>
                    <a:lnTo>
                      <a:pt x="113"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3" name="Freeform 259"/>
              <p:cNvSpPr>
                <a:spLocks/>
              </p:cNvSpPr>
              <p:nvPr/>
            </p:nvSpPr>
            <p:spPr bwMode="auto">
              <a:xfrm>
                <a:off x="4917" y="3969"/>
                <a:ext cx="67" cy="20"/>
              </a:xfrm>
              <a:custGeom>
                <a:avLst/>
                <a:gdLst>
                  <a:gd name="T0" fmla="*/ 17 w 133"/>
                  <a:gd name="T1" fmla="*/ 4 h 40"/>
                  <a:gd name="T2" fmla="*/ 16 w 133"/>
                  <a:gd name="T3" fmla="*/ 3 h 40"/>
                  <a:gd name="T4" fmla="*/ 15 w 133"/>
                  <a:gd name="T5" fmla="*/ 4 h 40"/>
                  <a:gd name="T6" fmla="*/ 13 w 133"/>
                  <a:gd name="T7" fmla="*/ 4 h 40"/>
                  <a:gd name="T8" fmla="*/ 11 w 133"/>
                  <a:gd name="T9" fmla="*/ 4 h 40"/>
                  <a:gd name="T10" fmla="*/ 9 w 133"/>
                  <a:gd name="T11" fmla="*/ 4 h 40"/>
                  <a:gd name="T12" fmla="*/ 7 w 133"/>
                  <a:gd name="T13" fmla="*/ 3 h 40"/>
                  <a:gd name="T14" fmla="*/ 5 w 133"/>
                  <a:gd name="T15" fmla="*/ 3 h 40"/>
                  <a:gd name="T16" fmla="*/ 4 w 133"/>
                  <a:gd name="T17" fmla="*/ 2 h 40"/>
                  <a:gd name="T18" fmla="*/ 3 w 133"/>
                  <a:gd name="T19" fmla="*/ 2 h 40"/>
                  <a:gd name="T20" fmla="*/ 2 w 133"/>
                  <a:gd name="T21" fmla="*/ 1 h 40"/>
                  <a:gd name="T22" fmla="*/ 1 w 133"/>
                  <a:gd name="T23" fmla="*/ 0 h 40"/>
                  <a:gd name="T24" fmla="*/ 0 w 133"/>
                  <a:gd name="T25" fmla="*/ 2 h 40"/>
                  <a:gd name="T26" fmla="*/ 1 w 133"/>
                  <a:gd name="T27" fmla="*/ 2 h 40"/>
                  <a:gd name="T28" fmla="*/ 2 w 133"/>
                  <a:gd name="T29" fmla="*/ 3 h 40"/>
                  <a:gd name="T30" fmla="*/ 3 w 133"/>
                  <a:gd name="T31" fmla="*/ 4 h 40"/>
                  <a:gd name="T32" fmla="*/ 4 w 133"/>
                  <a:gd name="T33" fmla="*/ 4 h 40"/>
                  <a:gd name="T34" fmla="*/ 7 w 133"/>
                  <a:gd name="T35" fmla="*/ 5 h 40"/>
                  <a:gd name="T36" fmla="*/ 9 w 133"/>
                  <a:gd name="T37" fmla="*/ 5 h 40"/>
                  <a:gd name="T38" fmla="*/ 11 w 133"/>
                  <a:gd name="T39" fmla="*/ 5 h 40"/>
                  <a:gd name="T40" fmla="*/ 13 w 133"/>
                  <a:gd name="T41" fmla="*/ 5 h 40"/>
                  <a:gd name="T42" fmla="*/ 15 w 133"/>
                  <a:gd name="T43" fmla="*/ 5 h 40"/>
                  <a:gd name="T44" fmla="*/ 17 w 133"/>
                  <a:gd name="T45" fmla="*/ 5 h 40"/>
                  <a:gd name="T46" fmla="*/ 16 w 133"/>
                  <a:gd name="T47" fmla="*/ 5 h 40"/>
                  <a:gd name="T48" fmla="*/ 17 w 133"/>
                  <a:gd name="T49" fmla="*/ 4 h 40"/>
                  <a:gd name="T50" fmla="*/ 17 w 133"/>
                  <a:gd name="T51" fmla="*/ 3 h 40"/>
                  <a:gd name="T52" fmla="*/ 16 w 133"/>
                  <a:gd name="T53" fmla="*/ 3 h 40"/>
                  <a:gd name="T54" fmla="*/ 17 w 133"/>
                  <a:gd name="T55" fmla="*/ 4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40">
                    <a:moveTo>
                      <a:pt x="133" y="26"/>
                    </a:moveTo>
                    <a:lnTo>
                      <a:pt x="127" y="24"/>
                    </a:lnTo>
                    <a:lnTo>
                      <a:pt x="113" y="26"/>
                    </a:lnTo>
                    <a:lnTo>
                      <a:pt x="99" y="29"/>
                    </a:lnTo>
                    <a:lnTo>
                      <a:pt x="84" y="29"/>
                    </a:lnTo>
                    <a:lnTo>
                      <a:pt x="68" y="27"/>
                    </a:lnTo>
                    <a:lnTo>
                      <a:pt x="52" y="24"/>
                    </a:lnTo>
                    <a:lnTo>
                      <a:pt x="36" y="19"/>
                    </a:lnTo>
                    <a:lnTo>
                      <a:pt x="29" y="16"/>
                    </a:lnTo>
                    <a:lnTo>
                      <a:pt x="21" y="12"/>
                    </a:lnTo>
                    <a:lnTo>
                      <a:pt x="15" y="6"/>
                    </a:lnTo>
                    <a:lnTo>
                      <a:pt x="7" y="0"/>
                    </a:lnTo>
                    <a:lnTo>
                      <a:pt x="0" y="9"/>
                    </a:lnTo>
                    <a:lnTo>
                      <a:pt x="6" y="16"/>
                    </a:lnTo>
                    <a:lnTo>
                      <a:pt x="15" y="22"/>
                    </a:lnTo>
                    <a:lnTo>
                      <a:pt x="23" y="26"/>
                    </a:lnTo>
                    <a:lnTo>
                      <a:pt x="32" y="30"/>
                    </a:lnTo>
                    <a:lnTo>
                      <a:pt x="49" y="36"/>
                    </a:lnTo>
                    <a:lnTo>
                      <a:pt x="67" y="39"/>
                    </a:lnTo>
                    <a:lnTo>
                      <a:pt x="84" y="40"/>
                    </a:lnTo>
                    <a:lnTo>
                      <a:pt x="101" y="40"/>
                    </a:lnTo>
                    <a:lnTo>
                      <a:pt x="116" y="39"/>
                    </a:lnTo>
                    <a:lnTo>
                      <a:pt x="130" y="36"/>
                    </a:lnTo>
                    <a:lnTo>
                      <a:pt x="124" y="34"/>
                    </a:lnTo>
                    <a:lnTo>
                      <a:pt x="133" y="26"/>
                    </a:lnTo>
                    <a:lnTo>
                      <a:pt x="130" y="23"/>
                    </a:lnTo>
                    <a:lnTo>
                      <a:pt x="127" y="24"/>
                    </a:lnTo>
                    <a:lnTo>
                      <a:pt x="133"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4" name="Freeform 260"/>
              <p:cNvSpPr>
                <a:spLocks/>
              </p:cNvSpPr>
              <p:nvPr/>
            </p:nvSpPr>
            <p:spPr bwMode="auto">
              <a:xfrm>
                <a:off x="4979" y="3981"/>
                <a:ext cx="42" cy="10"/>
              </a:xfrm>
              <a:custGeom>
                <a:avLst/>
                <a:gdLst>
                  <a:gd name="T0" fmla="*/ 11 w 84"/>
                  <a:gd name="T1" fmla="*/ 2 h 20"/>
                  <a:gd name="T2" fmla="*/ 10 w 84"/>
                  <a:gd name="T3" fmla="*/ 1 h 20"/>
                  <a:gd name="T4" fmla="*/ 7 w 84"/>
                  <a:gd name="T5" fmla="*/ 1 h 20"/>
                  <a:gd name="T6" fmla="*/ 5 w 84"/>
                  <a:gd name="T7" fmla="*/ 1 h 20"/>
                  <a:gd name="T8" fmla="*/ 4 w 84"/>
                  <a:gd name="T9" fmla="*/ 1 h 20"/>
                  <a:gd name="T10" fmla="*/ 3 w 84"/>
                  <a:gd name="T11" fmla="*/ 1 h 20"/>
                  <a:gd name="T12" fmla="*/ 2 w 84"/>
                  <a:gd name="T13" fmla="*/ 1 h 20"/>
                  <a:gd name="T14" fmla="*/ 2 w 84"/>
                  <a:gd name="T15" fmla="*/ 0 h 20"/>
                  <a:gd name="T16" fmla="*/ 0 w 84"/>
                  <a:gd name="T17" fmla="*/ 1 h 20"/>
                  <a:gd name="T18" fmla="*/ 1 w 84"/>
                  <a:gd name="T19" fmla="*/ 2 h 20"/>
                  <a:gd name="T20" fmla="*/ 2 w 84"/>
                  <a:gd name="T21" fmla="*/ 3 h 20"/>
                  <a:gd name="T22" fmla="*/ 4 w 84"/>
                  <a:gd name="T23" fmla="*/ 3 h 20"/>
                  <a:gd name="T24" fmla="*/ 5 w 84"/>
                  <a:gd name="T25" fmla="*/ 3 h 20"/>
                  <a:gd name="T26" fmla="*/ 7 w 84"/>
                  <a:gd name="T27" fmla="*/ 3 h 20"/>
                  <a:gd name="T28" fmla="*/ 10 w 84"/>
                  <a:gd name="T29" fmla="*/ 3 h 20"/>
                  <a:gd name="T30" fmla="*/ 10 w 84"/>
                  <a:gd name="T31" fmla="*/ 1 h 20"/>
                  <a:gd name="T32" fmla="*/ 11 w 84"/>
                  <a:gd name="T33" fmla="*/ 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20">
                    <a:moveTo>
                      <a:pt x="84" y="16"/>
                    </a:moveTo>
                    <a:lnTo>
                      <a:pt x="79" y="4"/>
                    </a:lnTo>
                    <a:lnTo>
                      <a:pt x="56" y="7"/>
                    </a:lnTo>
                    <a:lnTo>
                      <a:pt x="36" y="7"/>
                    </a:lnTo>
                    <a:lnTo>
                      <a:pt x="27" y="7"/>
                    </a:lnTo>
                    <a:lnTo>
                      <a:pt x="19" y="6"/>
                    </a:lnTo>
                    <a:lnTo>
                      <a:pt x="13" y="3"/>
                    </a:lnTo>
                    <a:lnTo>
                      <a:pt x="9" y="0"/>
                    </a:lnTo>
                    <a:lnTo>
                      <a:pt x="0" y="8"/>
                    </a:lnTo>
                    <a:lnTo>
                      <a:pt x="7" y="14"/>
                    </a:lnTo>
                    <a:lnTo>
                      <a:pt x="16" y="17"/>
                    </a:lnTo>
                    <a:lnTo>
                      <a:pt x="25" y="19"/>
                    </a:lnTo>
                    <a:lnTo>
                      <a:pt x="36" y="20"/>
                    </a:lnTo>
                    <a:lnTo>
                      <a:pt x="56" y="19"/>
                    </a:lnTo>
                    <a:lnTo>
                      <a:pt x="79" y="17"/>
                    </a:lnTo>
                    <a:lnTo>
                      <a:pt x="74" y="6"/>
                    </a:lnTo>
                    <a:lnTo>
                      <a:pt x="84"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5" name="Freeform 261"/>
              <p:cNvSpPr>
                <a:spLocks/>
              </p:cNvSpPr>
              <p:nvPr/>
            </p:nvSpPr>
            <p:spPr bwMode="auto">
              <a:xfrm>
                <a:off x="4887" y="3984"/>
                <a:ext cx="134" cy="28"/>
              </a:xfrm>
              <a:custGeom>
                <a:avLst/>
                <a:gdLst>
                  <a:gd name="T0" fmla="*/ 0 w 269"/>
                  <a:gd name="T1" fmla="*/ 6 h 55"/>
                  <a:gd name="T2" fmla="*/ 0 w 269"/>
                  <a:gd name="T3" fmla="*/ 6 h 55"/>
                  <a:gd name="T4" fmla="*/ 2 w 269"/>
                  <a:gd name="T5" fmla="*/ 6 h 55"/>
                  <a:gd name="T6" fmla="*/ 4 w 269"/>
                  <a:gd name="T7" fmla="*/ 7 h 55"/>
                  <a:gd name="T8" fmla="*/ 7 w 269"/>
                  <a:gd name="T9" fmla="*/ 7 h 55"/>
                  <a:gd name="T10" fmla="*/ 9 w 269"/>
                  <a:gd name="T11" fmla="*/ 7 h 55"/>
                  <a:gd name="T12" fmla="*/ 12 w 269"/>
                  <a:gd name="T13" fmla="*/ 7 h 55"/>
                  <a:gd name="T14" fmla="*/ 14 w 269"/>
                  <a:gd name="T15" fmla="*/ 7 h 55"/>
                  <a:gd name="T16" fmla="*/ 17 w 269"/>
                  <a:gd name="T17" fmla="*/ 7 h 55"/>
                  <a:gd name="T18" fmla="*/ 19 w 269"/>
                  <a:gd name="T19" fmla="*/ 6 h 55"/>
                  <a:gd name="T20" fmla="*/ 24 w 269"/>
                  <a:gd name="T21" fmla="*/ 5 h 55"/>
                  <a:gd name="T22" fmla="*/ 28 w 269"/>
                  <a:gd name="T23" fmla="*/ 4 h 55"/>
                  <a:gd name="T24" fmla="*/ 31 w 269"/>
                  <a:gd name="T25" fmla="*/ 3 h 55"/>
                  <a:gd name="T26" fmla="*/ 33 w 269"/>
                  <a:gd name="T27" fmla="*/ 2 h 55"/>
                  <a:gd name="T28" fmla="*/ 32 w 269"/>
                  <a:gd name="T29" fmla="*/ 0 h 55"/>
                  <a:gd name="T30" fmla="*/ 30 w 269"/>
                  <a:gd name="T31" fmla="*/ 1 h 55"/>
                  <a:gd name="T32" fmla="*/ 27 w 269"/>
                  <a:gd name="T33" fmla="*/ 3 h 55"/>
                  <a:gd name="T34" fmla="*/ 23 w 269"/>
                  <a:gd name="T35" fmla="*/ 4 h 55"/>
                  <a:gd name="T36" fmla="*/ 19 w 269"/>
                  <a:gd name="T37" fmla="*/ 5 h 55"/>
                  <a:gd name="T38" fmla="*/ 17 w 269"/>
                  <a:gd name="T39" fmla="*/ 5 h 55"/>
                  <a:gd name="T40" fmla="*/ 14 w 269"/>
                  <a:gd name="T41" fmla="*/ 6 h 55"/>
                  <a:gd name="T42" fmla="*/ 12 w 269"/>
                  <a:gd name="T43" fmla="*/ 6 h 55"/>
                  <a:gd name="T44" fmla="*/ 9 w 269"/>
                  <a:gd name="T45" fmla="*/ 6 h 55"/>
                  <a:gd name="T46" fmla="*/ 7 w 269"/>
                  <a:gd name="T47" fmla="*/ 6 h 55"/>
                  <a:gd name="T48" fmla="*/ 4 w 269"/>
                  <a:gd name="T49" fmla="*/ 5 h 55"/>
                  <a:gd name="T50" fmla="*/ 2 w 269"/>
                  <a:gd name="T51" fmla="*/ 5 h 55"/>
                  <a:gd name="T52" fmla="*/ 0 w 269"/>
                  <a:gd name="T53" fmla="*/ 4 h 55"/>
                  <a:gd name="T54" fmla="*/ 0 w 269"/>
                  <a:gd name="T55" fmla="*/ 4 h 55"/>
                  <a:gd name="T56" fmla="*/ 0 w 269"/>
                  <a:gd name="T57" fmla="*/ 6 h 5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9" h="55">
                    <a:moveTo>
                      <a:pt x="1" y="43"/>
                    </a:moveTo>
                    <a:lnTo>
                      <a:pt x="0" y="41"/>
                    </a:lnTo>
                    <a:lnTo>
                      <a:pt x="18" y="48"/>
                    </a:lnTo>
                    <a:lnTo>
                      <a:pt x="38" y="53"/>
                    </a:lnTo>
                    <a:lnTo>
                      <a:pt x="58" y="55"/>
                    </a:lnTo>
                    <a:lnTo>
                      <a:pt x="78" y="55"/>
                    </a:lnTo>
                    <a:lnTo>
                      <a:pt x="97" y="55"/>
                    </a:lnTo>
                    <a:lnTo>
                      <a:pt x="119" y="54"/>
                    </a:lnTo>
                    <a:lnTo>
                      <a:pt x="139" y="51"/>
                    </a:lnTo>
                    <a:lnTo>
                      <a:pt x="157" y="48"/>
                    </a:lnTo>
                    <a:lnTo>
                      <a:pt x="194" y="40"/>
                    </a:lnTo>
                    <a:lnTo>
                      <a:pt x="226" y="30"/>
                    </a:lnTo>
                    <a:lnTo>
                      <a:pt x="250" y="20"/>
                    </a:lnTo>
                    <a:lnTo>
                      <a:pt x="269" y="10"/>
                    </a:lnTo>
                    <a:lnTo>
                      <a:pt x="259" y="0"/>
                    </a:lnTo>
                    <a:lnTo>
                      <a:pt x="244" y="8"/>
                    </a:lnTo>
                    <a:lnTo>
                      <a:pt x="221" y="18"/>
                    </a:lnTo>
                    <a:lnTo>
                      <a:pt x="191" y="28"/>
                    </a:lnTo>
                    <a:lnTo>
                      <a:pt x="155" y="37"/>
                    </a:lnTo>
                    <a:lnTo>
                      <a:pt x="136" y="40"/>
                    </a:lnTo>
                    <a:lnTo>
                      <a:pt x="117" y="43"/>
                    </a:lnTo>
                    <a:lnTo>
                      <a:pt x="97" y="44"/>
                    </a:lnTo>
                    <a:lnTo>
                      <a:pt x="78" y="44"/>
                    </a:lnTo>
                    <a:lnTo>
                      <a:pt x="59" y="43"/>
                    </a:lnTo>
                    <a:lnTo>
                      <a:pt x="39" y="40"/>
                    </a:lnTo>
                    <a:lnTo>
                      <a:pt x="21" y="37"/>
                    </a:lnTo>
                    <a:lnTo>
                      <a:pt x="4" y="31"/>
                    </a:lnTo>
                    <a:lnTo>
                      <a:pt x="3" y="30"/>
                    </a:lnTo>
                    <a:lnTo>
                      <a:pt x="1"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6" name="Freeform 262"/>
              <p:cNvSpPr>
                <a:spLocks/>
              </p:cNvSpPr>
              <p:nvPr/>
            </p:nvSpPr>
            <p:spPr bwMode="auto">
              <a:xfrm>
                <a:off x="4764" y="3999"/>
                <a:ext cx="124" cy="18"/>
              </a:xfrm>
              <a:custGeom>
                <a:avLst/>
                <a:gdLst>
                  <a:gd name="T0" fmla="*/ 0 w 250"/>
                  <a:gd name="T1" fmla="*/ 4 h 34"/>
                  <a:gd name="T2" fmla="*/ 0 w 250"/>
                  <a:gd name="T3" fmla="*/ 3 h 34"/>
                  <a:gd name="T4" fmla="*/ 2 w 250"/>
                  <a:gd name="T5" fmla="*/ 4 h 34"/>
                  <a:gd name="T6" fmla="*/ 4 w 250"/>
                  <a:gd name="T7" fmla="*/ 4 h 34"/>
                  <a:gd name="T8" fmla="*/ 7 w 250"/>
                  <a:gd name="T9" fmla="*/ 5 h 34"/>
                  <a:gd name="T10" fmla="*/ 9 w 250"/>
                  <a:gd name="T11" fmla="*/ 5 h 34"/>
                  <a:gd name="T12" fmla="*/ 11 w 250"/>
                  <a:gd name="T13" fmla="*/ 5 h 34"/>
                  <a:gd name="T14" fmla="*/ 13 w 250"/>
                  <a:gd name="T15" fmla="*/ 4 h 34"/>
                  <a:gd name="T16" fmla="*/ 15 w 250"/>
                  <a:gd name="T17" fmla="*/ 4 h 34"/>
                  <a:gd name="T18" fmla="*/ 17 w 250"/>
                  <a:gd name="T19" fmla="*/ 4 h 34"/>
                  <a:gd name="T20" fmla="*/ 21 w 250"/>
                  <a:gd name="T21" fmla="*/ 3 h 34"/>
                  <a:gd name="T22" fmla="*/ 25 w 250"/>
                  <a:gd name="T23" fmla="*/ 2 h 34"/>
                  <a:gd name="T24" fmla="*/ 26 w 250"/>
                  <a:gd name="T25" fmla="*/ 2 h 34"/>
                  <a:gd name="T26" fmla="*/ 28 w 250"/>
                  <a:gd name="T27" fmla="*/ 2 h 34"/>
                  <a:gd name="T28" fmla="*/ 29 w 250"/>
                  <a:gd name="T29" fmla="*/ 2 h 34"/>
                  <a:gd name="T30" fmla="*/ 30 w 250"/>
                  <a:gd name="T31" fmla="*/ 2 h 34"/>
                  <a:gd name="T32" fmla="*/ 31 w 250"/>
                  <a:gd name="T33" fmla="*/ 0 h 34"/>
                  <a:gd name="T34" fmla="*/ 29 w 250"/>
                  <a:gd name="T35" fmla="*/ 0 h 34"/>
                  <a:gd name="T36" fmla="*/ 28 w 250"/>
                  <a:gd name="T37" fmla="*/ 0 h 34"/>
                  <a:gd name="T38" fmla="*/ 26 w 250"/>
                  <a:gd name="T39" fmla="*/ 1 h 34"/>
                  <a:gd name="T40" fmla="*/ 24 w 250"/>
                  <a:gd name="T41" fmla="*/ 1 h 34"/>
                  <a:gd name="T42" fmla="*/ 21 w 250"/>
                  <a:gd name="T43" fmla="*/ 1 h 34"/>
                  <a:gd name="T44" fmla="*/ 17 w 250"/>
                  <a:gd name="T45" fmla="*/ 2 h 34"/>
                  <a:gd name="T46" fmla="*/ 15 w 250"/>
                  <a:gd name="T47" fmla="*/ 3 h 34"/>
                  <a:gd name="T48" fmla="*/ 13 w 250"/>
                  <a:gd name="T49" fmla="*/ 3 h 34"/>
                  <a:gd name="T50" fmla="*/ 11 w 250"/>
                  <a:gd name="T51" fmla="*/ 3 h 34"/>
                  <a:gd name="T52" fmla="*/ 9 w 250"/>
                  <a:gd name="T53" fmla="*/ 3 h 34"/>
                  <a:gd name="T54" fmla="*/ 7 w 250"/>
                  <a:gd name="T55" fmla="*/ 3 h 34"/>
                  <a:gd name="T56" fmla="*/ 5 w 250"/>
                  <a:gd name="T57" fmla="*/ 3 h 34"/>
                  <a:gd name="T58" fmla="*/ 2 w 250"/>
                  <a:gd name="T59" fmla="*/ 3 h 34"/>
                  <a:gd name="T60" fmla="*/ 0 w 250"/>
                  <a:gd name="T61" fmla="*/ 2 h 34"/>
                  <a:gd name="T62" fmla="*/ 0 w 250"/>
                  <a:gd name="T63" fmla="*/ 2 h 34"/>
                  <a:gd name="T64" fmla="*/ 0 w 250"/>
                  <a:gd name="T65" fmla="*/ 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0" h="34">
                    <a:moveTo>
                      <a:pt x="0" y="24"/>
                    </a:moveTo>
                    <a:lnTo>
                      <a:pt x="0" y="23"/>
                    </a:lnTo>
                    <a:lnTo>
                      <a:pt x="20" y="28"/>
                    </a:lnTo>
                    <a:lnTo>
                      <a:pt x="39" y="31"/>
                    </a:lnTo>
                    <a:lnTo>
                      <a:pt x="57" y="33"/>
                    </a:lnTo>
                    <a:lnTo>
                      <a:pt x="75" y="34"/>
                    </a:lnTo>
                    <a:lnTo>
                      <a:pt x="94" y="33"/>
                    </a:lnTo>
                    <a:lnTo>
                      <a:pt x="110" y="31"/>
                    </a:lnTo>
                    <a:lnTo>
                      <a:pt x="127" y="30"/>
                    </a:lnTo>
                    <a:lnTo>
                      <a:pt x="143" y="27"/>
                    </a:lnTo>
                    <a:lnTo>
                      <a:pt x="173" y="21"/>
                    </a:lnTo>
                    <a:lnTo>
                      <a:pt x="201" y="15"/>
                    </a:lnTo>
                    <a:lnTo>
                      <a:pt x="213" y="13"/>
                    </a:lnTo>
                    <a:lnTo>
                      <a:pt x="225" y="13"/>
                    </a:lnTo>
                    <a:lnTo>
                      <a:pt x="237" y="11"/>
                    </a:lnTo>
                    <a:lnTo>
                      <a:pt x="248" y="13"/>
                    </a:lnTo>
                    <a:lnTo>
                      <a:pt x="250" y="0"/>
                    </a:lnTo>
                    <a:lnTo>
                      <a:pt x="237" y="0"/>
                    </a:lnTo>
                    <a:lnTo>
                      <a:pt x="225" y="0"/>
                    </a:lnTo>
                    <a:lnTo>
                      <a:pt x="211" y="1"/>
                    </a:lnTo>
                    <a:lnTo>
                      <a:pt x="198" y="4"/>
                    </a:lnTo>
                    <a:lnTo>
                      <a:pt x="170" y="8"/>
                    </a:lnTo>
                    <a:lnTo>
                      <a:pt x="140" y="15"/>
                    </a:lnTo>
                    <a:lnTo>
                      <a:pt x="124" y="17"/>
                    </a:lnTo>
                    <a:lnTo>
                      <a:pt x="109" y="20"/>
                    </a:lnTo>
                    <a:lnTo>
                      <a:pt x="92" y="21"/>
                    </a:lnTo>
                    <a:lnTo>
                      <a:pt x="75" y="21"/>
                    </a:lnTo>
                    <a:lnTo>
                      <a:pt x="59" y="21"/>
                    </a:lnTo>
                    <a:lnTo>
                      <a:pt x="40" y="20"/>
                    </a:lnTo>
                    <a:lnTo>
                      <a:pt x="22" y="17"/>
                    </a:lnTo>
                    <a:lnTo>
                      <a:pt x="3" y="11"/>
                    </a:lnTo>
                    <a:lnTo>
                      <a:pt x="2" y="11"/>
                    </a:lnTo>
                    <a:lnTo>
                      <a:pt x="0"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7" name="Freeform 263"/>
              <p:cNvSpPr>
                <a:spLocks/>
              </p:cNvSpPr>
              <p:nvPr/>
            </p:nvSpPr>
            <p:spPr bwMode="auto">
              <a:xfrm>
                <a:off x="4729" y="3940"/>
                <a:ext cx="35" cy="72"/>
              </a:xfrm>
              <a:custGeom>
                <a:avLst/>
                <a:gdLst>
                  <a:gd name="T0" fmla="*/ 2 w 70"/>
                  <a:gd name="T1" fmla="*/ 0 h 143"/>
                  <a:gd name="T2" fmla="*/ 0 w 70"/>
                  <a:gd name="T3" fmla="*/ 1 h 143"/>
                  <a:gd name="T4" fmla="*/ 1 w 70"/>
                  <a:gd name="T5" fmla="*/ 5 h 143"/>
                  <a:gd name="T6" fmla="*/ 2 w 70"/>
                  <a:gd name="T7" fmla="*/ 8 h 143"/>
                  <a:gd name="T8" fmla="*/ 2 w 70"/>
                  <a:gd name="T9" fmla="*/ 11 h 143"/>
                  <a:gd name="T10" fmla="*/ 3 w 70"/>
                  <a:gd name="T11" fmla="*/ 13 h 143"/>
                  <a:gd name="T12" fmla="*/ 4 w 70"/>
                  <a:gd name="T13" fmla="*/ 14 h 143"/>
                  <a:gd name="T14" fmla="*/ 5 w 70"/>
                  <a:gd name="T15" fmla="*/ 15 h 143"/>
                  <a:gd name="T16" fmla="*/ 5 w 70"/>
                  <a:gd name="T17" fmla="*/ 16 h 143"/>
                  <a:gd name="T18" fmla="*/ 6 w 70"/>
                  <a:gd name="T19" fmla="*/ 17 h 143"/>
                  <a:gd name="T20" fmla="*/ 7 w 70"/>
                  <a:gd name="T21" fmla="*/ 17 h 143"/>
                  <a:gd name="T22" fmla="*/ 7 w 70"/>
                  <a:gd name="T23" fmla="*/ 18 h 143"/>
                  <a:gd name="T24" fmla="*/ 8 w 70"/>
                  <a:gd name="T25" fmla="*/ 18 h 143"/>
                  <a:gd name="T26" fmla="*/ 9 w 70"/>
                  <a:gd name="T27" fmla="*/ 18 h 143"/>
                  <a:gd name="T28" fmla="*/ 9 w 70"/>
                  <a:gd name="T29" fmla="*/ 17 h 143"/>
                  <a:gd name="T30" fmla="*/ 9 w 70"/>
                  <a:gd name="T31" fmla="*/ 17 h 143"/>
                  <a:gd name="T32" fmla="*/ 8 w 70"/>
                  <a:gd name="T33" fmla="*/ 16 h 143"/>
                  <a:gd name="T34" fmla="*/ 7 w 70"/>
                  <a:gd name="T35" fmla="*/ 16 h 143"/>
                  <a:gd name="T36" fmla="*/ 7 w 70"/>
                  <a:gd name="T37" fmla="*/ 16 h 143"/>
                  <a:gd name="T38" fmla="*/ 6 w 70"/>
                  <a:gd name="T39" fmla="*/ 15 h 143"/>
                  <a:gd name="T40" fmla="*/ 6 w 70"/>
                  <a:gd name="T41" fmla="*/ 14 h 143"/>
                  <a:gd name="T42" fmla="*/ 5 w 70"/>
                  <a:gd name="T43" fmla="*/ 13 h 143"/>
                  <a:gd name="T44" fmla="*/ 5 w 70"/>
                  <a:gd name="T45" fmla="*/ 13 h 143"/>
                  <a:gd name="T46" fmla="*/ 4 w 70"/>
                  <a:gd name="T47" fmla="*/ 10 h 143"/>
                  <a:gd name="T48" fmla="*/ 3 w 70"/>
                  <a:gd name="T49" fmla="*/ 8 h 143"/>
                  <a:gd name="T50" fmla="*/ 2 w 70"/>
                  <a:gd name="T51" fmla="*/ 4 h 143"/>
                  <a:gd name="T52" fmla="*/ 2 w 70"/>
                  <a:gd name="T53" fmla="*/ 0 h 143"/>
                  <a:gd name="T54" fmla="*/ 0 w 70"/>
                  <a:gd name="T55" fmla="*/ 0 h 143"/>
                  <a:gd name="T56" fmla="*/ 2 w 70"/>
                  <a:gd name="T57" fmla="*/ 0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0" h="143">
                    <a:moveTo>
                      <a:pt x="13" y="0"/>
                    </a:moveTo>
                    <a:lnTo>
                      <a:pt x="0" y="1"/>
                    </a:lnTo>
                    <a:lnTo>
                      <a:pt x="4" y="33"/>
                    </a:lnTo>
                    <a:lnTo>
                      <a:pt x="9" y="60"/>
                    </a:lnTo>
                    <a:lnTo>
                      <a:pt x="16" y="83"/>
                    </a:lnTo>
                    <a:lnTo>
                      <a:pt x="24" y="102"/>
                    </a:lnTo>
                    <a:lnTo>
                      <a:pt x="29" y="110"/>
                    </a:lnTo>
                    <a:lnTo>
                      <a:pt x="33" y="117"/>
                    </a:lnTo>
                    <a:lnTo>
                      <a:pt x="38" y="124"/>
                    </a:lnTo>
                    <a:lnTo>
                      <a:pt x="44" y="130"/>
                    </a:lnTo>
                    <a:lnTo>
                      <a:pt x="49" y="134"/>
                    </a:lnTo>
                    <a:lnTo>
                      <a:pt x="55" y="139"/>
                    </a:lnTo>
                    <a:lnTo>
                      <a:pt x="62" y="140"/>
                    </a:lnTo>
                    <a:lnTo>
                      <a:pt x="68" y="143"/>
                    </a:lnTo>
                    <a:lnTo>
                      <a:pt x="70" y="130"/>
                    </a:lnTo>
                    <a:lnTo>
                      <a:pt x="65" y="129"/>
                    </a:lnTo>
                    <a:lnTo>
                      <a:pt x="61" y="127"/>
                    </a:lnTo>
                    <a:lnTo>
                      <a:pt x="56" y="124"/>
                    </a:lnTo>
                    <a:lnTo>
                      <a:pt x="52" y="122"/>
                    </a:lnTo>
                    <a:lnTo>
                      <a:pt x="47" y="117"/>
                    </a:lnTo>
                    <a:lnTo>
                      <a:pt x="44" y="112"/>
                    </a:lnTo>
                    <a:lnTo>
                      <a:pt x="39" y="104"/>
                    </a:lnTo>
                    <a:lnTo>
                      <a:pt x="35" y="97"/>
                    </a:lnTo>
                    <a:lnTo>
                      <a:pt x="29" y="79"/>
                    </a:lnTo>
                    <a:lnTo>
                      <a:pt x="21" y="57"/>
                    </a:lnTo>
                    <a:lnTo>
                      <a:pt x="16" y="30"/>
                    </a:lnTo>
                    <a:lnTo>
                      <a:pt x="13" y="0"/>
                    </a:lnTo>
                    <a:lnTo>
                      <a:pt x="0" y="0"/>
                    </a:lnTo>
                    <a:lnTo>
                      <a:pt x="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8" name="Freeform 264"/>
              <p:cNvSpPr>
                <a:spLocks/>
              </p:cNvSpPr>
              <p:nvPr/>
            </p:nvSpPr>
            <p:spPr bwMode="auto">
              <a:xfrm>
                <a:off x="4729" y="3940"/>
                <a:ext cx="29" cy="87"/>
              </a:xfrm>
              <a:custGeom>
                <a:avLst/>
                <a:gdLst>
                  <a:gd name="T0" fmla="*/ 8 w 58"/>
                  <a:gd name="T1" fmla="*/ 20 h 175"/>
                  <a:gd name="T2" fmla="*/ 8 w 58"/>
                  <a:gd name="T3" fmla="*/ 20 h 175"/>
                  <a:gd name="T4" fmla="*/ 6 w 58"/>
                  <a:gd name="T5" fmla="*/ 17 h 175"/>
                  <a:gd name="T6" fmla="*/ 4 w 58"/>
                  <a:gd name="T7" fmla="*/ 15 h 175"/>
                  <a:gd name="T8" fmla="*/ 3 w 58"/>
                  <a:gd name="T9" fmla="*/ 14 h 175"/>
                  <a:gd name="T10" fmla="*/ 3 w 58"/>
                  <a:gd name="T11" fmla="*/ 13 h 175"/>
                  <a:gd name="T12" fmla="*/ 3 w 58"/>
                  <a:gd name="T13" fmla="*/ 12 h 175"/>
                  <a:gd name="T14" fmla="*/ 2 w 58"/>
                  <a:gd name="T15" fmla="*/ 12 h 175"/>
                  <a:gd name="T16" fmla="*/ 2 w 58"/>
                  <a:gd name="T17" fmla="*/ 10 h 175"/>
                  <a:gd name="T18" fmla="*/ 2 w 58"/>
                  <a:gd name="T19" fmla="*/ 9 h 175"/>
                  <a:gd name="T20" fmla="*/ 2 w 58"/>
                  <a:gd name="T21" fmla="*/ 5 h 175"/>
                  <a:gd name="T22" fmla="*/ 2 w 58"/>
                  <a:gd name="T23" fmla="*/ 0 h 175"/>
                  <a:gd name="T24" fmla="*/ 1 w 58"/>
                  <a:gd name="T25" fmla="*/ 0 h 175"/>
                  <a:gd name="T26" fmla="*/ 0 w 58"/>
                  <a:gd name="T27" fmla="*/ 5 h 175"/>
                  <a:gd name="T28" fmla="*/ 0 w 58"/>
                  <a:gd name="T29" fmla="*/ 9 h 175"/>
                  <a:gd name="T30" fmla="*/ 1 w 58"/>
                  <a:gd name="T31" fmla="*/ 11 h 175"/>
                  <a:gd name="T32" fmla="*/ 1 w 58"/>
                  <a:gd name="T33" fmla="*/ 12 h 175"/>
                  <a:gd name="T34" fmla="*/ 1 w 58"/>
                  <a:gd name="T35" fmla="*/ 13 h 175"/>
                  <a:gd name="T36" fmla="*/ 1 w 58"/>
                  <a:gd name="T37" fmla="*/ 14 h 175"/>
                  <a:gd name="T38" fmla="*/ 2 w 58"/>
                  <a:gd name="T39" fmla="*/ 15 h 175"/>
                  <a:gd name="T40" fmla="*/ 3 w 58"/>
                  <a:gd name="T41" fmla="*/ 16 h 175"/>
                  <a:gd name="T42" fmla="*/ 4 w 58"/>
                  <a:gd name="T43" fmla="*/ 18 h 175"/>
                  <a:gd name="T44" fmla="*/ 6 w 58"/>
                  <a:gd name="T45" fmla="*/ 21 h 175"/>
                  <a:gd name="T46" fmla="*/ 7 w 58"/>
                  <a:gd name="T47" fmla="*/ 21 h 175"/>
                  <a:gd name="T48" fmla="*/ 8 w 58"/>
                  <a:gd name="T49" fmla="*/ 20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175">
                    <a:moveTo>
                      <a:pt x="57" y="165"/>
                    </a:moveTo>
                    <a:lnTo>
                      <a:pt x="58" y="167"/>
                    </a:lnTo>
                    <a:lnTo>
                      <a:pt x="43" y="143"/>
                    </a:lnTo>
                    <a:lnTo>
                      <a:pt x="32" y="127"/>
                    </a:lnTo>
                    <a:lnTo>
                      <a:pt x="23" y="116"/>
                    </a:lnTo>
                    <a:lnTo>
                      <a:pt x="18" y="107"/>
                    </a:lnTo>
                    <a:lnTo>
                      <a:pt x="17" y="103"/>
                    </a:lnTo>
                    <a:lnTo>
                      <a:pt x="15" y="96"/>
                    </a:lnTo>
                    <a:lnTo>
                      <a:pt x="14" y="87"/>
                    </a:lnTo>
                    <a:lnTo>
                      <a:pt x="14" y="77"/>
                    </a:lnTo>
                    <a:lnTo>
                      <a:pt x="14" y="47"/>
                    </a:lnTo>
                    <a:lnTo>
                      <a:pt x="15" y="0"/>
                    </a:lnTo>
                    <a:lnTo>
                      <a:pt x="2" y="0"/>
                    </a:lnTo>
                    <a:lnTo>
                      <a:pt x="0" y="46"/>
                    </a:lnTo>
                    <a:lnTo>
                      <a:pt x="0" y="77"/>
                    </a:lnTo>
                    <a:lnTo>
                      <a:pt x="2" y="89"/>
                    </a:lnTo>
                    <a:lnTo>
                      <a:pt x="3" y="99"/>
                    </a:lnTo>
                    <a:lnTo>
                      <a:pt x="5" y="106"/>
                    </a:lnTo>
                    <a:lnTo>
                      <a:pt x="6" y="113"/>
                    </a:lnTo>
                    <a:lnTo>
                      <a:pt x="14" y="123"/>
                    </a:lnTo>
                    <a:lnTo>
                      <a:pt x="21" y="133"/>
                    </a:lnTo>
                    <a:lnTo>
                      <a:pt x="32" y="149"/>
                    </a:lnTo>
                    <a:lnTo>
                      <a:pt x="46" y="172"/>
                    </a:lnTo>
                    <a:lnTo>
                      <a:pt x="49" y="175"/>
                    </a:lnTo>
                    <a:lnTo>
                      <a:pt x="57" y="1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39" name="Freeform 265"/>
              <p:cNvSpPr>
                <a:spLocks/>
              </p:cNvSpPr>
              <p:nvPr/>
            </p:nvSpPr>
            <p:spPr bwMode="auto">
              <a:xfrm>
                <a:off x="4920" y="3767"/>
                <a:ext cx="48" cy="51"/>
              </a:xfrm>
              <a:custGeom>
                <a:avLst/>
                <a:gdLst>
                  <a:gd name="T0" fmla="*/ 2 w 95"/>
                  <a:gd name="T1" fmla="*/ 12 h 101"/>
                  <a:gd name="T2" fmla="*/ 2 w 95"/>
                  <a:gd name="T3" fmla="*/ 12 h 101"/>
                  <a:gd name="T4" fmla="*/ 2 w 95"/>
                  <a:gd name="T5" fmla="*/ 12 h 101"/>
                  <a:gd name="T6" fmla="*/ 2 w 95"/>
                  <a:gd name="T7" fmla="*/ 11 h 101"/>
                  <a:gd name="T8" fmla="*/ 2 w 95"/>
                  <a:gd name="T9" fmla="*/ 11 h 101"/>
                  <a:gd name="T10" fmla="*/ 2 w 95"/>
                  <a:gd name="T11" fmla="*/ 10 h 101"/>
                  <a:gd name="T12" fmla="*/ 3 w 95"/>
                  <a:gd name="T13" fmla="*/ 9 h 101"/>
                  <a:gd name="T14" fmla="*/ 5 w 95"/>
                  <a:gd name="T15" fmla="*/ 8 h 101"/>
                  <a:gd name="T16" fmla="*/ 7 w 95"/>
                  <a:gd name="T17" fmla="*/ 7 h 101"/>
                  <a:gd name="T18" fmla="*/ 9 w 95"/>
                  <a:gd name="T19" fmla="*/ 5 h 101"/>
                  <a:gd name="T20" fmla="*/ 10 w 95"/>
                  <a:gd name="T21" fmla="*/ 4 h 101"/>
                  <a:gd name="T22" fmla="*/ 11 w 95"/>
                  <a:gd name="T23" fmla="*/ 3 h 101"/>
                  <a:gd name="T24" fmla="*/ 12 w 95"/>
                  <a:gd name="T25" fmla="*/ 2 h 101"/>
                  <a:gd name="T26" fmla="*/ 12 w 95"/>
                  <a:gd name="T27" fmla="*/ 1 h 101"/>
                  <a:gd name="T28" fmla="*/ 11 w 95"/>
                  <a:gd name="T29" fmla="*/ 0 h 101"/>
                  <a:gd name="T30" fmla="*/ 10 w 95"/>
                  <a:gd name="T31" fmla="*/ 2 h 101"/>
                  <a:gd name="T32" fmla="*/ 10 w 95"/>
                  <a:gd name="T33" fmla="*/ 3 h 101"/>
                  <a:gd name="T34" fmla="*/ 9 w 95"/>
                  <a:gd name="T35" fmla="*/ 3 h 101"/>
                  <a:gd name="T36" fmla="*/ 8 w 95"/>
                  <a:gd name="T37" fmla="*/ 4 h 101"/>
                  <a:gd name="T38" fmla="*/ 6 w 95"/>
                  <a:gd name="T39" fmla="*/ 6 h 101"/>
                  <a:gd name="T40" fmla="*/ 4 w 95"/>
                  <a:gd name="T41" fmla="*/ 7 h 101"/>
                  <a:gd name="T42" fmla="*/ 2 w 95"/>
                  <a:gd name="T43" fmla="*/ 8 h 101"/>
                  <a:gd name="T44" fmla="*/ 1 w 95"/>
                  <a:gd name="T45" fmla="*/ 9 h 101"/>
                  <a:gd name="T46" fmla="*/ 1 w 95"/>
                  <a:gd name="T47" fmla="*/ 10 h 101"/>
                  <a:gd name="T48" fmla="*/ 0 w 95"/>
                  <a:gd name="T49" fmla="*/ 11 h 101"/>
                  <a:gd name="T50" fmla="*/ 0 w 95"/>
                  <a:gd name="T51" fmla="*/ 12 h 101"/>
                  <a:gd name="T52" fmla="*/ 1 w 95"/>
                  <a:gd name="T53" fmla="*/ 13 h 101"/>
                  <a:gd name="T54" fmla="*/ 1 w 95"/>
                  <a:gd name="T55" fmla="*/ 13 h 101"/>
                  <a:gd name="T56" fmla="*/ 2 w 95"/>
                  <a:gd name="T57" fmla="*/ 12 h 1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5" h="101">
                    <a:moveTo>
                      <a:pt x="14" y="96"/>
                    </a:moveTo>
                    <a:lnTo>
                      <a:pt x="14" y="96"/>
                    </a:lnTo>
                    <a:lnTo>
                      <a:pt x="12" y="90"/>
                    </a:lnTo>
                    <a:lnTo>
                      <a:pt x="12" y="84"/>
                    </a:lnTo>
                    <a:lnTo>
                      <a:pt x="14" y="81"/>
                    </a:lnTo>
                    <a:lnTo>
                      <a:pt x="15" y="77"/>
                    </a:lnTo>
                    <a:lnTo>
                      <a:pt x="24" y="68"/>
                    </a:lnTo>
                    <a:lnTo>
                      <a:pt x="36" y="60"/>
                    </a:lnTo>
                    <a:lnTo>
                      <a:pt x="52" y="50"/>
                    </a:lnTo>
                    <a:lnTo>
                      <a:pt x="69" y="38"/>
                    </a:lnTo>
                    <a:lnTo>
                      <a:pt x="76" y="31"/>
                    </a:lnTo>
                    <a:lnTo>
                      <a:pt x="84" y="24"/>
                    </a:lnTo>
                    <a:lnTo>
                      <a:pt x="90" y="15"/>
                    </a:lnTo>
                    <a:lnTo>
                      <a:pt x="95" y="5"/>
                    </a:lnTo>
                    <a:lnTo>
                      <a:pt x="82" y="0"/>
                    </a:lnTo>
                    <a:lnTo>
                      <a:pt x="79" y="10"/>
                    </a:lnTo>
                    <a:lnTo>
                      <a:pt x="73" y="17"/>
                    </a:lnTo>
                    <a:lnTo>
                      <a:pt x="67" y="24"/>
                    </a:lnTo>
                    <a:lnTo>
                      <a:pt x="59" y="30"/>
                    </a:lnTo>
                    <a:lnTo>
                      <a:pt x="44" y="41"/>
                    </a:lnTo>
                    <a:lnTo>
                      <a:pt x="29" y="50"/>
                    </a:lnTo>
                    <a:lnTo>
                      <a:pt x="15" y="60"/>
                    </a:lnTo>
                    <a:lnTo>
                      <a:pt x="4" y="70"/>
                    </a:lnTo>
                    <a:lnTo>
                      <a:pt x="1" y="77"/>
                    </a:lnTo>
                    <a:lnTo>
                      <a:pt x="0" y="84"/>
                    </a:lnTo>
                    <a:lnTo>
                      <a:pt x="0" y="91"/>
                    </a:lnTo>
                    <a:lnTo>
                      <a:pt x="3" y="100"/>
                    </a:lnTo>
                    <a:lnTo>
                      <a:pt x="3" y="101"/>
                    </a:lnTo>
                    <a:lnTo>
                      <a:pt x="14"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0" name="Freeform 266"/>
              <p:cNvSpPr>
                <a:spLocks/>
              </p:cNvSpPr>
              <p:nvPr/>
            </p:nvSpPr>
            <p:spPr bwMode="auto">
              <a:xfrm>
                <a:off x="4922" y="3815"/>
                <a:ext cx="94" cy="36"/>
              </a:xfrm>
              <a:custGeom>
                <a:avLst/>
                <a:gdLst>
                  <a:gd name="T0" fmla="*/ 24 w 188"/>
                  <a:gd name="T1" fmla="*/ 6 h 71"/>
                  <a:gd name="T2" fmla="*/ 24 w 188"/>
                  <a:gd name="T3" fmla="*/ 6 h 71"/>
                  <a:gd name="T4" fmla="*/ 19 w 188"/>
                  <a:gd name="T5" fmla="*/ 7 h 71"/>
                  <a:gd name="T6" fmla="*/ 15 w 188"/>
                  <a:gd name="T7" fmla="*/ 8 h 71"/>
                  <a:gd name="T8" fmla="*/ 13 w 188"/>
                  <a:gd name="T9" fmla="*/ 8 h 71"/>
                  <a:gd name="T10" fmla="*/ 12 w 188"/>
                  <a:gd name="T11" fmla="*/ 8 h 71"/>
                  <a:gd name="T12" fmla="*/ 10 w 188"/>
                  <a:gd name="T13" fmla="*/ 8 h 71"/>
                  <a:gd name="T14" fmla="*/ 9 w 188"/>
                  <a:gd name="T15" fmla="*/ 8 h 71"/>
                  <a:gd name="T16" fmla="*/ 8 w 188"/>
                  <a:gd name="T17" fmla="*/ 7 h 71"/>
                  <a:gd name="T18" fmla="*/ 7 w 188"/>
                  <a:gd name="T19" fmla="*/ 7 h 71"/>
                  <a:gd name="T20" fmla="*/ 6 w 188"/>
                  <a:gd name="T21" fmla="*/ 6 h 71"/>
                  <a:gd name="T22" fmla="*/ 5 w 188"/>
                  <a:gd name="T23" fmla="*/ 5 h 71"/>
                  <a:gd name="T24" fmla="*/ 4 w 188"/>
                  <a:gd name="T25" fmla="*/ 4 h 71"/>
                  <a:gd name="T26" fmla="*/ 4 w 188"/>
                  <a:gd name="T27" fmla="*/ 3 h 71"/>
                  <a:gd name="T28" fmla="*/ 3 w 188"/>
                  <a:gd name="T29" fmla="*/ 2 h 71"/>
                  <a:gd name="T30" fmla="*/ 2 w 188"/>
                  <a:gd name="T31" fmla="*/ 0 h 71"/>
                  <a:gd name="T32" fmla="*/ 0 w 188"/>
                  <a:gd name="T33" fmla="*/ 1 h 71"/>
                  <a:gd name="T34" fmla="*/ 1 w 188"/>
                  <a:gd name="T35" fmla="*/ 3 h 71"/>
                  <a:gd name="T36" fmla="*/ 2 w 188"/>
                  <a:gd name="T37" fmla="*/ 4 h 71"/>
                  <a:gd name="T38" fmla="*/ 3 w 188"/>
                  <a:gd name="T39" fmla="*/ 5 h 71"/>
                  <a:gd name="T40" fmla="*/ 4 w 188"/>
                  <a:gd name="T41" fmla="*/ 6 h 71"/>
                  <a:gd name="T42" fmla="*/ 5 w 188"/>
                  <a:gd name="T43" fmla="*/ 7 h 71"/>
                  <a:gd name="T44" fmla="*/ 6 w 188"/>
                  <a:gd name="T45" fmla="*/ 8 h 71"/>
                  <a:gd name="T46" fmla="*/ 7 w 188"/>
                  <a:gd name="T47" fmla="*/ 8 h 71"/>
                  <a:gd name="T48" fmla="*/ 9 w 188"/>
                  <a:gd name="T49" fmla="*/ 9 h 71"/>
                  <a:gd name="T50" fmla="*/ 10 w 188"/>
                  <a:gd name="T51" fmla="*/ 9 h 71"/>
                  <a:gd name="T52" fmla="*/ 12 w 188"/>
                  <a:gd name="T53" fmla="*/ 9 h 71"/>
                  <a:gd name="T54" fmla="*/ 13 w 188"/>
                  <a:gd name="T55" fmla="*/ 9 h 71"/>
                  <a:gd name="T56" fmla="*/ 15 w 188"/>
                  <a:gd name="T57" fmla="*/ 9 h 71"/>
                  <a:gd name="T58" fmla="*/ 19 w 188"/>
                  <a:gd name="T59" fmla="*/ 9 h 71"/>
                  <a:gd name="T60" fmla="*/ 24 w 188"/>
                  <a:gd name="T61" fmla="*/ 8 h 71"/>
                  <a:gd name="T62" fmla="*/ 24 w 188"/>
                  <a:gd name="T63" fmla="*/ 8 h 71"/>
                  <a:gd name="T64" fmla="*/ 24 w 188"/>
                  <a:gd name="T65" fmla="*/ 6 h 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8" h="71">
                    <a:moveTo>
                      <a:pt x="185" y="45"/>
                    </a:moveTo>
                    <a:lnTo>
                      <a:pt x="185" y="44"/>
                    </a:lnTo>
                    <a:lnTo>
                      <a:pt x="145" y="53"/>
                    </a:lnTo>
                    <a:lnTo>
                      <a:pt x="115" y="58"/>
                    </a:lnTo>
                    <a:lnTo>
                      <a:pt x="101" y="60"/>
                    </a:lnTo>
                    <a:lnTo>
                      <a:pt x="90" y="60"/>
                    </a:lnTo>
                    <a:lnTo>
                      <a:pt x="79" y="58"/>
                    </a:lnTo>
                    <a:lnTo>
                      <a:pt x="70" y="57"/>
                    </a:lnTo>
                    <a:lnTo>
                      <a:pt x="61" y="53"/>
                    </a:lnTo>
                    <a:lnTo>
                      <a:pt x="53" y="50"/>
                    </a:lnTo>
                    <a:lnTo>
                      <a:pt x="46" y="44"/>
                    </a:lnTo>
                    <a:lnTo>
                      <a:pt x="40" y="38"/>
                    </a:lnTo>
                    <a:lnTo>
                      <a:pt x="32" y="30"/>
                    </a:lnTo>
                    <a:lnTo>
                      <a:pt x="26" y="21"/>
                    </a:lnTo>
                    <a:lnTo>
                      <a:pt x="18" y="11"/>
                    </a:lnTo>
                    <a:lnTo>
                      <a:pt x="11" y="0"/>
                    </a:lnTo>
                    <a:lnTo>
                      <a:pt x="0" y="5"/>
                    </a:lnTo>
                    <a:lnTo>
                      <a:pt x="8" y="17"/>
                    </a:lnTo>
                    <a:lnTo>
                      <a:pt x="15" y="28"/>
                    </a:lnTo>
                    <a:lnTo>
                      <a:pt x="21" y="38"/>
                    </a:lnTo>
                    <a:lnTo>
                      <a:pt x="29" y="45"/>
                    </a:lnTo>
                    <a:lnTo>
                      <a:pt x="38" y="54"/>
                    </a:lnTo>
                    <a:lnTo>
                      <a:pt x="46" y="60"/>
                    </a:lnTo>
                    <a:lnTo>
                      <a:pt x="56" y="64"/>
                    </a:lnTo>
                    <a:lnTo>
                      <a:pt x="66" y="68"/>
                    </a:lnTo>
                    <a:lnTo>
                      <a:pt x="76" y="70"/>
                    </a:lnTo>
                    <a:lnTo>
                      <a:pt x="89" y="71"/>
                    </a:lnTo>
                    <a:lnTo>
                      <a:pt x="102" y="71"/>
                    </a:lnTo>
                    <a:lnTo>
                      <a:pt x="116" y="70"/>
                    </a:lnTo>
                    <a:lnTo>
                      <a:pt x="148" y="66"/>
                    </a:lnTo>
                    <a:lnTo>
                      <a:pt x="188" y="57"/>
                    </a:lnTo>
                    <a:lnTo>
                      <a:pt x="185"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1" name="Freeform 267"/>
              <p:cNvSpPr>
                <a:spLocks/>
              </p:cNvSpPr>
              <p:nvPr/>
            </p:nvSpPr>
            <p:spPr bwMode="auto">
              <a:xfrm>
                <a:off x="5014" y="3792"/>
                <a:ext cx="27" cy="52"/>
              </a:xfrm>
              <a:custGeom>
                <a:avLst/>
                <a:gdLst>
                  <a:gd name="T0" fmla="*/ 6 w 53"/>
                  <a:gd name="T1" fmla="*/ 0 h 103"/>
                  <a:gd name="T2" fmla="*/ 6 w 53"/>
                  <a:gd name="T3" fmla="*/ 0 h 103"/>
                  <a:gd name="T4" fmla="*/ 5 w 53"/>
                  <a:gd name="T5" fmla="*/ 1 h 103"/>
                  <a:gd name="T6" fmla="*/ 5 w 53"/>
                  <a:gd name="T7" fmla="*/ 2 h 103"/>
                  <a:gd name="T8" fmla="*/ 4 w 53"/>
                  <a:gd name="T9" fmla="*/ 3 h 103"/>
                  <a:gd name="T10" fmla="*/ 4 w 53"/>
                  <a:gd name="T11" fmla="*/ 4 h 103"/>
                  <a:gd name="T12" fmla="*/ 4 w 53"/>
                  <a:gd name="T13" fmla="*/ 5 h 103"/>
                  <a:gd name="T14" fmla="*/ 4 w 53"/>
                  <a:gd name="T15" fmla="*/ 7 h 103"/>
                  <a:gd name="T16" fmla="*/ 4 w 53"/>
                  <a:gd name="T17" fmla="*/ 8 h 103"/>
                  <a:gd name="T18" fmla="*/ 4 w 53"/>
                  <a:gd name="T19" fmla="*/ 9 h 103"/>
                  <a:gd name="T20" fmla="*/ 3 w 53"/>
                  <a:gd name="T21" fmla="*/ 9 h 103"/>
                  <a:gd name="T22" fmla="*/ 3 w 53"/>
                  <a:gd name="T23" fmla="*/ 10 h 103"/>
                  <a:gd name="T24" fmla="*/ 3 w 53"/>
                  <a:gd name="T25" fmla="*/ 10 h 103"/>
                  <a:gd name="T26" fmla="*/ 2 w 53"/>
                  <a:gd name="T27" fmla="*/ 11 h 103"/>
                  <a:gd name="T28" fmla="*/ 1 w 53"/>
                  <a:gd name="T29" fmla="*/ 11 h 103"/>
                  <a:gd name="T30" fmla="*/ 0 w 53"/>
                  <a:gd name="T31" fmla="*/ 12 h 103"/>
                  <a:gd name="T32" fmla="*/ 1 w 53"/>
                  <a:gd name="T33" fmla="*/ 13 h 103"/>
                  <a:gd name="T34" fmla="*/ 2 w 53"/>
                  <a:gd name="T35" fmla="*/ 13 h 103"/>
                  <a:gd name="T36" fmla="*/ 3 w 53"/>
                  <a:gd name="T37" fmla="*/ 12 h 103"/>
                  <a:gd name="T38" fmla="*/ 4 w 53"/>
                  <a:gd name="T39" fmla="*/ 12 h 103"/>
                  <a:gd name="T40" fmla="*/ 5 w 53"/>
                  <a:gd name="T41" fmla="*/ 11 h 103"/>
                  <a:gd name="T42" fmla="*/ 5 w 53"/>
                  <a:gd name="T43" fmla="*/ 10 h 103"/>
                  <a:gd name="T44" fmla="*/ 5 w 53"/>
                  <a:gd name="T45" fmla="*/ 9 h 103"/>
                  <a:gd name="T46" fmla="*/ 6 w 53"/>
                  <a:gd name="T47" fmla="*/ 8 h 103"/>
                  <a:gd name="T48" fmla="*/ 6 w 53"/>
                  <a:gd name="T49" fmla="*/ 7 h 103"/>
                  <a:gd name="T50" fmla="*/ 6 w 53"/>
                  <a:gd name="T51" fmla="*/ 6 h 103"/>
                  <a:gd name="T52" fmla="*/ 6 w 53"/>
                  <a:gd name="T53" fmla="*/ 4 h 103"/>
                  <a:gd name="T54" fmla="*/ 6 w 53"/>
                  <a:gd name="T55" fmla="*/ 3 h 103"/>
                  <a:gd name="T56" fmla="*/ 6 w 53"/>
                  <a:gd name="T57" fmla="*/ 3 h 103"/>
                  <a:gd name="T58" fmla="*/ 7 w 53"/>
                  <a:gd name="T59" fmla="*/ 2 h 103"/>
                  <a:gd name="T60" fmla="*/ 7 w 53"/>
                  <a:gd name="T61" fmla="*/ 1 h 103"/>
                  <a:gd name="T62" fmla="*/ 7 w 53"/>
                  <a:gd name="T63" fmla="*/ 1 h 103"/>
                  <a:gd name="T64" fmla="*/ 6 w 53"/>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3" h="103">
                    <a:moveTo>
                      <a:pt x="43" y="0"/>
                    </a:moveTo>
                    <a:lnTo>
                      <a:pt x="44" y="0"/>
                    </a:lnTo>
                    <a:lnTo>
                      <a:pt x="38" y="6"/>
                    </a:lnTo>
                    <a:lnTo>
                      <a:pt x="35" y="13"/>
                    </a:lnTo>
                    <a:lnTo>
                      <a:pt x="32" y="20"/>
                    </a:lnTo>
                    <a:lnTo>
                      <a:pt x="30" y="27"/>
                    </a:lnTo>
                    <a:lnTo>
                      <a:pt x="29" y="40"/>
                    </a:lnTo>
                    <a:lnTo>
                      <a:pt x="29" y="54"/>
                    </a:lnTo>
                    <a:lnTo>
                      <a:pt x="27" y="60"/>
                    </a:lnTo>
                    <a:lnTo>
                      <a:pt x="27" y="66"/>
                    </a:lnTo>
                    <a:lnTo>
                      <a:pt x="24" y="71"/>
                    </a:lnTo>
                    <a:lnTo>
                      <a:pt x="23" y="76"/>
                    </a:lnTo>
                    <a:lnTo>
                      <a:pt x="18" y="80"/>
                    </a:lnTo>
                    <a:lnTo>
                      <a:pt x="14" y="84"/>
                    </a:lnTo>
                    <a:lnTo>
                      <a:pt x="7" y="87"/>
                    </a:lnTo>
                    <a:lnTo>
                      <a:pt x="0" y="91"/>
                    </a:lnTo>
                    <a:lnTo>
                      <a:pt x="3" y="103"/>
                    </a:lnTo>
                    <a:lnTo>
                      <a:pt x="14" y="99"/>
                    </a:lnTo>
                    <a:lnTo>
                      <a:pt x="21" y="94"/>
                    </a:lnTo>
                    <a:lnTo>
                      <a:pt x="29" y="89"/>
                    </a:lnTo>
                    <a:lnTo>
                      <a:pt x="33" y="83"/>
                    </a:lnTo>
                    <a:lnTo>
                      <a:pt x="37" y="76"/>
                    </a:lnTo>
                    <a:lnTo>
                      <a:pt x="40" y="69"/>
                    </a:lnTo>
                    <a:lnTo>
                      <a:pt x="41" y="61"/>
                    </a:lnTo>
                    <a:lnTo>
                      <a:pt x="41" y="54"/>
                    </a:lnTo>
                    <a:lnTo>
                      <a:pt x="41" y="41"/>
                    </a:lnTo>
                    <a:lnTo>
                      <a:pt x="43" y="28"/>
                    </a:lnTo>
                    <a:lnTo>
                      <a:pt x="44" y="23"/>
                    </a:lnTo>
                    <a:lnTo>
                      <a:pt x="46" y="17"/>
                    </a:lnTo>
                    <a:lnTo>
                      <a:pt x="49" y="13"/>
                    </a:lnTo>
                    <a:lnTo>
                      <a:pt x="53" y="8"/>
                    </a:lnTo>
                    <a:lnTo>
                      <a:pt x="53" y="7"/>
                    </a:lnTo>
                    <a:lnTo>
                      <a:pt x="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2" name="Freeform 268"/>
              <p:cNvSpPr>
                <a:spLocks/>
              </p:cNvSpPr>
              <p:nvPr/>
            </p:nvSpPr>
            <p:spPr bwMode="auto">
              <a:xfrm>
                <a:off x="5012" y="3752"/>
                <a:ext cx="39" cy="44"/>
              </a:xfrm>
              <a:custGeom>
                <a:avLst/>
                <a:gdLst>
                  <a:gd name="T0" fmla="*/ 1 w 78"/>
                  <a:gd name="T1" fmla="*/ 0 h 89"/>
                  <a:gd name="T2" fmla="*/ 1 w 78"/>
                  <a:gd name="T3" fmla="*/ 1 h 89"/>
                  <a:gd name="T4" fmla="*/ 2 w 78"/>
                  <a:gd name="T5" fmla="*/ 1 h 89"/>
                  <a:gd name="T6" fmla="*/ 4 w 78"/>
                  <a:gd name="T7" fmla="*/ 1 h 89"/>
                  <a:gd name="T8" fmla="*/ 5 w 78"/>
                  <a:gd name="T9" fmla="*/ 2 h 89"/>
                  <a:gd name="T10" fmla="*/ 6 w 78"/>
                  <a:gd name="T11" fmla="*/ 2 h 89"/>
                  <a:gd name="T12" fmla="*/ 7 w 78"/>
                  <a:gd name="T13" fmla="*/ 2 h 89"/>
                  <a:gd name="T14" fmla="*/ 7 w 78"/>
                  <a:gd name="T15" fmla="*/ 3 h 89"/>
                  <a:gd name="T16" fmla="*/ 8 w 78"/>
                  <a:gd name="T17" fmla="*/ 3 h 89"/>
                  <a:gd name="T18" fmla="*/ 8 w 78"/>
                  <a:gd name="T19" fmla="*/ 4 h 89"/>
                  <a:gd name="T20" fmla="*/ 8 w 78"/>
                  <a:gd name="T21" fmla="*/ 4 h 89"/>
                  <a:gd name="T22" fmla="*/ 8 w 78"/>
                  <a:gd name="T23" fmla="*/ 5 h 89"/>
                  <a:gd name="T24" fmla="*/ 8 w 78"/>
                  <a:gd name="T25" fmla="*/ 6 h 89"/>
                  <a:gd name="T26" fmla="*/ 8 w 78"/>
                  <a:gd name="T27" fmla="*/ 7 h 89"/>
                  <a:gd name="T28" fmla="*/ 7 w 78"/>
                  <a:gd name="T29" fmla="*/ 9 h 89"/>
                  <a:gd name="T30" fmla="*/ 6 w 78"/>
                  <a:gd name="T31" fmla="*/ 10 h 89"/>
                  <a:gd name="T32" fmla="*/ 8 w 78"/>
                  <a:gd name="T33" fmla="*/ 11 h 89"/>
                  <a:gd name="T34" fmla="*/ 9 w 78"/>
                  <a:gd name="T35" fmla="*/ 9 h 89"/>
                  <a:gd name="T36" fmla="*/ 10 w 78"/>
                  <a:gd name="T37" fmla="*/ 8 h 89"/>
                  <a:gd name="T38" fmla="*/ 10 w 78"/>
                  <a:gd name="T39" fmla="*/ 7 h 89"/>
                  <a:gd name="T40" fmla="*/ 10 w 78"/>
                  <a:gd name="T41" fmla="*/ 5 h 89"/>
                  <a:gd name="T42" fmla="*/ 10 w 78"/>
                  <a:gd name="T43" fmla="*/ 4 h 89"/>
                  <a:gd name="T44" fmla="*/ 10 w 78"/>
                  <a:gd name="T45" fmla="*/ 3 h 89"/>
                  <a:gd name="T46" fmla="*/ 9 w 78"/>
                  <a:gd name="T47" fmla="*/ 2 h 89"/>
                  <a:gd name="T48" fmla="*/ 8 w 78"/>
                  <a:gd name="T49" fmla="*/ 2 h 89"/>
                  <a:gd name="T50" fmla="*/ 8 w 78"/>
                  <a:gd name="T51" fmla="*/ 1 h 89"/>
                  <a:gd name="T52" fmla="*/ 7 w 78"/>
                  <a:gd name="T53" fmla="*/ 0 h 89"/>
                  <a:gd name="T54" fmla="*/ 6 w 78"/>
                  <a:gd name="T55" fmla="*/ 0 h 89"/>
                  <a:gd name="T56" fmla="*/ 4 w 78"/>
                  <a:gd name="T57" fmla="*/ 0 h 89"/>
                  <a:gd name="T58" fmla="*/ 3 w 78"/>
                  <a:gd name="T59" fmla="*/ 0 h 89"/>
                  <a:gd name="T60" fmla="*/ 1 w 78"/>
                  <a:gd name="T61" fmla="*/ 0 h 89"/>
                  <a:gd name="T62" fmla="*/ 0 w 78"/>
                  <a:gd name="T63" fmla="*/ 1 h 89"/>
                  <a:gd name="T64" fmla="*/ 1 w 78"/>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89">
                    <a:moveTo>
                      <a:pt x="5" y="0"/>
                    </a:moveTo>
                    <a:lnTo>
                      <a:pt x="3" y="12"/>
                    </a:lnTo>
                    <a:lnTo>
                      <a:pt x="16" y="12"/>
                    </a:lnTo>
                    <a:lnTo>
                      <a:pt x="29" y="15"/>
                    </a:lnTo>
                    <a:lnTo>
                      <a:pt x="37" y="16"/>
                    </a:lnTo>
                    <a:lnTo>
                      <a:pt x="43" y="19"/>
                    </a:lnTo>
                    <a:lnTo>
                      <a:pt x="49" y="22"/>
                    </a:lnTo>
                    <a:lnTo>
                      <a:pt x="55" y="26"/>
                    </a:lnTo>
                    <a:lnTo>
                      <a:pt x="58" y="29"/>
                    </a:lnTo>
                    <a:lnTo>
                      <a:pt x="63" y="35"/>
                    </a:lnTo>
                    <a:lnTo>
                      <a:pt x="64" y="39"/>
                    </a:lnTo>
                    <a:lnTo>
                      <a:pt x="64" y="46"/>
                    </a:lnTo>
                    <a:lnTo>
                      <a:pt x="64" y="53"/>
                    </a:lnTo>
                    <a:lnTo>
                      <a:pt x="61" y="62"/>
                    </a:lnTo>
                    <a:lnTo>
                      <a:pt x="55" y="72"/>
                    </a:lnTo>
                    <a:lnTo>
                      <a:pt x="48" y="82"/>
                    </a:lnTo>
                    <a:lnTo>
                      <a:pt x="58" y="89"/>
                    </a:lnTo>
                    <a:lnTo>
                      <a:pt x="68" y="78"/>
                    </a:lnTo>
                    <a:lnTo>
                      <a:pt x="74" y="66"/>
                    </a:lnTo>
                    <a:lnTo>
                      <a:pt x="77" y="56"/>
                    </a:lnTo>
                    <a:lnTo>
                      <a:pt x="78" y="46"/>
                    </a:lnTo>
                    <a:lnTo>
                      <a:pt x="77" y="37"/>
                    </a:lnTo>
                    <a:lnTo>
                      <a:pt x="74" y="29"/>
                    </a:lnTo>
                    <a:lnTo>
                      <a:pt x="69" y="22"/>
                    </a:lnTo>
                    <a:lnTo>
                      <a:pt x="63" y="16"/>
                    </a:lnTo>
                    <a:lnTo>
                      <a:pt x="57" y="12"/>
                    </a:lnTo>
                    <a:lnTo>
                      <a:pt x="49" y="7"/>
                    </a:lnTo>
                    <a:lnTo>
                      <a:pt x="42" y="5"/>
                    </a:lnTo>
                    <a:lnTo>
                      <a:pt x="32" y="3"/>
                    </a:lnTo>
                    <a:lnTo>
                      <a:pt x="17" y="0"/>
                    </a:lnTo>
                    <a:lnTo>
                      <a:pt x="2" y="0"/>
                    </a:lnTo>
                    <a:lnTo>
                      <a:pt x="0" y="12"/>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3" name="Freeform 269"/>
              <p:cNvSpPr>
                <a:spLocks/>
              </p:cNvSpPr>
              <p:nvPr/>
            </p:nvSpPr>
            <p:spPr bwMode="auto">
              <a:xfrm>
                <a:off x="5006" y="3752"/>
                <a:ext cx="22" cy="45"/>
              </a:xfrm>
              <a:custGeom>
                <a:avLst/>
                <a:gdLst>
                  <a:gd name="T0" fmla="*/ 1 w 44"/>
                  <a:gd name="T1" fmla="*/ 11 h 92"/>
                  <a:gd name="T2" fmla="*/ 1 w 44"/>
                  <a:gd name="T3" fmla="*/ 11 h 92"/>
                  <a:gd name="T4" fmla="*/ 3 w 44"/>
                  <a:gd name="T5" fmla="*/ 10 h 92"/>
                  <a:gd name="T6" fmla="*/ 4 w 44"/>
                  <a:gd name="T7" fmla="*/ 8 h 92"/>
                  <a:gd name="T8" fmla="*/ 5 w 44"/>
                  <a:gd name="T9" fmla="*/ 7 h 92"/>
                  <a:gd name="T10" fmla="*/ 6 w 44"/>
                  <a:gd name="T11" fmla="*/ 5 h 92"/>
                  <a:gd name="T12" fmla="*/ 6 w 44"/>
                  <a:gd name="T13" fmla="*/ 5 h 92"/>
                  <a:gd name="T14" fmla="*/ 6 w 44"/>
                  <a:gd name="T15" fmla="*/ 4 h 92"/>
                  <a:gd name="T16" fmla="*/ 6 w 44"/>
                  <a:gd name="T17" fmla="*/ 3 h 92"/>
                  <a:gd name="T18" fmla="*/ 6 w 44"/>
                  <a:gd name="T19" fmla="*/ 2 h 92"/>
                  <a:gd name="T20" fmla="*/ 5 w 44"/>
                  <a:gd name="T21" fmla="*/ 1 h 92"/>
                  <a:gd name="T22" fmla="*/ 4 w 44"/>
                  <a:gd name="T23" fmla="*/ 1 h 92"/>
                  <a:gd name="T24" fmla="*/ 4 w 44"/>
                  <a:gd name="T25" fmla="*/ 0 h 92"/>
                  <a:gd name="T26" fmla="*/ 3 w 44"/>
                  <a:gd name="T27" fmla="*/ 0 h 92"/>
                  <a:gd name="T28" fmla="*/ 2 w 44"/>
                  <a:gd name="T29" fmla="*/ 1 h 92"/>
                  <a:gd name="T30" fmla="*/ 3 w 44"/>
                  <a:gd name="T31" fmla="*/ 1 h 92"/>
                  <a:gd name="T32" fmla="*/ 3 w 44"/>
                  <a:gd name="T33" fmla="*/ 2 h 92"/>
                  <a:gd name="T34" fmla="*/ 4 w 44"/>
                  <a:gd name="T35" fmla="*/ 2 h 92"/>
                  <a:gd name="T36" fmla="*/ 4 w 44"/>
                  <a:gd name="T37" fmla="*/ 3 h 92"/>
                  <a:gd name="T38" fmla="*/ 4 w 44"/>
                  <a:gd name="T39" fmla="*/ 3 h 92"/>
                  <a:gd name="T40" fmla="*/ 4 w 44"/>
                  <a:gd name="T41" fmla="*/ 4 h 92"/>
                  <a:gd name="T42" fmla="*/ 4 w 44"/>
                  <a:gd name="T43" fmla="*/ 4 h 92"/>
                  <a:gd name="T44" fmla="*/ 4 w 44"/>
                  <a:gd name="T45" fmla="*/ 5 h 92"/>
                  <a:gd name="T46" fmla="*/ 4 w 44"/>
                  <a:gd name="T47" fmla="*/ 6 h 92"/>
                  <a:gd name="T48" fmla="*/ 3 w 44"/>
                  <a:gd name="T49" fmla="*/ 8 h 92"/>
                  <a:gd name="T50" fmla="*/ 2 w 44"/>
                  <a:gd name="T51" fmla="*/ 9 h 92"/>
                  <a:gd name="T52" fmla="*/ 0 w 44"/>
                  <a:gd name="T53" fmla="*/ 9 h 92"/>
                  <a:gd name="T54" fmla="*/ 1 w 44"/>
                  <a:gd name="T55" fmla="*/ 9 h 92"/>
                  <a:gd name="T56" fmla="*/ 1 w 44"/>
                  <a:gd name="T57" fmla="*/ 11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4" h="92">
                    <a:moveTo>
                      <a:pt x="6" y="92"/>
                    </a:moveTo>
                    <a:lnTo>
                      <a:pt x="8" y="90"/>
                    </a:lnTo>
                    <a:lnTo>
                      <a:pt x="18" y="82"/>
                    </a:lnTo>
                    <a:lnTo>
                      <a:pt x="29" y="72"/>
                    </a:lnTo>
                    <a:lnTo>
                      <a:pt x="38" y="59"/>
                    </a:lnTo>
                    <a:lnTo>
                      <a:pt x="43" y="47"/>
                    </a:lnTo>
                    <a:lnTo>
                      <a:pt x="44" y="40"/>
                    </a:lnTo>
                    <a:lnTo>
                      <a:pt x="44" y="33"/>
                    </a:lnTo>
                    <a:lnTo>
                      <a:pt x="44" y="27"/>
                    </a:lnTo>
                    <a:lnTo>
                      <a:pt x="41" y="20"/>
                    </a:lnTo>
                    <a:lnTo>
                      <a:pt x="38" y="15"/>
                    </a:lnTo>
                    <a:lnTo>
                      <a:pt x="32" y="9"/>
                    </a:lnTo>
                    <a:lnTo>
                      <a:pt x="26" y="5"/>
                    </a:lnTo>
                    <a:lnTo>
                      <a:pt x="17" y="0"/>
                    </a:lnTo>
                    <a:lnTo>
                      <a:pt x="12" y="12"/>
                    </a:lnTo>
                    <a:lnTo>
                      <a:pt x="18" y="15"/>
                    </a:lnTo>
                    <a:lnTo>
                      <a:pt x="23" y="17"/>
                    </a:lnTo>
                    <a:lnTo>
                      <a:pt x="28" y="22"/>
                    </a:lnTo>
                    <a:lnTo>
                      <a:pt x="31" y="26"/>
                    </a:lnTo>
                    <a:lnTo>
                      <a:pt x="32" y="30"/>
                    </a:lnTo>
                    <a:lnTo>
                      <a:pt x="32" y="35"/>
                    </a:lnTo>
                    <a:lnTo>
                      <a:pt x="32" y="39"/>
                    </a:lnTo>
                    <a:lnTo>
                      <a:pt x="31" y="43"/>
                    </a:lnTo>
                    <a:lnTo>
                      <a:pt x="26" y="55"/>
                    </a:lnTo>
                    <a:lnTo>
                      <a:pt x="20" y="65"/>
                    </a:lnTo>
                    <a:lnTo>
                      <a:pt x="11" y="73"/>
                    </a:lnTo>
                    <a:lnTo>
                      <a:pt x="0" y="80"/>
                    </a:lnTo>
                    <a:lnTo>
                      <a:pt x="2" y="80"/>
                    </a:lnTo>
                    <a:lnTo>
                      <a:pt x="6"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4" name="Freeform 270"/>
              <p:cNvSpPr>
                <a:spLocks/>
              </p:cNvSpPr>
              <p:nvPr/>
            </p:nvSpPr>
            <p:spPr bwMode="auto">
              <a:xfrm>
                <a:off x="4962" y="3767"/>
                <a:ext cx="47" cy="35"/>
              </a:xfrm>
              <a:custGeom>
                <a:avLst/>
                <a:gdLst>
                  <a:gd name="T0" fmla="*/ 1 w 95"/>
                  <a:gd name="T1" fmla="*/ 1 h 70"/>
                  <a:gd name="T2" fmla="*/ 0 w 95"/>
                  <a:gd name="T3" fmla="*/ 1 h 70"/>
                  <a:gd name="T4" fmla="*/ 0 w 95"/>
                  <a:gd name="T5" fmla="*/ 3 h 70"/>
                  <a:gd name="T6" fmla="*/ 0 w 95"/>
                  <a:gd name="T7" fmla="*/ 5 h 70"/>
                  <a:gd name="T8" fmla="*/ 1 w 95"/>
                  <a:gd name="T9" fmla="*/ 6 h 70"/>
                  <a:gd name="T10" fmla="*/ 1 w 95"/>
                  <a:gd name="T11" fmla="*/ 6 h 70"/>
                  <a:gd name="T12" fmla="*/ 2 w 95"/>
                  <a:gd name="T13" fmla="*/ 7 h 70"/>
                  <a:gd name="T14" fmla="*/ 2 w 95"/>
                  <a:gd name="T15" fmla="*/ 8 h 70"/>
                  <a:gd name="T16" fmla="*/ 3 w 95"/>
                  <a:gd name="T17" fmla="*/ 8 h 70"/>
                  <a:gd name="T18" fmla="*/ 4 w 95"/>
                  <a:gd name="T19" fmla="*/ 9 h 70"/>
                  <a:gd name="T20" fmla="*/ 5 w 95"/>
                  <a:gd name="T21" fmla="*/ 9 h 70"/>
                  <a:gd name="T22" fmla="*/ 6 w 95"/>
                  <a:gd name="T23" fmla="*/ 9 h 70"/>
                  <a:gd name="T24" fmla="*/ 7 w 95"/>
                  <a:gd name="T25" fmla="*/ 9 h 70"/>
                  <a:gd name="T26" fmla="*/ 8 w 95"/>
                  <a:gd name="T27" fmla="*/ 9 h 70"/>
                  <a:gd name="T28" fmla="*/ 10 w 95"/>
                  <a:gd name="T29" fmla="*/ 8 h 70"/>
                  <a:gd name="T30" fmla="*/ 11 w 95"/>
                  <a:gd name="T31" fmla="*/ 8 h 70"/>
                  <a:gd name="T32" fmla="*/ 11 w 95"/>
                  <a:gd name="T33" fmla="*/ 6 h 70"/>
                  <a:gd name="T34" fmla="*/ 9 w 95"/>
                  <a:gd name="T35" fmla="*/ 7 h 70"/>
                  <a:gd name="T36" fmla="*/ 8 w 95"/>
                  <a:gd name="T37" fmla="*/ 7 h 70"/>
                  <a:gd name="T38" fmla="*/ 7 w 95"/>
                  <a:gd name="T39" fmla="*/ 8 h 70"/>
                  <a:gd name="T40" fmla="*/ 6 w 95"/>
                  <a:gd name="T41" fmla="*/ 8 h 70"/>
                  <a:gd name="T42" fmla="*/ 5 w 95"/>
                  <a:gd name="T43" fmla="*/ 8 h 70"/>
                  <a:gd name="T44" fmla="*/ 4 w 95"/>
                  <a:gd name="T45" fmla="*/ 7 h 70"/>
                  <a:gd name="T46" fmla="*/ 4 w 95"/>
                  <a:gd name="T47" fmla="*/ 7 h 70"/>
                  <a:gd name="T48" fmla="*/ 3 w 95"/>
                  <a:gd name="T49" fmla="*/ 7 h 70"/>
                  <a:gd name="T50" fmla="*/ 3 w 95"/>
                  <a:gd name="T51" fmla="*/ 6 h 70"/>
                  <a:gd name="T52" fmla="*/ 2 w 95"/>
                  <a:gd name="T53" fmla="*/ 6 h 70"/>
                  <a:gd name="T54" fmla="*/ 2 w 95"/>
                  <a:gd name="T55" fmla="*/ 5 h 70"/>
                  <a:gd name="T56" fmla="*/ 2 w 95"/>
                  <a:gd name="T57" fmla="*/ 4 h 70"/>
                  <a:gd name="T58" fmla="*/ 2 w 95"/>
                  <a:gd name="T59" fmla="*/ 3 h 70"/>
                  <a:gd name="T60" fmla="*/ 1 w 95"/>
                  <a:gd name="T61" fmla="*/ 1 h 70"/>
                  <a:gd name="T62" fmla="*/ 0 w 95"/>
                  <a:gd name="T63" fmla="*/ 0 h 70"/>
                  <a:gd name="T64" fmla="*/ 1 w 95"/>
                  <a:gd name="T65" fmla="*/ 1 h 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5" h="70">
                    <a:moveTo>
                      <a:pt x="13" y="5"/>
                    </a:moveTo>
                    <a:lnTo>
                      <a:pt x="0" y="3"/>
                    </a:lnTo>
                    <a:lnTo>
                      <a:pt x="3" y="20"/>
                    </a:lnTo>
                    <a:lnTo>
                      <a:pt x="6" y="34"/>
                    </a:lnTo>
                    <a:lnTo>
                      <a:pt x="10" y="41"/>
                    </a:lnTo>
                    <a:lnTo>
                      <a:pt x="13" y="48"/>
                    </a:lnTo>
                    <a:lnTo>
                      <a:pt x="16" y="54"/>
                    </a:lnTo>
                    <a:lnTo>
                      <a:pt x="22" y="60"/>
                    </a:lnTo>
                    <a:lnTo>
                      <a:pt x="28" y="64"/>
                    </a:lnTo>
                    <a:lnTo>
                      <a:pt x="34" y="67"/>
                    </a:lnTo>
                    <a:lnTo>
                      <a:pt x="42" y="68"/>
                    </a:lnTo>
                    <a:lnTo>
                      <a:pt x="51" y="70"/>
                    </a:lnTo>
                    <a:lnTo>
                      <a:pt x="60" y="70"/>
                    </a:lnTo>
                    <a:lnTo>
                      <a:pt x="71" y="67"/>
                    </a:lnTo>
                    <a:lnTo>
                      <a:pt x="83" y="64"/>
                    </a:lnTo>
                    <a:lnTo>
                      <a:pt x="95" y="60"/>
                    </a:lnTo>
                    <a:lnTo>
                      <a:pt x="91" y="48"/>
                    </a:lnTo>
                    <a:lnTo>
                      <a:pt x="78" y="53"/>
                    </a:lnTo>
                    <a:lnTo>
                      <a:pt x="68" y="56"/>
                    </a:lnTo>
                    <a:lnTo>
                      <a:pt x="58" y="57"/>
                    </a:lnTo>
                    <a:lnTo>
                      <a:pt x="51" y="58"/>
                    </a:lnTo>
                    <a:lnTo>
                      <a:pt x="45" y="57"/>
                    </a:lnTo>
                    <a:lnTo>
                      <a:pt x="39" y="56"/>
                    </a:lnTo>
                    <a:lnTo>
                      <a:pt x="34" y="54"/>
                    </a:lnTo>
                    <a:lnTo>
                      <a:pt x="29" y="50"/>
                    </a:lnTo>
                    <a:lnTo>
                      <a:pt x="26" y="47"/>
                    </a:lnTo>
                    <a:lnTo>
                      <a:pt x="23" y="43"/>
                    </a:lnTo>
                    <a:lnTo>
                      <a:pt x="20" y="37"/>
                    </a:lnTo>
                    <a:lnTo>
                      <a:pt x="19" y="31"/>
                    </a:lnTo>
                    <a:lnTo>
                      <a:pt x="16" y="17"/>
                    </a:lnTo>
                    <a:lnTo>
                      <a:pt x="14" y="3"/>
                    </a:lnTo>
                    <a:lnTo>
                      <a:pt x="0" y="0"/>
                    </a:lnTo>
                    <a:lnTo>
                      <a:pt x="13"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5" name="Freeform 271"/>
              <p:cNvSpPr>
                <a:spLocks/>
              </p:cNvSpPr>
              <p:nvPr/>
            </p:nvSpPr>
            <p:spPr bwMode="auto">
              <a:xfrm>
                <a:off x="5266" y="3722"/>
                <a:ext cx="18" cy="16"/>
              </a:xfrm>
              <a:custGeom>
                <a:avLst/>
                <a:gdLst>
                  <a:gd name="T0" fmla="*/ 5 w 36"/>
                  <a:gd name="T1" fmla="*/ 3 h 31"/>
                  <a:gd name="T2" fmla="*/ 5 w 36"/>
                  <a:gd name="T3" fmla="*/ 3 h 31"/>
                  <a:gd name="T4" fmla="*/ 4 w 36"/>
                  <a:gd name="T5" fmla="*/ 3 h 31"/>
                  <a:gd name="T6" fmla="*/ 3 w 36"/>
                  <a:gd name="T7" fmla="*/ 2 h 31"/>
                  <a:gd name="T8" fmla="*/ 3 w 36"/>
                  <a:gd name="T9" fmla="*/ 2 h 31"/>
                  <a:gd name="T10" fmla="*/ 3 w 36"/>
                  <a:gd name="T11" fmla="*/ 2 h 31"/>
                  <a:gd name="T12" fmla="*/ 2 w 36"/>
                  <a:gd name="T13" fmla="*/ 2 h 31"/>
                  <a:gd name="T14" fmla="*/ 2 w 36"/>
                  <a:gd name="T15" fmla="*/ 1 h 31"/>
                  <a:gd name="T16" fmla="*/ 2 w 36"/>
                  <a:gd name="T17" fmla="*/ 1 h 31"/>
                  <a:gd name="T18" fmla="*/ 2 w 36"/>
                  <a:gd name="T19" fmla="*/ 0 h 31"/>
                  <a:gd name="T20" fmla="*/ 0 w 36"/>
                  <a:gd name="T21" fmla="*/ 0 h 31"/>
                  <a:gd name="T22" fmla="*/ 0 w 36"/>
                  <a:gd name="T23" fmla="*/ 1 h 31"/>
                  <a:gd name="T24" fmla="*/ 1 w 36"/>
                  <a:gd name="T25" fmla="*/ 2 h 31"/>
                  <a:gd name="T26" fmla="*/ 1 w 36"/>
                  <a:gd name="T27" fmla="*/ 2 h 31"/>
                  <a:gd name="T28" fmla="*/ 1 w 36"/>
                  <a:gd name="T29" fmla="*/ 3 h 31"/>
                  <a:gd name="T30" fmla="*/ 2 w 36"/>
                  <a:gd name="T31" fmla="*/ 3 h 31"/>
                  <a:gd name="T32" fmla="*/ 3 w 36"/>
                  <a:gd name="T33" fmla="*/ 4 h 31"/>
                  <a:gd name="T34" fmla="*/ 4 w 36"/>
                  <a:gd name="T35" fmla="*/ 4 h 31"/>
                  <a:gd name="T36" fmla="*/ 5 w 36"/>
                  <a:gd name="T37" fmla="*/ 4 h 31"/>
                  <a:gd name="T38" fmla="*/ 5 w 36"/>
                  <a:gd name="T39" fmla="*/ 4 h 31"/>
                  <a:gd name="T40" fmla="*/ 5 w 36"/>
                  <a:gd name="T41" fmla="*/ 3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31">
                    <a:moveTo>
                      <a:pt x="35" y="18"/>
                    </a:moveTo>
                    <a:lnTo>
                      <a:pt x="36" y="20"/>
                    </a:lnTo>
                    <a:lnTo>
                      <a:pt x="29" y="18"/>
                    </a:lnTo>
                    <a:lnTo>
                      <a:pt x="24" y="15"/>
                    </a:lnTo>
                    <a:lnTo>
                      <a:pt x="20" y="14"/>
                    </a:lnTo>
                    <a:lnTo>
                      <a:pt x="17" y="11"/>
                    </a:lnTo>
                    <a:lnTo>
                      <a:pt x="15" y="10"/>
                    </a:lnTo>
                    <a:lnTo>
                      <a:pt x="14" y="7"/>
                    </a:lnTo>
                    <a:lnTo>
                      <a:pt x="12" y="4"/>
                    </a:lnTo>
                    <a:lnTo>
                      <a:pt x="12" y="0"/>
                    </a:lnTo>
                    <a:lnTo>
                      <a:pt x="0" y="0"/>
                    </a:lnTo>
                    <a:lnTo>
                      <a:pt x="0" y="5"/>
                    </a:lnTo>
                    <a:lnTo>
                      <a:pt x="1" y="11"/>
                    </a:lnTo>
                    <a:lnTo>
                      <a:pt x="4" y="15"/>
                    </a:lnTo>
                    <a:lnTo>
                      <a:pt x="7" y="20"/>
                    </a:lnTo>
                    <a:lnTo>
                      <a:pt x="12" y="24"/>
                    </a:lnTo>
                    <a:lnTo>
                      <a:pt x="18" y="27"/>
                    </a:lnTo>
                    <a:lnTo>
                      <a:pt x="26" y="30"/>
                    </a:lnTo>
                    <a:lnTo>
                      <a:pt x="33" y="31"/>
                    </a:lnTo>
                    <a:lnTo>
                      <a:pt x="35" y="31"/>
                    </a:lnTo>
                    <a:lnTo>
                      <a:pt x="35" y="1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6" name="Freeform 272"/>
              <p:cNvSpPr>
                <a:spLocks/>
              </p:cNvSpPr>
              <p:nvPr/>
            </p:nvSpPr>
            <p:spPr bwMode="auto">
              <a:xfrm>
                <a:off x="5283" y="3732"/>
                <a:ext cx="15" cy="6"/>
              </a:xfrm>
              <a:custGeom>
                <a:avLst/>
                <a:gdLst>
                  <a:gd name="T0" fmla="*/ 3 w 29"/>
                  <a:gd name="T1" fmla="*/ 0 h 13"/>
                  <a:gd name="T2" fmla="*/ 3 w 29"/>
                  <a:gd name="T3" fmla="*/ 0 h 13"/>
                  <a:gd name="T4" fmla="*/ 2 w 29"/>
                  <a:gd name="T5" fmla="*/ 0 h 13"/>
                  <a:gd name="T6" fmla="*/ 0 w 29"/>
                  <a:gd name="T7" fmla="*/ 0 h 13"/>
                  <a:gd name="T8" fmla="*/ 0 w 29"/>
                  <a:gd name="T9" fmla="*/ 1 h 13"/>
                  <a:gd name="T10" fmla="*/ 2 w 29"/>
                  <a:gd name="T11" fmla="*/ 1 h 13"/>
                  <a:gd name="T12" fmla="*/ 3 w 29"/>
                  <a:gd name="T13" fmla="*/ 1 h 13"/>
                  <a:gd name="T14" fmla="*/ 4 w 29"/>
                  <a:gd name="T15" fmla="*/ 1 h 13"/>
                  <a:gd name="T16" fmla="*/ 3 w 29"/>
                  <a:gd name="T17" fmla="*/ 1 h 13"/>
                  <a:gd name="T18" fmla="*/ 4 w 29"/>
                  <a:gd name="T19" fmla="*/ 1 h 13"/>
                  <a:gd name="T20" fmla="*/ 4 w 29"/>
                  <a:gd name="T21" fmla="*/ 1 h 13"/>
                  <a:gd name="T22" fmla="*/ 3 w 2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13">
                    <a:moveTo>
                      <a:pt x="20" y="3"/>
                    </a:moveTo>
                    <a:lnTo>
                      <a:pt x="24" y="0"/>
                    </a:lnTo>
                    <a:lnTo>
                      <a:pt x="12" y="0"/>
                    </a:lnTo>
                    <a:lnTo>
                      <a:pt x="0" y="0"/>
                    </a:lnTo>
                    <a:lnTo>
                      <a:pt x="0" y="13"/>
                    </a:lnTo>
                    <a:lnTo>
                      <a:pt x="12" y="13"/>
                    </a:lnTo>
                    <a:lnTo>
                      <a:pt x="24" y="13"/>
                    </a:lnTo>
                    <a:lnTo>
                      <a:pt x="29" y="12"/>
                    </a:lnTo>
                    <a:lnTo>
                      <a:pt x="24" y="13"/>
                    </a:lnTo>
                    <a:lnTo>
                      <a:pt x="27" y="13"/>
                    </a:lnTo>
                    <a:lnTo>
                      <a:pt x="29" y="12"/>
                    </a:lnTo>
                    <a:lnTo>
                      <a:pt x="2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7" name="Freeform 273"/>
              <p:cNvSpPr>
                <a:spLocks/>
              </p:cNvSpPr>
              <p:nvPr/>
            </p:nvSpPr>
            <p:spPr bwMode="auto">
              <a:xfrm>
                <a:off x="5293" y="3721"/>
                <a:ext cx="23" cy="16"/>
              </a:xfrm>
              <a:custGeom>
                <a:avLst/>
                <a:gdLst>
                  <a:gd name="T0" fmla="*/ 6 w 46"/>
                  <a:gd name="T1" fmla="*/ 0 h 33"/>
                  <a:gd name="T2" fmla="*/ 6 w 46"/>
                  <a:gd name="T3" fmla="*/ 0 h 33"/>
                  <a:gd name="T4" fmla="*/ 5 w 46"/>
                  <a:gd name="T5" fmla="*/ 0 h 33"/>
                  <a:gd name="T6" fmla="*/ 4 w 46"/>
                  <a:gd name="T7" fmla="*/ 0 h 33"/>
                  <a:gd name="T8" fmla="*/ 3 w 46"/>
                  <a:gd name="T9" fmla="*/ 0 h 33"/>
                  <a:gd name="T10" fmla="*/ 3 w 46"/>
                  <a:gd name="T11" fmla="*/ 1 h 33"/>
                  <a:gd name="T12" fmla="*/ 1 w 46"/>
                  <a:gd name="T13" fmla="*/ 1 h 33"/>
                  <a:gd name="T14" fmla="*/ 0 w 46"/>
                  <a:gd name="T15" fmla="*/ 3 h 33"/>
                  <a:gd name="T16" fmla="*/ 2 w 46"/>
                  <a:gd name="T17" fmla="*/ 4 h 33"/>
                  <a:gd name="T18" fmla="*/ 3 w 46"/>
                  <a:gd name="T19" fmla="*/ 3 h 33"/>
                  <a:gd name="T20" fmla="*/ 3 w 46"/>
                  <a:gd name="T21" fmla="*/ 2 h 33"/>
                  <a:gd name="T22" fmla="*/ 4 w 46"/>
                  <a:gd name="T23" fmla="*/ 1 h 33"/>
                  <a:gd name="T24" fmla="*/ 5 w 46"/>
                  <a:gd name="T25" fmla="*/ 1 h 33"/>
                  <a:gd name="T26" fmla="*/ 5 w 46"/>
                  <a:gd name="T27" fmla="*/ 1 h 33"/>
                  <a:gd name="T28" fmla="*/ 6 w 46"/>
                  <a:gd name="T29" fmla="*/ 1 h 33"/>
                  <a:gd name="T30" fmla="*/ 6 w 46"/>
                  <a:gd name="T31" fmla="*/ 1 h 33"/>
                  <a:gd name="T32" fmla="*/ 6 w 4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33">
                    <a:moveTo>
                      <a:pt x="43" y="0"/>
                    </a:moveTo>
                    <a:lnTo>
                      <a:pt x="44" y="0"/>
                    </a:lnTo>
                    <a:lnTo>
                      <a:pt x="35" y="0"/>
                    </a:lnTo>
                    <a:lnTo>
                      <a:pt x="29" y="3"/>
                    </a:lnTo>
                    <a:lnTo>
                      <a:pt x="23" y="5"/>
                    </a:lnTo>
                    <a:lnTo>
                      <a:pt x="17" y="8"/>
                    </a:lnTo>
                    <a:lnTo>
                      <a:pt x="7" y="15"/>
                    </a:lnTo>
                    <a:lnTo>
                      <a:pt x="0" y="24"/>
                    </a:lnTo>
                    <a:lnTo>
                      <a:pt x="9" y="33"/>
                    </a:lnTo>
                    <a:lnTo>
                      <a:pt x="17" y="24"/>
                    </a:lnTo>
                    <a:lnTo>
                      <a:pt x="24" y="18"/>
                    </a:lnTo>
                    <a:lnTo>
                      <a:pt x="29" y="15"/>
                    </a:lnTo>
                    <a:lnTo>
                      <a:pt x="33" y="14"/>
                    </a:lnTo>
                    <a:lnTo>
                      <a:pt x="38" y="13"/>
                    </a:lnTo>
                    <a:lnTo>
                      <a:pt x="44" y="11"/>
                    </a:lnTo>
                    <a:lnTo>
                      <a:pt x="46" y="11"/>
                    </a:lnTo>
                    <a:lnTo>
                      <a:pt x="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8" name="Freeform 274"/>
              <p:cNvSpPr>
                <a:spLocks/>
              </p:cNvSpPr>
              <p:nvPr/>
            </p:nvSpPr>
            <p:spPr bwMode="auto">
              <a:xfrm>
                <a:off x="5315" y="3718"/>
                <a:ext cx="49" cy="14"/>
              </a:xfrm>
              <a:custGeom>
                <a:avLst/>
                <a:gdLst>
                  <a:gd name="T0" fmla="*/ 10 w 99"/>
                  <a:gd name="T1" fmla="*/ 4 h 27"/>
                  <a:gd name="T2" fmla="*/ 12 w 99"/>
                  <a:gd name="T3" fmla="*/ 3 h 27"/>
                  <a:gd name="T4" fmla="*/ 11 w 99"/>
                  <a:gd name="T5" fmla="*/ 2 h 27"/>
                  <a:gd name="T6" fmla="*/ 9 w 99"/>
                  <a:gd name="T7" fmla="*/ 1 h 27"/>
                  <a:gd name="T8" fmla="*/ 8 w 99"/>
                  <a:gd name="T9" fmla="*/ 1 h 27"/>
                  <a:gd name="T10" fmla="*/ 6 w 99"/>
                  <a:gd name="T11" fmla="*/ 0 h 27"/>
                  <a:gd name="T12" fmla="*/ 3 w 99"/>
                  <a:gd name="T13" fmla="*/ 1 h 27"/>
                  <a:gd name="T14" fmla="*/ 0 w 99"/>
                  <a:gd name="T15" fmla="*/ 1 h 27"/>
                  <a:gd name="T16" fmla="*/ 0 w 99"/>
                  <a:gd name="T17" fmla="*/ 3 h 27"/>
                  <a:gd name="T18" fmla="*/ 4 w 99"/>
                  <a:gd name="T19" fmla="*/ 2 h 27"/>
                  <a:gd name="T20" fmla="*/ 6 w 99"/>
                  <a:gd name="T21" fmla="*/ 2 h 27"/>
                  <a:gd name="T22" fmla="*/ 8 w 99"/>
                  <a:gd name="T23" fmla="*/ 2 h 27"/>
                  <a:gd name="T24" fmla="*/ 8 w 99"/>
                  <a:gd name="T25" fmla="*/ 2 h 27"/>
                  <a:gd name="T26" fmla="*/ 10 w 99"/>
                  <a:gd name="T27" fmla="*/ 3 h 27"/>
                  <a:gd name="T28" fmla="*/ 11 w 99"/>
                  <a:gd name="T29" fmla="*/ 4 h 27"/>
                  <a:gd name="T30" fmla="*/ 12 w 99"/>
                  <a:gd name="T31" fmla="*/ 3 h 27"/>
                  <a:gd name="T32" fmla="*/ 10 w 99"/>
                  <a:gd name="T33" fmla="*/ 4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7">
                    <a:moveTo>
                      <a:pt x="87" y="26"/>
                    </a:moveTo>
                    <a:lnTo>
                      <a:pt x="97" y="20"/>
                    </a:lnTo>
                    <a:lnTo>
                      <a:pt x="88" y="11"/>
                    </a:lnTo>
                    <a:lnTo>
                      <a:pt x="78" y="4"/>
                    </a:lnTo>
                    <a:lnTo>
                      <a:pt x="67" y="1"/>
                    </a:lnTo>
                    <a:lnTo>
                      <a:pt x="55" y="0"/>
                    </a:lnTo>
                    <a:lnTo>
                      <a:pt x="30" y="1"/>
                    </a:lnTo>
                    <a:lnTo>
                      <a:pt x="0" y="6"/>
                    </a:lnTo>
                    <a:lnTo>
                      <a:pt x="3" y="17"/>
                    </a:lnTo>
                    <a:lnTo>
                      <a:pt x="32" y="13"/>
                    </a:lnTo>
                    <a:lnTo>
                      <a:pt x="55" y="11"/>
                    </a:lnTo>
                    <a:lnTo>
                      <a:pt x="64" y="13"/>
                    </a:lnTo>
                    <a:lnTo>
                      <a:pt x="71" y="16"/>
                    </a:lnTo>
                    <a:lnTo>
                      <a:pt x="81" y="20"/>
                    </a:lnTo>
                    <a:lnTo>
                      <a:pt x="88" y="27"/>
                    </a:lnTo>
                    <a:lnTo>
                      <a:pt x="99" y="21"/>
                    </a:lnTo>
                    <a:lnTo>
                      <a:pt x="87"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49" name="Freeform 275"/>
              <p:cNvSpPr>
                <a:spLocks/>
              </p:cNvSpPr>
              <p:nvPr/>
            </p:nvSpPr>
            <p:spPr bwMode="auto">
              <a:xfrm>
                <a:off x="5308" y="3711"/>
                <a:ext cx="56" cy="20"/>
              </a:xfrm>
              <a:custGeom>
                <a:avLst/>
                <a:gdLst>
                  <a:gd name="T0" fmla="*/ 0 w 113"/>
                  <a:gd name="T1" fmla="*/ 3 h 40"/>
                  <a:gd name="T2" fmla="*/ 0 w 113"/>
                  <a:gd name="T3" fmla="*/ 3 h 40"/>
                  <a:gd name="T4" fmla="*/ 1 w 113"/>
                  <a:gd name="T5" fmla="*/ 2 h 40"/>
                  <a:gd name="T6" fmla="*/ 3 w 113"/>
                  <a:gd name="T7" fmla="*/ 2 h 40"/>
                  <a:gd name="T8" fmla="*/ 5 w 113"/>
                  <a:gd name="T9" fmla="*/ 2 h 40"/>
                  <a:gd name="T10" fmla="*/ 7 w 113"/>
                  <a:gd name="T11" fmla="*/ 2 h 40"/>
                  <a:gd name="T12" fmla="*/ 8 w 113"/>
                  <a:gd name="T13" fmla="*/ 2 h 40"/>
                  <a:gd name="T14" fmla="*/ 8 w 113"/>
                  <a:gd name="T15" fmla="*/ 2 h 40"/>
                  <a:gd name="T16" fmla="*/ 9 w 113"/>
                  <a:gd name="T17" fmla="*/ 3 h 40"/>
                  <a:gd name="T18" fmla="*/ 10 w 113"/>
                  <a:gd name="T19" fmla="*/ 3 h 40"/>
                  <a:gd name="T20" fmla="*/ 11 w 113"/>
                  <a:gd name="T21" fmla="*/ 4 h 40"/>
                  <a:gd name="T22" fmla="*/ 11 w 113"/>
                  <a:gd name="T23" fmla="*/ 4 h 40"/>
                  <a:gd name="T24" fmla="*/ 12 w 113"/>
                  <a:gd name="T25" fmla="*/ 5 h 40"/>
                  <a:gd name="T26" fmla="*/ 12 w 113"/>
                  <a:gd name="T27" fmla="*/ 5 h 40"/>
                  <a:gd name="T28" fmla="*/ 14 w 113"/>
                  <a:gd name="T29" fmla="*/ 5 h 40"/>
                  <a:gd name="T30" fmla="*/ 13 w 113"/>
                  <a:gd name="T31" fmla="*/ 4 h 40"/>
                  <a:gd name="T32" fmla="*/ 13 w 113"/>
                  <a:gd name="T33" fmla="*/ 3 h 40"/>
                  <a:gd name="T34" fmla="*/ 12 w 113"/>
                  <a:gd name="T35" fmla="*/ 2 h 40"/>
                  <a:gd name="T36" fmla="*/ 11 w 113"/>
                  <a:gd name="T37" fmla="*/ 2 h 40"/>
                  <a:gd name="T38" fmla="*/ 10 w 113"/>
                  <a:gd name="T39" fmla="*/ 1 h 40"/>
                  <a:gd name="T40" fmla="*/ 9 w 113"/>
                  <a:gd name="T41" fmla="*/ 1 h 40"/>
                  <a:gd name="T42" fmla="*/ 8 w 113"/>
                  <a:gd name="T43" fmla="*/ 1 h 40"/>
                  <a:gd name="T44" fmla="*/ 7 w 113"/>
                  <a:gd name="T45" fmla="*/ 1 h 40"/>
                  <a:gd name="T46" fmla="*/ 5 w 113"/>
                  <a:gd name="T47" fmla="*/ 0 h 40"/>
                  <a:gd name="T48" fmla="*/ 3 w 113"/>
                  <a:gd name="T49" fmla="*/ 1 h 40"/>
                  <a:gd name="T50" fmla="*/ 1 w 113"/>
                  <a:gd name="T51" fmla="*/ 1 h 40"/>
                  <a:gd name="T52" fmla="*/ 0 w 113"/>
                  <a:gd name="T53" fmla="*/ 2 h 40"/>
                  <a:gd name="T54" fmla="*/ 0 w 113"/>
                  <a:gd name="T55" fmla="*/ 1 h 40"/>
                  <a:gd name="T56" fmla="*/ 0 w 113"/>
                  <a:gd name="T57" fmla="*/ 3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3" h="40">
                    <a:moveTo>
                      <a:pt x="3" y="21"/>
                    </a:moveTo>
                    <a:lnTo>
                      <a:pt x="6" y="20"/>
                    </a:lnTo>
                    <a:lnTo>
                      <a:pt x="15" y="15"/>
                    </a:lnTo>
                    <a:lnTo>
                      <a:pt x="29" y="12"/>
                    </a:lnTo>
                    <a:lnTo>
                      <a:pt x="43" y="12"/>
                    </a:lnTo>
                    <a:lnTo>
                      <a:pt x="56" y="12"/>
                    </a:lnTo>
                    <a:lnTo>
                      <a:pt x="64" y="14"/>
                    </a:lnTo>
                    <a:lnTo>
                      <a:pt x="70" y="15"/>
                    </a:lnTo>
                    <a:lnTo>
                      <a:pt x="78" y="18"/>
                    </a:lnTo>
                    <a:lnTo>
                      <a:pt x="84" y="21"/>
                    </a:lnTo>
                    <a:lnTo>
                      <a:pt x="89" y="25"/>
                    </a:lnTo>
                    <a:lnTo>
                      <a:pt x="93" y="30"/>
                    </a:lnTo>
                    <a:lnTo>
                      <a:pt x="98" y="34"/>
                    </a:lnTo>
                    <a:lnTo>
                      <a:pt x="101" y="40"/>
                    </a:lnTo>
                    <a:lnTo>
                      <a:pt x="113" y="35"/>
                    </a:lnTo>
                    <a:lnTo>
                      <a:pt x="108" y="28"/>
                    </a:lnTo>
                    <a:lnTo>
                      <a:pt x="104" y="21"/>
                    </a:lnTo>
                    <a:lnTo>
                      <a:pt x="98" y="15"/>
                    </a:lnTo>
                    <a:lnTo>
                      <a:pt x="90" y="11"/>
                    </a:lnTo>
                    <a:lnTo>
                      <a:pt x="82" y="7"/>
                    </a:lnTo>
                    <a:lnTo>
                      <a:pt x="75" y="4"/>
                    </a:lnTo>
                    <a:lnTo>
                      <a:pt x="67" y="2"/>
                    </a:lnTo>
                    <a:lnTo>
                      <a:pt x="58" y="1"/>
                    </a:lnTo>
                    <a:lnTo>
                      <a:pt x="43" y="0"/>
                    </a:lnTo>
                    <a:lnTo>
                      <a:pt x="26" y="1"/>
                    </a:lnTo>
                    <a:lnTo>
                      <a:pt x="12" y="4"/>
                    </a:lnTo>
                    <a:lnTo>
                      <a:pt x="0" y="10"/>
                    </a:lnTo>
                    <a:lnTo>
                      <a:pt x="1" y="8"/>
                    </a:lnTo>
                    <a:lnTo>
                      <a:pt x="3"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0" name="Freeform 276"/>
              <p:cNvSpPr>
                <a:spLocks/>
              </p:cNvSpPr>
              <p:nvPr/>
            </p:nvSpPr>
            <p:spPr bwMode="auto">
              <a:xfrm>
                <a:off x="5279" y="3715"/>
                <a:ext cx="30" cy="15"/>
              </a:xfrm>
              <a:custGeom>
                <a:avLst/>
                <a:gdLst>
                  <a:gd name="T0" fmla="*/ 0 w 61"/>
                  <a:gd name="T1" fmla="*/ 2 h 30"/>
                  <a:gd name="T2" fmla="*/ 0 w 61"/>
                  <a:gd name="T3" fmla="*/ 4 h 30"/>
                  <a:gd name="T4" fmla="*/ 1 w 61"/>
                  <a:gd name="T5" fmla="*/ 4 h 30"/>
                  <a:gd name="T6" fmla="*/ 2 w 61"/>
                  <a:gd name="T7" fmla="*/ 4 h 30"/>
                  <a:gd name="T8" fmla="*/ 2 w 61"/>
                  <a:gd name="T9" fmla="*/ 4 h 30"/>
                  <a:gd name="T10" fmla="*/ 3 w 61"/>
                  <a:gd name="T11" fmla="*/ 4 h 30"/>
                  <a:gd name="T12" fmla="*/ 4 w 61"/>
                  <a:gd name="T13" fmla="*/ 4 h 30"/>
                  <a:gd name="T14" fmla="*/ 5 w 61"/>
                  <a:gd name="T15" fmla="*/ 4 h 30"/>
                  <a:gd name="T16" fmla="*/ 7 w 61"/>
                  <a:gd name="T17" fmla="*/ 2 h 30"/>
                  <a:gd name="T18" fmla="*/ 7 w 61"/>
                  <a:gd name="T19" fmla="*/ 2 h 30"/>
                  <a:gd name="T20" fmla="*/ 7 w 61"/>
                  <a:gd name="T21" fmla="*/ 0 h 30"/>
                  <a:gd name="T22" fmla="*/ 6 w 61"/>
                  <a:gd name="T23" fmla="*/ 1 h 30"/>
                  <a:gd name="T24" fmla="*/ 4 w 61"/>
                  <a:gd name="T25" fmla="*/ 2 h 30"/>
                  <a:gd name="T26" fmla="*/ 4 w 61"/>
                  <a:gd name="T27" fmla="*/ 3 h 30"/>
                  <a:gd name="T28" fmla="*/ 3 w 61"/>
                  <a:gd name="T29" fmla="*/ 3 h 30"/>
                  <a:gd name="T30" fmla="*/ 2 w 61"/>
                  <a:gd name="T31" fmla="*/ 3 h 30"/>
                  <a:gd name="T32" fmla="*/ 2 w 61"/>
                  <a:gd name="T33" fmla="*/ 3 h 30"/>
                  <a:gd name="T34" fmla="*/ 2 w 61"/>
                  <a:gd name="T35" fmla="*/ 3 h 30"/>
                  <a:gd name="T36" fmla="*/ 1 w 61"/>
                  <a:gd name="T37" fmla="*/ 2 h 30"/>
                  <a:gd name="T38" fmla="*/ 1 w 61"/>
                  <a:gd name="T39" fmla="*/ 4 h 30"/>
                  <a:gd name="T40" fmla="*/ 0 w 61"/>
                  <a:gd name="T41" fmla="*/ 2 h 30"/>
                  <a:gd name="T42" fmla="*/ 0 w 61"/>
                  <a:gd name="T43" fmla="*/ 3 h 30"/>
                  <a:gd name="T44" fmla="*/ 0 w 61"/>
                  <a:gd name="T45" fmla="*/ 4 h 30"/>
                  <a:gd name="T46" fmla="*/ 0 w 61"/>
                  <a:gd name="T47" fmla="*/ 2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 h="30">
                    <a:moveTo>
                      <a:pt x="7" y="16"/>
                    </a:moveTo>
                    <a:lnTo>
                      <a:pt x="7" y="26"/>
                    </a:lnTo>
                    <a:lnTo>
                      <a:pt x="12" y="29"/>
                    </a:lnTo>
                    <a:lnTo>
                      <a:pt x="17" y="30"/>
                    </a:lnTo>
                    <a:lnTo>
                      <a:pt x="21" y="30"/>
                    </a:lnTo>
                    <a:lnTo>
                      <a:pt x="27" y="30"/>
                    </a:lnTo>
                    <a:lnTo>
                      <a:pt x="36" y="29"/>
                    </a:lnTo>
                    <a:lnTo>
                      <a:pt x="44" y="25"/>
                    </a:lnTo>
                    <a:lnTo>
                      <a:pt x="56" y="16"/>
                    </a:lnTo>
                    <a:lnTo>
                      <a:pt x="61" y="13"/>
                    </a:lnTo>
                    <a:lnTo>
                      <a:pt x="59" y="0"/>
                    </a:lnTo>
                    <a:lnTo>
                      <a:pt x="49" y="6"/>
                    </a:lnTo>
                    <a:lnTo>
                      <a:pt x="36" y="15"/>
                    </a:lnTo>
                    <a:lnTo>
                      <a:pt x="32" y="17"/>
                    </a:lnTo>
                    <a:lnTo>
                      <a:pt x="24" y="19"/>
                    </a:lnTo>
                    <a:lnTo>
                      <a:pt x="23" y="19"/>
                    </a:lnTo>
                    <a:lnTo>
                      <a:pt x="20" y="19"/>
                    </a:lnTo>
                    <a:lnTo>
                      <a:pt x="18" y="17"/>
                    </a:lnTo>
                    <a:lnTo>
                      <a:pt x="15" y="16"/>
                    </a:lnTo>
                    <a:lnTo>
                      <a:pt x="15" y="26"/>
                    </a:lnTo>
                    <a:lnTo>
                      <a:pt x="7" y="16"/>
                    </a:lnTo>
                    <a:lnTo>
                      <a:pt x="0" y="20"/>
                    </a:lnTo>
                    <a:lnTo>
                      <a:pt x="7" y="26"/>
                    </a:lnTo>
                    <a:lnTo>
                      <a:pt x="7"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1" name="Freeform 277"/>
              <p:cNvSpPr>
                <a:spLocks/>
              </p:cNvSpPr>
              <p:nvPr/>
            </p:nvSpPr>
            <p:spPr bwMode="auto">
              <a:xfrm>
                <a:off x="5283" y="3693"/>
                <a:ext cx="43" cy="35"/>
              </a:xfrm>
              <a:custGeom>
                <a:avLst/>
                <a:gdLst>
                  <a:gd name="T0" fmla="*/ 10 w 88"/>
                  <a:gd name="T1" fmla="*/ 2 h 70"/>
                  <a:gd name="T2" fmla="*/ 10 w 88"/>
                  <a:gd name="T3" fmla="*/ 1 h 70"/>
                  <a:gd name="T4" fmla="*/ 6 w 88"/>
                  <a:gd name="T5" fmla="*/ 2 h 70"/>
                  <a:gd name="T6" fmla="*/ 4 w 88"/>
                  <a:gd name="T7" fmla="*/ 3 h 70"/>
                  <a:gd name="T8" fmla="*/ 3 w 88"/>
                  <a:gd name="T9" fmla="*/ 4 h 70"/>
                  <a:gd name="T10" fmla="*/ 2 w 88"/>
                  <a:gd name="T11" fmla="*/ 5 h 70"/>
                  <a:gd name="T12" fmla="*/ 2 w 88"/>
                  <a:gd name="T13" fmla="*/ 6 h 70"/>
                  <a:gd name="T14" fmla="*/ 1 w 88"/>
                  <a:gd name="T15" fmla="*/ 6 h 70"/>
                  <a:gd name="T16" fmla="*/ 1 w 88"/>
                  <a:gd name="T17" fmla="*/ 7 h 70"/>
                  <a:gd name="T18" fmla="*/ 0 w 88"/>
                  <a:gd name="T19" fmla="*/ 8 h 70"/>
                  <a:gd name="T20" fmla="*/ 1 w 88"/>
                  <a:gd name="T21" fmla="*/ 9 h 70"/>
                  <a:gd name="T22" fmla="*/ 2 w 88"/>
                  <a:gd name="T23" fmla="*/ 8 h 70"/>
                  <a:gd name="T24" fmla="*/ 2 w 88"/>
                  <a:gd name="T25" fmla="*/ 7 h 70"/>
                  <a:gd name="T26" fmla="*/ 3 w 88"/>
                  <a:gd name="T27" fmla="*/ 7 h 70"/>
                  <a:gd name="T28" fmla="*/ 3 w 88"/>
                  <a:gd name="T29" fmla="*/ 6 h 70"/>
                  <a:gd name="T30" fmla="*/ 4 w 88"/>
                  <a:gd name="T31" fmla="*/ 5 h 70"/>
                  <a:gd name="T32" fmla="*/ 5 w 88"/>
                  <a:gd name="T33" fmla="*/ 5 h 70"/>
                  <a:gd name="T34" fmla="*/ 7 w 88"/>
                  <a:gd name="T35" fmla="*/ 3 h 70"/>
                  <a:gd name="T36" fmla="*/ 10 w 88"/>
                  <a:gd name="T37" fmla="*/ 2 h 70"/>
                  <a:gd name="T38" fmla="*/ 10 w 88"/>
                  <a:gd name="T39" fmla="*/ 0 h 70"/>
                  <a:gd name="T40" fmla="*/ 10 w 88"/>
                  <a:gd name="T41" fmla="*/ 2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70">
                    <a:moveTo>
                      <a:pt x="86" y="13"/>
                    </a:moveTo>
                    <a:lnTo>
                      <a:pt x="83" y="1"/>
                    </a:lnTo>
                    <a:lnTo>
                      <a:pt x="55" y="13"/>
                    </a:lnTo>
                    <a:lnTo>
                      <a:pt x="37" y="23"/>
                    </a:lnTo>
                    <a:lnTo>
                      <a:pt x="26" y="30"/>
                    </a:lnTo>
                    <a:lnTo>
                      <a:pt x="19" y="37"/>
                    </a:lnTo>
                    <a:lnTo>
                      <a:pt x="16" y="43"/>
                    </a:lnTo>
                    <a:lnTo>
                      <a:pt x="13" y="48"/>
                    </a:lnTo>
                    <a:lnTo>
                      <a:pt x="8" y="53"/>
                    </a:lnTo>
                    <a:lnTo>
                      <a:pt x="0" y="60"/>
                    </a:lnTo>
                    <a:lnTo>
                      <a:pt x="8" y="70"/>
                    </a:lnTo>
                    <a:lnTo>
                      <a:pt x="17" y="61"/>
                    </a:lnTo>
                    <a:lnTo>
                      <a:pt x="23" y="56"/>
                    </a:lnTo>
                    <a:lnTo>
                      <a:pt x="26" y="50"/>
                    </a:lnTo>
                    <a:lnTo>
                      <a:pt x="29" y="44"/>
                    </a:lnTo>
                    <a:lnTo>
                      <a:pt x="34" y="40"/>
                    </a:lnTo>
                    <a:lnTo>
                      <a:pt x="45" y="33"/>
                    </a:lnTo>
                    <a:lnTo>
                      <a:pt x="62" y="24"/>
                    </a:lnTo>
                    <a:lnTo>
                      <a:pt x="88" y="11"/>
                    </a:lnTo>
                    <a:lnTo>
                      <a:pt x="86" y="0"/>
                    </a:lnTo>
                    <a:lnTo>
                      <a:pt x="8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2" name="Freeform 278"/>
              <p:cNvSpPr>
                <a:spLocks/>
              </p:cNvSpPr>
              <p:nvPr/>
            </p:nvSpPr>
            <p:spPr bwMode="auto">
              <a:xfrm>
                <a:off x="5303" y="3693"/>
                <a:ext cx="23" cy="11"/>
              </a:xfrm>
              <a:custGeom>
                <a:avLst/>
                <a:gdLst>
                  <a:gd name="T0" fmla="*/ 1 w 44"/>
                  <a:gd name="T1" fmla="*/ 3 h 21"/>
                  <a:gd name="T2" fmla="*/ 1 w 44"/>
                  <a:gd name="T3" fmla="*/ 3 h 21"/>
                  <a:gd name="T4" fmla="*/ 2 w 44"/>
                  <a:gd name="T5" fmla="*/ 3 h 21"/>
                  <a:gd name="T6" fmla="*/ 4 w 44"/>
                  <a:gd name="T7" fmla="*/ 2 h 21"/>
                  <a:gd name="T8" fmla="*/ 5 w 44"/>
                  <a:gd name="T9" fmla="*/ 2 h 21"/>
                  <a:gd name="T10" fmla="*/ 6 w 44"/>
                  <a:gd name="T11" fmla="*/ 2 h 21"/>
                  <a:gd name="T12" fmla="*/ 6 w 44"/>
                  <a:gd name="T13" fmla="*/ 0 h 21"/>
                  <a:gd name="T14" fmla="*/ 5 w 44"/>
                  <a:gd name="T15" fmla="*/ 1 h 21"/>
                  <a:gd name="T16" fmla="*/ 3 w 44"/>
                  <a:gd name="T17" fmla="*/ 1 h 21"/>
                  <a:gd name="T18" fmla="*/ 2 w 44"/>
                  <a:gd name="T19" fmla="*/ 1 h 21"/>
                  <a:gd name="T20" fmla="*/ 0 w 44"/>
                  <a:gd name="T21" fmla="*/ 2 h 21"/>
                  <a:gd name="T22" fmla="*/ 0 w 44"/>
                  <a:gd name="T23" fmla="*/ 2 h 21"/>
                  <a:gd name="T24" fmla="*/ 1 w 44"/>
                  <a:gd name="T25" fmla="*/ 3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21">
                    <a:moveTo>
                      <a:pt x="7" y="21"/>
                    </a:moveTo>
                    <a:lnTo>
                      <a:pt x="7" y="21"/>
                    </a:lnTo>
                    <a:lnTo>
                      <a:pt x="16" y="17"/>
                    </a:lnTo>
                    <a:lnTo>
                      <a:pt x="26" y="14"/>
                    </a:lnTo>
                    <a:lnTo>
                      <a:pt x="33" y="13"/>
                    </a:lnTo>
                    <a:lnTo>
                      <a:pt x="44" y="13"/>
                    </a:lnTo>
                    <a:lnTo>
                      <a:pt x="44" y="0"/>
                    </a:lnTo>
                    <a:lnTo>
                      <a:pt x="33" y="1"/>
                    </a:lnTo>
                    <a:lnTo>
                      <a:pt x="23" y="3"/>
                    </a:lnTo>
                    <a:lnTo>
                      <a:pt x="12" y="6"/>
                    </a:lnTo>
                    <a:lnTo>
                      <a:pt x="0" y="11"/>
                    </a:lnTo>
                    <a:lnTo>
                      <a:pt x="7" y="2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3" name="Freeform 279"/>
              <p:cNvSpPr>
                <a:spLocks/>
              </p:cNvSpPr>
              <p:nvPr/>
            </p:nvSpPr>
            <p:spPr bwMode="auto">
              <a:xfrm>
                <a:off x="5271" y="3699"/>
                <a:ext cx="36" cy="28"/>
              </a:xfrm>
              <a:custGeom>
                <a:avLst/>
                <a:gdLst>
                  <a:gd name="T0" fmla="*/ 1 w 72"/>
                  <a:gd name="T1" fmla="*/ 5 h 58"/>
                  <a:gd name="T2" fmla="*/ 1 w 72"/>
                  <a:gd name="T3" fmla="*/ 6 h 58"/>
                  <a:gd name="T4" fmla="*/ 1 w 72"/>
                  <a:gd name="T5" fmla="*/ 6 h 58"/>
                  <a:gd name="T6" fmla="*/ 2 w 72"/>
                  <a:gd name="T7" fmla="*/ 7 h 58"/>
                  <a:gd name="T8" fmla="*/ 3 w 72"/>
                  <a:gd name="T9" fmla="*/ 6 h 58"/>
                  <a:gd name="T10" fmla="*/ 3 w 72"/>
                  <a:gd name="T11" fmla="*/ 6 h 58"/>
                  <a:gd name="T12" fmla="*/ 5 w 72"/>
                  <a:gd name="T13" fmla="*/ 5 h 58"/>
                  <a:gd name="T14" fmla="*/ 6 w 72"/>
                  <a:gd name="T15" fmla="*/ 4 h 58"/>
                  <a:gd name="T16" fmla="*/ 8 w 72"/>
                  <a:gd name="T17" fmla="*/ 2 h 58"/>
                  <a:gd name="T18" fmla="*/ 9 w 72"/>
                  <a:gd name="T19" fmla="*/ 1 h 58"/>
                  <a:gd name="T20" fmla="*/ 9 w 72"/>
                  <a:gd name="T21" fmla="*/ 0 h 58"/>
                  <a:gd name="T22" fmla="*/ 7 w 72"/>
                  <a:gd name="T23" fmla="*/ 1 h 58"/>
                  <a:gd name="T24" fmla="*/ 5 w 72"/>
                  <a:gd name="T25" fmla="*/ 3 h 58"/>
                  <a:gd name="T26" fmla="*/ 3 w 72"/>
                  <a:gd name="T27" fmla="*/ 4 h 58"/>
                  <a:gd name="T28" fmla="*/ 2 w 72"/>
                  <a:gd name="T29" fmla="*/ 5 h 58"/>
                  <a:gd name="T30" fmla="*/ 2 w 72"/>
                  <a:gd name="T31" fmla="*/ 5 h 58"/>
                  <a:gd name="T32" fmla="*/ 2 w 72"/>
                  <a:gd name="T33" fmla="*/ 5 h 58"/>
                  <a:gd name="T34" fmla="*/ 2 w 72"/>
                  <a:gd name="T35" fmla="*/ 5 h 58"/>
                  <a:gd name="T36" fmla="*/ 2 w 72"/>
                  <a:gd name="T37" fmla="*/ 5 h 58"/>
                  <a:gd name="T38" fmla="*/ 2 w 72"/>
                  <a:gd name="T39" fmla="*/ 6 h 58"/>
                  <a:gd name="T40" fmla="*/ 1 w 72"/>
                  <a:gd name="T41" fmla="*/ 5 h 58"/>
                  <a:gd name="T42" fmla="*/ 0 w 72"/>
                  <a:gd name="T43" fmla="*/ 6 h 58"/>
                  <a:gd name="T44" fmla="*/ 1 w 72"/>
                  <a:gd name="T45" fmla="*/ 6 h 58"/>
                  <a:gd name="T46" fmla="*/ 1 w 72"/>
                  <a:gd name="T47" fmla="*/ 5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58">
                    <a:moveTo>
                      <a:pt x="4" y="46"/>
                    </a:moveTo>
                    <a:lnTo>
                      <a:pt x="4" y="53"/>
                    </a:lnTo>
                    <a:lnTo>
                      <a:pt x="8" y="56"/>
                    </a:lnTo>
                    <a:lnTo>
                      <a:pt x="14" y="58"/>
                    </a:lnTo>
                    <a:lnTo>
                      <a:pt x="19" y="56"/>
                    </a:lnTo>
                    <a:lnTo>
                      <a:pt x="23" y="53"/>
                    </a:lnTo>
                    <a:lnTo>
                      <a:pt x="33" y="48"/>
                    </a:lnTo>
                    <a:lnTo>
                      <a:pt x="42" y="39"/>
                    </a:lnTo>
                    <a:lnTo>
                      <a:pt x="59" y="22"/>
                    </a:lnTo>
                    <a:lnTo>
                      <a:pt x="72" y="10"/>
                    </a:lnTo>
                    <a:lnTo>
                      <a:pt x="65" y="0"/>
                    </a:lnTo>
                    <a:lnTo>
                      <a:pt x="49" y="13"/>
                    </a:lnTo>
                    <a:lnTo>
                      <a:pt x="33" y="30"/>
                    </a:lnTo>
                    <a:lnTo>
                      <a:pt x="23" y="39"/>
                    </a:lnTo>
                    <a:lnTo>
                      <a:pt x="16" y="43"/>
                    </a:lnTo>
                    <a:lnTo>
                      <a:pt x="14" y="45"/>
                    </a:lnTo>
                    <a:lnTo>
                      <a:pt x="13" y="45"/>
                    </a:lnTo>
                    <a:lnTo>
                      <a:pt x="13" y="46"/>
                    </a:lnTo>
                    <a:lnTo>
                      <a:pt x="14" y="46"/>
                    </a:lnTo>
                    <a:lnTo>
                      <a:pt x="14" y="53"/>
                    </a:lnTo>
                    <a:lnTo>
                      <a:pt x="4" y="46"/>
                    </a:lnTo>
                    <a:lnTo>
                      <a:pt x="0" y="50"/>
                    </a:lnTo>
                    <a:lnTo>
                      <a:pt x="4" y="53"/>
                    </a:lnTo>
                    <a:lnTo>
                      <a:pt x="4"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4" name="Freeform 280"/>
              <p:cNvSpPr>
                <a:spLocks/>
              </p:cNvSpPr>
              <p:nvPr/>
            </p:nvSpPr>
            <p:spPr bwMode="auto">
              <a:xfrm>
                <a:off x="5273" y="3684"/>
                <a:ext cx="12" cy="41"/>
              </a:xfrm>
              <a:custGeom>
                <a:avLst/>
                <a:gdLst>
                  <a:gd name="T0" fmla="*/ 3 w 24"/>
                  <a:gd name="T1" fmla="*/ 1 h 81"/>
                  <a:gd name="T2" fmla="*/ 2 w 24"/>
                  <a:gd name="T3" fmla="*/ 1 h 81"/>
                  <a:gd name="T4" fmla="*/ 2 w 24"/>
                  <a:gd name="T5" fmla="*/ 2 h 81"/>
                  <a:gd name="T6" fmla="*/ 2 w 24"/>
                  <a:gd name="T7" fmla="*/ 3 h 81"/>
                  <a:gd name="T8" fmla="*/ 2 w 24"/>
                  <a:gd name="T9" fmla="*/ 4 h 81"/>
                  <a:gd name="T10" fmla="*/ 2 w 24"/>
                  <a:gd name="T11" fmla="*/ 5 h 81"/>
                  <a:gd name="T12" fmla="*/ 2 w 24"/>
                  <a:gd name="T13" fmla="*/ 6 h 81"/>
                  <a:gd name="T14" fmla="*/ 2 w 24"/>
                  <a:gd name="T15" fmla="*/ 7 h 81"/>
                  <a:gd name="T16" fmla="*/ 1 w 24"/>
                  <a:gd name="T17" fmla="*/ 8 h 81"/>
                  <a:gd name="T18" fmla="*/ 0 w 24"/>
                  <a:gd name="T19" fmla="*/ 10 h 81"/>
                  <a:gd name="T20" fmla="*/ 2 w 24"/>
                  <a:gd name="T21" fmla="*/ 11 h 81"/>
                  <a:gd name="T22" fmla="*/ 3 w 24"/>
                  <a:gd name="T23" fmla="*/ 9 h 81"/>
                  <a:gd name="T24" fmla="*/ 3 w 24"/>
                  <a:gd name="T25" fmla="*/ 7 h 81"/>
                  <a:gd name="T26" fmla="*/ 3 w 24"/>
                  <a:gd name="T27" fmla="*/ 6 h 81"/>
                  <a:gd name="T28" fmla="*/ 3 w 24"/>
                  <a:gd name="T29" fmla="*/ 5 h 81"/>
                  <a:gd name="T30" fmla="*/ 3 w 24"/>
                  <a:gd name="T31" fmla="*/ 4 h 81"/>
                  <a:gd name="T32" fmla="*/ 3 w 24"/>
                  <a:gd name="T33" fmla="*/ 3 h 81"/>
                  <a:gd name="T34" fmla="*/ 3 w 24"/>
                  <a:gd name="T35" fmla="*/ 2 h 81"/>
                  <a:gd name="T36" fmla="*/ 3 w 24"/>
                  <a:gd name="T37" fmla="*/ 1 h 81"/>
                  <a:gd name="T38" fmla="*/ 2 w 24"/>
                  <a:gd name="T39" fmla="*/ 0 h 81"/>
                  <a:gd name="T40" fmla="*/ 3 w 24"/>
                  <a:gd name="T41" fmla="*/ 1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81">
                    <a:moveTo>
                      <a:pt x="21" y="8"/>
                    </a:moveTo>
                    <a:lnTo>
                      <a:pt x="12" y="1"/>
                    </a:lnTo>
                    <a:lnTo>
                      <a:pt x="9" y="10"/>
                    </a:lnTo>
                    <a:lnTo>
                      <a:pt x="9" y="18"/>
                    </a:lnTo>
                    <a:lnTo>
                      <a:pt x="10" y="27"/>
                    </a:lnTo>
                    <a:lnTo>
                      <a:pt x="12" y="34"/>
                    </a:lnTo>
                    <a:lnTo>
                      <a:pt x="12" y="43"/>
                    </a:lnTo>
                    <a:lnTo>
                      <a:pt x="10" y="51"/>
                    </a:lnTo>
                    <a:lnTo>
                      <a:pt x="7" y="61"/>
                    </a:lnTo>
                    <a:lnTo>
                      <a:pt x="0" y="74"/>
                    </a:lnTo>
                    <a:lnTo>
                      <a:pt x="10" y="81"/>
                    </a:lnTo>
                    <a:lnTo>
                      <a:pt x="19" y="67"/>
                    </a:lnTo>
                    <a:lnTo>
                      <a:pt x="24" y="54"/>
                    </a:lnTo>
                    <a:lnTo>
                      <a:pt x="24" y="43"/>
                    </a:lnTo>
                    <a:lnTo>
                      <a:pt x="24" y="33"/>
                    </a:lnTo>
                    <a:lnTo>
                      <a:pt x="22" y="25"/>
                    </a:lnTo>
                    <a:lnTo>
                      <a:pt x="21" y="18"/>
                    </a:lnTo>
                    <a:lnTo>
                      <a:pt x="21" y="13"/>
                    </a:lnTo>
                    <a:lnTo>
                      <a:pt x="22" y="7"/>
                    </a:lnTo>
                    <a:lnTo>
                      <a:pt x="12" y="0"/>
                    </a:lnTo>
                    <a:lnTo>
                      <a:pt x="21"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5" name="Freeform 281"/>
              <p:cNvSpPr>
                <a:spLocks/>
              </p:cNvSpPr>
              <p:nvPr/>
            </p:nvSpPr>
            <p:spPr bwMode="auto">
              <a:xfrm>
                <a:off x="5266" y="3684"/>
                <a:ext cx="17" cy="41"/>
              </a:xfrm>
              <a:custGeom>
                <a:avLst/>
                <a:gdLst>
                  <a:gd name="T0" fmla="*/ 1 w 35"/>
                  <a:gd name="T1" fmla="*/ 10 h 81"/>
                  <a:gd name="T2" fmla="*/ 0 w 35"/>
                  <a:gd name="T3" fmla="*/ 11 h 81"/>
                  <a:gd name="T4" fmla="*/ 1 w 35"/>
                  <a:gd name="T5" fmla="*/ 11 h 81"/>
                  <a:gd name="T6" fmla="*/ 2 w 35"/>
                  <a:gd name="T7" fmla="*/ 10 h 81"/>
                  <a:gd name="T8" fmla="*/ 3 w 35"/>
                  <a:gd name="T9" fmla="*/ 10 h 81"/>
                  <a:gd name="T10" fmla="*/ 3 w 35"/>
                  <a:gd name="T11" fmla="*/ 9 h 81"/>
                  <a:gd name="T12" fmla="*/ 3 w 35"/>
                  <a:gd name="T13" fmla="*/ 8 h 81"/>
                  <a:gd name="T14" fmla="*/ 3 w 35"/>
                  <a:gd name="T15" fmla="*/ 6 h 81"/>
                  <a:gd name="T16" fmla="*/ 3 w 35"/>
                  <a:gd name="T17" fmla="*/ 5 h 81"/>
                  <a:gd name="T18" fmla="*/ 3 w 35"/>
                  <a:gd name="T19" fmla="*/ 3 h 81"/>
                  <a:gd name="T20" fmla="*/ 3 w 35"/>
                  <a:gd name="T21" fmla="*/ 3 h 81"/>
                  <a:gd name="T22" fmla="*/ 4 w 35"/>
                  <a:gd name="T23" fmla="*/ 2 h 81"/>
                  <a:gd name="T24" fmla="*/ 4 w 35"/>
                  <a:gd name="T25" fmla="*/ 2 h 81"/>
                  <a:gd name="T26" fmla="*/ 4 w 35"/>
                  <a:gd name="T27" fmla="*/ 1 h 81"/>
                  <a:gd name="T28" fmla="*/ 3 w 35"/>
                  <a:gd name="T29" fmla="*/ 0 h 81"/>
                  <a:gd name="T30" fmla="*/ 2 w 35"/>
                  <a:gd name="T31" fmla="*/ 1 h 81"/>
                  <a:gd name="T32" fmla="*/ 2 w 35"/>
                  <a:gd name="T33" fmla="*/ 2 h 81"/>
                  <a:gd name="T34" fmla="*/ 2 w 35"/>
                  <a:gd name="T35" fmla="*/ 3 h 81"/>
                  <a:gd name="T36" fmla="*/ 2 w 35"/>
                  <a:gd name="T37" fmla="*/ 3 h 81"/>
                  <a:gd name="T38" fmla="*/ 2 w 35"/>
                  <a:gd name="T39" fmla="*/ 5 h 81"/>
                  <a:gd name="T40" fmla="*/ 2 w 35"/>
                  <a:gd name="T41" fmla="*/ 6 h 81"/>
                  <a:gd name="T42" fmla="*/ 2 w 35"/>
                  <a:gd name="T43" fmla="*/ 8 h 81"/>
                  <a:gd name="T44" fmla="*/ 1 w 35"/>
                  <a:gd name="T45" fmla="*/ 9 h 81"/>
                  <a:gd name="T46" fmla="*/ 1 w 35"/>
                  <a:gd name="T47" fmla="*/ 9 h 81"/>
                  <a:gd name="T48" fmla="*/ 1 w 35"/>
                  <a:gd name="T49" fmla="*/ 9 h 81"/>
                  <a:gd name="T50" fmla="*/ 1 w 35"/>
                  <a:gd name="T51" fmla="*/ 9 h 81"/>
                  <a:gd name="T52" fmla="*/ 0 w 35"/>
                  <a:gd name="T53" fmla="*/ 9 h 81"/>
                  <a:gd name="T54" fmla="*/ 0 w 35"/>
                  <a:gd name="T55" fmla="*/ 10 h 81"/>
                  <a:gd name="T56" fmla="*/ 0 w 35"/>
                  <a:gd name="T57" fmla="*/ 9 h 81"/>
                  <a:gd name="T58" fmla="*/ 0 w 35"/>
                  <a:gd name="T59" fmla="*/ 9 h 81"/>
                  <a:gd name="T60" fmla="*/ 0 w 35"/>
                  <a:gd name="T61" fmla="*/ 10 h 81"/>
                  <a:gd name="T62" fmla="*/ 1 w 35"/>
                  <a:gd name="T63" fmla="*/ 10 h 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 h="81">
                    <a:moveTo>
                      <a:pt x="12" y="76"/>
                    </a:moveTo>
                    <a:lnTo>
                      <a:pt x="4" y="81"/>
                    </a:lnTo>
                    <a:lnTo>
                      <a:pt x="12" y="81"/>
                    </a:lnTo>
                    <a:lnTo>
                      <a:pt x="18" y="80"/>
                    </a:lnTo>
                    <a:lnTo>
                      <a:pt x="24" y="76"/>
                    </a:lnTo>
                    <a:lnTo>
                      <a:pt x="27" y="70"/>
                    </a:lnTo>
                    <a:lnTo>
                      <a:pt x="30" y="60"/>
                    </a:lnTo>
                    <a:lnTo>
                      <a:pt x="30" y="48"/>
                    </a:lnTo>
                    <a:lnTo>
                      <a:pt x="30" y="35"/>
                    </a:lnTo>
                    <a:lnTo>
                      <a:pt x="30" y="23"/>
                    </a:lnTo>
                    <a:lnTo>
                      <a:pt x="30" y="18"/>
                    </a:lnTo>
                    <a:lnTo>
                      <a:pt x="32" y="14"/>
                    </a:lnTo>
                    <a:lnTo>
                      <a:pt x="33" y="11"/>
                    </a:lnTo>
                    <a:lnTo>
                      <a:pt x="35" y="8"/>
                    </a:lnTo>
                    <a:lnTo>
                      <a:pt x="26" y="0"/>
                    </a:lnTo>
                    <a:lnTo>
                      <a:pt x="23" y="4"/>
                    </a:lnTo>
                    <a:lnTo>
                      <a:pt x="20" y="10"/>
                    </a:lnTo>
                    <a:lnTo>
                      <a:pt x="18" y="17"/>
                    </a:lnTo>
                    <a:lnTo>
                      <a:pt x="17" y="23"/>
                    </a:lnTo>
                    <a:lnTo>
                      <a:pt x="17" y="35"/>
                    </a:lnTo>
                    <a:lnTo>
                      <a:pt x="18" y="48"/>
                    </a:lnTo>
                    <a:lnTo>
                      <a:pt x="17" y="58"/>
                    </a:lnTo>
                    <a:lnTo>
                      <a:pt x="15" y="67"/>
                    </a:lnTo>
                    <a:lnTo>
                      <a:pt x="14" y="68"/>
                    </a:lnTo>
                    <a:lnTo>
                      <a:pt x="12" y="70"/>
                    </a:lnTo>
                    <a:lnTo>
                      <a:pt x="10" y="70"/>
                    </a:lnTo>
                    <a:lnTo>
                      <a:pt x="6" y="70"/>
                    </a:lnTo>
                    <a:lnTo>
                      <a:pt x="0" y="76"/>
                    </a:lnTo>
                    <a:lnTo>
                      <a:pt x="6" y="70"/>
                    </a:lnTo>
                    <a:lnTo>
                      <a:pt x="0" y="70"/>
                    </a:lnTo>
                    <a:lnTo>
                      <a:pt x="0" y="76"/>
                    </a:lnTo>
                    <a:lnTo>
                      <a:pt x="12"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6" name="Freeform 282"/>
              <p:cNvSpPr>
                <a:spLocks/>
              </p:cNvSpPr>
              <p:nvPr/>
            </p:nvSpPr>
            <p:spPr bwMode="auto">
              <a:xfrm>
                <a:off x="5293" y="3674"/>
                <a:ext cx="107" cy="38"/>
              </a:xfrm>
              <a:custGeom>
                <a:avLst/>
                <a:gdLst>
                  <a:gd name="T0" fmla="*/ 27 w 214"/>
                  <a:gd name="T1" fmla="*/ 9 h 76"/>
                  <a:gd name="T2" fmla="*/ 27 w 214"/>
                  <a:gd name="T3" fmla="*/ 9 h 76"/>
                  <a:gd name="T4" fmla="*/ 24 w 214"/>
                  <a:gd name="T5" fmla="*/ 7 h 76"/>
                  <a:gd name="T6" fmla="*/ 20 w 214"/>
                  <a:gd name="T7" fmla="*/ 5 h 76"/>
                  <a:gd name="T8" fmla="*/ 16 w 214"/>
                  <a:gd name="T9" fmla="*/ 4 h 76"/>
                  <a:gd name="T10" fmla="*/ 13 w 214"/>
                  <a:gd name="T11" fmla="*/ 2 h 76"/>
                  <a:gd name="T12" fmla="*/ 9 w 214"/>
                  <a:gd name="T13" fmla="*/ 1 h 76"/>
                  <a:gd name="T14" fmla="*/ 6 w 214"/>
                  <a:gd name="T15" fmla="*/ 0 h 76"/>
                  <a:gd name="T16" fmla="*/ 4 w 214"/>
                  <a:gd name="T17" fmla="*/ 0 h 76"/>
                  <a:gd name="T18" fmla="*/ 3 w 214"/>
                  <a:gd name="T19" fmla="*/ 0 h 76"/>
                  <a:gd name="T20" fmla="*/ 2 w 214"/>
                  <a:gd name="T21" fmla="*/ 1 h 76"/>
                  <a:gd name="T22" fmla="*/ 0 w 214"/>
                  <a:gd name="T23" fmla="*/ 1 h 76"/>
                  <a:gd name="T24" fmla="*/ 1 w 214"/>
                  <a:gd name="T25" fmla="*/ 2 h 76"/>
                  <a:gd name="T26" fmla="*/ 2 w 214"/>
                  <a:gd name="T27" fmla="*/ 2 h 76"/>
                  <a:gd name="T28" fmla="*/ 3 w 214"/>
                  <a:gd name="T29" fmla="*/ 2 h 76"/>
                  <a:gd name="T30" fmla="*/ 4 w 214"/>
                  <a:gd name="T31" fmla="*/ 2 h 76"/>
                  <a:gd name="T32" fmla="*/ 5 w 214"/>
                  <a:gd name="T33" fmla="*/ 2 h 76"/>
                  <a:gd name="T34" fmla="*/ 9 w 214"/>
                  <a:gd name="T35" fmla="*/ 3 h 76"/>
                  <a:gd name="T36" fmla="*/ 12 w 214"/>
                  <a:gd name="T37" fmla="*/ 4 h 76"/>
                  <a:gd name="T38" fmla="*/ 16 w 214"/>
                  <a:gd name="T39" fmla="*/ 5 h 76"/>
                  <a:gd name="T40" fmla="*/ 19 w 214"/>
                  <a:gd name="T41" fmla="*/ 7 h 76"/>
                  <a:gd name="T42" fmla="*/ 23 w 214"/>
                  <a:gd name="T43" fmla="*/ 8 h 76"/>
                  <a:gd name="T44" fmla="*/ 26 w 214"/>
                  <a:gd name="T45" fmla="*/ 10 h 76"/>
                  <a:gd name="T46" fmla="*/ 26 w 214"/>
                  <a:gd name="T47" fmla="*/ 10 h 76"/>
                  <a:gd name="T48" fmla="*/ 27 w 214"/>
                  <a:gd name="T49" fmla="*/ 9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4" h="76">
                    <a:moveTo>
                      <a:pt x="214" y="67"/>
                    </a:moveTo>
                    <a:lnTo>
                      <a:pt x="211" y="65"/>
                    </a:lnTo>
                    <a:lnTo>
                      <a:pt x="185" y="52"/>
                    </a:lnTo>
                    <a:lnTo>
                      <a:pt x="156" y="39"/>
                    </a:lnTo>
                    <a:lnTo>
                      <a:pt x="127" y="26"/>
                    </a:lnTo>
                    <a:lnTo>
                      <a:pt x="98" y="14"/>
                    </a:lnTo>
                    <a:lnTo>
                      <a:pt x="69" y="6"/>
                    </a:lnTo>
                    <a:lnTo>
                      <a:pt x="43" y="0"/>
                    </a:lnTo>
                    <a:lnTo>
                      <a:pt x="30" y="0"/>
                    </a:lnTo>
                    <a:lnTo>
                      <a:pt x="20" y="0"/>
                    </a:lnTo>
                    <a:lnTo>
                      <a:pt x="9" y="2"/>
                    </a:lnTo>
                    <a:lnTo>
                      <a:pt x="0" y="4"/>
                    </a:lnTo>
                    <a:lnTo>
                      <a:pt x="6" y="14"/>
                    </a:lnTo>
                    <a:lnTo>
                      <a:pt x="12" y="13"/>
                    </a:lnTo>
                    <a:lnTo>
                      <a:pt x="20" y="12"/>
                    </a:lnTo>
                    <a:lnTo>
                      <a:pt x="29" y="12"/>
                    </a:lnTo>
                    <a:lnTo>
                      <a:pt x="40" y="13"/>
                    </a:lnTo>
                    <a:lnTo>
                      <a:pt x="66" y="17"/>
                    </a:lnTo>
                    <a:lnTo>
                      <a:pt x="93" y="26"/>
                    </a:lnTo>
                    <a:lnTo>
                      <a:pt x="122" y="37"/>
                    </a:lnTo>
                    <a:lnTo>
                      <a:pt x="151" y="50"/>
                    </a:lnTo>
                    <a:lnTo>
                      <a:pt x="179" y="63"/>
                    </a:lnTo>
                    <a:lnTo>
                      <a:pt x="205" y="76"/>
                    </a:lnTo>
                    <a:lnTo>
                      <a:pt x="203" y="73"/>
                    </a:lnTo>
                    <a:lnTo>
                      <a:pt x="214"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7" name="Freeform 283"/>
              <p:cNvSpPr>
                <a:spLocks/>
              </p:cNvSpPr>
              <p:nvPr/>
            </p:nvSpPr>
            <p:spPr bwMode="auto">
              <a:xfrm>
                <a:off x="5381" y="3707"/>
                <a:ext cx="21" cy="22"/>
              </a:xfrm>
              <a:custGeom>
                <a:avLst/>
                <a:gdLst>
                  <a:gd name="T0" fmla="*/ 1 w 41"/>
                  <a:gd name="T1" fmla="*/ 1 h 45"/>
                  <a:gd name="T2" fmla="*/ 1 w 41"/>
                  <a:gd name="T3" fmla="*/ 1 h 45"/>
                  <a:gd name="T4" fmla="*/ 1 w 41"/>
                  <a:gd name="T5" fmla="*/ 2 h 45"/>
                  <a:gd name="T6" fmla="*/ 0 w 41"/>
                  <a:gd name="T7" fmla="*/ 3 h 45"/>
                  <a:gd name="T8" fmla="*/ 0 w 41"/>
                  <a:gd name="T9" fmla="*/ 4 h 45"/>
                  <a:gd name="T10" fmla="*/ 1 w 41"/>
                  <a:gd name="T11" fmla="*/ 4 h 45"/>
                  <a:gd name="T12" fmla="*/ 1 w 41"/>
                  <a:gd name="T13" fmla="*/ 5 h 45"/>
                  <a:gd name="T14" fmla="*/ 2 w 41"/>
                  <a:gd name="T15" fmla="*/ 5 h 45"/>
                  <a:gd name="T16" fmla="*/ 2 w 41"/>
                  <a:gd name="T17" fmla="*/ 5 h 45"/>
                  <a:gd name="T18" fmla="*/ 3 w 41"/>
                  <a:gd name="T19" fmla="*/ 5 h 45"/>
                  <a:gd name="T20" fmla="*/ 4 w 41"/>
                  <a:gd name="T21" fmla="*/ 4 h 45"/>
                  <a:gd name="T22" fmla="*/ 5 w 41"/>
                  <a:gd name="T23" fmla="*/ 2 h 45"/>
                  <a:gd name="T24" fmla="*/ 5 w 41"/>
                  <a:gd name="T25" fmla="*/ 2 h 45"/>
                  <a:gd name="T26" fmla="*/ 6 w 41"/>
                  <a:gd name="T27" fmla="*/ 1 h 45"/>
                  <a:gd name="T28" fmla="*/ 5 w 41"/>
                  <a:gd name="T29" fmla="*/ 0 h 45"/>
                  <a:gd name="T30" fmla="*/ 5 w 41"/>
                  <a:gd name="T31" fmla="*/ 0 h 45"/>
                  <a:gd name="T32" fmla="*/ 4 w 41"/>
                  <a:gd name="T33" fmla="*/ 0 h 45"/>
                  <a:gd name="T34" fmla="*/ 4 w 41"/>
                  <a:gd name="T35" fmla="*/ 1 h 45"/>
                  <a:gd name="T36" fmla="*/ 4 w 41"/>
                  <a:gd name="T37" fmla="*/ 1 h 45"/>
                  <a:gd name="T38" fmla="*/ 4 w 41"/>
                  <a:gd name="T39" fmla="*/ 1 h 45"/>
                  <a:gd name="T40" fmla="*/ 4 w 41"/>
                  <a:gd name="T41" fmla="*/ 2 h 45"/>
                  <a:gd name="T42" fmla="*/ 3 w 41"/>
                  <a:gd name="T43" fmla="*/ 3 h 45"/>
                  <a:gd name="T44" fmla="*/ 2 w 41"/>
                  <a:gd name="T45" fmla="*/ 3 h 45"/>
                  <a:gd name="T46" fmla="*/ 2 w 41"/>
                  <a:gd name="T47" fmla="*/ 4 h 45"/>
                  <a:gd name="T48" fmla="*/ 2 w 41"/>
                  <a:gd name="T49" fmla="*/ 4 h 45"/>
                  <a:gd name="T50" fmla="*/ 2 w 41"/>
                  <a:gd name="T51" fmla="*/ 4 h 45"/>
                  <a:gd name="T52" fmla="*/ 2 w 41"/>
                  <a:gd name="T53" fmla="*/ 4 h 45"/>
                  <a:gd name="T54" fmla="*/ 2 w 41"/>
                  <a:gd name="T55" fmla="*/ 4 h 45"/>
                  <a:gd name="T56" fmla="*/ 2 w 41"/>
                  <a:gd name="T57" fmla="*/ 3 h 45"/>
                  <a:gd name="T58" fmla="*/ 2 w 41"/>
                  <a:gd name="T59" fmla="*/ 2 h 45"/>
                  <a:gd name="T60" fmla="*/ 3 w 41"/>
                  <a:gd name="T61" fmla="*/ 1 h 45"/>
                  <a:gd name="T62" fmla="*/ 3 w 41"/>
                  <a:gd name="T63" fmla="*/ 1 h 45"/>
                  <a:gd name="T64" fmla="*/ 1 w 41"/>
                  <a:gd name="T65" fmla="*/ 1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 h="45">
                    <a:moveTo>
                      <a:pt x="7" y="9"/>
                    </a:moveTo>
                    <a:lnTo>
                      <a:pt x="7" y="9"/>
                    </a:lnTo>
                    <a:lnTo>
                      <a:pt x="3" y="19"/>
                    </a:lnTo>
                    <a:lnTo>
                      <a:pt x="0" y="26"/>
                    </a:lnTo>
                    <a:lnTo>
                      <a:pt x="0" y="33"/>
                    </a:lnTo>
                    <a:lnTo>
                      <a:pt x="1" y="39"/>
                    </a:lnTo>
                    <a:lnTo>
                      <a:pt x="6" y="43"/>
                    </a:lnTo>
                    <a:lnTo>
                      <a:pt x="12" y="45"/>
                    </a:lnTo>
                    <a:lnTo>
                      <a:pt x="16" y="43"/>
                    </a:lnTo>
                    <a:lnTo>
                      <a:pt x="21" y="41"/>
                    </a:lnTo>
                    <a:lnTo>
                      <a:pt x="30" y="33"/>
                    </a:lnTo>
                    <a:lnTo>
                      <a:pt x="36" y="23"/>
                    </a:lnTo>
                    <a:lnTo>
                      <a:pt x="39" y="18"/>
                    </a:lnTo>
                    <a:lnTo>
                      <a:pt x="41" y="12"/>
                    </a:lnTo>
                    <a:lnTo>
                      <a:pt x="39" y="6"/>
                    </a:lnTo>
                    <a:lnTo>
                      <a:pt x="38" y="0"/>
                    </a:lnTo>
                    <a:lnTo>
                      <a:pt x="27" y="6"/>
                    </a:lnTo>
                    <a:lnTo>
                      <a:pt x="27" y="9"/>
                    </a:lnTo>
                    <a:lnTo>
                      <a:pt x="29" y="12"/>
                    </a:lnTo>
                    <a:lnTo>
                      <a:pt x="27" y="15"/>
                    </a:lnTo>
                    <a:lnTo>
                      <a:pt x="26" y="18"/>
                    </a:lnTo>
                    <a:lnTo>
                      <a:pt x="21" y="25"/>
                    </a:lnTo>
                    <a:lnTo>
                      <a:pt x="13" y="31"/>
                    </a:lnTo>
                    <a:lnTo>
                      <a:pt x="12" y="32"/>
                    </a:lnTo>
                    <a:lnTo>
                      <a:pt x="10" y="32"/>
                    </a:lnTo>
                    <a:lnTo>
                      <a:pt x="12" y="33"/>
                    </a:lnTo>
                    <a:lnTo>
                      <a:pt x="12" y="29"/>
                    </a:lnTo>
                    <a:lnTo>
                      <a:pt x="15" y="23"/>
                    </a:lnTo>
                    <a:lnTo>
                      <a:pt x="18" y="15"/>
                    </a:lnTo>
                    <a:lnTo>
                      <a:pt x="7"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8" name="Freeform 284"/>
              <p:cNvSpPr>
                <a:spLocks/>
              </p:cNvSpPr>
              <p:nvPr/>
            </p:nvSpPr>
            <p:spPr bwMode="auto">
              <a:xfrm>
                <a:off x="5322" y="3679"/>
                <a:ext cx="69" cy="35"/>
              </a:xfrm>
              <a:custGeom>
                <a:avLst/>
                <a:gdLst>
                  <a:gd name="T0" fmla="*/ 0 w 139"/>
                  <a:gd name="T1" fmla="*/ 1 h 72"/>
                  <a:gd name="T2" fmla="*/ 0 w 139"/>
                  <a:gd name="T3" fmla="*/ 1 h 72"/>
                  <a:gd name="T4" fmla="*/ 3 w 139"/>
                  <a:gd name="T5" fmla="*/ 2 h 72"/>
                  <a:gd name="T6" fmla="*/ 9 w 139"/>
                  <a:gd name="T7" fmla="*/ 4 h 72"/>
                  <a:gd name="T8" fmla="*/ 12 w 139"/>
                  <a:gd name="T9" fmla="*/ 5 h 72"/>
                  <a:gd name="T10" fmla="*/ 14 w 139"/>
                  <a:gd name="T11" fmla="*/ 7 h 72"/>
                  <a:gd name="T12" fmla="*/ 15 w 139"/>
                  <a:gd name="T13" fmla="*/ 7 h 72"/>
                  <a:gd name="T14" fmla="*/ 15 w 139"/>
                  <a:gd name="T15" fmla="*/ 8 h 72"/>
                  <a:gd name="T16" fmla="*/ 15 w 139"/>
                  <a:gd name="T17" fmla="*/ 8 h 72"/>
                  <a:gd name="T18" fmla="*/ 15 w 139"/>
                  <a:gd name="T19" fmla="*/ 8 h 72"/>
                  <a:gd name="T20" fmla="*/ 17 w 139"/>
                  <a:gd name="T21" fmla="*/ 8 h 72"/>
                  <a:gd name="T22" fmla="*/ 17 w 139"/>
                  <a:gd name="T23" fmla="*/ 7 h 72"/>
                  <a:gd name="T24" fmla="*/ 17 w 139"/>
                  <a:gd name="T25" fmla="*/ 7 h 72"/>
                  <a:gd name="T26" fmla="*/ 16 w 139"/>
                  <a:gd name="T27" fmla="*/ 6 h 72"/>
                  <a:gd name="T28" fmla="*/ 15 w 139"/>
                  <a:gd name="T29" fmla="*/ 5 h 72"/>
                  <a:gd name="T30" fmla="*/ 13 w 139"/>
                  <a:gd name="T31" fmla="*/ 4 h 72"/>
                  <a:gd name="T32" fmla="*/ 10 w 139"/>
                  <a:gd name="T33" fmla="*/ 3 h 72"/>
                  <a:gd name="T34" fmla="*/ 4 w 139"/>
                  <a:gd name="T35" fmla="*/ 1 h 72"/>
                  <a:gd name="T36" fmla="*/ 0 w 139"/>
                  <a:gd name="T37" fmla="*/ 0 h 72"/>
                  <a:gd name="T38" fmla="*/ 0 w 139"/>
                  <a:gd name="T39" fmla="*/ 0 h 72"/>
                  <a:gd name="T40" fmla="*/ 0 w 139"/>
                  <a:gd name="T41" fmla="*/ 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9" h="72">
                    <a:moveTo>
                      <a:pt x="0" y="12"/>
                    </a:moveTo>
                    <a:lnTo>
                      <a:pt x="0" y="12"/>
                    </a:lnTo>
                    <a:lnTo>
                      <a:pt x="31" y="22"/>
                    </a:lnTo>
                    <a:lnTo>
                      <a:pt x="77" y="37"/>
                    </a:lnTo>
                    <a:lnTo>
                      <a:pt x="98" y="47"/>
                    </a:lnTo>
                    <a:lnTo>
                      <a:pt x="117" y="57"/>
                    </a:lnTo>
                    <a:lnTo>
                      <a:pt x="123" y="60"/>
                    </a:lnTo>
                    <a:lnTo>
                      <a:pt x="126" y="65"/>
                    </a:lnTo>
                    <a:lnTo>
                      <a:pt x="127" y="66"/>
                    </a:lnTo>
                    <a:lnTo>
                      <a:pt x="138" y="72"/>
                    </a:lnTo>
                    <a:lnTo>
                      <a:pt x="139" y="63"/>
                    </a:lnTo>
                    <a:lnTo>
                      <a:pt x="136" y="57"/>
                    </a:lnTo>
                    <a:lnTo>
                      <a:pt x="130" y="52"/>
                    </a:lnTo>
                    <a:lnTo>
                      <a:pt x="123" y="46"/>
                    </a:lnTo>
                    <a:lnTo>
                      <a:pt x="104" y="37"/>
                    </a:lnTo>
                    <a:lnTo>
                      <a:pt x="81" y="27"/>
                    </a:lnTo>
                    <a:lnTo>
                      <a:pt x="36" y="10"/>
                    </a:lnTo>
                    <a:lnTo>
                      <a:pt x="5" y="0"/>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59" name="Freeform 285"/>
              <p:cNvSpPr>
                <a:spLocks/>
              </p:cNvSpPr>
              <p:nvPr/>
            </p:nvSpPr>
            <p:spPr bwMode="auto">
              <a:xfrm>
                <a:off x="5293" y="3675"/>
                <a:ext cx="31" cy="9"/>
              </a:xfrm>
              <a:custGeom>
                <a:avLst/>
                <a:gdLst>
                  <a:gd name="T0" fmla="*/ 0 w 61"/>
                  <a:gd name="T1" fmla="*/ 0 h 19"/>
                  <a:gd name="T2" fmla="*/ 1 w 61"/>
                  <a:gd name="T3" fmla="*/ 1 h 19"/>
                  <a:gd name="T4" fmla="*/ 2 w 61"/>
                  <a:gd name="T5" fmla="*/ 1 h 19"/>
                  <a:gd name="T6" fmla="*/ 4 w 61"/>
                  <a:gd name="T7" fmla="*/ 1 h 19"/>
                  <a:gd name="T8" fmla="*/ 6 w 61"/>
                  <a:gd name="T9" fmla="*/ 1 h 19"/>
                  <a:gd name="T10" fmla="*/ 7 w 61"/>
                  <a:gd name="T11" fmla="*/ 2 h 19"/>
                  <a:gd name="T12" fmla="*/ 8 w 61"/>
                  <a:gd name="T13" fmla="*/ 0 h 19"/>
                  <a:gd name="T14" fmla="*/ 6 w 61"/>
                  <a:gd name="T15" fmla="*/ 0 h 19"/>
                  <a:gd name="T16" fmla="*/ 4 w 61"/>
                  <a:gd name="T17" fmla="*/ 0 h 19"/>
                  <a:gd name="T18" fmla="*/ 2 w 61"/>
                  <a:gd name="T19" fmla="*/ 0 h 19"/>
                  <a:gd name="T20" fmla="*/ 1 w 61"/>
                  <a:gd name="T21" fmla="*/ 0 h 19"/>
                  <a:gd name="T22" fmla="*/ 1 w 61"/>
                  <a:gd name="T23" fmla="*/ 1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1"/>
                    </a:moveTo>
                    <a:lnTo>
                      <a:pt x="3" y="13"/>
                    </a:lnTo>
                    <a:lnTo>
                      <a:pt x="15" y="11"/>
                    </a:lnTo>
                    <a:lnTo>
                      <a:pt x="29" y="13"/>
                    </a:lnTo>
                    <a:lnTo>
                      <a:pt x="43" y="14"/>
                    </a:lnTo>
                    <a:lnTo>
                      <a:pt x="56" y="19"/>
                    </a:lnTo>
                    <a:lnTo>
                      <a:pt x="61" y="7"/>
                    </a:lnTo>
                    <a:lnTo>
                      <a:pt x="46" y="3"/>
                    </a:lnTo>
                    <a:lnTo>
                      <a:pt x="30" y="0"/>
                    </a:lnTo>
                    <a:lnTo>
                      <a:pt x="15" y="0"/>
                    </a:lnTo>
                    <a:lnTo>
                      <a:pt x="1" y="1"/>
                    </a:lnTo>
                    <a:lnTo>
                      <a:pt x="6" y="11"/>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0" name="Freeform 286"/>
              <p:cNvSpPr>
                <a:spLocks/>
              </p:cNvSpPr>
              <p:nvPr/>
            </p:nvSpPr>
            <p:spPr bwMode="auto">
              <a:xfrm>
                <a:off x="5222" y="3622"/>
                <a:ext cx="21" cy="22"/>
              </a:xfrm>
              <a:custGeom>
                <a:avLst/>
                <a:gdLst>
                  <a:gd name="T0" fmla="*/ 2 w 41"/>
                  <a:gd name="T1" fmla="*/ 5 h 43"/>
                  <a:gd name="T2" fmla="*/ 2 w 41"/>
                  <a:gd name="T3" fmla="*/ 5 h 43"/>
                  <a:gd name="T4" fmla="*/ 2 w 41"/>
                  <a:gd name="T5" fmla="*/ 5 h 43"/>
                  <a:gd name="T6" fmla="*/ 2 w 41"/>
                  <a:gd name="T7" fmla="*/ 4 h 43"/>
                  <a:gd name="T8" fmla="*/ 2 w 41"/>
                  <a:gd name="T9" fmla="*/ 4 h 43"/>
                  <a:gd name="T10" fmla="*/ 2 w 41"/>
                  <a:gd name="T11" fmla="*/ 3 h 43"/>
                  <a:gd name="T12" fmla="*/ 3 w 41"/>
                  <a:gd name="T13" fmla="*/ 3 h 43"/>
                  <a:gd name="T14" fmla="*/ 3 w 41"/>
                  <a:gd name="T15" fmla="*/ 2 h 43"/>
                  <a:gd name="T16" fmla="*/ 4 w 41"/>
                  <a:gd name="T17" fmla="*/ 2 h 43"/>
                  <a:gd name="T18" fmla="*/ 5 w 41"/>
                  <a:gd name="T19" fmla="*/ 2 h 43"/>
                  <a:gd name="T20" fmla="*/ 6 w 41"/>
                  <a:gd name="T21" fmla="*/ 1 h 43"/>
                  <a:gd name="T22" fmla="*/ 4 w 41"/>
                  <a:gd name="T23" fmla="*/ 0 h 43"/>
                  <a:gd name="T24" fmla="*/ 3 w 41"/>
                  <a:gd name="T25" fmla="*/ 1 h 43"/>
                  <a:gd name="T26" fmla="*/ 2 w 41"/>
                  <a:gd name="T27" fmla="*/ 2 h 43"/>
                  <a:gd name="T28" fmla="*/ 1 w 41"/>
                  <a:gd name="T29" fmla="*/ 2 h 43"/>
                  <a:gd name="T30" fmla="*/ 1 w 41"/>
                  <a:gd name="T31" fmla="*/ 3 h 43"/>
                  <a:gd name="T32" fmla="*/ 0 w 41"/>
                  <a:gd name="T33" fmla="*/ 4 h 43"/>
                  <a:gd name="T34" fmla="*/ 0 w 41"/>
                  <a:gd name="T35" fmla="*/ 5 h 43"/>
                  <a:gd name="T36" fmla="*/ 1 w 41"/>
                  <a:gd name="T37" fmla="*/ 6 h 43"/>
                  <a:gd name="T38" fmla="*/ 1 w 41"/>
                  <a:gd name="T39" fmla="*/ 6 h 43"/>
                  <a:gd name="T40" fmla="*/ 2 w 41"/>
                  <a:gd name="T41" fmla="*/ 5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43">
                    <a:moveTo>
                      <a:pt x="13" y="39"/>
                    </a:moveTo>
                    <a:lnTo>
                      <a:pt x="13" y="39"/>
                    </a:lnTo>
                    <a:lnTo>
                      <a:pt x="12" y="36"/>
                    </a:lnTo>
                    <a:lnTo>
                      <a:pt x="12" y="32"/>
                    </a:lnTo>
                    <a:lnTo>
                      <a:pt x="13" y="26"/>
                    </a:lnTo>
                    <a:lnTo>
                      <a:pt x="15" y="22"/>
                    </a:lnTo>
                    <a:lnTo>
                      <a:pt x="20" y="17"/>
                    </a:lnTo>
                    <a:lnTo>
                      <a:pt x="24" y="14"/>
                    </a:lnTo>
                    <a:lnTo>
                      <a:pt x="30" y="12"/>
                    </a:lnTo>
                    <a:lnTo>
                      <a:pt x="39" y="13"/>
                    </a:lnTo>
                    <a:lnTo>
                      <a:pt x="41" y="1"/>
                    </a:lnTo>
                    <a:lnTo>
                      <a:pt x="29" y="0"/>
                    </a:lnTo>
                    <a:lnTo>
                      <a:pt x="18" y="3"/>
                    </a:lnTo>
                    <a:lnTo>
                      <a:pt x="10" y="9"/>
                    </a:lnTo>
                    <a:lnTo>
                      <a:pt x="4" y="14"/>
                    </a:lnTo>
                    <a:lnTo>
                      <a:pt x="1" y="23"/>
                    </a:lnTo>
                    <a:lnTo>
                      <a:pt x="0" y="30"/>
                    </a:lnTo>
                    <a:lnTo>
                      <a:pt x="0" y="37"/>
                    </a:lnTo>
                    <a:lnTo>
                      <a:pt x="1" y="43"/>
                    </a:lnTo>
                    <a:lnTo>
                      <a:pt x="13"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1" name="Freeform 287"/>
              <p:cNvSpPr>
                <a:spLocks/>
              </p:cNvSpPr>
              <p:nvPr/>
            </p:nvSpPr>
            <p:spPr bwMode="auto">
              <a:xfrm>
                <a:off x="5223" y="3641"/>
                <a:ext cx="25" cy="13"/>
              </a:xfrm>
              <a:custGeom>
                <a:avLst/>
                <a:gdLst>
                  <a:gd name="T0" fmla="*/ 6 w 51"/>
                  <a:gd name="T1" fmla="*/ 2 h 25"/>
                  <a:gd name="T2" fmla="*/ 6 w 51"/>
                  <a:gd name="T3" fmla="*/ 2 h 25"/>
                  <a:gd name="T4" fmla="*/ 4 w 51"/>
                  <a:gd name="T5" fmla="*/ 2 h 25"/>
                  <a:gd name="T6" fmla="*/ 3 w 51"/>
                  <a:gd name="T7" fmla="*/ 1 h 25"/>
                  <a:gd name="T8" fmla="*/ 2 w 51"/>
                  <a:gd name="T9" fmla="*/ 1 h 25"/>
                  <a:gd name="T10" fmla="*/ 1 w 51"/>
                  <a:gd name="T11" fmla="*/ 1 h 25"/>
                  <a:gd name="T12" fmla="*/ 1 w 51"/>
                  <a:gd name="T13" fmla="*/ 1 h 25"/>
                  <a:gd name="T14" fmla="*/ 1 w 51"/>
                  <a:gd name="T15" fmla="*/ 0 h 25"/>
                  <a:gd name="T16" fmla="*/ 0 w 51"/>
                  <a:gd name="T17" fmla="*/ 1 h 25"/>
                  <a:gd name="T18" fmla="*/ 0 w 51"/>
                  <a:gd name="T19" fmla="*/ 2 h 25"/>
                  <a:gd name="T20" fmla="*/ 1 w 51"/>
                  <a:gd name="T21" fmla="*/ 2 h 25"/>
                  <a:gd name="T22" fmla="*/ 1 w 51"/>
                  <a:gd name="T23" fmla="*/ 3 h 25"/>
                  <a:gd name="T24" fmla="*/ 2 w 51"/>
                  <a:gd name="T25" fmla="*/ 3 h 25"/>
                  <a:gd name="T26" fmla="*/ 4 w 51"/>
                  <a:gd name="T27" fmla="*/ 3 h 25"/>
                  <a:gd name="T28" fmla="*/ 6 w 51"/>
                  <a:gd name="T29" fmla="*/ 4 h 25"/>
                  <a:gd name="T30" fmla="*/ 5 w 51"/>
                  <a:gd name="T31" fmla="*/ 4 h 25"/>
                  <a:gd name="T32" fmla="*/ 6 w 51"/>
                  <a:gd name="T33" fmla="*/ 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25">
                    <a:moveTo>
                      <a:pt x="51" y="14"/>
                    </a:moveTo>
                    <a:lnTo>
                      <a:pt x="51" y="14"/>
                    </a:lnTo>
                    <a:lnTo>
                      <a:pt x="37" y="11"/>
                    </a:lnTo>
                    <a:lnTo>
                      <a:pt x="25" y="8"/>
                    </a:lnTo>
                    <a:lnTo>
                      <a:pt x="20" y="7"/>
                    </a:lnTo>
                    <a:lnTo>
                      <a:pt x="15" y="4"/>
                    </a:lnTo>
                    <a:lnTo>
                      <a:pt x="14" y="3"/>
                    </a:lnTo>
                    <a:lnTo>
                      <a:pt x="12" y="0"/>
                    </a:lnTo>
                    <a:lnTo>
                      <a:pt x="0" y="4"/>
                    </a:lnTo>
                    <a:lnTo>
                      <a:pt x="3" y="10"/>
                    </a:lnTo>
                    <a:lnTo>
                      <a:pt x="8" y="14"/>
                    </a:lnTo>
                    <a:lnTo>
                      <a:pt x="14" y="17"/>
                    </a:lnTo>
                    <a:lnTo>
                      <a:pt x="20" y="20"/>
                    </a:lnTo>
                    <a:lnTo>
                      <a:pt x="34" y="24"/>
                    </a:lnTo>
                    <a:lnTo>
                      <a:pt x="48" y="25"/>
                    </a:lnTo>
                    <a:lnTo>
                      <a:pt x="46" y="25"/>
                    </a:lnTo>
                    <a:lnTo>
                      <a:pt x="5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2" name="Freeform 288"/>
              <p:cNvSpPr>
                <a:spLocks/>
              </p:cNvSpPr>
              <p:nvPr/>
            </p:nvSpPr>
            <p:spPr bwMode="auto">
              <a:xfrm>
                <a:off x="5246" y="3649"/>
                <a:ext cx="27" cy="14"/>
              </a:xfrm>
              <a:custGeom>
                <a:avLst/>
                <a:gdLst>
                  <a:gd name="T0" fmla="*/ 7 w 54"/>
                  <a:gd name="T1" fmla="*/ 3 h 29"/>
                  <a:gd name="T2" fmla="*/ 7 w 54"/>
                  <a:gd name="T3" fmla="*/ 2 h 29"/>
                  <a:gd name="T4" fmla="*/ 6 w 54"/>
                  <a:gd name="T5" fmla="*/ 2 h 29"/>
                  <a:gd name="T6" fmla="*/ 6 w 54"/>
                  <a:gd name="T7" fmla="*/ 1 h 29"/>
                  <a:gd name="T8" fmla="*/ 5 w 54"/>
                  <a:gd name="T9" fmla="*/ 1 h 29"/>
                  <a:gd name="T10" fmla="*/ 4 w 54"/>
                  <a:gd name="T11" fmla="*/ 0 h 29"/>
                  <a:gd name="T12" fmla="*/ 2 w 54"/>
                  <a:gd name="T13" fmla="*/ 0 h 29"/>
                  <a:gd name="T14" fmla="*/ 1 w 54"/>
                  <a:gd name="T15" fmla="*/ 0 h 29"/>
                  <a:gd name="T16" fmla="*/ 0 w 54"/>
                  <a:gd name="T17" fmla="*/ 1 h 29"/>
                  <a:gd name="T18" fmla="*/ 2 w 54"/>
                  <a:gd name="T19" fmla="*/ 1 h 29"/>
                  <a:gd name="T20" fmla="*/ 3 w 54"/>
                  <a:gd name="T21" fmla="*/ 2 h 29"/>
                  <a:gd name="T22" fmla="*/ 4 w 54"/>
                  <a:gd name="T23" fmla="*/ 2 h 29"/>
                  <a:gd name="T24" fmla="*/ 5 w 54"/>
                  <a:gd name="T25" fmla="*/ 2 h 29"/>
                  <a:gd name="T26" fmla="*/ 5 w 54"/>
                  <a:gd name="T27" fmla="*/ 3 h 29"/>
                  <a:gd name="T28" fmla="*/ 6 w 54"/>
                  <a:gd name="T29" fmla="*/ 3 h 29"/>
                  <a:gd name="T30" fmla="*/ 5 w 54"/>
                  <a:gd name="T31" fmla="*/ 3 h 29"/>
                  <a:gd name="T32" fmla="*/ 7 w 54"/>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29">
                    <a:moveTo>
                      <a:pt x="54" y="24"/>
                    </a:moveTo>
                    <a:lnTo>
                      <a:pt x="52" y="23"/>
                    </a:lnTo>
                    <a:lnTo>
                      <a:pt x="47" y="16"/>
                    </a:lnTo>
                    <a:lnTo>
                      <a:pt x="41" y="11"/>
                    </a:lnTo>
                    <a:lnTo>
                      <a:pt x="34" y="9"/>
                    </a:lnTo>
                    <a:lnTo>
                      <a:pt x="28" y="6"/>
                    </a:lnTo>
                    <a:lnTo>
                      <a:pt x="15" y="3"/>
                    </a:lnTo>
                    <a:lnTo>
                      <a:pt x="5" y="0"/>
                    </a:lnTo>
                    <a:lnTo>
                      <a:pt x="0" y="11"/>
                    </a:lnTo>
                    <a:lnTo>
                      <a:pt x="12" y="14"/>
                    </a:lnTo>
                    <a:lnTo>
                      <a:pt x="24" y="17"/>
                    </a:lnTo>
                    <a:lnTo>
                      <a:pt x="29" y="19"/>
                    </a:lnTo>
                    <a:lnTo>
                      <a:pt x="34" y="22"/>
                    </a:lnTo>
                    <a:lnTo>
                      <a:pt x="38" y="24"/>
                    </a:lnTo>
                    <a:lnTo>
                      <a:pt x="41" y="29"/>
                    </a:lnTo>
                    <a:lnTo>
                      <a:pt x="40" y="27"/>
                    </a:lnTo>
                    <a:lnTo>
                      <a:pt x="54"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3" name="Freeform 289"/>
              <p:cNvSpPr>
                <a:spLocks/>
              </p:cNvSpPr>
              <p:nvPr/>
            </p:nvSpPr>
            <p:spPr bwMode="auto">
              <a:xfrm>
                <a:off x="5254" y="3661"/>
                <a:ext cx="20" cy="51"/>
              </a:xfrm>
              <a:custGeom>
                <a:avLst/>
                <a:gdLst>
                  <a:gd name="T0" fmla="*/ 0 w 40"/>
                  <a:gd name="T1" fmla="*/ 12 h 102"/>
                  <a:gd name="T2" fmla="*/ 2 w 40"/>
                  <a:gd name="T3" fmla="*/ 13 h 102"/>
                  <a:gd name="T4" fmla="*/ 3 w 40"/>
                  <a:gd name="T5" fmla="*/ 10 h 102"/>
                  <a:gd name="T6" fmla="*/ 4 w 40"/>
                  <a:gd name="T7" fmla="*/ 7 h 102"/>
                  <a:gd name="T8" fmla="*/ 5 w 40"/>
                  <a:gd name="T9" fmla="*/ 5 h 102"/>
                  <a:gd name="T10" fmla="*/ 5 w 40"/>
                  <a:gd name="T11" fmla="*/ 4 h 102"/>
                  <a:gd name="T12" fmla="*/ 5 w 40"/>
                  <a:gd name="T13" fmla="*/ 2 h 102"/>
                  <a:gd name="T14" fmla="*/ 5 w 40"/>
                  <a:gd name="T15" fmla="*/ 0 h 102"/>
                  <a:gd name="T16" fmla="*/ 4 w 40"/>
                  <a:gd name="T17" fmla="*/ 1 h 102"/>
                  <a:gd name="T18" fmla="*/ 4 w 40"/>
                  <a:gd name="T19" fmla="*/ 2 h 102"/>
                  <a:gd name="T20" fmla="*/ 4 w 40"/>
                  <a:gd name="T21" fmla="*/ 4 h 102"/>
                  <a:gd name="T22" fmla="*/ 3 w 40"/>
                  <a:gd name="T23" fmla="*/ 5 h 102"/>
                  <a:gd name="T24" fmla="*/ 3 w 40"/>
                  <a:gd name="T25" fmla="*/ 6 h 102"/>
                  <a:gd name="T26" fmla="*/ 2 w 40"/>
                  <a:gd name="T27" fmla="*/ 9 h 102"/>
                  <a:gd name="T28" fmla="*/ 0 w 40"/>
                  <a:gd name="T29" fmla="*/ 13 h 102"/>
                  <a:gd name="T30" fmla="*/ 2 w 40"/>
                  <a:gd name="T31" fmla="*/ 13 h 102"/>
                  <a:gd name="T32" fmla="*/ 0 w 40"/>
                  <a:gd name="T33" fmla="*/ 12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02">
                    <a:moveTo>
                      <a:pt x="0" y="96"/>
                    </a:moveTo>
                    <a:lnTo>
                      <a:pt x="13" y="101"/>
                    </a:lnTo>
                    <a:lnTo>
                      <a:pt x="22" y="75"/>
                    </a:lnTo>
                    <a:lnTo>
                      <a:pt x="31" y="50"/>
                    </a:lnTo>
                    <a:lnTo>
                      <a:pt x="35" y="39"/>
                    </a:lnTo>
                    <a:lnTo>
                      <a:pt x="39" y="26"/>
                    </a:lnTo>
                    <a:lnTo>
                      <a:pt x="40" y="13"/>
                    </a:lnTo>
                    <a:lnTo>
                      <a:pt x="39" y="0"/>
                    </a:lnTo>
                    <a:lnTo>
                      <a:pt x="25" y="3"/>
                    </a:lnTo>
                    <a:lnTo>
                      <a:pt x="26" y="13"/>
                    </a:lnTo>
                    <a:lnTo>
                      <a:pt x="26" y="25"/>
                    </a:lnTo>
                    <a:lnTo>
                      <a:pt x="23" y="36"/>
                    </a:lnTo>
                    <a:lnTo>
                      <a:pt x="19" y="48"/>
                    </a:lnTo>
                    <a:lnTo>
                      <a:pt x="9" y="72"/>
                    </a:lnTo>
                    <a:lnTo>
                      <a:pt x="0" y="98"/>
                    </a:lnTo>
                    <a:lnTo>
                      <a:pt x="11" y="102"/>
                    </a:lnTo>
                    <a:lnTo>
                      <a:pt x="0" y="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4" name="Freeform 290"/>
              <p:cNvSpPr>
                <a:spLocks/>
              </p:cNvSpPr>
              <p:nvPr/>
            </p:nvSpPr>
            <p:spPr bwMode="auto">
              <a:xfrm>
                <a:off x="5254" y="3660"/>
                <a:ext cx="30" cy="52"/>
              </a:xfrm>
              <a:custGeom>
                <a:avLst/>
                <a:gdLst>
                  <a:gd name="T0" fmla="*/ 6 w 61"/>
                  <a:gd name="T1" fmla="*/ 1 h 103"/>
                  <a:gd name="T2" fmla="*/ 6 w 61"/>
                  <a:gd name="T3" fmla="*/ 1 h 103"/>
                  <a:gd name="T4" fmla="*/ 6 w 61"/>
                  <a:gd name="T5" fmla="*/ 1 h 103"/>
                  <a:gd name="T6" fmla="*/ 6 w 61"/>
                  <a:gd name="T7" fmla="*/ 2 h 103"/>
                  <a:gd name="T8" fmla="*/ 6 w 61"/>
                  <a:gd name="T9" fmla="*/ 3 h 103"/>
                  <a:gd name="T10" fmla="*/ 5 w 61"/>
                  <a:gd name="T11" fmla="*/ 3 h 103"/>
                  <a:gd name="T12" fmla="*/ 5 w 61"/>
                  <a:gd name="T13" fmla="*/ 5 h 103"/>
                  <a:gd name="T14" fmla="*/ 4 w 61"/>
                  <a:gd name="T15" fmla="*/ 7 h 103"/>
                  <a:gd name="T16" fmla="*/ 1 w 61"/>
                  <a:gd name="T17" fmla="*/ 10 h 103"/>
                  <a:gd name="T18" fmla="*/ 0 w 61"/>
                  <a:gd name="T19" fmla="*/ 13 h 103"/>
                  <a:gd name="T20" fmla="*/ 1 w 61"/>
                  <a:gd name="T21" fmla="*/ 13 h 103"/>
                  <a:gd name="T22" fmla="*/ 3 w 61"/>
                  <a:gd name="T23" fmla="*/ 11 h 103"/>
                  <a:gd name="T24" fmla="*/ 5 w 61"/>
                  <a:gd name="T25" fmla="*/ 7 h 103"/>
                  <a:gd name="T26" fmla="*/ 6 w 61"/>
                  <a:gd name="T27" fmla="*/ 5 h 103"/>
                  <a:gd name="T28" fmla="*/ 7 w 61"/>
                  <a:gd name="T29" fmla="*/ 4 h 103"/>
                  <a:gd name="T30" fmla="*/ 7 w 61"/>
                  <a:gd name="T31" fmla="*/ 3 h 103"/>
                  <a:gd name="T32" fmla="*/ 7 w 61"/>
                  <a:gd name="T33" fmla="*/ 2 h 103"/>
                  <a:gd name="T34" fmla="*/ 7 w 61"/>
                  <a:gd name="T35" fmla="*/ 1 h 103"/>
                  <a:gd name="T36" fmla="*/ 7 w 61"/>
                  <a:gd name="T37" fmla="*/ 0 h 103"/>
                  <a:gd name="T38" fmla="*/ 7 w 61"/>
                  <a:gd name="T39" fmla="*/ 0 h 103"/>
                  <a:gd name="T40" fmla="*/ 6 w 61"/>
                  <a:gd name="T41" fmla="*/ 1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103">
                    <a:moveTo>
                      <a:pt x="49" y="4"/>
                    </a:moveTo>
                    <a:lnTo>
                      <a:pt x="49" y="4"/>
                    </a:lnTo>
                    <a:lnTo>
                      <a:pt x="49" y="7"/>
                    </a:lnTo>
                    <a:lnTo>
                      <a:pt x="49" y="11"/>
                    </a:lnTo>
                    <a:lnTo>
                      <a:pt x="48" y="17"/>
                    </a:lnTo>
                    <a:lnTo>
                      <a:pt x="46" y="21"/>
                    </a:lnTo>
                    <a:lnTo>
                      <a:pt x="40" y="34"/>
                    </a:lnTo>
                    <a:lnTo>
                      <a:pt x="32" y="49"/>
                    </a:lnTo>
                    <a:lnTo>
                      <a:pt x="14" y="76"/>
                    </a:lnTo>
                    <a:lnTo>
                      <a:pt x="0" y="97"/>
                    </a:lnTo>
                    <a:lnTo>
                      <a:pt x="11" y="103"/>
                    </a:lnTo>
                    <a:lnTo>
                      <a:pt x="25" y="82"/>
                    </a:lnTo>
                    <a:lnTo>
                      <a:pt x="43" y="54"/>
                    </a:lnTo>
                    <a:lnTo>
                      <a:pt x="52" y="40"/>
                    </a:lnTo>
                    <a:lnTo>
                      <a:pt x="58" y="26"/>
                    </a:lnTo>
                    <a:lnTo>
                      <a:pt x="61" y="20"/>
                    </a:lnTo>
                    <a:lnTo>
                      <a:pt x="61" y="13"/>
                    </a:lnTo>
                    <a:lnTo>
                      <a:pt x="61" y="6"/>
                    </a:lnTo>
                    <a:lnTo>
                      <a:pt x="61" y="0"/>
                    </a:lnTo>
                    <a:lnTo>
                      <a:pt x="49"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5" name="Freeform 291"/>
              <p:cNvSpPr>
                <a:spLocks/>
              </p:cNvSpPr>
              <p:nvPr/>
            </p:nvSpPr>
            <p:spPr bwMode="auto">
              <a:xfrm>
                <a:off x="5241" y="3636"/>
                <a:ext cx="43" cy="26"/>
              </a:xfrm>
              <a:custGeom>
                <a:avLst/>
                <a:gdLst>
                  <a:gd name="T0" fmla="*/ 0 w 87"/>
                  <a:gd name="T1" fmla="*/ 2 h 51"/>
                  <a:gd name="T2" fmla="*/ 0 w 87"/>
                  <a:gd name="T3" fmla="*/ 2 h 51"/>
                  <a:gd name="T4" fmla="*/ 2 w 87"/>
                  <a:gd name="T5" fmla="*/ 3 h 51"/>
                  <a:gd name="T6" fmla="*/ 5 w 87"/>
                  <a:gd name="T7" fmla="*/ 3 h 51"/>
                  <a:gd name="T8" fmla="*/ 6 w 87"/>
                  <a:gd name="T9" fmla="*/ 4 h 51"/>
                  <a:gd name="T10" fmla="*/ 7 w 87"/>
                  <a:gd name="T11" fmla="*/ 5 h 51"/>
                  <a:gd name="T12" fmla="*/ 8 w 87"/>
                  <a:gd name="T13" fmla="*/ 5 h 51"/>
                  <a:gd name="T14" fmla="*/ 8 w 87"/>
                  <a:gd name="T15" fmla="*/ 6 h 51"/>
                  <a:gd name="T16" fmla="*/ 9 w 87"/>
                  <a:gd name="T17" fmla="*/ 6 h 51"/>
                  <a:gd name="T18" fmla="*/ 9 w 87"/>
                  <a:gd name="T19" fmla="*/ 7 h 51"/>
                  <a:gd name="T20" fmla="*/ 10 w 87"/>
                  <a:gd name="T21" fmla="*/ 6 h 51"/>
                  <a:gd name="T22" fmla="*/ 10 w 87"/>
                  <a:gd name="T23" fmla="*/ 6 h 51"/>
                  <a:gd name="T24" fmla="*/ 10 w 87"/>
                  <a:gd name="T25" fmla="*/ 5 h 51"/>
                  <a:gd name="T26" fmla="*/ 9 w 87"/>
                  <a:gd name="T27" fmla="*/ 4 h 51"/>
                  <a:gd name="T28" fmla="*/ 8 w 87"/>
                  <a:gd name="T29" fmla="*/ 4 h 51"/>
                  <a:gd name="T30" fmla="*/ 7 w 87"/>
                  <a:gd name="T31" fmla="*/ 3 h 51"/>
                  <a:gd name="T32" fmla="*/ 6 w 87"/>
                  <a:gd name="T33" fmla="*/ 2 h 51"/>
                  <a:gd name="T34" fmla="*/ 3 w 87"/>
                  <a:gd name="T35" fmla="*/ 1 h 51"/>
                  <a:gd name="T36" fmla="*/ 0 w 87"/>
                  <a:gd name="T37" fmla="*/ 0 h 51"/>
                  <a:gd name="T38" fmla="*/ 0 w 87"/>
                  <a:gd name="T39" fmla="*/ 0 h 51"/>
                  <a:gd name="T40" fmla="*/ 0 w 87"/>
                  <a:gd name="T41" fmla="*/ 2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51">
                    <a:moveTo>
                      <a:pt x="0" y="11"/>
                    </a:moveTo>
                    <a:lnTo>
                      <a:pt x="0" y="11"/>
                    </a:lnTo>
                    <a:lnTo>
                      <a:pt x="20" y="17"/>
                    </a:lnTo>
                    <a:lnTo>
                      <a:pt x="43" y="24"/>
                    </a:lnTo>
                    <a:lnTo>
                      <a:pt x="54" y="28"/>
                    </a:lnTo>
                    <a:lnTo>
                      <a:pt x="63" y="35"/>
                    </a:lnTo>
                    <a:lnTo>
                      <a:pt x="66" y="38"/>
                    </a:lnTo>
                    <a:lnTo>
                      <a:pt x="69" y="43"/>
                    </a:lnTo>
                    <a:lnTo>
                      <a:pt x="72" y="46"/>
                    </a:lnTo>
                    <a:lnTo>
                      <a:pt x="75" y="51"/>
                    </a:lnTo>
                    <a:lnTo>
                      <a:pt x="87" y="47"/>
                    </a:lnTo>
                    <a:lnTo>
                      <a:pt x="84" y="41"/>
                    </a:lnTo>
                    <a:lnTo>
                      <a:pt x="80" y="35"/>
                    </a:lnTo>
                    <a:lnTo>
                      <a:pt x="75" y="30"/>
                    </a:lnTo>
                    <a:lnTo>
                      <a:pt x="71" y="25"/>
                    </a:lnTo>
                    <a:lnTo>
                      <a:pt x="60" y="18"/>
                    </a:lnTo>
                    <a:lnTo>
                      <a:pt x="48" y="13"/>
                    </a:lnTo>
                    <a:lnTo>
                      <a:pt x="25" y="5"/>
                    </a:lnTo>
                    <a:lnTo>
                      <a:pt x="5" y="0"/>
                    </a:lnTo>
                    <a:lnTo>
                      <a:pt x="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6" name="Freeform 292"/>
              <p:cNvSpPr>
                <a:spLocks/>
              </p:cNvSpPr>
              <p:nvPr/>
            </p:nvSpPr>
            <p:spPr bwMode="auto">
              <a:xfrm>
                <a:off x="5232" y="3623"/>
                <a:ext cx="12" cy="19"/>
              </a:xfrm>
              <a:custGeom>
                <a:avLst/>
                <a:gdLst>
                  <a:gd name="T0" fmla="*/ 3 w 22"/>
                  <a:gd name="T1" fmla="*/ 1 h 39"/>
                  <a:gd name="T2" fmla="*/ 3 w 22"/>
                  <a:gd name="T3" fmla="*/ 0 h 39"/>
                  <a:gd name="T4" fmla="*/ 2 w 22"/>
                  <a:gd name="T5" fmla="*/ 0 h 39"/>
                  <a:gd name="T6" fmla="*/ 1 w 22"/>
                  <a:gd name="T7" fmla="*/ 1 h 39"/>
                  <a:gd name="T8" fmla="*/ 0 w 22"/>
                  <a:gd name="T9" fmla="*/ 1 h 39"/>
                  <a:gd name="T10" fmla="*/ 0 w 22"/>
                  <a:gd name="T11" fmla="*/ 2 h 39"/>
                  <a:gd name="T12" fmla="*/ 1 w 22"/>
                  <a:gd name="T13" fmla="*/ 3 h 39"/>
                  <a:gd name="T14" fmla="*/ 1 w 22"/>
                  <a:gd name="T15" fmla="*/ 4 h 39"/>
                  <a:gd name="T16" fmla="*/ 2 w 22"/>
                  <a:gd name="T17" fmla="*/ 4 h 39"/>
                  <a:gd name="T18" fmla="*/ 3 w 22"/>
                  <a:gd name="T19" fmla="*/ 4 h 39"/>
                  <a:gd name="T20" fmla="*/ 3 w 22"/>
                  <a:gd name="T21" fmla="*/ 3 h 39"/>
                  <a:gd name="T22" fmla="*/ 3 w 22"/>
                  <a:gd name="T23" fmla="*/ 3 h 39"/>
                  <a:gd name="T24" fmla="*/ 2 w 22"/>
                  <a:gd name="T25" fmla="*/ 3 h 39"/>
                  <a:gd name="T26" fmla="*/ 2 w 22"/>
                  <a:gd name="T27" fmla="*/ 2 h 39"/>
                  <a:gd name="T28" fmla="*/ 2 w 22"/>
                  <a:gd name="T29" fmla="*/ 2 h 39"/>
                  <a:gd name="T30" fmla="*/ 2 w 22"/>
                  <a:gd name="T31" fmla="*/ 2 h 39"/>
                  <a:gd name="T32" fmla="*/ 2 w 22"/>
                  <a:gd name="T33" fmla="*/ 2 h 39"/>
                  <a:gd name="T34" fmla="*/ 3 w 22"/>
                  <a:gd name="T35" fmla="*/ 1 h 39"/>
                  <a:gd name="T36" fmla="*/ 4 w 22"/>
                  <a:gd name="T37" fmla="*/ 1 h 39"/>
                  <a:gd name="T38" fmla="*/ 3 w 22"/>
                  <a:gd name="T39" fmla="*/ 0 h 39"/>
                  <a:gd name="T40" fmla="*/ 3 w 22"/>
                  <a:gd name="T41" fmla="*/ 1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 h="39">
                    <a:moveTo>
                      <a:pt x="19" y="12"/>
                    </a:moveTo>
                    <a:lnTo>
                      <a:pt x="18" y="0"/>
                    </a:lnTo>
                    <a:lnTo>
                      <a:pt x="10" y="3"/>
                    </a:lnTo>
                    <a:lnTo>
                      <a:pt x="4" y="8"/>
                    </a:lnTo>
                    <a:lnTo>
                      <a:pt x="0" y="15"/>
                    </a:lnTo>
                    <a:lnTo>
                      <a:pt x="0" y="21"/>
                    </a:lnTo>
                    <a:lnTo>
                      <a:pt x="1" y="28"/>
                    </a:lnTo>
                    <a:lnTo>
                      <a:pt x="6" y="32"/>
                    </a:lnTo>
                    <a:lnTo>
                      <a:pt x="10" y="36"/>
                    </a:lnTo>
                    <a:lnTo>
                      <a:pt x="16" y="39"/>
                    </a:lnTo>
                    <a:lnTo>
                      <a:pt x="21" y="28"/>
                    </a:lnTo>
                    <a:lnTo>
                      <a:pt x="18" y="26"/>
                    </a:lnTo>
                    <a:lnTo>
                      <a:pt x="15" y="25"/>
                    </a:lnTo>
                    <a:lnTo>
                      <a:pt x="13" y="22"/>
                    </a:lnTo>
                    <a:lnTo>
                      <a:pt x="12" y="19"/>
                    </a:lnTo>
                    <a:lnTo>
                      <a:pt x="13" y="18"/>
                    </a:lnTo>
                    <a:lnTo>
                      <a:pt x="13" y="16"/>
                    </a:lnTo>
                    <a:lnTo>
                      <a:pt x="16" y="13"/>
                    </a:lnTo>
                    <a:lnTo>
                      <a:pt x="22" y="12"/>
                    </a:lnTo>
                    <a:lnTo>
                      <a:pt x="21" y="0"/>
                    </a:lnTo>
                    <a:lnTo>
                      <a:pt x="19"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7" name="Freeform 293"/>
              <p:cNvSpPr>
                <a:spLocks/>
              </p:cNvSpPr>
              <p:nvPr/>
            </p:nvSpPr>
            <p:spPr bwMode="auto">
              <a:xfrm>
                <a:off x="4522" y="3348"/>
                <a:ext cx="504" cy="454"/>
              </a:xfrm>
              <a:custGeom>
                <a:avLst/>
                <a:gdLst>
                  <a:gd name="T0" fmla="*/ 36 w 1008"/>
                  <a:gd name="T1" fmla="*/ 13 h 909"/>
                  <a:gd name="T2" fmla="*/ 24 w 1008"/>
                  <a:gd name="T3" fmla="*/ 2 h 909"/>
                  <a:gd name="T4" fmla="*/ 19 w 1008"/>
                  <a:gd name="T5" fmla="*/ 0 h 909"/>
                  <a:gd name="T6" fmla="*/ 14 w 1008"/>
                  <a:gd name="T7" fmla="*/ 5 h 909"/>
                  <a:gd name="T8" fmla="*/ 15 w 1008"/>
                  <a:gd name="T9" fmla="*/ 19 h 909"/>
                  <a:gd name="T10" fmla="*/ 15 w 1008"/>
                  <a:gd name="T11" fmla="*/ 23 h 909"/>
                  <a:gd name="T12" fmla="*/ 6 w 1008"/>
                  <a:gd name="T13" fmla="*/ 17 h 909"/>
                  <a:gd name="T14" fmla="*/ 3 w 1008"/>
                  <a:gd name="T15" fmla="*/ 23 h 909"/>
                  <a:gd name="T16" fmla="*/ 6 w 1008"/>
                  <a:gd name="T17" fmla="*/ 34 h 909"/>
                  <a:gd name="T18" fmla="*/ 11 w 1008"/>
                  <a:gd name="T19" fmla="*/ 38 h 909"/>
                  <a:gd name="T20" fmla="*/ 2 w 1008"/>
                  <a:gd name="T21" fmla="*/ 40 h 909"/>
                  <a:gd name="T22" fmla="*/ 1 w 1008"/>
                  <a:gd name="T23" fmla="*/ 46 h 909"/>
                  <a:gd name="T24" fmla="*/ 8 w 1008"/>
                  <a:gd name="T25" fmla="*/ 53 h 909"/>
                  <a:gd name="T26" fmla="*/ 17 w 1008"/>
                  <a:gd name="T27" fmla="*/ 55 h 909"/>
                  <a:gd name="T28" fmla="*/ 7 w 1008"/>
                  <a:gd name="T29" fmla="*/ 61 h 909"/>
                  <a:gd name="T30" fmla="*/ 12 w 1008"/>
                  <a:gd name="T31" fmla="*/ 67 h 909"/>
                  <a:gd name="T32" fmla="*/ 22 w 1008"/>
                  <a:gd name="T33" fmla="*/ 68 h 909"/>
                  <a:gd name="T34" fmla="*/ 18 w 1008"/>
                  <a:gd name="T35" fmla="*/ 74 h 909"/>
                  <a:gd name="T36" fmla="*/ 22 w 1008"/>
                  <a:gd name="T37" fmla="*/ 78 h 909"/>
                  <a:gd name="T38" fmla="*/ 30 w 1008"/>
                  <a:gd name="T39" fmla="*/ 79 h 909"/>
                  <a:gd name="T40" fmla="*/ 34 w 1008"/>
                  <a:gd name="T41" fmla="*/ 79 h 909"/>
                  <a:gd name="T42" fmla="*/ 39 w 1008"/>
                  <a:gd name="T43" fmla="*/ 82 h 909"/>
                  <a:gd name="T44" fmla="*/ 45 w 1008"/>
                  <a:gd name="T45" fmla="*/ 83 h 909"/>
                  <a:gd name="T46" fmla="*/ 50 w 1008"/>
                  <a:gd name="T47" fmla="*/ 86 h 909"/>
                  <a:gd name="T48" fmla="*/ 55 w 1008"/>
                  <a:gd name="T49" fmla="*/ 84 h 909"/>
                  <a:gd name="T50" fmla="*/ 56 w 1008"/>
                  <a:gd name="T51" fmla="*/ 88 h 909"/>
                  <a:gd name="T52" fmla="*/ 60 w 1008"/>
                  <a:gd name="T53" fmla="*/ 89 h 909"/>
                  <a:gd name="T54" fmla="*/ 65 w 1008"/>
                  <a:gd name="T55" fmla="*/ 90 h 909"/>
                  <a:gd name="T56" fmla="*/ 70 w 1008"/>
                  <a:gd name="T57" fmla="*/ 92 h 909"/>
                  <a:gd name="T58" fmla="*/ 75 w 1008"/>
                  <a:gd name="T59" fmla="*/ 90 h 909"/>
                  <a:gd name="T60" fmla="*/ 78 w 1008"/>
                  <a:gd name="T61" fmla="*/ 92 h 909"/>
                  <a:gd name="T62" fmla="*/ 82 w 1008"/>
                  <a:gd name="T63" fmla="*/ 88 h 909"/>
                  <a:gd name="T64" fmla="*/ 85 w 1008"/>
                  <a:gd name="T65" fmla="*/ 87 h 909"/>
                  <a:gd name="T66" fmla="*/ 87 w 1008"/>
                  <a:gd name="T67" fmla="*/ 90 h 909"/>
                  <a:gd name="T68" fmla="*/ 92 w 1008"/>
                  <a:gd name="T69" fmla="*/ 89 h 909"/>
                  <a:gd name="T70" fmla="*/ 93 w 1008"/>
                  <a:gd name="T71" fmla="*/ 93 h 909"/>
                  <a:gd name="T72" fmla="*/ 96 w 1008"/>
                  <a:gd name="T73" fmla="*/ 94 h 909"/>
                  <a:gd name="T74" fmla="*/ 100 w 1008"/>
                  <a:gd name="T75" fmla="*/ 95 h 909"/>
                  <a:gd name="T76" fmla="*/ 103 w 1008"/>
                  <a:gd name="T77" fmla="*/ 96 h 909"/>
                  <a:gd name="T78" fmla="*/ 111 w 1008"/>
                  <a:gd name="T79" fmla="*/ 95 h 909"/>
                  <a:gd name="T80" fmla="*/ 111 w 1008"/>
                  <a:gd name="T81" fmla="*/ 108 h 909"/>
                  <a:gd name="T82" fmla="*/ 114 w 1008"/>
                  <a:gd name="T83" fmla="*/ 112 h 909"/>
                  <a:gd name="T84" fmla="*/ 120 w 1008"/>
                  <a:gd name="T85" fmla="*/ 113 h 909"/>
                  <a:gd name="T86" fmla="*/ 125 w 1008"/>
                  <a:gd name="T87" fmla="*/ 109 h 909"/>
                  <a:gd name="T88" fmla="*/ 126 w 1008"/>
                  <a:gd name="T89" fmla="*/ 105 h 909"/>
                  <a:gd name="T90" fmla="*/ 124 w 1008"/>
                  <a:gd name="T91" fmla="*/ 101 h 909"/>
                  <a:gd name="T92" fmla="*/ 116 w 1008"/>
                  <a:gd name="T93" fmla="*/ 86 h 909"/>
                  <a:gd name="T94" fmla="*/ 117 w 1008"/>
                  <a:gd name="T95" fmla="*/ 66 h 909"/>
                  <a:gd name="T96" fmla="*/ 124 w 1008"/>
                  <a:gd name="T97" fmla="*/ 54 h 909"/>
                  <a:gd name="T98" fmla="*/ 122 w 1008"/>
                  <a:gd name="T99" fmla="*/ 47 h 909"/>
                  <a:gd name="T100" fmla="*/ 112 w 1008"/>
                  <a:gd name="T101" fmla="*/ 49 h 909"/>
                  <a:gd name="T102" fmla="*/ 104 w 1008"/>
                  <a:gd name="T103" fmla="*/ 47 h 909"/>
                  <a:gd name="T104" fmla="*/ 88 w 1008"/>
                  <a:gd name="T105" fmla="*/ 46 h 909"/>
                  <a:gd name="T106" fmla="*/ 57 w 1008"/>
                  <a:gd name="T107" fmla="*/ 33 h 909"/>
                  <a:gd name="T108" fmla="*/ 42 w 1008"/>
                  <a:gd name="T109" fmla="*/ 23 h 9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08" h="909">
                    <a:moveTo>
                      <a:pt x="318" y="170"/>
                    </a:moveTo>
                    <a:lnTo>
                      <a:pt x="315" y="157"/>
                    </a:lnTo>
                    <a:lnTo>
                      <a:pt x="311" y="143"/>
                    </a:lnTo>
                    <a:lnTo>
                      <a:pt x="303" y="130"/>
                    </a:lnTo>
                    <a:lnTo>
                      <a:pt x="295" y="117"/>
                    </a:lnTo>
                    <a:lnTo>
                      <a:pt x="285" y="104"/>
                    </a:lnTo>
                    <a:lnTo>
                      <a:pt x="274" y="91"/>
                    </a:lnTo>
                    <a:lnTo>
                      <a:pt x="263" y="80"/>
                    </a:lnTo>
                    <a:lnTo>
                      <a:pt x="251" y="68"/>
                    </a:lnTo>
                    <a:lnTo>
                      <a:pt x="228" y="48"/>
                    </a:lnTo>
                    <a:lnTo>
                      <a:pt x="207" y="33"/>
                    </a:lnTo>
                    <a:lnTo>
                      <a:pt x="190" y="20"/>
                    </a:lnTo>
                    <a:lnTo>
                      <a:pt x="178" y="11"/>
                    </a:lnTo>
                    <a:lnTo>
                      <a:pt x="172" y="7"/>
                    </a:lnTo>
                    <a:lnTo>
                      <a:pt x="165" y="2"/>
                    </a:lnTo>
                    <a:lnTo>
                      <a:pt x="159" y="1"/>
                    </a:lnTo>
                    <a:lnTo>
                      <a:pt x="153" y="0"/>
                    </a:lnTo>
                    <a:lnTo>
                      <a:pt x="149" y="0"/>
                    </a:lnTo>
                    <a:lnTo>
                      <a:pt x="144" y="1"/>
                    </a:lnTo>
                    <a:lnTo>
                      <a:pt x="138" y="2"/>
                    </a:lnTo>
                    <a:lnTo>
                      <a:pt x="133" y="7"/>
                    </a:lnTo>
                    <a:lnTo>
                      <a:pt x="126" y="15"/>
                    </a:lnTo>
                    <a:lnTo>
                      <a:pt x="118" y="27"/>
                    </a:lnTo>
                    <a:lnTo>
                      <a:pt x="112" y="41"/>
                    </a:lnTo>
                    <a:lnTo>
                      <a:pt x="109" y="57"/>
                    </a:lnTo>
                    <a:lnTo>
                      <a:pt x="106" y="76"/>
                    </a:lnTo>
                    <a:lnTo>
                      <a:pt x="104" y="94"/>
                    </a:lnTo>
                    <a:lnTo>
                      <a:pt x="106" y="114"/>
                    </a:lnTo>
                    <a:lnTo>
                      <a:pt x="109" y="134"/>
                    </a:lnTo>
                    <a:lnTo>
                      <a:pt x="113" y="153"/>
                    </a:lnTo>
                    <a:lnTo>
                      <a:pt x="121" y="171"/>
                    </a:lnTo>
                    <a:lnTo>
                      <a:pt x="126" y="180"/>
                    </a:lnTo>
                    <a:lnTo>
                      <a:pt x="130" y="189"/>
                    </a:lnTo>
                    <a:lnTo>
                      <a:pt x="135" y="196"/>
                    </a:lnTo>
                    <a:lnTo>
                      <a:pt x="141" y="203"/>
                    </a:lnTo>
                    <a:lnTo>
                      <a:pt x="120" y="189"/>
                    </a:lnTo>
                    <a:lnTo>
                      <a:pt x="98" y="173"/>
                    </a:lnTo>
                    <a:lnTo>
                      <a:pt x="78" y="157"/>
                    </a:lnTo>
                    <a:lnTo>
                      <a:pt x="58" y="141"/>
                    </a:lnTo>
                    <a:lnTo>
                      <a:pt x="54" y="140"/>
                    </a:lnTo>
                    <a:lnTo>
                      <a:pt x="49" y="139"/>
                    </a:lnTo>
                    <a:lnTo>
                      <a:pt x="46" y="139"/>
                    </a:lnTo>
                    <a:lnTo>
                      <a:pt x="43" y="139"/>
                    </a:lnTo>
                    <a:lnTo>
                      <a:pt x="36" y="144"/>
                    </a:lnTo>
                    <a:lnTo>
                      <a:pt x="31" y="151"/>
                    </a:lnTo>
                    <a:lnTo>
                      <a:pt x="25" y="161"/>
                    </a:lnTo>
                    <a:lnTo>
                      <a:pt x="22" y="173"/>
                    </a:lnTo>
                    <a:lnTo>
                      <a:pt x="20" y="187"/>
                    </a:lnTo>
                    <a:lnTo>
                      <a:pt x="20" y="202"/>
                    </a:lnTo>
                    <a:lnTo>
                      <a:pt x="22" y="219"/>
                    </a:lnTo>
                    <a:lnTo>
                      <a:pt x="25" y="234"/>
                    </a:lnTo>
                    <a:lnTo>
                      <a:pt x="29" y="250"/>
                    </a:lnTo>
                    <a:lnTo>
                      <a:pt x="37" y="266"/>
                    </a:lnTo>
                    <a:lnTo>
                      <a:pt x="43" y="273"/>
                    </a:lnTo>
                    <a:lnTo>
                      <a:pt x="48" y="280"/>
                    </a:lnTo>
                    <a:lnTo>
                      <a:pt x="54" y="287"/>
                    </a:lnTo>
                    <a:lnTo>
                      <a:pt x="61" y="293"/>
                    </a:lnTo>
                    <a:lnTo>
                      <a:pt x="68" y="299"/>
                    </a:lnTo>
                    <a:lnTo>
                      <a:pt x="77" y="305"/>
                    </a:lnTo>
                    <a:lnTo>
                      <a:pt x="86" y="309"/>
                    </a:lnTo>
                    <a:lnTo>
                      <a:pt x="95" y="313"/>
                    </a:lnTo>
                    <a:lnTo>
                      <a:pt x="71" y="316"/>
                    </a:lnTo>
                    <a:lnTo>
                      <a:pt x="45" y="319"/>
                    </a:lnTo>
                    <a:lnTo>
                      <a:pt x="32" y="320"/>
                    </a:lnTo>
                    <a:lnTo>
                      <a:pt x="22" y="322"/>
                    </a:lnTo>
                    <a:lnTo>
                      <a:pt x="13" y="325"/>
                    </a:lnTo>
                    <a:lnTo>
                      <a:pt x="6" y="328"/>
                    </a:lnTo>
                    <a:lnTo>
                      <a:pt x="2" y="335"/>
                    </a:lnTo>
                    <a:lnTo>
                      <a:pt x="0" y="343"/>
                    </a:lnTo>
                    <a:lnTo>
                      <a:pt x="0" y="352"/>
                    </a:lnTo>
                    <a:lnTo>
                      <a:pt x="2" y="362"/>
                    </a:lnTo>
                    <a:lnTo>
                      <a:pt x="5" y="373"/>
                    </a:lnTo>
                    <a:lnTo>
                      <a:pt x="10" y="383"/>
                    </a:lnTo>
                    <a:lnTo>
                      <a:pt x="16" y="395"/>
                    </a:lnTo>
                    <a:lnTo>
                      <a:pt x="23" y="405"/>
                    </a:lnTo>
                    <a:lnTo>
                      <a:pt x="34" y="413"/>
                    </a:lnTo>
                    <a:lnTo>
                      <a:pt x="46" y="422"/>
                    </a:lnTo>
                    <a:lnTo>
                      <a:pt x="60" y="428"/>
                    </a:lnTo>
                    <a:lnTo>
                      <a:pt x="75" y="433"/>
                    </a:lnTo>
                    <a:lnTo>
                      <a:pt x="94" y="436"/>
                    </a:lnTo>
                    <a:lnTo>
                      <a:pt x="112" y="438"/>
                    </a:lnTo>
                    <a:lnTo>
                      <a:pt x="133" y="435"/>
                    </a:lnTo>
                    <a:lnTo>
                      <a:pt x="156" y="431"/>
                    </a:lnTo>
                    <a:lnTo>
                      <a:pt x="130" y="442"/>
                    </a:lnTo>
                    <a:lnTo>
                      <a:pt x="103" y="452"/>
                    </a:lnTo>
                    <a:lnTo>
                      <a:pt x="78" y="462"/>
                    </a:lnTo>
                    <a:lnTo>
                      <a:pt x="55" y="471"/>
                    </a:lnTo>
                    <a:lnTo>
                      <a:pt x="52" y="476"/>
                    </a:lnTo>
                    <a:lnTo>
                      <a:pt x="51" y="482"/>
                    </a:lnTo>
                    <a:lnTo>
                      <a:pt x="51" y="489"/>
                    </a:lnTo>
                    <a:lnTo>
                      <a:pt x="52" y="496"/>
                    </a:lnTo>
                    <a:lnTo>
                      <a:pt x="57" y="505"/>
                    </a:lnTo>
                    <a:lnTo>
                      <a:pt x="63" y="514"/>
                    </a:lnTo>
                    <a:lnTo>
                      <a:pt x="69" y="522"/>
                    </a:lnTo>
                    <a:lnTo>
                      <a:pt x="78" y="529"/>
                    </a:lnTo>
                    <a:lnTo>
                      <a:pt x="89" y="538"/>
                    </a:lnTo>
                    <a:lnTo>
                      <a:pt x="100" y="544"/>
                    </a:lnTo>
                    <a:lnTo>
                      <a:pt x="112" y="548"/>
                    </a:lnTo>
                    <a:lnTo>
                      <a:pt x="126" y="551"/>
                    </a:lnTo>
                    <a:lnTo>
                      <a:pt x="139" y="552"/>
                    </a:lnTo>
                    <a:lnTo>
                      <a:pt x="153" y="552"/>
                    </a:lnTo>
                    <a:lnTo>
                      <a:pt x="169" y="548"/>
                    </a:lnTo>
                    <a:lnTo>
                      <a:pt x="184" y="542"/>
                    </a:lnTo>
                    <a:lnTo>
                      <a:pt x="173" y="555"/>
                    </a:lnTo>
                    <a:lnTo>
                      <a:pt x="164" y="567"/>
                    </a:lnTo>
                    <a:lnTo>
                      <a:pt x="155" y="578"/>
                    </a:lnTo>
                    <a:lnTo>
                      <a:pt x="146" y="588"/>
                    </a:lnTo>
                    <a:lnTo>
                      <a:pt x="144" y="594"/>
                    </a:lnTo>
                    <a:lnTo>
                      <a:pt x="144" y="600"/>
                    </a:lnTo>
                    <a:lnTo>
                      <a:pt x="147" y="605"/>
                    </a:lnTo>
                    <a:lnTo>
                      <a:pt x="150" y="611"/>
                    </a:lnTo>
                    <a:lnTo>
                      <a:pt x="156" y="617"/>
                    </a:lnTo>
                    <a:lnTo>
                      <a:pt x="164" y="621"/>
                    </a:lnTo>
                    <a:lnTo>
                      <a:pt x="173" y="627"/>
                    </a:lnTo>
                    <a:lnTo>
                      <a:pt x="182" y="631"/>
                    </a:lnTo>
                    <a:lnTo>
                      <a:pt x="193" y="634"/>
                    </a:lnTo>
                    <a:lnTo>
                      <a:pt x="204" y="637"/>
                    </a:lnTo>
                    <a:lnTo>
                      <a:pt x="214" y="637"/>
                    </a:lnTo>
                    <a:lnTo>
                      <a:pt x="227" y="637"/>
                    </a:lnTo>
                    <a:lnTo>
                      <a:pt x="237" y="635"/>
                    </a:lnTo>
                    <a:lnTo>
                      <a:pt x="250" y="633"/>
                    </a:lnTo>
                    <a:lnTo>
                      <a:pt x="260" y="627"/>
                    </a:lnTo>
                    <a:lnTo>
                      <a:pt x="271" y="620"/>
                    </a:lnTo>
                    <a:lnTo>
                      <a:pt x="269" y="627"/>
                    </a:lnTo>
                    <a:lnTo>
                      <a:pt x="269" y="633"/>
                    </a:lnTo>
                    <a:lnTo>
                      <a:pt x="271" y="638"/>
                    </a:lnTo>
                    <a:lnTo>
                      <a:pt x="274" y="643"/>
                    </a:lnTo>
                    <a:lnTo>
                      <a:pt x="279" y="647"/>
                    </a:lnTo>
                    <a:lnTo>
                      <a:pt x="283" y="651"/>
                    </a:lnTo>
                    <a:lnTo>
                      <a:pt x="288" y="654"/>
                    </a:lnTo>
                    <a:lnTo>
                      <a:pt x="295" y="657"/>
                    </a:lnTo>
                    <a:lnTo>
                      <a:pt x="309" y="658"/>
                    </a:lnTo>
                    <a:lnTo>
                      <a:pt x="324" y="658"/>
                    </a:lnTo>
                    <a:lnTo>
                      <a:pt x="341" y="655"/>
                    </a:lnTo>
                    <a:lnTo>
                      <a:pt x="357" y="650"/>
                    </a:lnTo>
                    <a:lnTo>
                      <a:pt x="357" y="657"/>
                    </a:lnTo>
                    <a:lnTo>
                      <a:pt x="358" y="664"/>
                    </a:lnTo>
                    <a:lnTo>
                      <a:pt x="360" y="670"/>
                    </a:lnTo>
                    <a:lnTo>
                      <a:pt x="363" y="675"/>
                    </a:lnTo>
                    <a:lnTo>
                      <a:pt x="367" y="680"/>
                    </a:lnTo>
                    <a:lnTo>
                      <a:pt x="373" y="683"/>
                    </a:lnTo>
                    <a:lnTo>
                      <a:pt x="379" y="686"/>
                    </a:lnTo>
                    <a:lnTo>
                      <a:pt x="386" y="687"/>
                    </a:lnTo>
                    <a:lnTo>
                      <a:pt x="393" y="688"/>
                    </a:lnTo>
                    <a:lnTo>
                      <a:pt x="401" y="688"/>
                    </a:lnTo>
                    <a:lnTo>
                      <a:pt x="409" y="687"/>
                    </a:lnTo>
                    <a:lnTo>
                      <a:pt x="416" y="687"/>
                    </a:lnTo>
                    <a:lnTo>
                      <a:pt x="422" y="684"/>
                    </a:lnTo>
                    <a:lnTo>
                      <a:pt x="430" y="681"/>
                    </a:lnTo>
                    <a:lnTo>
                      <a:pt x="438" y="678"/>
                    </a:lnTo>
                    <a:lnTo>
                      <a:pt x="444" y="674"/>
                    </a:lnTo>
                    <a:lnTo>
                      <a:pt x="441" y="681"/>
                    </a:lnTo>
                    <a:lnTo>
                      <a:pt x="439" y="688"/>
                    </a:lnTo>
                    <a:lnTo>
                      <a:pt x="439" y="694"/>
                    </a:lnTo>
                    <a:lnTo>
                      <a:pt x="441" y="698"/>
                    </a:lnTo>
                    <a:lnTo>
                      <a:pt x="444" y="704"/>
                    </a:lnTo>
                    <a:lnTo>
                      <a:pt x="447" y="707"/>
                    </a:lnTo>
                    <a:lnTo>
                      <a:pt x="451" y="710"/>
                    </a:lnTo>
                    <a:lnTo>
                      <a:pt x="456" y="713"/>
                    </a:lnTo>
                    <a:lnTo>
                      <a:pt x="462" y="714"/>
                    </a:lnTo>
                    <a:lnTo>
                      <a:pt x="470" y="716"/>
                    </a:lnTo>
                    <a:lnTo>
                      <a:pt x="476" y="716"/>
                    </a:lnTo>
                    <a:lnTo>
                      <a:pt x="485" y="716"/>
                    </a:lnTo>
                    <a:lnTo>
                      <a:pt x="502" y="711"/>
                    </a:lnTo>
                    <a:lnTo>
                      <a:pt x="522" y="706"/>
                    </a:lnTo>
                    <a:lnTo>
                      <a:pt x="519" y="711"/>
                    </a:lnTo>
                    <a:lnTo>
                      <a:pt x="519" y="717"/>
                    </a:lnTo>
                    <a:lnTo>
                      <a:pt x="520" y="723"/>
                    </a:lnTo>
                    <a:lnTo>
                      <a:pt x="522" y="727"/>
                    </a:lnTo>
                    <a:lnTo>
                      <a:pt x="526" y="730"/>
                    </a:lnTo>
                    <a:lnTo>
                      <a:pt x="531" y="733"/>
                    </a:lnTo>
                    <a:lnTo>
                      <a:pt x="537" y="734"/>
                    </a:lnTo>
                    <a:lnTo>
                      <a:pt x="543" y="736"/>
                    </a:lnTo>
                    <a:lnTo>
                      <a:pt x="557" y="736"/>
                    </a:lnTo>
                    <a:lnTo>
                      <a:pt x="571" y="733"/>
                    </a:lnTo>
                    <a:lnTo>
                      <a:pt x="578" y="731"/>
                    </a:lnTo>
                    <a:lnTo>
                      <a:pt x="584" y="728"/>
                    </a:lnTo>
                    <a:lnTo>
                      <a:pt x="589" y="724"/>
                    </a:lnTo>
                    <a:lnTo>
                      <a:pt x="595" y="720"/>
                    </a:lnTo>
                    <a:lnTo>
                      <a:pt x="597" y="724"/>
                    </a:lnTo>
                    <a:lnTo>
                      <a:pt x="601" y="728"/>
                    </a:lnTo>
                    <a:lnTo>
                      <a:pt x="604" y="733"/>
                    </a:lnTo>
                    <a:lnTo>
                      <a:pt x="609" y="734"/>
                    </a:lnTo>
                    <a:lnTo>
                      <a:pt x="613" y="736"/>
                    </a:lnTo>
                    <a:lnTo>
                      <a:pt x="618" y="737"/>
                    </a:lnTo>
                    <a:lnTo>
                      <a:pt x="623" y="737"/>
                    </a:lnTo>
                    <a:lnTo>
                      <a:pt x="627" y="736"/>
                    </a:lnTo>
                    <a:lnTo>
                      <a:pt x="633" y="733"/>
                    </a:lnTo>
                    <a:lnTo>
                      <a:pt x="639" y="728"/>
                    </a:lnTo>
                    <a:lnTo>
                      <a:pt x="645" y="724"/>
                    </a:lnTo>
                    <a:lnTo>
                      <a:pt x="650" y="718"/>
                    </a:lnTo>
                    <a:lnTo>
                      <a:pt x="656" y="710"/>
                    </a:lnTo>
                    <a:lnTo>
                      <a:pt x="664" y="701"/>
                    </a:lnTo>
                    <a:lnTo>
                      <a:pt x="670" y="691"/>
                    </a:lnTo>
                    <a:lnTo>
                      <a:pt x="676" y="678"/>
                    </a:lnTo>
                    <a:lnTo>
                      <a:pt x="675" y="686"/>
                    </a:lnTo>
                    <a:lnTo>
                      <a:pt x="675" y="693"/>
                    </a:lnTo>
                    <a:lnTo>
                      <a:pt x="675" y="700"/>
                    </a:lnTo>
                    <a:lnTo>
                      <a:pt x="676" y="706"/>
                    </a:lnTo>
                    <a:lnTo>
                      <a:pt x="678" y="711"/>
                    </a:lnTo>
                    <a:lnTo>
                      <a:pt x="681" y="717"/>
                    </a:lnTo>
                    <a:lnTo>
                      <a:pt x="684" y="721"/>
                    </a:lnTo>
                    <a:lnTo>
                      <a:pt x="688" y="726"/>
                    </a:lnTo>
                    <a:lnTo>
                      <a:pt x="693" y="727"/>
                    </a:lnTo>
                    <a:lnTo>
                      <a:pt x="699" y="728"/>
                    </a:lnTo>
                    <a:lnTo>
                      <a:pt x="705" y="730"/>
                    </a:lnTo>
                    <a:lnTo>
                      <a:pt x="711" y="728"/>
                    </a:lnTo>
                    <a:lnTo>
                      <a:pt x="717" y="726"/>
                    </a:lnTo>
                    <a:lnTo>
                      <a:pt x="725" y="723"/>
                    </a:lnTo>
                    <a:lnTo>
                      <a:pt x="733" y="717"/>
                    </a:lnTo>
                    <a:lnTo>
                      <a:pt x="740" y="710"/>
                    </a:lnTo>
                    <a:lnTo>
                      <a:pt x="737" y="721"/>
                    </a:lnTo>
                    <a:lnTo>
                      <a:pt x="734" y="733"/>
                    </a:lnTo>
                    <a:lnTo>
                      <a:pt x="734" y="737"/>
                    </a:lnTo>
                    <a:lnTo>
                      <a:pt x="736" y="741"/>
                    </a:lnTo>
                    <a:lnTo>
                      <a:pt x="737" y="746"/>
                    </a:lnTo>
                    <a:lnTo>
                      <a:pt x="739" y="750"/>
                    </a:lnTo>
                    <a:lnTo>
                      <a:pt x="743" y="753"/>
                    </a:lnTo>
                    <a:lnTo>
                      <a:pt x="748" y="756"/>
                    </a:lnTo>
                    <a:lnTo>
                      <a:pt x="752" y="757"/>
                    </a:lnTo>
                    <a:lnTo>
                      <a:pt x="760" y="757"/>
                    </a:lnTo>
                    <a:lnTo>
                      <a:pt x="768" y="757"/>
                    </a:lnTo>
                    <a:lnTo>
                      <a:pt x="777" y="754"/>
                    </a:lnTo>
                    <a:lnTo>
                      <a:pt x="788" y="751"/>
                    </a:lnTo>
                    <a:lnTo>
                      <a:pt x="800" y="747"/>
                    </a:lnTo>
                    <a:lnTo>
                      <a:pt x="797" y="753"/>
                    </a:lnTo>
                    <a:lnTo>
                      <a:pt x="797" y="757"/>
                    </a:lnTo>
                    <a:lnTo>
                      <a:pt x="797" y="761"/>
                    </a:lnTo>
                    <a:lnTo>
                      <a:pt x="798" y="764"/>
                    </a:lnTo>
                    <a:lnTo>
                      <a:pt x="800" y="767"/>
                    </a:lnTo>
                    <a:lnTo>
                      <a:pt x="803" y="770"/>
                    </a:lnTo>
                    <a:lnTo>
                      <a:pt x="808" y="770"/>
                    </a:lnTo>
                    <a:lnTo>
                      <a:pt x="812" y="771"/>
                    </a:lnTo>
                    <a:lnTo>
                      <a:pt x="818" y="770"/>
                    </a:lnTo>
                    <a:lnTo>
                      <a:pt x="824" y="769"/>
                    </a:lnTo>
                    <a:lnTo>
                      <a:pt x="830" y="766"/>
                    </a:lnTo>
                    <a:lnTo>
                      <a:pt x="838" y="763"/>
                    </a:lnTo>
                    <a:lnTo>
                      <a:pt x="855" y="753"/>
                    </a:lnTo>
                    <a:lnTo>
                      <a:pt x="875" y="737"/>
                    </a:lnTo>
                    <a:lnTo>
                      <a:pt x="881" y="761"/>
                    </a:lnTo>
                    <a:lnTo>
                      <a:pt x="884" y="783"/>
                    </a:lnTo>
                    <a:lnTo>
                      <a:pt x="885" y="802"/>
                    </a:lnTo>
                    <a:lnTo>
                      <a:pt x="885" y="819"/>
                    </a:lnTo>
                    <a:lnTo>
                      <a:pt x="885" y="833"/>
                    </a:lnTo>
                    <a:lnTo>
                      <a:pt x="885" y="849"/>
                    </a:lnTo>
                    <a:lnTo>
                      <a:pt x="887" y="865"/>
                    </a:lnTo>
                    <a:lnTo>
                      <a:pt x="892" y="880"/>
                    </a:lnTo>
                    <a:lnTo>
                      <a:pt x="893" y="886"/>
                    </a:lnTo>
                    <a:lnTo>
                      <a:pt x="896" y="892"/>
                    </a:lnTo>
                    <a:lnTo>
                      <a:pt x="901" y="896"/>
                    </a:lnTo>
                    <a:lnTo>
                      <a:pt x="905" y="899"/>
                    </a:lnTo>
                    <a:lnTo>
                      <a:pt x="911" y="903"/>
                    </a:lnTo>
                    <a:lnTo>
                      <a:pt x="918" y="906"/>
                    </a:lnTo>
                    <a:lnTo>
                      <a:pt x="925" y="907"/>
                    </a:lnTo>
                    <a:lnTo>
                      <a:pt x="933" y="909"/>
                    </a:lnTo>
                    <a:lnTo>
                      <a:pt x="940" y="909"/>
                    </a:lnTo>
                    <a:lnTo>
                      <a:pt x="948" y="907"/>
                    </a:lnTo>
                    <a:lnTo>
                      <a:pt x="956" y="906"/>
                    </a:lnTo>
                    <a:lnTo>
                      <a:pt x="963" y="905"/>
                    </a:lnTo>
                    <a:lnTo>
                      <a:pt x="971" y="900"/>
                    </a:lnTo>
                    <a:lnTo>
                      <a:pt x="977" y="896"/>
                    </a:lnTo>
                    <a:lnTo>
                      <a:pt x="985" y="892"/>
                    </a:lnTo>
                    <a:lnTo>
                      <a:pt x="989" y="885"/>
                    </a:lnTo>
                    <a:lnTo>
                      <a:pt x="996" y="879"/>
                    </a:lnTo>
                    <a:lnTo>
                      <a:pt x="1000" y="873"/>
                    </a:lnTo>
                    <a:lnTo>
                      <a:pt x="1003" y="867"/>
                    </a:lnTo>
                    <a:lnTo>
                      <a:pt x="1006" y="860"/>
                    </a:lnTo>
                    <a:lnTo>
                      <a:pt x="1008" y="854"/>
                    </a:lnTo>
                    <a:lnTo>
                      <a:pt x="1008" y="847"/>
                    </a:lnTo>
                    <a:lnTo>
                      <a:pt x="1008" y="842"/>
                    </a:lnTo>
                    <a:lnTo>
                      <a:pt x="1006" y="834"/>
                    </a:lnTo>
                    <a:lnTo>
                      <a:pt x="1005" y="829"/>
                    </a:lnTo>
                    <a:lnTo>
                      <a:pt x="1002" y="823"/>
                    </a:lnTo>
                    <a:lnTo>
                      <a:pt x="997" y="819"/>
                    </a:lnTo>
                    <a:lnTo>
                      <a:pt x="992" y="816"/>
                    </a:lnTo>
                    <a:lnTo>
                      <a:pt x="986" y="813"/>
                    </a:lnTo>
                    <a:lnTo>
                      <a:pt x="980" y="810"/>
                    </a:lnTo>
                    <a:lnTo>
                      <a:pt x="973" y="810"/>
                    </a:lnTo>
                    <a:lnTo>
                      <a:pt x="965" y="810"/>
                    </a:lnTo>
                    <a:lnTo>
                      <a:pt x="942" y="747"/>
                    </a:lnTo>
                    <a:lnTo>
                      <a:pt x="925" y="706"/>
                    </a:lnTo>
                    <a:lnTo>
                      <a:pt x="921" y="688"/>
                    </a:lnTo>
                    <a:lnTo>
                      <a:pt x="916" y="675"/>
                    </a:lnTo>
                    <a:lnTo>
                      <a:pt x="915" y="663"/>
                    </a:lnTo>
                    <a:lnTo>
                      <a:pt x="915" y="651"/>
                    </a:lnTo>
                    <a:lnTo>
                      <a:pt x="916" y="624"/>
                    </a:lnTo>
                    <a:lnTo>
                      <a:pt x="922" y="588"/>
                    </a:lnTo>
                    <a:lnTo>
                      <a:pt x="933" y="535"/>
                    </a:lnTo>
                    <a:lnTo>
                      <a:pt x="947" y="459"/>
                    </a:lnTo>
                    <a:lnTo>
                      <a:pt x="959" y="456"/>
                    </a:lnTo>
                    <a:lnTo>
                      <a:pt x="970" y="454"/>
                    </a:lnTo>
                    <a:lnTo>
                      <a:pt x="979" y="448"/>
                    </a:lnTo>
                    <a:lnTo>
                      <a:pt x="985" y="441"/>
                    </a:lnTo>
                    <a:lnTo>
                      <a:pt x="991" y="433"/>
                    </a:lnTo>
                    <a:lnTo>
                      <a:pt x="992" y="423"/>
                    </a:lnTo>
                    <a:lnTo>
                      <a:pt x="992" y="412"/>
                    </a:lnTo>
                    <a:lnTo>
                      <a:pt x="991" y="401"/>
                    </a:lnTo>
                    <a:lnTo>
                      <a:pt x="986" y="391"/>
                    </a:lnTo>
                    <a:lnTo>
                      <a:pt x="982" y="383"/>
                    </a:lnTo>
                    <a:lnTo>
                      <a:pt x="974" y="378"/>
                    </a:lnTo>
                    <a:lnTo>
                      <a:pt x="966" y="375"/>
                    </a:lnTo>
                    <a:lnTo>
                      <a:pt x="959" y="373"/>
                    </a:lnTo>
                    <a:lnTo>
                      <a:pt x="948" y="375"/>
                    </a:lnTo>
                    <a:lnTo>
                      <a:pt x="939" y="376"/>
                    </a:lnTo>
                    <a:lnTo>
                      <a:pt x="930" y="379"/>
                    </a:lnTo>
                    <a:lnTo>
                      <a:pt x="893" y="392"/>
                    </a:lnTo>
                    <a:lnTo>
                      <a:pt x="875" y="396"/>
                    </a:lnTo>
                    <a:lnTo>
                      <a:pt x="870" y="391"/>
                    </a:lnTo>
                    <a:lnTo>
                      <a:pt x="864" y="386"/>
                    </a:lnTo>
                    <a:lnTo>
                      <a:pt x="856" y="383"/>
                    </a:lnTo>
                    <a:lnTo>
                      <a:pt x="849" y="381"/>
                    </a:lnTo>
                    <a:lnTo>
                      <a:pt x="827" y="379"/>
                    </a:lnTo>
                    <a:lnTo>
                      <a:pt x="803" y="379"/>
                    </a:lnTo>
                    <a:lnTo>
                      <a:pt x="775" y="379"/>
                    </a:lnTo>
                    <a:lnTo>
                      <a:pt x="746" y="378"/>
                    </a:lnTo>
                    <a:lnTo>
                      <a:pt x="731" y="376"/>
                    </a:lnTo>
                    <a:lnTo>
                      <a:pt x="716" y="373"/>
                    </a:lnTo>
                    <a:lnTo>
                      <a:pt x="700" y="369"/>
                    </a:lnTo>
                    <a:lnTo>
                      <a:pt x="687" y="363"/>
                    </a:lnTo>
                    <a:lnTo>
                      <a:pt x="633" y="339"/>
                    </a:lnTo>
                    <a:lnTo>
                      <a:pt x="580" y="318"/>
                    </a:lnTo>
                    <a:lnTo>
                      <a:pt x="529" y="299"/>
                    </a:lnTo>
                    <a:lnTo>
                      <a:pt x="480" y="279"/>
                    </a:lnTo>
                    <a:lnTo>
                      <a:pt x="456" y="269"/>
                    </a:lnTo>
                    <a:lnTo>
                      <a:pt x="433" y="259"/>
                    </a:lnTo>
                    <a:lnTo>
                      <a:pt x="412" y="247"/>
                    </a:lnTo>
                    <a:lnTo>
                      <a:pt x="392" y="234"/>
                    </a:lnTo>
                    <a:lnTo>
                      <a:pt x="372" y="222"/>
                    </a:lnTo>
                    <a:lnTo>
                      <a:pt x="352" y="206"/>
                    </a:lnTo>
                    <a:lnTo>
                      <a:pt x="335" y="190"/>
                    </a:lnTo>
                    <a:lnTo>
                      <a:pt x="318" y="17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8" name="Freeform 294"/>
              <p:cNvSpPr>
                <a:spLocks/>
              </p:cNvSpPr>
              <p:nvPr/>
            </p:nvSpPr>
            <p:spPr bwMode="auto">
              <a:xfrm>
                <a:off x="4610" y="3353"/>
                <a:ext cx="73" cy="81"/>
              </a:xfrm>
              <a:custGeom>
                <a:avLst/>
                <a:gdLst>
                  <a:gd name="T0" fmla="*/ 0 w 145"/>
                  <a:gd name="T1" fmla="*/ 1 h 161"/>
                  <a:gd name="T2" fmla="*/ 0 w 145"/>
                  <a:gd name="T3" fmla="*/ 1 h 161"/>
                  <a:gd name="T4" fmla="*/ 2 w 145"/>
                  <a:gd name="T5" fmla="*/ 2 h 161"/>
                  <a:gd name="T6" fmla="*/ 4 w 145"/>
                  <a:gd name="T7" fmla="*/ 3 h 161"/>
                  <a:gd name="T8" fmla="*/ 7 w 145"/>
                  <a:gd name="T9" fmla="*/ 5 h 161"/>
                  <a:gd name="T10" fmla="*/ 10 w 145"/>
                  <a:gd name="T11" fmla="*/ 8 h 161"/>
                  <a:gd name="T12" fmla="*/ 11 w 145"/>
                  <a:gd name="T13" fmla="*/ 9 h 161"/>
                  <a:gd name="T14" fmla="*/ 12 w 145"/>
                  <a:gd name="T15" fmla="*/ 11 h 161"/>
                  <a:gd name="T16" fmla="*/ 14 w 145"/>
                  <a:gd name="T17" fmla="*/ 12 h 161"/>
                  <a:gd name="T18" fmla="*/ 15 w 145"/>
                  <a:gd name="T19" fmla="*/ 14 h 161"/>
                  <a:gd name="T20" fmla="*/ 16 w 145"/>
                  <a:gd name="T21" fmla="*/ 16 h 161"/>
                  <a:gd name="T22" fmla="*/ 17 w 145"/>
                  <a:gd name="T23" fmla="*/ 17 h 161"/>
                  <a:gd name="T24" fmla="*/ 18 w 145"/>
                  <a:gd name="T25" fmla="*/ 19 h 161"/>
                  <a:gd name="T26" fmla="*/ 18 w 145"/>
                  <a:gd name="T27" fmla="*/ 21 h 161"/>
                  <a:gd name="T28" fmla="*/ 19 w 145"/>
                  <a:gd name="T29" fmla="*/ 20 h 161"/>
                  <a:gd name="T30" fmla="*/ 18 w 145"/>
                  <a:gd name="T31" fmla="*/ 19 h 161"/>
                  <a:gd name="T32" fmla="*/ 17 w 145"/>
                  <a:gd name="T33" fmla="*/ 17 h 161"/>
                  <a:gd name="T34" fmla="*/ 17 w 145"/>
                  <a:gd name="T35" fmla="*/ 15 h 161"/>
                  <a:gd name="T36" fmla="*/ 16 w 145"/>
                  <a:gd name="T37" fmla="*/ 14 h 161"/>
                  <a:gd name="T38" fmla="*/ 14 w 145"/>
                  <a:gd name="T39" fmla="*/ 12 h 161"/>
                  <a:gd name="T40" fmla="*/ 13 w 145"/>
                  <a:gd name="T41" fmla="*/ 10 h 161"/>
                  <a:gd name="T42" fmla="*/ 12 w 145"/>
                  <a:gd name="T43" fmla="*/ 9 h 161"/>
                  <a:gd name="T44" fmla="*/ 10 w 145"/>
                  <a:gd name="T45" fmla="*/ 8 h 161"/>
                  <a:gd name="T46" fmla="*/ 7 w 145"/>
                  <a:gd name="T47" fmla="*/ 5 h 161"/>
                  <a:gd name="T48" fmla="*/ 4 w 145"/>
                  <a:gd name="T49" fmla="*/ 3 h 161"/>
                  <a:gd name="T50" fmla="*/ 2 w 145"/>
                  <a:gd name="T51" fmla="*/ 1 h 161"/>
                  <a:gd name="T52" fmla="*/ 1 w 145"/>
                  <a:gd name="T53" fmla="*/ 0 h 161"/>
                  <a:gd name="T54" fmla="*/ 1 w 145"/>
                  <a:gd name="T55" fmla="*/ 0 h 161"/>
                  <a:gd name="T56" fmla="*/ 1 w 145"/>
                  <a:gd name="T57" fmla="*/ 0 h 161"/>
                  <a:gd name="T58" fmla="*/ 1 w 145"/>
                  <a:gd name="T59" fmla="*/ 0 h 161"/>
                  <a:gd name="T60" fmla="*/ 0 w 145"/>
                  <a:gd name="T61" fmla="*/ 0 h 161"/>
                  <a:gd name="T62" fmla="*/ 0 w 145"/>
                  <a:gd name="T63" fmla="*/ 1 h 161"/>
                  <a:gd name="T64" fmla="*/ 0 w 145"/>
                  <a:gd name="T65" fmla="*/ 1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161">
                    <a:moveTo>
                      <a:pt x="0" y="2"/>
                    </a:moveTo>
                    <a:lnTo>
                      <a:pt x="0" y="2"/>
                    </a:lnTo>
                    <a:lnTo>
                      <a:pt x="12" y="11"/>
                    </a:lnTo>
                    <a:lnTo>
                      <a:pt x="29" y="24"/>
                    </a:lnTo>
                    <a:lnTo>
                      <a:pt x="51" y="40"/>
                    </a:lnTo>
                    <a:lnTo>
                      <a:pt x="74" y="60"/>
                    </a:lnTo>
                    <a:lnTo>
                      <a:pt x="86" y="71"/>
                    </a:lnTo>
                    <a:lnTo>
                      <a:pt x="96" y="83"/>
                    </a:lnTo>
                    <a:lnTo>
                      <a:pt x="107" y="96"/>
                    </a:lnTo>
                    <a:lnTo>
                      <a:pt x="116" y="107"/>
                    </a:lnTo>
                    <a:lnTo>
                      <a:pt x="125" y="121"/>
                    </a:lnTo>
                    <a:lnTo>
                      <a:pt x="132" y="134"/>
                    </a:lnTo>
                    <a:lnTo>
                      <a:pt x="138" y="147"/>
                    </a:lnTo>
                    <a:lnTo>
                      <a:pt x="141" y="161"/>
                    </a:lnTo>
                    <a:lnTo>
                      <a:pt x="145" y="160"/>
                    </a:lnTo>
                    <a:lnTo>
                      <a:pt x="142" y="146"/>
                    </a:lnTo>
                    <a:lnTo>
                      <a:pt x="136" y="133"/>
                    </a:lnTo>
                    <a:lnTo>
                      <a:pt x="129" y="118"/>
                    </a:lnTo>
                    <a:lnTo>
                      <a:pt x="121" y="106"/>
                    </a:lnTo>
                    <a:lnTo>
                      <a:pt x="110" y="93"/>
                    </a:lnTo>
                    <a:lnTo>
                      <a:pt x="100" y="80"/>
                    </a:lnTo>
                    <a:lnTo>
                      <a:pt x="89" y="68"/>
                    </a:lnTo>
                    <a:lnTo>
                      <a:pt x="77" y="57"/>
                    </a:lnTo>
                    <a:lnTo>
                      <a:pt x="54" y="37"/>
                    </a:lnTo>
                    <a:lnTo>
                      <a:pt x="32" y="20"/>
                    </a:lnTo>
                    <a:lnTo>
                      <a:pt x="15" y="8"/>
                    </a:lnTo>
                    <a:lnTo>
                      <a:pt x="3" y="0"/>
                    </a:lnTo>
                    <a:lnTo>
                      <a:pt x="2"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69" name="Freeform 295"/>
              <p:cNvSpPr>
                <a:spLocks/>
              </p:cNvSpPr>
              <p:nvPr/>
            </p:nvSpPr>
            <p:spPr bwMode="auto">
              <a:xfrm>
                <a:off x="4573" y="3347"/>
                <a:ext cx="39" cy="104"/>
              </a:xfrm>
              <a:custGeom>
                <a:avLst/>
                <a:gdLst>
                  <a:gd name="T0" fmla="*/ 5 w 76"/>
                  <a:gd name="T1" fmla="*/ 26 h 208"/>
                  <a:gd name="T2" fmla="*/ 6 w 76"/>
                  <a:gd name="T3" fmla="*/ 26 h 208"/>
                  <a:gd name="T4" fmla="*/ 5 w 76"/>
                  <a:gd name="T5" fmla="*/ 25 h 208"/>
                  <a:gd name="T6" fmla="*/ 4 w 76"/>
                  <a:gd name="T7" fmla="*/ 24 h 208"/>
                  <a:gd name="T8" fmla="*/ 3 w 76"/>
                  <a:gd name="T9" fmla="*/ 23 h 208"/>
                  <a:gd name="T10" fmla="*/ 3 w 76"/>
                  <a:gd name="T11" fmla="*/ 22 h 208"/>
                  <a:gd name="T12" fmla="*/ 2 w 76"/>
                  <a:gd name="T13" fmla="*/ 20 h 208"/>
                  <a:gd name="T14" fmla="*/ 1 w 76"/>
                  <a:gd name="T15" fmla="*/ 17 h 208"/>
                  <a:gd name="T16" fmla="*/ 1 w 76"/>
                  <a:gd name="T17" fmla="*/ 15 h 208"/>
                  <a:gd name="T18" fmla="*/ 1 w 76"/>
                  <a:gd name="T19" fmla="*/ 12 h 208"/>
                  <a:gd name="T20" fmla="*/ 1 w 76"/>
                  <a:gd name="T21" fmla="*/ 10 h 208"/>
                  <a:gd name="T22" fmla="*/ 1 w 76"/>
                  <a:gd name="T23" fmla="*/ 8 h 208"/>
                  <a:gd name="T24" fmla="*/ 2 w 76"/>
                  <a:gd name="T25" fmla="*/ 6 h 208"/>
                  <a:gd name="T26" fmla="*/ 3 w 76"/>
                  <a:gd name="T27" fmla="*/ 4 h 208"/>
                  <a:gd name="T28" fmla="*/ 3 w 76"/>
                  <a:gd name="T29" fmla="*/ 3 h 208"/>
                  <a:gd name="T30" fmla="*/ 4 w 76"/>
                  <a:gd name="T31" fmla="*/ 2 h 208"/>
                  <a:gd name="T32" fmla="*/ 5 w 76"/>
                  <a:gd name="T33" fmla="*/ 1 h 208"/>
                  <a:gd name="T34" fmla="*/ 6 w 76"/>
                  <a:gd name="T35" fmla="*/ 1 h 208"/>
                  <a:gd name="T36" fmla="*/ 6 w 76"/>
                  <a:gd name="T37" fmla="*/ 1 h 208"/>
                  <a:gd name="T38" fmla="*/ 7 w 76"/>
                  <a:gd name="T39" fmla="*/ 1 h 208"/>
                  <a:gd name="T40" fmla="*/ 8 w 76"/>
                  <a:gd name="T41" fmla="*/ 1 h 208"/>
                  <a:gd name="T42" fmla="*/ 8 w 76"/>
                  <a:gd name="T43" fmla="*/ 1 h 208"/>
                  <a:gd name="T44" fmla="*/ 9 w 76"/>
                  <a:gd name="T45" fmla="*/ 2 h 208"/>
                  <a:gd name="T46" fmla="*/ 10 w 76"/>
                  <a:gd name="T47" fmla="*/ 2 h 208"/>
                  <a:gd name="T48" fmla="*/ 10 w 76"/>
                  <a:gd name="T49" fmla="*/ 2 h 208"/>
                  <a:gd name="T50" fmla="*/ 9 w 76"/>
                  <a:gd name="T51" fmla="*/ 1 h 208"/>
                  <a:gd name="T52" fmla="*/ 9 w 76"/>
                  <a:gd name="T53" fmla="*/ 1 h 208"/>
                  <a:gd name="T54" fmla="*/ 8 w 76"/>
                  <a:gd name="T55" fmla="*/ 0 h 208"/>
                  <a:gd name="T56" fmla="*/ 7 w 76"/>
                  <a:gd name="T57" fmla="*/ 0 h 208"/>
                  <a:gd name="T58" fmla="*/ 6 w 76"/>
                  <a:gd name="T59" fmla="*/ 0 h 208"/>
                  <a:gd name="T60" fmla="*/ 6 w 76"/>
                  <a:gd name="T61" fmla="*/ 1 h 208"/>
                  <a:gd name="T62" fmla="*/ 5 w 76"/>
                  <a:gd name="T63" fmla="*/ 1 h 208"/>
                  <a:gd name="T64" fmla="*/ 4 w 76"/>
                  <a:gd name="T65" fmla="*/ 1 h 208"/>
                  <a:gd name="T66" fmla="*/ 3 w 76"/>
                  <a:gd name="T67" fmla="*/ 2 h 208"/>
                  <a:gd name="T68" fmla="*/ 2 w 76"/>
                  <a:gd name="T69" fmla="*/ 4 h 208"/>
                  <a:gd name="T70" fmla="*/ 1 w 76"/>
                  <a:gd name="T71" fmla="*/ 6 h 208"/>
                  <a:gd name="T72" fmla="*/ 1 w 76"/>
                  <a:gd name="T73" fmla="*/ 8 h 208"/>
                  <a:gd name="T74" fmla="*/ 1 w 76"/>
                  <a:gd name="T75" fmla="*/ 10 h 208"/>
                  <a:gd name="T76" fmla="*/ 0 w 76"/>
                  <a:gd name="T77" fmla="*/ 12 h 208"/>
                  <a:gd name="T78" fmla="*/ 1 w 76"/>
                  <a:gd name="T79" fmla="*/ 15 h 208"/>
                  <a:gd name="T80" fmla="*/ 1 w 76"/>
                  <a:gd name="T81" fmla="*/ 17 h 208"/>
                  <a:gd name="T82" fmla="*/ 2 w 76"/>
                  <a:gd name="T83" fmla="*/ 20 h 208"/>
                  <a:gd name="T84" fmla="*/ 2 w 76"/>
                  <a:gd name="T85" fmla="*/ 22 h 208"/>
                  <a:gd name="T86" fmla="*/ 3 w 76"/>
                  <a:gd name="T87" fmla="*/ 23 h 208"/>
                  <a:gd name="T88" fmla="*/ 4 w 76"/>
                  <a:gd name="T89" fmla="*/ 24 h 208"/>
                  <a:gd name="T90" fmla="*/ 4 w 76"/>
                  <a:gd name="T91" fmla="*/ 25 h 208"/>
                  <a:gd name="T92" fmla="*/ 5 w 76"/>
                  <a:gd name="T93" fmla="*/ 26 h 208"/>
                  <a:gd name="T94" fmla="*/ 6 w 76"/>
                  <a:gd name="T95" fmla="*/ 26 h 208"/>
                  <a:gd name="T96" fmla="*/ 5 w 76"/>
                  <a:gd name="T97" fmla="*/ 26 h 208"/>
                  <a:gd name="T98" fmla="*/ 5 w 76"/>
                  <a:gd name="T99" fmla="*/ 26 h 208"/>
                  <a:gd name="T100" fmla="*/ 6 w 76"/>
                  <a:gd name="T101" fmla="*/ 26 h 208"/>
                  <a:gd name="T102" fmla="*/ 6 w 76"/>
                  <a:gd name="T103" fmla="*/ 26 h 208"/>
                  <a:gd name="T104" fmla="*/ 6 w 76"/>
                  <a:gd name="T105" fmla="*/ 26 h 208"/>
                  <a:gd name="T106" fmla="*/ 5 w 76"/>
                  <a:gd name="T107" fmla="*/ 26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6" h="208">
                    <a:moveTo>
                      <a:pt x="38" y="206"/>
                    </a:moveTo>
                    <a:lnTo>
                      <a:pt x="41" y="204"/>
                    </a:lnTo>
                    <a:lnTo>
                      <a:pt x="35" y="196"/>
                    </a:lnTo>
                    <a:lnTo>
                      <a:pt x="29" y="189"/>
                    </a:lnTo>
                    <a:lnTo>
                      <a:pt x="24" y="181"/>
                    </a:lnTo>
                    <a:lnTo>
                      <a:pt x="20" y="172"/>
                    </a:lnTo>
                    <a:lnTo>
                      <a:pt x="14" y="155"/>
                    </a:lnTo>
                    <a:lnTo>
                      <a:pt x="7" y="135"/>
                    </a:lnTo>
                    <a:lnTo>
                      <a:pt x="6" y="116"/>
                    </a:lnTo>
                    <a:lnTo>
                      <a:pt x="4" y="96"/>
                    </a:lnTo>
                    <a:lnTo>
                      <a:pt x="6" y="78"/>
                    </a:lnTo>
                    <a:lnTo>
                      <a:pt x="7" y="60"/>
                    </a:lnTo>
                    <a:lnTo>
                      <a:pt x="12" y="43"/>
                    </a:lnTo>
                    <a:lnTo>
                      <a:pt x="18" y="30"/>
                    </a:lnTo>
                    <a:lnTo>
                      <a:pt x="24" y="19"/>
                    </a:lnTo>
                    <a:lnTo>
                      <a:pt x="32" y="10"/>
                    </a:lnTo>
                    <a:lnTo>
                      <a:pt x="36" y="7"/>
                    </a:lnTo>
                    <a:lnTo>
                      <a:pt x="41" y="4"/>
                    </a:lnTo>
                    <a:lnTo>
                      <a:pt x="46" y="4"/>
                    </a:lnTo>
                    <a:lnTo>
                      <a:pt x="50" y="4"/>
                    </a:lnTo>
                    <a:lnTo>
                      <a:pt x="56" y="4"/>
                    </a:lnTo>
                    <a:lnTo>
                      <a:pt x="61" y="7"/>
                    </a:lnTo>
                    <a:lnTo>
                      <a:pt x="67" y="10"/>
                    </a:lnTo>
                    <a:lnTo>
                      <a:pt x="73" y="14"/>
                    </a:lnTo>
                    <a:lnTo>
                      <a:pt x="76" y="12"/>
                    </a:lnTo>
                    <a:lnTo>
                      <a:pt x="70" y="7"/>
                    </a:lnTo>
                    <a:lnTo>
                      <a:pt x="64" y="3"/>
                    </a:lnTo>
                    <a:lnTo>
                      <a:pt x="58" y="0"/>
                    </a:lnTo>
                    <a:lnTo>
                      <a:pt x="52" y="0"/>
                    </a:lnTo>
                    <a:lnTo>
                      <a:pt x="46" y="0"/>
                    </a:lnTo>
                    <a:lnTo>
                      <a:pt x="40" y="2"/>
                    </a:lnTo>
                    <a:lnTo>
                      <a:pt x="35" y="3"/>
                    </a:lnTo>
                    <a:lnTo>
                      <a:pt x="29" y="7"/>
                    </a:lnTo>
                    <a:lnTo>
                      <a:pt x="21" y="16"/>
                    </a:lnTo>
                    <a:lnTo>
                      <a:pt x="14" y="27"/>
                    </a:lnTo>
                    <a:lnTo>
                      <a:pt x="7" y="43"/>
                    </a:lnTo>
                    <a:lnTo>
                      <a:pt x="3" y="59"/>
                    </a:lnTo>
                    <a:lnTo>
                      <a:pt x="1" y="78"/>
                    </a:lnTo>
                    <a:lnTo>
                      <a:pt x="0" y="96"/>
                    </a:lnTo>
                    <a:lnTo>
                      <a:pt x="1" y="116"/>
                    </a:lnTo>
                    <a:lnTo>
                      <a:pt x="3" y="136"/>
                    </a:lnTo>
                    <a:lnTo>
                      <a:pt x="9" y="155"/>
                    </a:lnTo>
                    <a:lnTo>
                      <a:pt x="15" y="173"/>
                    </a:lnTo>
                    <a:lnTo>
                      <a:pt x="20" y="182"/>
                    </a:lnTo>
                    <a:lnTo>
                      <a:pt x="26" y="191"/>
                    </a:lnTo>
                    <a:lnTo>
                      <a:pt x="30" y="199"/>
                    </a:lnTo>
                    <a:lnTo>
                      <a:pt x="36" y="206"/>
                    </a:lnTo>
                    <a:lnTo>
                      <a:pt x="40" y="204"/>
                    </a:lnTo>
                    <a:lnTo>
                      <a:pt x="36" y="206"/>
                    </a:lnTo>
                    <a:lnTo>
                      <a:pt x="38" y="208"/>
                    </a:lnTo>
                    <a:lnTo>
                      <a:pt x="40" y="206"/>
                    </a:lnTo>
                    <a:lnTo>
                      <a:pt x="41" y="205"/>
                    </a:lnTo>
                    <a:lnTo>
                      <a:pt x="41" y="204"/>
                    </a:lnTo>
                    <a:lnTo>
                      <a:pt x="38" y="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0" name="Freeform 296"/>
              <p:cNvSpPr>
                <a:spLocks/>
              </p:cNvSpPr>
              <p:nvPr/>
            </p:nvSpPr>
            <p:spPr bwMode="auto">
              <a:xfrm>
                <a:off x="4550" y="3417"/>
                <a:ext cx="43" cy="33"/>
              </a:xfrm>
              <a:custGeom>
                <a:avLst/>
                <a:gdLst>
                  <a:gd name="T0" fmla="*/ 0 w 88"/>
                  <a:gd name="T1" fmla="*/ 1 h 65"/>
                  <a:gd name="T2" fmla="*/ 0 w 88"/>
                  <a:gd name="T3" fmla="*/ 1 h 65"/>
                  <a:gd name="T4" fmla="*/ 2 w 88"/>
                  <a:gd name="T5" fmla="*/ 3 h 65"/>
                  <a:gd name="T6" fmla="*/ 5 w 88"/>
                  <a:gd name="T7" fmla="*/ 5 h 65"/>
                  <a:gd name="T8" fmla="*/ 7 w 88"/>
                  <a:gd name="T9" fmla="*/ 7 h 65"/>
                  <a:gd name="T10" fmla="*/ 10 w 88"/>
                  <a:gd name="T11" fmla="*/ 9 h 65"/>
                  <a:gd name="T12" fmla="*/ 10 w 88"/>
                  <a:gd name="T13" fmla="*/ 8 h 65"/>
                  <a:gd name="T14" fmla="*/ 8 w 88"/>
                  <a:gd name="T15" fmla="*/ 6 h 65"/>
                  <a:gd name="T16" fmla="*/ 5 w 88"/>
                  <a:gd name="T17" fmla="*/ 4 h 65"/>
                  <a:gd name="T18" fmla="*/ 3 w 88"/>
                  <a:gd name="T19" fmla="*/ 3 h 65"/>
                  <a:gd name="T20" fmla="*/ 0 w 88"/>
                  <a:gd name="T21" fmla="*/ 1 h 65"/>
                  <a:gd name="T22" fmla="*/ 0 w 88"/>
                  <a:gd name="T23" fmla="*/ 1 h 65"/>
                  <a:gd name="T24" fmla="*/ 0 w 88"/>
                  <a:gd name="T25" fmla="*/ 1 h 65"/>
                  <a:gd name="T26" fmla="*/ 0 w 88"/>
                  <a:gd name="T27" fmla="*/ 0 h 65"/>
                  <a:gd name="T28" fmla="*/ 0 w 88"/>
                  <a:gd name="T29" fmla="*/ 1 h 65"/>
                  <a:gd name="T30" fmla="*/ 0 w 88"/>
                  <a:gd name="T31" fmla="*/ 1 h 65"/>
                  <a:gd name="T32" fmla="*/ 0 w 88"/>
                  <a:gd name="T33" fmla="*/ 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65">
                    <a:moveTo>
                      <a:pt x="2" y="4"/>
                    </a:moveTo>
                    <a:lnTo>
                      <a:pt x="2" y="4"/>
                    </a:lnTo>
                    <a:lnTo>
                      <a:pt x="22" y="20"/>
                    </a:lnTo>
                    <a:lnTo>
                      <a:pt x="42" y="35"/>
                    </a:lnTo>
                    <a:lnTo>
                      <a:pt x="63" y="51"/>
                    </a:lnTo>
                    <a:lnTo>
                      <a:pt x="86" y="65"/>
                    </a:lnTo>
                    <a:lnTo>
                      <a:pt x="88" y="63"/>
                    </a:lnTo>
                    <a:lnTo>
                      <a:pt x="66" y="48"/>
                    </a:lnTo>
                    <a:lnTo>
                      <a:pt x="45" y="32"/>
                    </a:lnTo>
                    <a:lnTo>
                      <a:pt x="25" y="17"/>
                    </a:lnTo>
                    <a:lnTo>
                      <a:pt x="5" y="1"/>
                    </a:lnTo>
                    <a:lnTo>
                      <a:pt x="2" y="0"/>
                    </a:lnTo>
                    <a:lnTo>
                      <a:pt x="0" y="1"/>
                    </a:lnTo>
                    <a:lnTo>
                      <a:pt x="0" y="2"/>
                    </a:lnTo>
                    <a:lnTo>
                      <a:pt x="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1" name="Freeform 297"/>
              <p:cNvSpPr>
                <a:spLocks/>
              </p:cNvSpPr>
              <p:nvPr/>
            </p:nvSpPr>
            <p:spPr bwMode="auto">
              <a:xfrm>
                <a:off x="4531" y="3416"/>
                <a:ext cx="40" cy="89"/>
              </a:xfrm>
              <a:custGeom>
                <a:avLst/>
                <a:gdLst>
                  <a:gd name="T0" fmla="*/ 9 w 81"/>
                  <a:gd name="T1" fmla="*/ 22 h 179"/>
                  <a:gd name="T2" fmla="*/ 10 w 81"/>
                  <a:gd name="T3" fmla="*/ 21 h 179"/>
                  <a:gd name="T4" fmla="*/ 8 w 81"/>
                  <a:gd name="T5" fmla="*/ 21 h 179"/>
                  <a:gd name="T6" fmla="*/ 7 w 81"/>
                  <a:gd name="T7" fmla="*/ 20 h 179"/>
                  <a:gd name="T8" fmla="*/ 6 w 81"/>
                  <a:gd name="T9" fmla="*/ 20 h 179"/>
                  <a:gd name="T10" fmla="*/ 5 w 81"/>
                  <a:gd name="T11" fmla="*/ 19 h 179"/>
                  <a:gd name="T12" fmla="*/ 4 w 81"/>
                  <a:gd name="T13" fmla="*/ 18 h 179"/>
                  <a:gd name="T14" fmla="*/ 4 w 81"/>
                  <a:gd name="T15" fmla="*/ 17 h 179"/>
                  <a:gd name="T16" fmla="*/ 3 w 81"/>
                  <a:gd name="T17" fmla="*/ 17 h 179"/>
                  <a:gd name="T18" fmla="*/ 2 w 81"/>
                  <a:gd name="T19" fmla="*/ 16 h 179"/>
                  <a:gd name="T20" fmla="*/ 1 w 81"/>
                  <a:gd name="T21" fmla="*/ 14 h 179"/>
                  <a:gd name="T22" fmla="*/ 1 w 81"/>
                  <a:gd name="T23" fmla="*/ 12 h 179"/>
                  <a:gd name="T24" fmla="*/ 0 w 81"/>
                  <a:gd name="T25" fmla="*/ 10 h 179"/>
                  <a:gd name="T26" fmla="*/ 0 w 81"/>
                  <a:gd name="T27" fmla="*/ 8 h 179"/>
                  <a:gd name="T28" fmla="*/ 0 w 81"/>
                  <a:gd name="T29" fmla="*/ 6 h 179"/>
                  <a:gd name="T30" fmla="*/ 1 w 81"/>
                  <a:gd name="T31" fmla="*/ 4 h 179"/>
                  <a:gd name="T32" fmla="*/ 1 w 81"/>
                  <a:gd name="T33" fmla="*/ 3 h 179"/>
                  <a:gd name="T34" fmla="*/ 1 w 81"/>
                  <a:gd name="T35" fmla="*/ 1 h 179"/>
                  <a:gd name="T36" fmla="*/ 2 w 81"/>
                  <a:gd name="T37" fmla="*/ 1 h 179"/>
                  <a:gd name="T38" fmla="*/ 3 w 81"/>
                  <a:gd name="T39" fmla="*/ 0 h 179"/>
                  <a:gd name="T40" fmla="*/ 3 w 81"/>
                  <a:gd name="T41" fmla="*/ 0 h 179"/>
                  <a:gd name="T42" fmla="*/ 4 w 81"/>
                  <a:gd name="T43" fmla="*/ 0 h 179"/>
                  <a:gd name="T44" fmla="*/ 4 w 81"/>
                  <a:gd name="T45" fmla="*/ 0 h 179"/>
                  <a:gd name="T46" fmla="*/ 5 w 81"/>
                  <a:gd name="T47" fmla="*/ 0 h 179"/>
                  <a:gd name="T48" fmla="*/ 5 w 81"/>
                  <a:gd name="T49" fmla="*/ 0 h 179"/>
                  <a:gd name="T50" fmla="*/ 4 w 81"/>
                  <a:gd name="T51" fmla="*/ 0 h 179"/>
                  <a:gd name="T52" fmla="*/ 4 w 81"/>
                  <a:gd name="T53" fmla="*/ 0 h 179"/>
                  <a:gd name="T54" fmla="*/ 3 w 81"/>
                  <a:gd name="T55" fmla="*/ 0 h 179"/>
                  <a:gd name="T56" fmla="*/ 3 w 81"/>
                  <a:gd name="T57" fmla="*/ 0 h 179"/>
                  <a:gd name="T58" fmla="*/ 2 w 81"/>
                  <a:gd name="T59" fmla="*/ 0 h 179"/>
                  <a:gd name="T60" fmla="*/ 1 w 81"/>
                  <a:gd name="T61" fmla="*/ 1 h 179"/>
                  <a:gd name="T62" fmla="*/ 0 w 81"/>
                  <a:gd name="T63" fmla="*/ 3 h 179"/>
                  <a:gd name="T64" fmla="*/ 0 w 81"/>
                  <a:gd name="T65" fmla="*/ 4 h 179"/>
                  <a:gd name="T66" fmla="*/ 0 w 81"/>
                  <a:gd name="T67" fmla="*/ 6 h 179"/>
                  <a:gd name="T68" fmla="*/ 0 w 81"/>
                  <a:gd name="T69" fmla="*/ 8 h 179"/>
                  <a:gd name="T70" fmla="*/ 0 w 81"/>
                  <a:gd name="T71" fmla="*/ 10 h 179"/>
                  <a:gd name="T72" fmla="*/ 0 w 81"/>
                  <a:gd name="T73" fmla="*/ 12 h 179"/>
                  <a:gd name="T74" fmla="*/ 1 w 81"/>
                  <a:gd name="T75" fmla="*/ 14 h 179"/>
                  <a:gd name="T76" fmla="*/ 2 w 81"/>
                  <a:gd name="T77" fmla="*/ 16 h 179"/>
                  <a:gd name="T78" fmla="*/ 2 w 81"/>
                  <a:gd name="T79" fmla="*/ 17 h 179"/>
                  <a:gd name="T80" fmla="*/ 3 w 81"/>
                  <a:gd name="T81" fmla="*/ 18 h 179"/>
                  <a:gd name="T82" fmla="*/ 4 w 81"/>
                  <a:gd name="T83" fmla="*/ 19 h 179"/>
                  <a:gd name="T84" fmla="*/ 5 w 81"/>
                  <a:gd name="T85" fmla="*/ 19 h 179"/>
                  <a:gd name="T86" fmla="*/ 6 w 81"/>
                  <a:gd name="T87" fmla="*/ 20 h 179"/>
                  <a:gd name="T88" fmla="*/ 7 w 81"/>
                  <a:gd name="T89" fmla="*/ 21 h 179"/>
                  <a:gd name="T90" fmla="*/ 8 w 81"/>
                  <a:gd name="T91" fmla="*/ 21 h 179"/>
                  <a:gd name="T92" fmla="*/ 9 w 81"/>
                  <a:gd name="T93" fmla="*/ 22 h 179"/>
                  <a:gd name="T94" fmla="*/ 9 w 81"/>
                  <a:gd name="T95" fmla="*/ 21 h 179"/>
                  <a:gd name="T96" fmla="*/ 9 w 81"/>
                  <a:gd name="T97" fmla="*/ 22 h 179"/>
                  <a:gd name="T98" fmla="*/ 10 w 81"/>
                  <a:gd name="T99" fmla="*/ 22 h 179"/>
                  <a:gd name="T100" fmla="*/ 10 w 81"/>
                  <a:gd name="T101" fmla="*/ 22 h 179"/>
                  <a:gd name="T102" fmla="*/ 10 w 81"/>
                  <a:gd name="T103" fmla="*/ 22 h 179"/>
                  <a:gd name="T104" fmla="*/ 10 w 81"/>
                  <a:gd name="T105" fmla="*/ 21 h 179"/>
                  <a:gd name="T106" fmla="*/ 9 w 81"/>
                  <a:gd name="T107" fmla="*/ 22 h 1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 h="179">
                    <a:moveTo>
                      <a:pt x="78" y="179"/>
                    </a:moveTo>
                    <a:lnTo>
                      <a:pt x="80" y="174"/>
                    </a:lnTo>
                    <a:lnTo>
                      <a:pt x="69" y="171"/>
                    </a:lnTo>
                    <a:lnTo>
                      <a:pt x="61" y="167"/>
                    </a:lnTo>
                    <a:lnTo>
                      <a:pt x="52" y="161"/>
                    </a:lnTo>
                    <a:lnTo>
                      <a:pt x="46" y="156"/>
                    </a:lnTo>
                    <a:lnTo>
                      <a:pt x="38" y="150"/>
                    </a:lnTo>
                    <a:lnTo>
                      <a:pt x="32" y="143"/>
                    </a:lnTo>
                    <a:lnTo>
                      <a:pt x="28" y="136"/>
                    </a:lnTo>
                    <a:lnTo>
                      <a:pt x="23" y="129"/>
                    </a:lnTo>
                    <a:lnTo>
                      <a:pt x="15" y="114"/>
                    </a:lnTo>
                    <a:lnTo>
                      <a:pt x="9" y="98"/>
                    </a:lnTo>
                    <a:lnTo>
                      <a:pt x="6" y="81"/>
                    </a:lnTo>
                    <a:lnTo>
                      <a:pt x="5" y="66"/>
                    </a:lnTo>
                    <a:lnTo>
                      <a:pt x="5" y="51"/>
                    </a:lnTo>
                    <a:lnTo>
                      <a:pt x="8" y="38"/>
                    </a:lnTo>
                    <a:lnTo>
                      <a:pt x="11" y="25"/>
                    </a:lnTo>
                    <a:lnTo>
                      <a:pt x="15" y="15"/>
                    </a:lnTo>
                    <a:lnTo>
                      <a:pt x="20" y="10"/>
                    </a:lnTo>
                    <a:lnTo>
                      <a:pt x="26" y="5"/>
                    </a:lnTo>
                    <a:lnTo>
                      <a:pt x="29" y="4"/>
                    </a:lnTo>
                    <a:lnTo>
                      <a:pt x="32" y="4"/>
                    </a:lnTo>
                    <a:lnTo>
                      <a:pt x="35" y="5"/>
                    </a:lnTo>
                    <a:lnTo>
                      <a:pt x="40" y="7"/>
                    </a:lnTo>
                    <a:lnTo>
                      <a:pt x="43" y="4"/>
                    </a:lnTo>
                    <a:lnTo>
                      <a:pt x="38" y="1"/>
                    </a:lnTo>
                    <a:lnTo>
                      <a:pt x="34" y="0"/>
                    </a:lnTo>
                    <a:lnTo>
                      <a:pt x="29" y="0"/>
                    </a:lnTo>
                    <a:lnTo>
                      <a:pt x="25" y="1"/>
                    </a:lnTo>
                    <a:lnTo>
                      <a:pt x="17" y="5"/>
                    </a:lnTo>
                    <a:lnTo>
                      <a:pt x="11" y="14"/>
                    </a:lnTo>
                    <a:lnTo>
                      <a:pt x="6" y="24"/>
                    </a:lnTo>
                    <a:lnTo>
                      <a:pt x="3" y="37"/>
                    </a:lnTo>
                    <a:lnTo>
                      <a:pt x="0" y="51"/>
                    </a:lnTo>
                    <a:lnTo>
                      <a:pt x="0" y="67"/>
                    </a:lnTo>
                    <a:lnTo>
                      <a:pt x="2" y="83"/>
                    </a:lnTo>
                    <a:lnTo>
                      <a:pt x="5" y="98"/>
                    </a:lnTo>
                    <a:lnTo>
                      <a:pt x="11" y="116"/>
                    </a:lnTo>
                    <a:lnTo>
                      <a:pt x="19" y="131"/>
                    </a:lnTo>
                    <a:lnTo>
                      <a:pt x="23" y="139"/>
                    </a:lnTo>
                    <a:lnTo>
                      <a:pt x="29" y="146"/>
                    </a:lnTo>
                    <a:lnTo>
                      <a:pt x="35" y="153"/>
                    </a:lnTo>
                    <a:lnTo>
                      <a:pt x="43" y="159"/>
                    </a:lnTo>
                    <a:lnTo>
                      <a:pt x="51" y="164"/>
                    </a:lnTo>
                    <a:lnTo>
                      <a:pt x="58" y="170"/>
                    </a:lnTo>
                    <a:lnTo>
                      <a:pt x="67" y="174"/>
                    </a:lnTo>
                    <a:lnTo>
                      <a:pt x="78" y="179"/>
                    </a:lnTo>
                    <a:lnTo>
                      <a:pt x="78" y="174"/>
                    </a:lnTo>
                    <a:lnTo>
                      <a:pt x="78" y="179"/>
                    </a:lnTo>
                    <a:lnTo>
                      <a:pt x="80" y="179"/>
                    </a:lnTo>
                    <a:lnTo>
                      <a:pt x="81" y="177"/>
                    </a:lnTo>
                    <a:lnTo>
                      <a:pt x="81" y="176"/>
                    </a:lnTo>
                    <a:lnTo>
                      <a:pt x="80" y="174"/>
                    </a:lnTo>
                    <a:lnTo>
                      <a:pt x="78" y="1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2" name="Freeform 298"/>
              <p:cNvSpPr>
                <a:spLocks/>
              </p:cNvSpPr>
              <p:nvPr/>
            </p:nvSpPr>
            <p:spPr bwMode="auto">
              <a:xfrm>
                <a:off x="4524" y="3503"/>
                <a:ext cx="46" cy="10"/>
              </a:xfrm>
              <a:custGeom>
                <a:avLst/>
                <a:gdLst>
                  <a:gd name="T0" fmla="*/ 1 w 92"/>
                  <a:gd name="T1" fmla="*/ 3 h 20"/>
                  <a:gd name="T2" fmla="*/ 1 w 92"/>
                  <a:gd name="T3" fmla="*/ 3 h 20"/>
                  <a:gd name="T4" fmla="*/ 2 w 92"/>
                  <a:gd name="T5" fmla="*/ 2 h 20"/>
                  <a:gd name="T6" fmla="*/ 3 w 92"/>
                  <a:gd name="T7" fmla="*/ 2 h 20"/>
                  <a:gd name="T8" fmla="*/ 4 w 92"/>
                  <a:gd name="T9" fmla="*/ 2 h 20"/>
                  <a:gd name="T10" fmla="*/ 6 w 92"/>
                  <a:gd name="T11" fmla="*/ 2 h 20"/>
                  <a:gd name="T12" fmla="*/ 9 w 92"/>
                  <a:gd name="T13" fmla="*/ 2 h 20"/>
                  <a:gd name="T14" fmla="*/ 12 w 92"/>
                  <a:gd name="T15" fmla="*/ 1 h 20"/>
                  <a:gd name="T16" fmla="*/ 12 w 92"/>
                  <a:gd name="T17" fmla="*/ 0 h 20"/>
                  <a:gd name="T18" fmla="*/ 9 w 92"/>
                  <a:gd name="T19" fmla="*/ 1 h 20"/>
                  <a:gd name="T20" fmla="*/ 6 w 92"/>
                  <a:gd name="T21" fmla="*/ 1 h 20"/>
                  <a:gd name="T22" fmla="*/ 4 w 92"/>
                  <a:gd name="T23" fmla="*/ 2 h 20"/>
                  <a:gd name="T24" fmla="*/ 3 w 92"/>
                  <a:gd name="T25" fmla="*/ 2 h 20"/>
                  <a:gd name="T26" fmla="*/ 2 w 92"/>
                  <a:gd name="T27" fmla="*/ 2 h 20"/>
                  <a:gd name="T28" fmla="*/ 1 w 92"/>
                  <a:gd name="T29" fmla="*/ 2 h 20"/>
                  <a:gd name="T30" fmla="*/ 1 w 92"/>
                  <a:gd name="T31" fmla="*/ 2 h 20"/>
                  <a:gd name="T32" fmla="*/ 1 w 92"/>
                  <a:gd name="T33" fmla="*/ 2 h 20"/>
                  <a:gd name="T34" fmla="*/ 0 w 92"/>
                  <a:gd name="T35" fmla="*/ 3 h 20"/>
                  <a:gd name="T36" fmla="*/ 0 w 92"/>
                  <a:gd name="T37" fmla="*/ 3 h 20"/>
                  <a:gd name="T38" fmla="*/ 1 w 92"/>
                  <a:gd name="T39" fmla="*/ 3 h 20"/>
                  <a:gd name="T40" fmla="*/ 1 w 92"/>
                  <a:gd name="T41" fmla="*/ 3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 h="20">
                    <a:moveTo>
                      <a:pt x="5" y="19"/>
                    </a:moveTo>
                    <a:lnTo>
                      <a:pt x="5" y="19"/>
                    </a:lnTo>
                    <a:lnTo>
                      <a:pt x="11" y="16"/>
                    </a:lnTo>
                    <a:lnTo>
                      <a:pt x="20" y="15"/>
                    </a:lnTo>
                    <a:lnTo>
                      <a:pt x="31" y="13"/>
                    </a:lnTo>
                    <a:lnTo>
                      <a:pt x="42" y="12"/>
                    </a:lnTo>
                    <a:lnTo>
                      <a:pt x="68" y="9"/>
                    </a:lnTo>
                    <a:lnTo>
                      <a:pt x="92" y="5"/>
                    </a:lnTo>
                    <a:lnTo>
                      <a:pt x="92" y="0"/>
                    </a:lnTo>
                    <a:lnTo>
                      <a:pt x="66" y="5"/>
                    </a:lnTo>
                    <a:lnTo>
                      <a:pt x="42" y="8"/>
                    </a:lnTo>
                    <a:lnTo>
                      <a:pt x="29" y="9"/>
                    </a:lnTo>
                    <a:lnTo>
                      <a:pt x="19" y="10"/>
                    </a:lnTo>
                    <a:lnTo>
                      <a:pt x="10" y="13"/>
                    </a:lnTo>
                    <a:lnTo>
                      <a:pt x="2" y="16"/>
                    </a:lnTo>
                    <a:lnTo>
                      <a:pt x="0" y="18"/>
                    </a:lnTo>
                    <a:lnTo>
                      <a:pt x="0" y="19"/>
                    </a:lnTo>
                    <a:lnTo>
                      <a:pt x="2" y="20"/>
                    </a:lnTo>
                    <a:lnTo>
                      <a:pt x="5"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3" name="Freeform 299"/>
              <p:cNvSpPr>
                <a:spLocks/>
              </p:cNvSpPr>
              <p:nvPr/>
            </p:nvSpPr>
            <p:spPr bwMode="auto">
              <a:xfrm>
                <a:off x="4521" y="3511"/>
                <a:ext cx="81" cy="57"/>
              </a:xfrm>
              <a:custGeom>
                <a:avLst/>
                <a:gdLst>
                  <a:gd name="T0" fmla="*/ 21 w 162"/>
                  <a:gd name="T1" fmla="*/ 14 h 113"/>
                  <a:gd name="T2" fmla="*/ 20 w 162"/>
                  <a:gd name="T3" fmla="*/ 13 h 113"/>
                  <a:gd name="T4" fmla="*/ 17 w 162"/>
                  <a:gd name="T5" fmla="*/ 14 h 113"/>
                  <a:gd name="T6" fmla="*/ 15 w 162"/>
                  <a:gd name="T7" fmla="*/ 14 h 113"/>
                  <a:gd name="T8" fmla="*/ 13 w 162"/>
                  <a:gd name="T9" fmla="*/ 14 h 113"/>
                  <a:gd name="T10" fmla="*/ 10 w 162"/>
                  <a:gd name="T11" fmla="*/ 14 h 113"/>
                  <a:gd name="T12" fmla="*/ 8 w 162"/>
                  <a:gd name="T13" fmla="*/ 13 h 113"/>
                  <a:gd name="T14" fmla="*/ 7 w 162"/>
                  <a:gd name="T15" fmla="*/ 12 h 113"/>
                  <a:gd name="T16" fmla="*/ 5 w 162"/>
                  <a:gd name="T17" fmla="*/ 11 h 113"/>
                  <a:gd name="T18" fmla="*/ 4 w 162"/>
                  <a:gd name="T19" fmla="*/ 10 h 113"/>
                  <a:gd name="T20" fmla="*/ 3 w 162"/>
                  <a:gd name="T21" fmla="*/ 9 h 113"/>
                  <a:gd name="T22" fmla="*/ 2 w 162"/>
                  <a:gd name="T23" fmla="*/ 8 h 113"/>
                  <a:gd name="T24" fmla="*/ 2 w 162"/>
                  <a:gd name="T25" fmla="*/ 6 h 113"/>
                  <a:gd name="T26" fmla="*/ 1 w 162"/>
                  <a:gd name="T27" fmla="*/ 5 h 113"/>
                  <a:gd name="T28" fmla="*/ 1 w 162"/>
                  <a:gd name="T29" fmla="*/ 4 h 113"/>
                  <a:gd name="T30" fmla="*/ 1 w 162"/>
                  <a:gd name="T31" fmla="*/ 3 h 113"/>
                  <a:gd name="T32" fmla="*/ 1 w 162"/>
                  <a:gd name="T33" fmla="*/ 2 h 113"/>
                  <a:gd name="T34" fmla="*/ 2 w 162"/>
                  <a:gd name="T35" fmla="*/ 1 h 113"/>
                  <a:gd name="T36" fmla="*/ 1 w 162"/>
                  <a:gd name="T37" fmla="*/ 0 h 113"/>
                  <a:gd name="T38" fmla="*/ 1 w 162"/>
                  <a:gd name="T39" fmla="*/ 2 h 113"/>
                  <a:gd name="T40" fmla="*/ 1 w 162"/>
                  <a:gd name="T41" fmla="*/ 3 h 113"/>
                  <a:gd name="T42" fmla="*/ 0 w 162"/>
                  <a:gd name="T43" fmla="*/ 4 h 113"/>
                  <a:gd name="T44" fmla="*/ 1 w 162"/>
                  <a:gd name="T45" fmla="*/ 5 h 113"/>
                  <a:gd name="T46" fmla="*/ 1 w 162"/>
                  <a:gd name="T47" fmla="*/ 6 h 113"/>
                  <a:gd name="T48" fmla="*/ 2 w 162"/>
                  <a:gd name="T49" fmla="*/ 8 h 113"/>
                  <a:gd name="T50" fmla="*/ 3 w 162"/>
                  <a:gd name="T51" fmla="*/ 9 h 113"/>
                  <a:gd name="T52" fmla="*/ 4 w 162"/>
                  <a:gd name="T53" fmla="*/ 10 h 113"/>
                  <a:gd name="T54" fmla="*/ 5 w 162"/>
                  <a:gd name="T55" fmla="*/ 12 h 113"/>
                  <a:gd name="T56" fmla="*/ 6 w 162"/>
                  <a:gd name="T57" fmla="*/ 13 h 113"/>
                  <a:gd name="T58" fmla="*/ 8 w 162"/>
                  <a:gd name="T59" fmla="*/ 14 h 113"/>
                  <a:gd name="T60" fmla="*/ 10 w 162"/>
                  <a:gd name="T61" fmla="*/ 14 h 113"/>
                  <a:gd name="T62" fmla="*/ 12 w 162"/>
                  <a:gd name="T63" fmla="*/ 15 h 113"/>
                  <a:gd name="T64" fmla="*/ 15 w 162"/>
                  <a:gd name="T65" fmla="*/ 15 h 113"/>
                  <a:gd name="T66" fmla="*/ 17 w 162"/>
                  <a:gd name="T67" fmla="*/ 14 h 113"/>
                  <a:gd name="T68" fmla="*/ 21 w 162"/>
                  <a:gd name="T69" fmla="*/ 14 h 113"/>
                  <a:gd name="T70" fmla="*/ 20 w 162"/>
                  <a:gd name="T71" fmla="*/ 13 h 113"/>
                  <a:gd name="T72" fmla="*/ 21 w 162"/>
                  <a:gd name="T73" fmla="*/ 14 h 113"/>
                  <a:gd name="T74" fmla="*/ 21 w 162"/>
                  <a:gd name="T75" fmla="*/ 14 h 113"/>
                  <a:gd name="T76" fmla="*/ 21 w 162"/>
                  <a:gd name="T77" fmla="*/ 13 h 113"/>
                  <a:gd name="T78" fmla="*/ 21 w 162"/>
                  <a:gd name="T79" fmla="*/ 13 h 113"/>
                  <a:gd name="T80" fmla="*/ 20 w 162"/>
                  <a:gd name="T81" fmla="*/ 13 h 113"/>
                  <a:gd name="T82" fmla="*/ 21 w 162"/>
                  <a:gd name="T83" fmla="*/ 14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2" h="113">
                    <a:moveTo>
                      <a:pt x="161" y="106"/>
                    </a:moveTo>
                    <a:lnTo>
                      <a:pt x="159" y="102"/>
                    </a:lnTo>
                    <a:lnTo>
                      <a:pt x="136" y="107"/>
                    </a:lnTo>
                    <a:lnTo>
                      <a:pt x="115" y="109"/>
                    </a:lnTo>
                    <a:lnTo>
                      <a:pt x="97" y="109"/>
                    </a:lnTo>
                    <a:lnTo>
                      <a:pt x="78" y="105"/>
                    </a:lnTo>
                    <a:lnTo>
                      <a:pt x="64" y="100"/>
                    </a:lnTo>
                    <a:lnTo>
                      <a:pt x="51" y="93"/>
                    </a:lnTo>
                    <a:lnTo>
                      <a:pt x="39" y="86"/>
                    </a:lnTo>
                    <a:lnTo>
                      <a:pt x="29" y="77"/>
                    </a:lnTo>
                    <a:lnTo>
                      <a:pt x="20" y="67"/>
                    </a:lnTo>
                    <a:lnTo>
                      <a:pt x="14" y="57"/>
                    </a:lnTo>
                    <a:lnTo>
                      <a:pt x="9" y="46"/>
                    </a:lnTo>
                    <a:lnTo>
                      <a:pt x="6" y="36"/>
                    </a:lnTo>
                    <a:lnTo>
                      <a:pt x="5" y="26"/>
                    </a:lnTo>
                    <a:lnTo>
                      <a:pt x="6" y="17"/>
                    </a:lnTo>
                    <a:lnTo>
                      <a:pt x="8" y="10"/>
                    </a:lnTo>
                    <a:lnTo>
                      <a:pt x="11" y="3"/>
                    </a:lnTo>
                    <a:lnTo>
                      <a:pt x="8" y="0"/>
                    </a:lnTo>
                    <a:lnTo>
                      <a:pt x="3" y="9"/>
                    </a:lnTo>
                    <a:lnTo>
                      <a:pt x="2" y="17"/>
                    </a:lnTo>
                    <a:lnTo>
                      <a:pt x="0" y="26"/>
                    </a:lnTo>
                    <a:lnTo>
                      <a:pt x="2" y="37"/>
                    </a:lnTo>
                    <a:lnTo>
                      <a:pt x="5" y="47"/>
                    </a:lnTo>
                    <a:lnTo>
                      <a:pt x="9" y="59"/>
                    </a:lnTo>
                    <a:lnTo>
                      <a:pt x="17" y="69"/>
                    </a:lnTo>
                    <a:lnTo>
                      <a:pt x="25" y="80"/>
                    </a:lnTo>
                    <a:lnTo>
                      <a:pt x="35" y="89"/>
                    </a:lnTo>
                    <a:lnTo>
                      <a:pt x="48" y="97"/>
                    </a:lnTo>
                    <a:lnTo>
                      <a:pt x="61" y="105"/>
                    </a:lnTo>
                    <a:lnTo>
                      <a:pt x="78" y="109"/>
                    </a:lnTo>
                    <a:lnTo>
                      <a:pt x="95" y="113"/>
                    </a:lnTo>
                    <a:lnTo>
                      <a:pt x="115" y="113"/>
                    </a:lnTo>
                    <a:lnTo>
                      <a:pt x="136" y="112"/>
                    </a:lnTo>
                    <a:lnTo>
                      <a:pt x="161" y="106"/>
                    </a:lnTo>
                    <a:lnTo>
                      <a:pt x="159" y="103"/>
                    </a:lnTo>
                    <a:lnTo>
                      <a:pt x="161" y="106"/>
                    </a:lnTo>
                    <a:lnTo>
                      <a:pt x="162" y="106"/>
                    </a:lnTo>
                    <a:lnTo>
                      <a:pt x="162" y="103"/>
                    </a:lnTo>
                    <a:lnTo>
                      <a:pt x="161" y="103"/>
                    </a:lnTo>
                    <a:lnTo>
                      <a:pt x="159" y="102"/>
                    </a:lnTo>
                    <a:lnTo>
                      <a:pt x="161" y="1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4" name="Freeform 300"/>
              <p:cNvSpPr>
                <a:spLocks/>
              </p:cNvSpPr>
              <p:nvPr/>
            </p:nvSpPr>
            <p:spPr bwMode="auto">
              <a:xfrm>
                <a:off x="4549" y="3563"/>
                <a:ext cx="52" cy="22"/>
              </a:xfrm>
              <a:custGeom>
                <a:avLst/>
                <a:gdLst>
                  <a:gd name="T0" fmla="*/ 1 w 104"/>
                  <a:gd name="T1" fmla="*/ 5 h 45"/>
                  <a:gd name="T2" fmla="*/ 1 w 104"/>
                  <a:gd name="T3" fmla="*/ 5 h 45"/>
                  <a:gd name="T4" fmla="*/ 3 w 104"/>
                  <a:gd name="T5" fmla="*/ 4 h 45"/>
                  <a:gd name="T6" fmla="*/ 7 w 104"/>
                  <a:gd name="T7" fmla="*/ 3 h 45"/>
                  <a:gd name="T8" fmla="*/ 10 w 104"/>
                  <a:gd name="T9" fmla="*/ 1 h 45"/>
                  <a:gd name="T10" fmla="*/ 13 w 104"/>
                  <a:gd name="T11" fmla="*/ 0 h 45"/>
                  <a:gd name="T12" fmla="*/ 13 w 104"/>
                  <a:gd name="T13" fmla="*/ 0 h 45"/>
                  <a:gd name="T14" fmla="*/ 10 w 104"/>
                  <a:gd name="T15" fmla="*/ 1 h 45"/>
                  <a:gd name="T16" fmla="*/ 7 w 104"/>
                  <a:gd name="T17" fmla="*/ 2 h 45"/>
                  <a:gd name="T18" fmla="*/ 3 w 104"/>
                  <a:gd name="T19" fmla="*/ 3 h 45"/>
                  <a:gd name="T20" fmla="*/ 1 w 104"/>
                  <a:gd name="T21" fmla="*/ 5 h 45"/>
                  <a:gd name="T22" fmla="*/ 1 w 104"/>
                  <a:gd name="T23" fmla="*/ 5 h 45"/>
                  <a:gd name="T24" fmla="*/ 1 w 104"/>
                  <a:gd name="T25" fmla="*/ 5 h 45"/>
                  <a:gd name="T26" fmla="*/ 0 w 104"/>
                  <a:gd name="T27" fmla="*/ 5 h 45"/>
                  <a:gd name="T28" fmla="*/ 0 w 104"/>
                  <a:gd name="T29" fmla="*/ 5 h 45"/>
                  <a:gd name="T30" fmla="*/ 1 w 104"/>
                  <a:gd name="T31" fmla="*/ 5 h 45"/>
                  <a:gd name="T32" fmla="*/ 1 w 104"/>
                  <a:gd name="T33" fmla="*/ 5 h 45"/>
                  <a:gd name="T34" fmla="*/ 1 w 104"/>
                  <a:gd name="T35" fmla="*/ 5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45">
                    <a:moveTo>
                      <a:pt x="3" y="43"/>
                    </a:moveTo>
                    <a:lnTo>
                      <a:pt x="3" y="45"/>
                    </a:lnTo>
                    <a:lnTo>
                      <a:pt x="24" y="35"/>
                    </a:lnTo>
                    <a:lnTo>
                      <a:pt x="50" y="25"/>
                    </a:lnTo>
                    <a:lnTo>
                      <a:pt x="78" y="15"/>
                    </a:lnTo>
                    <a:lnTo>
                      <a:pt x="104" y="3"/>
                    </a:lnTo>
                    <a:lnTo>
                      <a:pt x="102" y="0"/>
                    </a:lnTo>
                    <a:lnTo>
                      <a:pt x="76" y="10"/>
                    </a:lnTo>
                    <a:lnTo>
                      <a:pt x="49" y="22"/>
                    </a:lnTo>
                    <a:lnTo>
                      <a:pt x="23" y="30"/>
                    </a:lnTo>
                    <a:lnTo>
                      <a:pt x="1" y="40"/>
                    </a:lnTo>
                    <a:lnTo>
                      <a:pt x="0" y="42"/>
                    </a:lnTo>
                    <a:lnTo>
                      <a:pt x="0" y="43"/>
                    </a:lnTo>
                    <a:lnTo>
                      <a:pt x="1" y="45"/>
                    </a:lnTo>
                    <a:lnTo>
                      <a:pt x="3" y="45"/>
                    </a:lnTo>
                    <a:lnTo>
                      <a:pt x="3"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5" name="Freeform 301"/>
              <p:cNvSpPr>
                <a:spLocks/>
              </p:cNvSpPr>
              <p:nvPr/>
            </p:nvSpPr>
            <p:spPr bwMode="auto">
              <a:xfrm>
                <a:off x="4546" y="3583"/>
                <a:ext cx="69" cy="43"/>
              </a:xfrm>
              <a:custGeom>
                <a:avLst/>
                <a:gdLst>
                  <a:gd name="T0" fmla="*/ 17 w 139"/>
                  <a:gd name="T1" fmla="*/ 10 h 86"/>
                  <a:gd name="T2" fmla="*/ 17 w 139"/>
                  <a:gd name="T3" fmla="*/ 9 h 86"/>
                  <a:gd name="T4" fmla="*/ 15 w 139"/>
                  <a:gd name="T5" fmla="*/ 10 h 86"/>
                  <a:gd name="T6" fmla="*/ 13 w 139"/>
                  <a:gd name="T7" fmla="*/ 10 h 86"/>
                  <a:gd name="T8" fmla="*/ 11 w 139"/>
                  <a:gd name="T9" fmla="*/ 11 h 86"/>
                  <a:gd name="T10" fmla="*/ 9 w 139"/>
                  <a:gd name="T11" fmla="*/ 10 h 86"/>
                  <a:gd name="T12" fmla="*/ 8 w 139"/>
                  <a:gd name="T13" fmla="*/ 10 h 86"/>
                  <a:gd name="T14" fmla="*/ 6 w 139"/>
                  <a:gd name="T15" fmla="*/ 9 h 86"/>
                  <a:gd name="T16" fmla="*/ 5 w 139"/>
                  <a:gd name="T17" fmla="*/ 9 h 86"/>
                  <a:gd name="T18" fmla="*/ 4 w 139"/>
                  <a:gd name="T19" fmla="*/ 8 h 86"/>
                  <a:gd name="T20" fmla="*/ 3 w 139"/>
                  <a:gd name="T21" fmla="*/ 7 h 86"/>
                  <a:gd name="T22" fmla="*/ 2 w 139"/>
                  <a:gd name="T23" fmla="*/ 6 h 86"/>
                  <a:gd name="T24" fmla="*/ 1 w 139"/>
                  <a:gd name="T25" fmla="*/ 5 h 86"/>
                  <a:gd name="T26" fmla="*/ 0 w 139"/>
                  <a:gd name="T27" fmla="*/ 4 h 86"/>
                  <a:gd name="T28" fmla="*/ 0 w 139"/>
                  <a:gd name="T29" fmla="*/ 3 h 86"/>
                  <a:gd name="T30" fmla="*/ 0 w 139"/>
                  <a:gd name="T31" fmla="*/ 2 h 86"/>
                  <a:gd name="T32" fmla="*/ 0 w 139"/>
                  <a:gd name="T33" fmla="*/ 1 h 86"/>
                  <a:gd name="T34" fmla="*/ 1 w 139"/>
                  <a:gd name="T35" fmla="*/ 1 h 86"/>
                  <a:gd name="T36" fmla="*/ 0 w 139"/>
                  <a:gd name="T37" fmla="*/ 0 h 86"/>
                  <a:gd name="T38" fmla="*/ 0 w 139"/>
                  <a:gd name="T39" fmla="*/ 1 h 86"/>
                  <a:gd name="T40" fmla="*/ 0 w 139"/>
                  <a:gd name="T41" fmla="*/ 2 h 86"/>
                  <a:gd name="T42" fmla="*/ 0 w 139"/>
                  <a:gd name="T43" fmla="*/ 3 h 86"/>
                  <a:gd name="T44" fmla="*/ 0 w 139"/>
                  <a:gd name="T45" fmla="*/ 4 h 86"/>
                  <a:gd name="T46" fmla="*/ 0 w 139"/>
                  <a:gd name="T47" fmla="*/ 5 h 86"/>
                  <a:gd name="T48" fmla="*/ 1 w 139"/>
                  <a:gd name="T49" fmla="*/ 6 h 86"/>
                  <a:gd name="T50" fmla="*/ 2 w 139"/>
                  <a:gd name="T51" fmla="*/ 7 h 86"/>
                  <a:gd name="T52" fmla="*/ 3 w 139"/>
                  <a:gd name="T53" fmla="*/ 8 h 86"/>
                  <a:gd name="T54" fmla="*/ 4 w 139"/>
                  <a:gd name="T55" fmla="*/ 9 h 86"/>
                  <a:gd name="T56" fmla="*/ 6 w 139"/>
                  <a:gd name="T57" fmla="*/ 10 h 86"/>
                  <a:gd name="T58" fmla="*/ 8 w 139"/>
                  <a:gd name="T59" fmla="*/ 11 h 86"/>
                  <a:gd name="T60" fmla="*/ 9 w 139"/>
                  <a:gd name="T61" fmla="*/ 11 h 86"/>
                  <a:gd name="T62" fmla="*/ 11 w 139"/>
                  <a:gd name="T63" fmla="*/ 11 h 86"/>
                  <a:gd name="T64" fmla="*/ 13 w 139"/>
                  <a:gd name="T65" fmla="*/ 11 h 86"/>
                  <a:gd name="T66" fmla="*/ 15 w 139"/>
                  <a:gd name="T67" fmla="*/ 10 h 86"/>
                  <a:gd name="T68" fmla="*/ 17 w 139"/>
                  <a:gd name="T69" fmla="*/ 10 h 86"/>
                  <a:gd name="T70" fmla="*/ 16 w 139"/>
                  <a:gd name="T71" fmla="*/ 9 h 86"/>
                  <a:gd name="T72" fmla="*/ 17 w 139"/>
                  <a:gd name="T73" fmla="*/ 10 h 86"/>
                  <a:gd name="T74" fmla="*/ 17 w 139"/>
                  <a:gd name="T75" fmla="*/ 10 h 86"/>
                  <a:gd name="T76" fmla="*/ 17 w 139"/>
                  <a:gd name="T77" fmla="*/ 9 h 86"/>
                  <a:gd name="T78" fmla="*/ 17 w 139"/>
                  <a:gd name="T79" fmla="*/ 9 h 86"/>
                  <a:gd name="T80" fmla="*/ 17 w 139"/>
                  <a:gd name="T81" fmla="*/ 9 h 86"/>
                  <a:gd name="T82" fmla="*/ 17 w 139"/>
                  <a:gd name="T83" fmla="*/ 1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9" h="86">
                    <a:moveTo>
                      <a:pt x="139" y="75"/>
                    </a:moveTo>
                    <a:lnTo>
                      <a:pt x="136" y="70"/>
                    </a:lnTo>
                    <a:lnTo>
                      <a:pt x="121" y="78"/>
                    </a:lnTo>
                    <a:lnTo>
                      <a:pt x="105" y="80"/>
                    </a:lnTo>
                    <a:lnTo>
                      <a:pt x="91" y="82"/>
                    </a:lnTo>
                    <a:lnTo>
                      <a:pt x="78" y="80"/>
                    </a:lnTo>
                    <a:lnTo>
                      <a:pt x="65" y="78"/>
                    </a:lnTo>
                    <a:lnTo>
                      <a:pt x="53" y="72"/>
                    </a:lnTo>
                    <a:lnTo>
                      <a:pt x="43" y="66"/>
                    </a:lnTo>
                    <a:lnTo>
                      <a:pt x="32" y="59"/>
                    </a:lnTo>
                    <a:lnTo>
                      <a:pt x="24" y="52"/>
                    </a:lnTo>
                    <a:lnTo>
                      <a:pt x="17" y="43"/>
                    </a:lnTo>
                    <a:lnTo>
                      <a:pt x="10" y="35"/>
                    </a:lnTo>
                    <a:lnTo>
                      <a:pt x="7" y="27"/>
                    </a:lnTo>
                    <a:lnTo>
                      <a:pt x="4" y="20"/>
                    </a:lnTo>
                    <a:lnTo>
                      <a:pt x="4" y="13"/>
                    </a:lnTo>
                    <a:lnTo>
                      <a:pt x="6" y="7"/>
                    </a:lnTo>
                    <a:lnTo>
                      <a:pt x="9" y="3"/>
                    </a:lnTo>
                    <a:lnTo>
                      <a:pt x="7" y="0"/>
                    </a:lnTo>
                    <a:lnTo>
                      <a:pt x="3" y="6"/>
                    </a:lnTo>
                    <a:lnTo>
                      <a:pt x="0" y="13"/>
                    </a:lnTo>
                    <a:lnTo>
                      <a:pt x="0" y="20"/>
                    </a:lnTo>
                    <a:lnTo>
                      <a:pt x="3" y="29"/>
                    </a:lnTo>
                    <a:lnTo>
                      <a:pt x="7" y="38"/>
                    </a:lnTo>
                    <a:lnTo>
                      <a:pt x="12" y="46"/>
                    </a:lnTo>
                    <a:lnTo>
                      <a:pt x="20" y="55"/>
                    </a:lnTo>
                    <a:lnTo>
                      <a:pt x="29" y="63"/>
                    </a:lnTo>
                    <a:lnTo>
                      <a:pt x="39" y="70"/>
                    </a:lnTo>
                    <a:lnTo>
                      <a:pt x="50" y="76"/>
                    </a:lnTo>
                    <a:lnTo>
                      <a:pt x="64" y="82"/>
                    </a:lnTo>
                    <a:lnTo>
                      <a:pt x="76" y="85"/>
                    </a:lnTo>
                    <a:lnTo>
                      <a:pt x="91" y="86"/>
                    </a:lnTo>
                    <a:lnTo>
                      <a:pt x="107" y="85"/>
                    </a:lnTo>
                    <a:lnTo>
                      <a:pt x="122" y="80"/>
                    </a:lnTo>
                    <a:lnTo>
                      <a:pt x="137" y="75"/>
                    </a:lnTo>
                    <a:lnTo>
                      <a:pt x="134" y="72"/>
                    </a:lnTo>
                    <a:lnTo>
                      <a:pt x="137" y="75"/>
                    </a:lnTo>
                    <a:lnTo>
                      <a:pt x="139" y="73"/>
                    </a:lnTo>
                    <a:lnTo>
                      <a:pt x="139" y="72"/>
                    </a:lnTo>
                    <a:lnTo>
                      <a:pt x="137" y="70"/>
                    </a:lnTo>
                    <a:lnTo>
                      <a:pt x="136" y="70"/>
                    </a:lnTo>
                    <a:lnTo>
                      <a:pt x="139" y="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6" name="Freeform 302"/>
              <p:cNvSpPr>
                <a:spLocks/>
              </p:cNvSpPr>
              <p:nvPr/>
            </p:nvSpPr>
            <p:spPr bwMode="auto">
              <a:xfrm>
                <a:off x="4593" y="3618"/>
                <a:ext cx="22" cy="26"/>
              </a:xfrm>
              <a:custGeom>
                <a:avLst/>
                <a:gdLst>
                  <a:gd name="T0" fmla="*/ 1 w 44"/>
                  <a:gd name="T1" fmla="*/ 7 h 50"/>
                  <a:gd name="T2" fmla="*/ 1 w 44"/>
                  <a:gd name="T3" fmla="*/ 7 h 50"/>
                  <a:gd name="T4" fmla="*/ 2 w 44"/>
                  <a:gd name="T5" fmla="*/ 5 h 50"/>
                  <a:gd name="T6" fmla="*/ 3 w 44"/>
                  <a:gd name="T7" fmla="*/ 4 h 50"/>
                  <a:gd name="T8" fmla="*/ 5 w 44"/>
                  <a:gd name="T9" fmla="*/ 2 h 50"/>
                  <a:gd name="T10" fmla="*/ 6 w 44"/>
                  <a:gd name="T11" fmla="*/ 1 h 50"/>
                  <a:gd name="T12" fmla="*/ 5 w 44"/>
                  <a:gd name="T13" fmla="*/ 0 h 50"/>
                  <a:gd name="T14" fmla="*/ 4 w 44"/>
                  <a:gd name="T15" fmla="*/ 2 h 50"/>
                  <a:gd name="T16" fmla="*/ 3 w 44"/>
                  <a:gd name="T17" fmla="*/ 3 h 50"/>
                  <a:gd name="T18" fmla="*/ 2 w 44"/>
                  <a:gd name="T19" fmla="*/ 5 h 50"/>
                  <a:gd name="T20" fmla="*/ 1 w 44"/>
                  <a:gd name="T21" fmla="*/ 6 h 50"/>
                  <a:gd name="T22" fmla="*/ 1 w 44"/>
                  <a:gd name="T23" fmla="*/ 6 h 50"/>
                  <a:gd name="T24" fmla="*/ 1 w 44"/>
                  <a:gd name="T25" fmla="*/ 6 h 50"/>
                  <a:gd name="T26" fmla="*/ 0 w 44"/>
                  <a:gd name="T27" fmla="*/ 6 h 50"/>
                  <a:gd name="T28" fmla="*/ 1 w 44"/>
                  <a:gd name="T29" fmla="*/ 7 h 50"/>
                  <a:gd name="T30" fmla="*/ 1 w 44"/>
                  <a:gd name="T31" fmla="*/ 7 h 50"/>
                  <a:gd name="T32" fmla="*/ 1 w 44"/>
                  <a:gd name="T33" fmla="*/ 7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50">
                    <a:moveTo>
                      <a:pt x="4" y="49"/>
                    </a:moveTo>
                    <a:lnTo>
                      <a:pt x="4" y="49"/>
                    </a:lnTo>
                    <a:lnTo>
                      <a:pt x="15" y="39"/>
                    </a:lnTo>
                    <a:lnTo>
                      <a:pt x="24" y="27"/>
                    </a:lnTo>
                    <a:lnTo>
                      <a:pt x="33" y="16"/>
                    </a:lnTo>
                    <a:lnTo>
                      <a:pt x="44" y="3"/>
                    </a:lnTo>
                    <a:lnTo>
                      <a:pt x="39" y="0"/>
                    </a:lnTo>
                    <a:lnTo>
                      <a:pt x="29" y="13"/>
                    </a:lnTo>
                    <a:lnTo>
                      <a:pt x="19" y="24"/>
                    </a:lnTo>
                    <a:lnTo>
                      <a:pt x="10" y="36"/>
                    </a:lnTo>
                    <a:lnTo>
                      <a:pt x="1" y="46"/>
                    </a:lnTo>
                    <a:lnTo>
                      <a:pt x="1" y="47"/>
                    </a:lnTo>
                    <a:lnTo>
                      <a:pt x="1" y="46"/>
                    </a:lnTo>
                    <a:lnTo>
                      <a:pt x="0" y="47"/>
                    </a:lnTo>
                    <a:lnTo>
                      <a:pt x="1" y="49"/>
                    </a:lnTo>
                    <a:lnTo>
                      <a:pt x="3" y="50"/>
                    </a:lnTo>
                    <a:lnTo>
                      <a:pt x="4" y="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7" name="Freeform 303"/>
              <p:cNvSpPr>
                <a:spLocks/>
              </p:cNvSpPr>
              <p:nvPr/>
            </p:nvSpPr>
            <p:spPr bwMode="auto">
              <a:xfrm>
                <a:off x="4592" y="3642"/>
                <a:ext cx="66" cy="26"/>
              </a:xfrm>
              <a:custGeom>
                <a:avLst/>
                <a:gdLst>
                  <a:gd name="T0" fmla="*/ 17 w 131"/>
                  <a:gd name="T1" fmla="*/ 4 h 52"/>
                  <a:gd name="T2" fmla="*/ 16 w 131"/>
                  <a:gd name="T3" fmla="*/ 4 h 52"/>
                  <a:gd name="T4" fmla="*/ 15 w 131"/>
                  <a:gd name="T5" fmla="*/ 5 h 52"/>
                  <a:gd name="T6" fmla="*/ 14 w 131"/>
                  <a:gd name="T7" fmla="*/ 6 h 52"/>
                  <a:gd name="T8" fmla="*/ 12 w 131"/>
                  <a:gd name="T9" fmla="*/ 6 h 52"/>
                  <a:gd name="T10" fmla="*/ 11 w 131"/>
                  <a:gd name="T11" fmla="*/ 6 h 52"/>
                  <a:gd name="T12" fmla="*/ 10 w 131"/>
                  <a:gd name="T13" fmla="*/ 6 h 52"/>
                  <a:gd name="T14" fmla="*/ 8 w 131"/>
                  <a:gd name="T15" fmla="*/ 6 h 52"/>
                  <a:gd name="T16" fmla="*/ 7 w 131"/>
                  <a:gd name="T17" fmla="*/ 6 h 52"/>
                  <a:gd name="T18" fmla="*/ 6 w 131"/>
                  <a:gd name="T19" fmla="*/ 5 h 52"/>
                  <a:gd name="T20" fmla="*/ 4 w 131"/>
                  <a:gd name="T21" fmla="*/ 5 h 52"/>
                  <a:gd name="T22" fmla="*/ 3 w 131"/>
                  <a:gd name="T23" fmla="*/ 4 h 52"/>
                  <a:gd name="T24" fmla="*/ 3 w 131"/>
                  <a:gd name="T25" fmla="*/ 4 h 52"/>
                  <a:gd name="T26" fmla="*/ 2 w 131"/>
                  <a:gd name="T27" fmla="*/ 3 h 52"/>
                  <a:gd name="T28" fmla="*/ 1 w 131"/>
                  <a:gd name="T29" fmla="*/ 2 h 52"/>
                  <a:gd name="T30" fmla="*/ 1 w 131"/>
                  <a:gd name="T31" fmla="*/ 2 h 52"/>
                  <a:gd name="T32" fmla="*/ 1 w 131"/>
                  <a:gd name="T33" fmla="*/ 1 h 52"/>
                  <a:gd name="T34" fmla="*/ 1 w 131"/>
                  <a:gd name="T35" fmla="*/ 1 h 52"/>
                  <a:gd name="T36" fmla="*/ 1 w 131"/>
                  <a:gd name="T37" fmla="*/ 0 h 52"/>
                  <a:gd name="T38" fmla="*/ 0 w 131"/>
                  <a:gd name="T39" fmla="*/ 1 h 52"/>
                  <a:gd name="T40" fmla="*/ 1 w 131"/>
                  <a:gd name="T41" fmla="*/ 2 h 52"/>
                  <a:gd name="T42" fmla="*/ 1 w 131"/>
                  <a:gd name="T43" fmla="*/ 3 h 52"/>
                  <a:gd name="T44" fmla="*/ 1 w 131"/>
                  <a:gd name="T45" fmla="*/ 3 h 52"/>
                  <a:gd name="T46" fmla="*/ 2 w 131"/>
                  <a:gd name="T47" fmla="*/ 4 h 52"/>
                  <a:gd name="T48" fmla="*/ 3 w 131"/>
                  <a:gd name="T49" fmla="*/ 5 h 52"/>
                  <a:gd name="T50" fmla="*/ 4 w 131"/>
                  <a:gd name="T51" fmla="*/ 5 h 52"/>
                  <a:gd name="T52" fmla="*/ 5 w 131"/>
                  <a:gd name="T53" fmla="*/ 6 h 52"/>
                  <a:gd name="T54" fmla="*/ 7 w 131"/>
                  <a:gd name="T55" fmla="*/ 6 h 52"/>
                  <a:gd name="T56" fmla="*/ 8 w 131"/>
                  <a:gd name="T57" fmla="*/ 7 h 52"/>
                  <a:gd name="T58" fmla="*/ 10 w 131"/>
                  <a:gd name="T59" fmla="*/ 7 h 52"/>
                  <a:gd name="T60" fmla="*/ 11 w 131"/>
                  <a:gd name="T61" fmla="*/ 7 h 52"/>
                  <a:gd name="T62" fmla="*/ 13 w 131"/>
                  <a:gd name="T63" fmla="*/ 7 h 52"/>
                  <a:gd name="T64" fmla="*/ 14 w 131"/>
                  <a:gd name="T65" fmla="*/ 6 h 52"/>
                  <a:gd name="T66" fmla="*/ 16 w 131"/>
                  <a:gd name="T67" fmla="*/ 5 h 52"/>
                  <a:gd name="T68" fmla="*/ 17 w 131"/>
                  <a:gd name="T69" fmla="*/ 5 h 52"/>
                  <a:gd name="T70" fmla="*/ 16 w 131"/>
                  <a:gd name="T71" fmla="*/ 4 h 52"/>
                  <a:gd name="T72" fmla="*/ 17 w 131"/>
                  <a:gd name="T73" fmla="*/ 5 h 52"/>
                  <a:gd name="T74" fmla="*/ 17 w 131"/>
                  <a:gd name="T75" fmla="*/ 4 h 52"/>
                  <a:gd name="T76" fmla="*/ 17 w 131"/>
                  <a:gd name="T77" fmla="*/ 4 h 52"/>
                  <a:gd name="T78" fmla="*/ 17 w 131"/>
                  <a:gd name="T79" fmla="*/ 4 h 52"/>
                  <a:gd name="T80" fmla="*/ 16 w 131"/>
                  <a:gd name="T81" fmla="*/ 4 h 52"/>
                  <a:gd name="T82" fmla="*/ 17 w 131"/>
                  <a:gd name="T83" fmla="*/ 4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1" h="52">
                    <a:moveTo>
                      <a:pt x="131" y="32"/>
                    </a:moveTo>
                    <a:lnTo>
                      <a:pt x="128" y="29"/>
                    </a:lnTo>
                    <a:lnTo>
                      <a:pt x="118" y="37"/>
                    </a:lnTo>
                    <a:lnTo>
                      <a:pt x="107" y="42"/>
                    </a:lnTo>
                    <a:lnTo>
                      <a:pt x="96" y="46"/>
                    </a:lnTo>
                    <a:lnTo>
                      <a:pt x="86" y="47"/>
                    </a:lnTo>
                    <a:lnTo>
                      <a:pt x="73" y="47"/>
                    </a:lnTo>
                    <a:lnTo>
                      <a:pt x="63" y="46"/>
                    </a:lnTo>
                    <a:lnTo>
                      <a:pt x="52" y="43"/>
                    </a:lnTo>
                    <a:lnTo>
                      <a:pt x="41" y="40"/>
                    </a:lnTo>
                    <a:lnTo>
                      <a:pt x="32" y="36"/>
                    </a:lnTo>
                    <a:lnTo>
                      <a:pt x="24" y="32"/>
                    </a:lnTo>
                    <a:lnTo>
                      <a:pt x="17" y="26"/>
                    </a:lnTo>
                    <a:lnTo>
                      <a:pt x="12" y="22"/>
                    </a:lnTo>
                    <a:lnTo>
                      <a:pt x="8" y="16"/>
                    </a:lnTo>
                    <a:lnTo>
                      <a:pt x="5" y="10"/>
                    </a:lnTo>
                    <a:lnTo>
                      <a:pt x="5" y="6"/>
                    </a:lnTo>
                    <a:lnTo>
                      <a:pt x="6" y="2"/>
                    </a:lnTo>
                    <a:lnTo>
                      <a:pt x="3" y="0"/>
                    </a:lnTo>
                    <a:lnTo>
                      <a:pt x="0" y="6"/>
                    </a:lnTo>
                    <a:lnTo>
                      <a:pt x="2" y="12"/>
                    </a:lnTo>
                    <a:lnTo>
                      <a:pt x="3" y="17"/>
                    </a:lnTo>
                    <a:lnTo>
                      <a:pt x="8" y="24"/>
                    </a:lnTo>
                    <a:lnTo>
                      <a:pt x="14" y="30"/>
                    </a:lnTo>
                    <a:lnTo>
                      <a:pt x="21" y="36"/>
                    </a:lnTo>
                    <a:lnTo>
                      <a:pt x="31" y="40"/>
                    </a:lnTo>
                    <a:lnTo>
                      <a:pt x="40" y="45"/>
                    </a:lnTo>
                    <a:lnTo>
                      <a:pt x="50" y="47"/>
                    </a:lnTo>
                    <a:lnTo>
                      <a:pt x="63" y="50"/>
                    </a:lnTo>
                    <a:lnTo>
                      <a:pt x="73" y="52"/>
                    </a:lnTo>
                    <a:lnTo>
                      <a:pt x="86" y="52"/>
                    </a:lnTo>
                    <a:lnTo>
                      <a:pt x="98" y="49"/>
                    </a:lnTo>
                    <a:lnTo>
                      <a:pt x="109" y="46"/>
                    </a:lnTo>
                    <a:lnTo>
                      <a:pt x="121" y="40"/>
                    </a:lnTo>
                    <a:lnTo>
                      <a:pt x="131" y="33"/>
                    </a:lnTo>
                    <a:lnTo>
                      <a:pt x="127" y="30"/>
                    </a:lnTo>
                    <a:lnTo>
                      <a:pt x="131" y="33"/>
                    </a:lnTo>
                    <a:lnTo>
                      <a:pt x="131" y="32"/>
                    </a:lnTo>
                    <a:lnTo>
                      <a:pt x="131" y="30"/>
                    </a:lnTo>
                    <a:lnTo>
                      <a:pt x="130" y="29"/>
                    </a:lnTo>
                    <a:lnTo>
                      <a:pt x="128" y="29"/>
                    </a:lnTo>
                    <a:lnTo>
                      <a:pt x="131"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8" name="Freeform 304"/>
              <p:cNvSpPr>
                <a:spLocks/>
              </p:cNvSpPr>
              <p:nvPr/>
            </p:nvSpPr>
            <p:spPr bwMode="auto">
              <a:xfrm>
                <a:off x="4656" y="3657"/>
                <a:ext cx="45" cy="22"/>
              </a:xfrm>
              <a:custGeom>
                <a:avLst/>
                <a:gdLst>
                  <a:gd name="T0" fmla="*/ 12 w 90"/>
                  <a:gd name="T1" fmla="*/ 4 h 43"/>
                  <a:gd name="T2" fmla="*/ 11 w 90"/>
                  <a:gd name="T3" fmla="*/ 4 h 43"/>
                  <a:gd name="T4" fmla="*/ 9 w 90"/>
                  <a:gd name="T5" fmla="*/ 5 h 43"/>
                  <a:gd name="T6" fmla="*/ 7 w 90"/>
                  <a:gd name="T7" fmla="*/ 5 h 43"/>
                  <a:gd name="T8" fmla="*/ 6 w 90"/>
                  <a:gd name="T9" fmla="*/ 5 h 43"/>
                  <a:gd name="T10" fmla="*/ 4 w 90"/>
                  <a:gd name="T11" fmla="*/ 5 h 43"/>
                  <a:gd name="T12" fmla="*/ 3 w 90"/>
                  <a:gd name="T13" fmla="*/ 5 h 43"/>
                  <a:gd name="T14" fmla="*/ 3 w 90"/>
                  <a:gd name="T15" fmla="*/ 4 h 43"/>
                  <a:gd name="T16" fmla="*/ 2 w 90"/>
                  <a:gd name="T17" fmla="*/ 4 h 43"/>
                  <a:gd name="T18" fmla="*/ 1 w 90"/>
                  <a:gd name="T19" fmla="*/ 4 h 43"/>
                  <a:gd name="T20" fmla="*/ 1 w 90"/>
                  <a:gd name="T21" fmla="*/ 3 h 43"/>
                  <a:gd name="T22" fmla="*/ 1 w 90"/>
                  <a:gd name="T23" fmla="*/ 2 h 43"/>
                  <a:gd name="T24" fmla="*/ 1 w 90"/>
                  <a:gd name="T25" fmla="*/ 2 h 43"/>
                  <a:gd name="T26" fmla="*/ 1 w 90"/>
                  <a:gd name="T27" fmla="*/ 1 h 43"/>
                  <a:gd name="T28" fmla="*/ 0 w 90"/>
                  <a:gd name="T29" fmla="*/ 0 h 43"/>
                  <a:gd name="T30" fmla="*/ 0 w 90"/>
                  <a:gd name="T31" fmla="*/ 1 h 43"/>
                  <a:gd name="T32" fmla="*/ 0 w 90"/>
                  <a:gd name="T33" fmla="*/ 2 h 43"/>
                  <a:gd name="T34" fmla="*/ 1 w 90"/>
                  <a:gd name="T35" fmla="*/ 3 h 43"/>
                  <a:gd name="T36" fmla="*/ 1 w 90"/>
                  <a:gd name="T37" fmla="*/ 4 h 43"/>
                  <a:gd name="T38" fmla="*/ 2 w 90"/>
                  <a:gd name="T39" fmla="*/ 4 h 43"/>
                  <a:gd name="T40" fmla="*/ 2 w 90"/>
                  <a:gd name="T41" fmla="*/ 5 h 43"/>
                  <a:gd name="T42" fmla="*/ 3 w 90"/>
                  <a:gd name="T43" fmla="*/ 5 h 43"/>
                  <a:gd name="T44" fmla="*/ 4 w 90"/>
                  <a:gd name="T45" fmla="*/ 5 h 43"/>
                  <a:gd name="T46" fmla="*/ 6 w 90"/>
                  <a:gd name="T47" fmla="*/ 6 h 43"/>
                  <a:gd name="T48" fmla="*/ 7 w 90"/>
                  <a:gd name="T49" fmla="*/ 6 h 43"/>
                  <a:gd name="T50" fmla="*/ 10 w 90"/>
                  <a:gd name="T51" fmla="*/ 5 h 43"/>
                  <a:gd name="T52" fmla="*/ 12 w 90"/>
                  <a:gd name="T53" fmla="*/ 5 h 43"/>
                  <a:gd name="T54" fmla="*/ 11 w 90"/>
                  <a:gd name="T55" fmla="*/ 4 h 43"/>
                  <a:gd name="T56" fmla="*/ 12 w 90"/>
                  <a:gd name="T57" fmla="*/ 5 h 43"/>
                  <a:gd name="T58" fmla="*/ 12 w 90"/>
                  <a:gd name="T59" fmla="*/ 4 h 43"/>
                  <a:gd name="T60" fmla="*/ 12 w 90"/>
                  <a:gd name="T61" fmla="*/ 4 h 43"/>
                  <a:gd name="T62" fmla="*/ 12 w 90"/>
                  <a:gd name="T63" fmla="*/ 4 h 43"/>
                  <a:gd name="T64" fmla="*/ 11 w 90"/>
                  <a:gd name="T65" fmla="*/ 4 h 43"/>
                  <a:gd name="T66" fmla="*/ 12 w 90"/>
                  <a:gd name="T67" fmla="*/ 4 h 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43">
                    <a:moveTo>
                      <a:pt x="90" y="32"/>
                    </a:moveTo>
                    <a:lnTo>
                      <a:pt x="87" y="30"/>
                    </a:lnTo>
                    <a:lnTo>
                      <a:pt x="72" y="36"/>
                    </a:lnTo>
                    <a:lnTo>
                      <a:pt x="56" y="39"/>
                    </a:lnTo>
                    <a:lnTo>
                      <a:pt x="41" y="39"/>
                    </a:lnTo>
                    <a:lnTo>
                      <a:pt x="27" y="36"/>
                    </a:lnTo>
                    <a:lnTo>
                      <a:pt x="21" y="35"/>
                    </a:lnTo>
                    <a:lnTo>
                      <a:pt x="17" y="32"/>
                    </a:lnTo>
                    <a:lnTo>
                      <a:pt x="12" y="27"/>
                    </a:lnTo>
                    <a:lnTo>
                      <a:pt x="8" y="25"/>
                    </a:lnTo>
                    <a:lnTo>
                      <a:pt x="6" y="19"/>
                    </a:lnTo>
                    <a:lnTo>
                      <a:pt x="4" y="15"/>
                    </a:lnTo>
                    <a:lnTo>
                      <a:pt x="4" y="9"/>
                    </a:lnTo>
                    <a:lnTo>
                      <a:pt x="4" y="2"/>
                    </a:lnTo>
                    <a:lnTo>
                      <a:pt x="0" y="0"/>
                    </a:lnTo>
                    <a:lnTo>
                      <a:pt x="0" y="7"/>
                    </a:lnTo>
                    <a:lnTo>
                      <a:pt x="0" y="15"/>
                    </a:lnTo>
                    <a:lnTo>
                      <a:pt x="1" y="22"/>
                    </a:lnTo>
                    <a:lnTo>
                      <a:pt x="4" y="26"/>
                    </a:lnTo>
                    <a:lnTo>
                      <a:pt x="9" y="32"/>
                    </a:lnTo>
                    <a:lnTo>
                      <a:pt x="14" y="35"/>
                    </a:lnTo>
                    <a:lnTo>
                      <a:pt x="20" y="37"/>
                    </a:lnTo>
                    <a:lnTo>
                      <a:pt x="26" y="40"/>
                    </a:lnTo>
                    <a:lnTo>
                      <a:pt x="41" y="43"/>
                    </a:lnTo>
                    <a:lnTo>
                      <a:pt x="56" y="43"/>
                    </a:lnTo>
                    <a:lnTo>
                      <a:pt x="73" y="39"/>
                    </a:lnTo>
                    <a:lnTo>
                      <a:pt x="90" y="33"/>
                    </a:lnTo>
                    <a:lnTo>
                      <a:pt x="85" y="32"/>
                    </a:lnTo>
                    <a:lnTo>
                      <a:pt x="90" y="33"/>
                    </a:lnTo>
                    <a:lnTo>
                      <a:pt x="90" y="32"/>
                    </a:lnTo>
                    <a:lnTo>
                      <a:pt x="90" y="30"/>
                    </a:lnTo>
                    <a:lnTo>
                      <a:pt x="89" y="29"/>
                    </a:lnTo>
                    <a:lnTo>
                      <a:pt x="87" y="30"/>
                    </a:lnTo>
                    <a:lnTo>
                      <a:pt x="90"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79" name="Freeform 305"/>
              <p:cNvSpPr>
                <a:spLocks/>
              </p:cNvSpPr>
              <p:nvPr/>
            </p:nvSpPr>
            <p:spPr bwMode="auto">
              <a:xfrm>
                <a:off x="4699" y="3673"/>
                <a:ext cx="46" cy="20"/>
              </a:xfrm>
              <a:custGeom>
                <a:avLst/>
                <a:gdLst>
                  <a:gd name="T0" fmla="*/ 12 w 92"/>
                  <a:gd name="T1" fmla="*/ 4 h 40"/>
                  <a:gd name="T2" fmla="*/ 12 w 92"/>
                  <a:gd name="T3" fmla="*/ 3 h 40"/>
                  <a:gd name="T4" fmla="*/ 11 w 92"/>
                  <a:gd name="T5" fmla="*/ 4 h 40"/>
                  <a:gd name="T6" fmla="*/ 10 w 92"/>
                  <a:gd name="T7" fmla="*/ 4 h 40"/>
                  <a:gd name="T8" fmla="*/ 9 w 92"/>
                  <a:gd name="T9" fmla="*/ 5 h 40"/>
                  <a:gd name="T10" fmla="*/ 8 w 92"/>
                  <a:gd name="T11" fmla="*/ 5 h 40"/>
                  <a:gd name="T12" fmla="*/ 7 w 92"/>
                  <a:gd name="T13" fmla="*/ 5 h 40"/>
                  <a:gd name="T14" fmla="*/ 6 w 92"/>
                  <a:gd name="T15" fmla="*/ 5 h 40"/>
                  <a:gd name="T16" fmla="*/ 5 w 92"/>
                  <a:gd name="T17" fmla="*/ 5 h 40"/>
                  <a:gd name="T18" fmla="*/ 5 w 92"/>
                  <a:gd name="T19" fmla="*/ 5 h 40"/>
                  <a:gd name="T20" fmla="*/ 4 w 92"/>
                  <a:gd name="T21" fmla="*/ 5 h 40"/>
                  <a:gd name="T22" fmla="*/ 3 w 92"/>
                  <a:gd name="T23" fmla="*/ 4 h 40"/>
                  <a:gd name="T24" fmla="*/ 2 w 92"/>
                  <a:gd name="T25" fmla="*/ 4 h 40"/>
                  <a:gd name="T26" fmla="*/ 2 w 92"/>
                  <a:gd name="T27" fmla="*/ 3 h 40"/>
                  <a:gd name="T28" fmla="*/ 1 w 92"/>
                  <a:gd name="T29" fmla="*/ 3 h 40"/>
                  <a:gd name="T30" fmla="*/ 1 w 92"/>
                  <a:gd name="T31" fmla="*/ 2 h 40"/>
                  <a:gd name="T32" fmla="*/ 1 w 92"/>
                  <a:gd name="T33" fmla="*/ 1 h 40"/>
                  <a:gd name="T34" fmla="*/ 1 w 92"/>
                  <a:gd name="T35" fmla="*/ 0 h 40"/>
                  <a:gd name="T36" fmla="*/ 0 w 92"/>
                  <a:gd name="T37" fmla="*/ 0 h 40"/>
                  <a:gd name="T38" fmla="*/ 0 w 92"/>
                  <a:gd name="T39" fmla="*/ 1 h 40"/>
                  <a:gd name="T40" fmla="*/ 1 w 92"/>
                  <a:gd name="T41" fmla="*/ 2 h 40"/>
                  <a:gd name="T42" fmla="*/ 1 w 92"/>
                  <a:gd name="T43" fmla="*/ 3 h 40"/>
                  <a:gd name="T44" fmla="*/ 1 w 92"/>
                  <a:gd name="T45" fmla="*/ 4 h 40"/>
                  <a:gd name="T46" fmla="*/ 2 w 92"/>
                  <a:gd name="T47" fmla="*/ 4 h 40"/>
                  <a:gd name="T48" fmla="*/ 3 w 92"/>
                  <a:gd name="T49" fmla="*/ 5 h 40"/>
                  <a:gd name="T50" fmla="*/ 4 w 92"/>
                  <a:gd name="T51" fmla="*/ 5 h 40"/>
                  <a:gd name="T52" fmla="*/ 5 w 92"/>
                  <a:gd name="T53" fmla="*/ 5 h 40"/>
                  <a:gd name="T54" fmla="*/ 5 w 92"/>
                  <a:gd name="T55" fmla="*/ 5 h 40"/>
                  <a:gd name="T56" fmla="*/ 6 w 92"/>
                  <a:gd name="T57" fmla="*/ 5 h 40"/>
                  <a:gd name="T58" fmla="*/ 7 w 92"/>
                  <a:gd name="T59" fmla="*/ 5 h 40"/>
                  <a:gd name="T60" fmla="*/ 8 w 92"/>
                  <a:gd name="T61" fmla="*/ 5 h 40"/>
                  <a:gd name="T62" fmla="*/ 9 w 92"/>
                  <a:gd name="T63" fmla="*/ 5 h 40"/>
                  <a:gd name="T64" fmla="*/ 10 w 92"/>
                  <a:gd name="T65" fmla="*/ 5 h 40"/>
                  <a:gd name="T66" fmla="*/ 11 w 92"/>
                  <a:gd name="T67" fmla="*/ 4 h 40"/>
                  <a:gd name="T68" fmla="*/ 12 w 92"/>
                  <a:gd name="T69" fmla="*/ 4 h 40"/>
                  <a:gd name="T70" fmla="*/ 11 w 92"/>
                  <a:gd name="T71" fmla="*/ 3 h 40"/>
                  <a:gd name="T72" fmla="*/ 12 w 92"/>
                  <a:gd name="T73" fmla="*/ 4 h 40"/>
                  <a:gd name="T74" fmla="*/ 12 w 92"/>
                  <a:gd name="T75" fmla="*/ 3 h 40"/>
                  <a:gd name="T76" fmla="*/ 12 w 92"/>
                  <a:gd name="T77" fmla="*/ 3 h 40"/>
                  <a:gd name="T78" fmla="*/ 12 w 92"/>
                  <a:gd name="T79" fmla="*/ 3 h 40"/>
                  <a:gd name="T80" fmla="*/ 12 w 92"/>
                  <a:gd name="T81" fmla="*/ 3 h 40"/>
                  <a:gd name="T82" fmla="*/ 12 w 92"/>
                  <a:gd name="T83" fmla="*/ 4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2" h="40">
                    <a:moveTo>
                      <a:pt x="92" y="25"/>
                    </a:moveTo>
                    <a:lnTo>
                      <a:pt x="89" y="23"/>
                    </a:lnTo>
                    <a:lnTo>
                      <a:pt x="83" y="27"/>
                    </a:lnTo>
                    <a:lnTo>
                      <a:pt x="77" y="30"/>
                    </a:lnTo>
                    <a:lnTo>
                      <a:pt x="69" y="33"/>
                    </a:lnTo>
                    <a:lnTo>
                      <a:pt x="62" y="34"/>
                    </a:lnTo>
                    <a:lnTo>
                      <a:pt x="56" y="36"/>
                    </a:lnTo>
                    <a:lnTo>
                      <a:pt x="48" y="36"/>
                    </a:lnTo>
                    <a:lnTo>
                      <a:pt x="40" y="36"/>
                    </a:lnTo>
                    <a:lnTo>
                      <a:pt x="34" y="36"/>
                    </a:lnTo>
                    <a:lnTo>
                      <a:pt x="26" y="33"/>
                    </a:lnTo>
                    <a:lnTo>
                      <a:pt x="22" y="31"/>
                    </a:lnTo>
                    <a:lnTo>
                      <a:pt x="16" y="28"/>
                    </a:lnTo>
                    <a:lnTo>
                      <a:pt x="13" y="24"/>
                    </a:lnTo>
                    <a:lnTo>
                      <a:pt x="8" y="20"/>
                    </a:lnTo>
                    <a:lnTo>
                      <a:pt x="7" y="14"/>
                    </a:lnTo>
                    <a:lnTo>
                      <a:pt x="5" y="7"/>
                    </a:lnTo>
                    <a:lnTo>
                      <a:pt x="5" y="0"/>
                    </a:lnTo>
                    <a:lnTo>
                      <a:pt x="0" y="0"/>
                    </a:lnTo>
                    <a:lnTo>
                      <a:pt x="0" y="7"/>
                    </a:lnTo>
                    <a:lnTo>
                      <a:pt x="2" y="15"/>
                    </a:lnTo>
                    <a:lnTo>
                      <a:pt x="5" y="21"/>
                    </a:lnTo>
                    <a:lnTo>
                      <a:pt x="8" y="27"/>
                    </a:lnTo>
                    <a:lnTo>
                      <a:pt x="14" y="31"/>
                    </a:lnTo>
                    <a:lnTo>
                      <a:pt x="19" y="34"/>
                    </a:lnTo>
                    <a:lnTo>
                      <a:pt x="25" y="37"/>
                    </a:lnTo>
                    <a:lnTo>
                      <a:pt x="33" y="38"/>
                    </a:lnTo>
                    <a:lnTo>
                      <a:pt x="40" y="40"/>
                    </a:lnTo>
                    <a:lnTo>
                      <a:pt x="48" y="40"/>
                    </a:lnTo>
                    <a:lnTo>
                      <a:pt x="56" y="40"/>
                    </a:lnTo>
                    <a:lnTo>
                      <a:pt x="63" y="38"/>
                    </a:lnTo>
                    <a:lnTo>
                      <a:pt x="71" y="37"/>
                    </a:lnTo>
                    <a:lnTo>
                      <a:pt x="78" y="34"/>
                    </a:lnTo>
                    <a:lnTo>
                      <a:pt x="85" y="30"/>
                    </a:lnTo>
                    <a:lnTo>
                      <a:pt x="92" y="25"/>
                    </a:lnTo>
                    <a:lnTo>
                      <a:pt x="88" y="24"/>
                    </a:lnTo>
                    <a:lnTo>
                      <a:pt x="92" y="25"/>
                    </a:lnTo>
                    <a:lnTo>
                      <a:pt x="92" y="24"/>
                    </a:lnTo>
                    <a:lnTo>
                      <a:pt x="92" y="23"/>
                    </a:lnTo>
                    <a:lnTo>
                      <a:pt x="91" y="23"/>
                    </a:lnTo>
                    <a:lnTo>
                      <a:pt x="89" y="23"/>
                    </a:lnTo>
                    <a:lnTo>
                      <a:pt x="92"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0" name="Freeform 306"/>
              <p:cNvSpPr>
                <a:spLocks/>
              </p:cNvSpPr>
              <p:nvPr/>
            </p:nvSpPr>
            <p:spPr bwMode="auto">
              <a:xfrm>
                <a:off x="4741" y="3685"/>
                <a:ext cx="43" cy="22"/>
              </a:xfrm>
              <a:custGeom>
                <a:avLst/>
                <a:gdLst>
                  <a:gd name="T0" fmla="*/ 11 w 85"/>
                  <a:gd name="T1" fmla="*/ 4 h 43"/>
                  <a:gd name="T2" fmla="*/ 11 w 85"/>
                  <a:gd name="T3" fmla="*/ 4 h 43"/>
                  <a:gd name="T4" fmla="*/ 8 w 85"/>
                  <a:gd name="T5" fmla="*/ 5 h 43"/>
                  <a:gd name="T6" fmla="*/ 6 w 85"/>
                  <a:gd name="T7" fmla="*/ 5 h 43"/>
                  <a:gd name="T8" fmla="*/ 5 w 85"/>
                  <a:gd name="T9" fmla="*/ 5 h 43"/>
                  <a:gd name="T10" fmla="*/ 4 w 85"/>
                  <a:gd name="T11" fmla="*/ 5 h 43"/>
                  <a:gd name="T12" fmla="*/ 3 w 85"/>
                  <a:gd name="T13" fmla="*/ 5 h 43"/>
                  <a:gd name="T14" fmla="*/ 3 w 85"/>
                  <a:gd name="T15" fmla="*/ 5 h 43"/>
                  <a:gd name="T16" fmla="*/ 2 w 85"/>
                  <a:gd name="T17" fmla="*/ 5 h 43"/>
                  <a:gd name="T18" fmla="*/ 2 w 85"/>
                  <a:gd name="T19" fmla="*/ 4 h 43"/>
                  <a:gd name="T20" fmla="*/ 1 w 85"/>
                  <a:gd name="T21" fmla="*/ 4 h 43"/>
                  <a:gd name="T22" fmla="*/ 1 w 85"/>
                  <a:gd name="T23" fmla="*/ 3 h 43"/>
                  <a:gd name="T24" fmla="*/ 1 w 85"/>
                  <a:gd name="T25" fmla="*/ 3 h 43"/>
                  <a:gd name="T26" fmla="*/ 1 w 85"/>
                  <a:gd name="T27" fmla="*/ 2 h 43"/>
                  <a:gd name="T28" fmla="*/ 1 w 85"/>
                  <a:gd name="T29" fmla="*/ 2 h 43"/>
                  <a:gd name="T30" fmla="*/ 1 w 85"/>
                  <a:gd name="T31" fmla="*/ 1 h 43"/>
                  <a:gd name="T32" fmla="*/ 1 w 85"/>
                  <a:gd name="T33" fmla="*/ 0 h 43"/>
                  <a:gd name="T34" fmla="*/ 0 w 85"/>
                  <a:gd name="T35" fmla="*/ 1 h 43"/>
                  <a:gd name="T36" fmla="*/ 0 w 85"/>
                  <a:gd name="T37" fmla="*/ 2 h 43"/>
                  <a:gd name="T38" fmla="*/ 0 w 85"/>
                  <a:gd name="T39" fmla="*/ 3 h 43"/>
                  <a:gd name="T40" fmla="*/ 1 w 85"/>
                  <a:gd name="T41" fmla="*/ 4 h 43"/>
                  <a:gd name="T42" fmla="*/ 1 w 85"/>
                  <a:gd name="T43" fmla="*/ 4 h 43"/>
                  <a:gd name="T44" fmla="*/ 1 w 85"/>
                  <a:gd name="T45" fmla="*/ 5 h 43"/>
                  <a:gd name="T46" fmla="*/ 2 w 85"/>
                  <a:gd name="T47" fmla="*/ 5 h 43"/>
                  <a:gd name="T48" fmla="*/ 3 w 85"/>
                  <a:gd name="T49" fmla="*/ 5 h 43"/>
                  <a:gd name="T50" fmla="*/ 3 w 85"/>
                  <a:gd name="T51" fmla="*/ 6 h 43"/>
                  <a:gd name="T52" fmla="*/ 4 w 85"/>
                  <a:gd name="T53" fmla="*/ 6 h 43"/>
                  <a:gd name="T54" fmla="*/ 5 w 85"/>
                  <a:gd name="T55" fmla="*/ 6 h 43"/>
                  <a:gd name="T56" fmla="*/ 6 w 85"/>
                  <a:gd name="T57" fmla="*/ 6 h 43"/>
                  <a:gd name="T58" fmla="*/ 9 w 85"/>
                  <a:gd name="T59" fmla="*/ 5 h 43"/>
                  <a:gd name="T60" fmla="*/ 11 w 85"/>
                  <a:gd name="T61" fmla="*/ 5 h 43"/>
                  <a:gd name="T62" fmla="*/ 11 w 85"/>
                  <a:gd name="T63" fmla="*/ 4 h 43"/>
                  <a:gd name="T64" fmla="*/ 11 w 85"/>
                  <a:gd name="T65" fmla="*/ 5 h 43"/>
                  <a:gd name="T66" fmla="*/ 11 w 85"/>
                  <a:gd name="T67" fmla="*/ 4 h 43"/>
                  <a:gd name="T68" fmla="*/ 11 w 85"/>
                  <a:gd name="T69" fmla="*/ 4 h 43"/>
                  <a:gd name="T70" fmla="*/ 11 w 85"/>
                  <a:gd name="T71" fmla="*/ 4 h 43"/>
                  <a:gd name="T72" fmla="*/ 11 w 85"/>
                  <a:gd name="T73" fmla="*/ 4 h 43"/>
                  <a:gd name="T74" fmla="*/ 11 w 85"/>
                  <a:gd name="T75" fmla="*/ 4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43">
                    <a:moveTo>
                      <a:pt x="85" y="32"/>
                    </a:moveTo>
                    <a:lnTo>
                      <a:pt x="82" y="29"/>
                    </a:lnTo>
                    <a:lnTo>
                      <a:pt x="64" y="36"/>
                    </a:lnTo>
                    <a:lnTo>
                      <a:pt x="47" y="39"/>
                    </a:lnTo>
                    <a:lnTo>
                      <a:pt x="38" y="39"/>
                    </a:lnTo>
                    <a:lnTo>
                      <a:pt x="32" y="39"/>
                    </a:lnTo>
                    <a:lnTo>
                      <a:pt x="24" y="39"/>
                    </a:lnTo>
                    <a:lnTo>
                      <a:pt x="19" y="37"/>
                    </a:lnTo>
                    <a:lnTo>
                      <a:pt x="13" y="34"/>
                    </a:lnTo>
                    <a:lnTo>
                      <a:pt x="10" y="32"/>
                    </a:lnTo>
                    <a:lnTo>
                      <a:pt x="7" y="29"/>
                    </a:lnTo>
                    <a:lnTo>
                      <a:pt x="4" y="24"/>
                    </a:lnTo>
                    <a:lnTo>
                      <a:pt x="4" y="20"/>
                    </a:lnTo>
                    <a:lnTo>
                      <a:pt x="4" y="14"/>
                    </a:lnTo>
                    <a:lnTo>
                      <a:pt x="4" y="9"/>
                    </a:lnTo>
                    <a:lnTo>
                      <a:pt x="7" y="1"/>
                    </a:lnTo>
                    <a:lnTo>
                      <a:pt x="3" y="0"/>
                    </a:lnTo>
                    <a:lnTo>
                      <a:pt x="0" y="7"/>
                    </a:lnTo>
                    <a:lnTo>
                      <a:pt x="0" y="14"/>
                    </a:lnTo>
                    <a:lnTo>
                      <a:pt x="0" y="20"/>
                    </a:lnTo>
                    <a:lnTo>
                      <a:pt x="1" y="26"/>
                    </a:lnTo>
                    <a:lnTo>
                      <a:pt x="3" y="30"/>
                    </a:lnTo>
                    <a:lnTo>
                      <a:pt x="7" y="34"/>
                    </a:lnTo>
                    <a:lnTo>
                      <a:pt x="12" y="39"/>
                    </a:lnTo>
                    <a:lnTo>
                      <a:pt x="18" y="40"/>
                    </a:lnTo>
                    <a:lnTo>
                      <a:pt x="24" y="43"/>
                    </a:lnTo>
                    <a:lnTo>
                      <a:pt x="30" y="43"/>
                    </a:lnTo>
                    <a:lnTo>
                      <a:pt x="39" y="43"/>
                    </a:lnTo>
                    <a:lnTo>
                      <a:pt x="47" y="43"/>
                    </a:lnTo>
                    <a:lnTo>
                      <a:pt x="65" y="40"/>
                    </a:lnTo>
                    <a:lnTo>
                      <a:pt x="84" y="33"/>
                    </a:lnTo>
                    <a:lnTo>
                      <a:pt x="81" y="30"/>
                    </a:lnTo>
                    <a:lnTo>
                      <a:pt x="84" y="33"/>
                    </a:lnTo>
                    <a:lnTo>
                      <a:pt x="85" y="32"/>
                    </a:lnTo>
                    <a:lnTo>
                      <a:pt x="85" y="30"/>
                    </a:lnTo>
                    <a:lnTo>
                      <a:pt x="84" y="29"/>
                    </a:lnTo>
                    <a:lnTo>
                      <a:pt x="82" y="29"/>
                    </a:lnTo>
                    <a:lnTo>
                      <a:pt x="85"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1" name="Freeform 307"/>
              <p:cNvSpPr>
                <a:spLocks/>
              </p:cNvSpPr>
              <p:nvPr/>
            </p:nvSpPr>
            <p:spPr bwMode="auto">
              <a:xfrm>
                <a:off x="4781" y="3700"/>
                <a:ext cx="39" cy="17"/>
              </a:xfrm>
              <a:custGeom>
                <a:avLst/>
                <a:gdLst>
                  <a:gd name="T0" fmla="*/ 9 w 80"/>
                  <a:gd name="T1" fmla="*/ 2 h 34"/>
                  <a:gd name="T2" fmla="*/ 9 w 80"/>
                  <a:gd name="T3" fmla="*/ 2 h 34"/>
                  <a:gd name="T4" fmla="*/ 8 w 80"/>
                  <a:gd name="T5" fmla="*/ 3 h 34"/>
                  <a:gd name="T6" fmla="*/ 8 w 80"/>
                  <a:gd name="T7" fmla="*/ 3 h 34"/>
                  <a:gd name="T8" fmla="*/ 7 w 80"/>
                  <a:gd name="T9" fmla="*/ 3 h 34"/>
                  <a:gd name="T10" fmla="*/ 6 w 80"/>
                  <a:gd name="T11" fmla="*/ 4 h 34"/>
                  <a:gd name="T12" fmla="*/ 5 w 80"/>
                  <a:gd name="T13" fmla="*/ 4 h 34"/>
                  <a:gd name="T14" fmla="*/ 3 w 80"/>
                  <a:gd name="T15" fmla="*/ 4 h 34"/>
                  <a:gd name="T16" fmla="*/ 2 w 80"/>
                  <a:gd name="T17" fmla="*/ 4 h 34"/>
                  <a:gd name="T18" fmla="*/ 1 w 80"/>
                  <a:gd name="T19" fmla="*/ 4 h 34"/>
                  <a:gd name="T20" fmla="*/ 1 w 80"/>
                  <a:gd name="T21" fmla="*/ 3 h 34"/>
                  <a:gd name="T22" fmla="*/ 1 w 80"/>
                  <a:gd name="T23" fmla="*/ 3 h 34"/>
                  <a:gd name="T24" fmla="*/ 0 w 80"/>
                  <a:gd name="T25" fmla="*/ 3 h 34"/>
                  <a:gd name="T26" fmla="*/ 0 w 80"/>
                  <a:gd name="T27" fmla="*/ 2 h 34"/>
                  <a:gd name="T28" fmla="*/ 0 w 80"/>
                  <a:gd name="T29" fmla="*/ 1 h 34"/>
                  <a:gd name="T30" fmla="*/ 0 w 80"/>
                  <a:gd name="T31" fmla="*/ 1 h 34"/>
                  <a:gd name="T32" fmla="*/ 0 w 80"/>
                  <a:gd name="T33" fmla="*/ 0 h 34"/>
                  <a:gd name="T34" fmla="*/ 0 w 80"/>
                  <a:gd name="T35" fmla="*/ 1 h 34"/>
                  <a:gd name="T36" fmla="*/ 0 w 80"/>
                  <a:gd name="T37" fmla="*/ 2 h 34"/>
                  <a:gd name="T38" fmla="*/ 0 w 80"/>
                  <a:gd name="T39" fmla="*/ 3 h 34"/>
                  <a:gd name="T40" fmla="*/ 0 w 80"/>
                  <a:gd name="T41" fmla="*/ 3 h 34"/>
                  <a:gd name="T42" fmla="*/ 1 w 80"/>
                  <a:gd name="T43" fmla="*/ 4 h 34"/>
                  <a:gd name="T44" fmla="*/ 1 w 80"/>
                  <a:gd name="T45" fmla="*/ 4 h 34"/>
                  <a:gd name="T46" fmla="*/ 2 w 80"/>
                  <a:gd name="T47" fmla="*/ 5 h 34"/>
                  <a:gd name="T48" fmla="*/ 3 w 80"/>
                  <a:gd name="T49" fmla="*/ 5 h 34"/>
                  <a:gd name="T50" fmla="*/ 5 w 80"/>
                  <a:gd name="T51" fmla="*/ 5 h 34"/>
                  <a:gd name="T52" fmla="*/ 6 w 80"/>
                  <a:gd name="T53" fmla="*/ 4 h 34"/>
                  <a:gd name="T54" fmla="*/ 7 w 80"/>
                  <a:gd name="T55" fmla="*/ 4 h 34"/>
                  <a:gd name="T56" fmla="*/ 8 w 80"/>
                  <a:gd name="T57" fmla="*/ 4 h 34"/>
                  <a:gd name="T58" fmla="*/ 9 w 80"/>
                  <a:gd name="T59" fmla="*/ 3 h 34"/>
                  <a:gd name="T60" fmla="*/ 9 w 80"/>
                  <a:gd name="T61" fmla="*/ 3 h 34"/>
                  <a:gd name="T62" fmla="*/ 9 w 80"/>
                  <a:gd name="T63" fmla="*/ 3 h 34"/>
                  <a:gd name="T64" fmla="*/ 9 w 80"/>
                  <a:gd name="T65" fmla="*/ 3 h 34"/>
                  <a:gd name="T66" fmla="*/ 9 w 80"/>
                  <a:gd name="T67" fmla="*/ 2 h 34"/>
                  <a:gd name="T68" fmla="*/ 9 w 80"/>
                  <a:gd name="T69" fmla="*/ 2 h 34"/>
                  <a:gd name="T70" fmla="*/ 9 w 80"/>
                  <a:gd name="T71" fmla="*/ 2 h 34"/>
                  <a:gd name="T72" fmla="*/ 9 w 80"/>
                  <a:gd name="T73" fmla="*/ 2 h 34"/>
                  <a:gd name="T74" fmla="*/ 9 w 80"/>
                  <a:gd name="T75" fmla="*/ 2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0" h="34">
                    <a:moveTo>
                      <a:pt x="80" y="16"/>
                    </a:moveTo>
                    <a:lnTo>
                      <a:pt x="75" y="14"/>
                    </a:lnTo>
                    <a:lnTo>
                      <a:pt x="70" y="19"/>
                    </a:lnTo>
                    <a:lnTo>
                      <a:pt x="66" y="22"/>
                    </a:lnTo>
                    <a:lnTo>
                      <a:pt x="60" y="24"/>
                    </a:lnTo>
                    <a:lnTo>
                      <a:pt x="54" y="27"/>
                    </a:lnTo>
                    <a:lnTo>
                      <a:pt x="40" y="30"/>
                    </a:lnTo>
                    <a:lnTo>
                      <a:pt x="26" y="29"/>
                    </a:lnTo>
                    <a:lnTo>
                      <a:pt x="20" y="29"/>
                    </a:lnTo>
                    <a:lnTo>
                      <a:pt x="15" y="26"/>
                    </a:lnTo>
                    <a:lnTo>
                      <a:pt x="11" y="24"/>
                    </a:lnTo>
                    <a:lnTo>
                      <a:pt x="8" y="22"/>
                    </a:lnTo>
                    <a:lnTo>
                      <a:pt x="5" y="17"/>
                    </a:lnTo>
                    <a:lnTo>
                      <a:pt x="5" y="13"/>
                    </a:lnTo>
                    <a:lnTo>
                      <a:pt x="5" y="7"/>
                    </a:lnTo>
                    <a:lnTo>
                      <a:pt x="6" y="2"/>
                    </a:lnTo>
                    <a:lnTo>
                      <a:pt x="2" y="0"/>
                    </a:lnTo>
                    <a:lnTo>
                      <a:pt x="0" y="7"/>
                    </a:lnTo>
                    <a:lnTo>
                      <a:pt x="0" y="13"/>
                    </a:lnTo>
                    <a:lnTo>
                      <a:pt x="0" y="19"/>
                    </a:lnTo>
                    <a:lnTo>
                      <a:pt x="3" y="23"/>
                    </a:lnTo>
                    <a:lnTo>
                      <a:pt x="8" y="27"/>
                    </a:lnTo>
                    <a:lnTo>
                      <a:pt x="12" y="30"/>
                    </a:lnTo>
                    <a:lnTo>
                      <a:pt x="18" y="33"/>
                    </a:lnTo>
                    <a:lnTo>
                      <a:pt x="26" y="33"/>
                    </a:lnTo>
                    <a:lnTo>
                      <a:pt x="40" y="34"/>
                    </a:lnTo>
                    <a:lnTo>
                      <a:pt x="54" y="32"/>
                    </a:lnTo>
                    <a:lnTo>
                      <a:pt x="61" y="29"/>
                    </a:lnTo>
                    <a:lnTo>
                      <a:pt x="67" y="26"/>
                    </a:lnTo>
                    <a:lnTo>
                      <a:pt x="73" y="22"/>
                    </a:lnTo>
                    <a:lnTo>
                      <a:pt x="80" y="17"/>
                    </a:lnTo>
                    <a:lnTo>
                      <a:pt x="75" y="17"/>
                    </a:lnTo>
                    <a:lnTo>
                      <a:pt x="80" y="17"/>
                    </a:lnTo>
                    <a:lnTo>
                      <a:pt x="80" y="16"/>
                    </a:lnTo>
                    <a:lnTo>
                      <a:pt x="80" y="14"/>
                    </a:lnTo>
                    <a:lnTo>
                      <a:pt x="78" y="14"/>
                    </a:lnTo>
                    <a:lnTo>
                      <a:pt x="75" y="14"/>
                    </a:lnTo>
                    <a:lnTo>
                      <a:pt x="8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2" name="Freeform 308"/>
              <p:cNvSpPr>
                <a:spLocks/>
              </p:cNvSpPr>
              <p:nvPr/>
            </p:nvSpPr>
            <p:spPr bwMode="auto">
              <a:xfrm>
                <a:off x="4818" y="3686"/>
                <a:ext cx="43" cy="31"/>
              </a:xfrm>
              <a:custGeom>
                <a:avLst/>
                <a:gdLst>
                  <a:gd name="T0" fmla="*/ 11 w 86"/>
                  <a:gd name="T1" fmla="*/ 1 h 61"/>
                  <a:gd name="T2" fmla="*/ 11 w 86"/>
                  <a:gd name="T3" fmla="*/ 0 h 61"/>
                  <a:gd name="T4" fmla="*/ 10 w 86"/>
                  <a:gd name="T5" fmla="*/ 2 h 61"/>
                  <a:gd name="T6" fmla="*/ 9 w 86"/>
                  <a:gd name="T7" fmla="*/ 3 h 61"/>
                  <a:gd name="T8" fmla="*/ 8 w 86"/>
                  <a:gd name="T9" fmla="*/ 4 h 61"/>
                  <a:gd name="T10" fmla="*/ 8 w 86"/>
                  <a:gd name="T11" fmla="*/ 5 h 61"/>
                  <a:gd name="T12" fmla="*/ 7 w 86"/>
                  <a:gd name="T13" fmla="*/ 6 h 61"/>
                  <a:gd name="T14" fmla="*/ 6 w 86"/>
                  <a:gd name="T15" fmla="*/ 7 h 61"/>
                  <a:gd name="T16" fmla="*/ 5 w 86"/>
                  <a:gd name="T17" fmla="*/ 7 h 61"/>
                  <a:gd name="T18" fmla="*/ 5 w 86"/>
                  <a:gd name="T19" fmla="*/ 7 h 61"/>
                  <a:gd name="T20" fmla="*/ 4 w 86"/>
                  <a:gd name="T21" fmla="*/ 8 h 61"/>
                  <a:gd name="T22" fmla="*/ 4 w 86"/>
                  <a:gd name="T23" fmla="*/ 8 h 61"/>
                  <a:gd name="T24" fmla="*/ 3 w 86"/>
                  <a:gd name="T25" fmla="*/ 8 h 61"/>
                  <a:gd name="T26" fmla="*/ 3 w 86"/>
                  <a:gd name="T27" fmla="*/ 7 h 61"/>
                  <a:gd name="T28" fmla="*/ 2 w 86"/>
                  <a:gd name="T29" fmla="*/ 7 h 61"/>
                  <a:gd name="T30" fmla="*/ 2 w 86"/>
                  <a:gd name="T31" fmla="*/ 7 h 61"/>
                  <a:gd name="T32" fmla="*/ 1 w 86"/>
                  <a:gd name="T33" fmla="*/ 6 h 61"/>
                  <a:gd name="T34" fmla="*/ 1 w 86"/>
                  <a:gd name="T35" fmla="*/ 6 h 61"/>
                  <a:gd name="T36" fmla="*/ 0 w 86"/>
                  <a:gd name="T37" fmla="*/ 6 h 61"/>
                  <a:gd name="T38" fmla="*/ 1 w 86"/>
                  <a:gd name="T39" fmla="*/ 7 h 61"/>
                  <a:gd name="T40" fmla="*/ 1 w 86"/>
                  <a:gd name="T41" fmla="*/ 7 h 61"/>
                  <a:gd name="T42" fmla="*/ 2 w 86"/>
                  <a:gd name="T43" fmla="*/ 8 h 61"/>
                  <a:gd name="T44" fmla="*/ 2 w 86"/>
                  <a:gd name="T45" fmla="*/ 8 h 61"/>
                  <a:gd name="T46" fmla="*/ 3 w 86"/>
                  <a:gd name="T47" fmla="*/ 8 h 61"/>
                  <a:gd name="T48" fmla="*/ 4 w 86"/>
                  <a:gd name="T49" fmla="*/ 8 h 61"/>
                  <a:gd name="T50" fmla="*/ 4 w 86"/>
                  <a:gd name="T51" fmla="*/ 8 h 61"/>
                  <a:gd name="T52" fmla="*/ 5 w 86"/>
                  <a:gd name="T53" fmla="*/ 8 h 61"/>
                  <a:gd name="T54" fmla="*/ 6 w 86"/>
                  <a:gd name="T55" fmla="*/ 8 h 61"/>
                  <a:gd name="T56" fmla="*/ 7 w 86"/>
                  <a:gd name="T57" fmla="*/ 7 h 61"/>
                  <a:gd name="T58" fmla="*/ 7 w 86"/>
                  <a:gd name="T59" fmla="*/ 7 h 61"/>
                  <a:gd name="T60" fmla="*/ 8 w 86"/>
                  <a:gd name="T61" fmla="*/ 6 h 61"/>
                  <a:gd name="T62" fmla="*/ 9 w 86"/>
                  <a:gd name="T63" fmla="*/ 5 h 61"/>
                  <a:gd name="T64" fmla="*/ 10 w 86"/>
                  <a:gd name="T65" fmla="*/ 4 h 61"/>
                  <a:gd name="T66" fmla="*/ 10 w 86"/>
                  <a:gd name="T67" fmla="*/ 2 h 61"/>
                  <a:gd name="T68" fmla="*/ 11 w 86"/>
                  <a:gd name="T69" fmla="*/ 1 h 61"/>
                  <a:gd name="T70" fmla="*/ 11 w 86"/>
                  <a:gd name="T71" fmla="*/ 1 h 61"/>
                  <a:gd name="T72" fmla="*/ 11 w 86"/>
                  <a:gd name="T73" fmla="*/ 1 h 61"/>
                  <a:gd name="T74" fmla="*/ 11 w 86"/>
                  <a:gd name="T75" fmla="*/ 0 h 61"/>
                  <a:gd name="T76" fmla="*/ 11 w 86"/>
                  <a:gd name="T77" fmla="*/ 0 h 61"/>
                  <a:gd name="T78" fmla="*/ 11 w 86"/>
                  <a:gd name="T79" fmla="*/ 0 h 61"/>
                  <a:gd name="T80" fmla="*/ 11 w 86"/>
                  <a:gd name="T81" fmla="*/ 0 h 61"/>
                  <a:gd name="T82" fmla="*/ 11 w 86"/>
                  <a:gd name="T83" fmla="*/ 1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61">
                    <a:moveTo>
                      <a:pt x="86" y="1"/>
                    </a:moveTo>
                    <a:lnTo>
                      <a:pt x="81" y="0"/>
                    </a:lnTo>
                    <a:lnTo>
                      <a:pt x="75" y="13"/>
                    </a:lnTo>
                    <a:lnTo>
                      <a:pt x="69" y="23"/>
                    </a:lnTo>
                    <a:lnTo>
                      <a:pt x="63" y="31"/>
                    </a:lnTo>
                    <a:lnTo>
                      <a:pt x="57" y="40"/>
                    </a:lnTo>
                    <a:lnTo>
                      <a:pt x="50" y="46"/>
                    </a:lnTo>
                    <a:lnTo>
                      <a:pt x="46" y="50"/>
                    </a:lnTo>
                    <a:lnTo>
                      <a:pt x="40" y="54"/>
                    </a:lnTo>
                    <a:lnTo>
                      <a:pt x="35" y="56"/>
                    </a:lnTo>
                    <a:lnTo>
                      <a:pt x="31" y="57"/>
                    </a:lnTo>
                    <a:lnTo>
                      <a:pt x="26" y="57"/>
                    </a:lnTo>
                    <a:lnTo>
                      <a:pt x="21" y="57"/>
                    </a:lnTo>
                    <a:lnTo>
                      <a:pt x="17" y="56"/>
                    </a:lnTo>
                    <a:lnTo>
                      <a:pt x="14" y="53"/>
                    </a:lnTo>
                    <a:lnTo>
                      <a:pt x="11" y="50"/>
                    </a:lnTo>
                    <a:lnTo>
                      <a:pt x="8" y="47"/>
                    </a:lnTo>
                    <a:lnTo>
                      <a:pt x="5" y="43"/>
                    </a:lnTo>
                    <a:lnTo>
                      <a:pt x="0" y="44"/>
                    </a:lnTo>
                    <a:lnTo>
                      <a:pt x="3" y="49"/>
                    </a:lnTo>
                    <a:lnTo>
                      <a:pt x="8" y="53"/>
                    </a:lnTo>
                    <a:lnTo>
                      <a:pt x="11" y="57"/>
                    </a:lnTo>
                    <a:lnTo>
                      <a:pt x="15" y="60"/>
                    </a:lnTo>
                    <a:lnTo>
                      <a:pt x="20" y="61"/>
                    </a:lnTo>
                    <a:lnTo>
                      <a:pt x="26" y="61"/>
                    </a:lnTo>
                    <a:lnTo>
                      <a:pt x="31" y="61"/>
                    </a:lnTo>
                    <a:lnTo>
                      <a:pt x="37" y="60"/>
                    </a:lnTo>
                    <a:lnTo>
                      <a:pt x="43" y="57"/>
                    </a:lnTo>
                    <a:lnTo>
                      <a:pt x="49" y="54"/>
                    </a:lnTo>
                    <a:lnTo>
                      <a:pt x="55" y="49"/>
                    </a:lnTo>
                    <a:lnTo>
                      <a:pt x="61" y="43"/>
                    </a:lnTo>
                    <a:lnTo>
                      <a:pt x="67" y="34"/>
                    </a:lnTo>
                    <a:lnTo>
                      <a:pt x="73" y="26"/>
                    </a:lnTo>
                    <a:lnTo>
                      <a:pt x="79" y="14"/>
                    </a:lnTo>
                    <a:lnTo>
                      <a:pt x="86" y="3"/>
                    </a:lnTo>
                    <a:lnTo>
                      <a:pt x="81" y="1"/>
                    </a:lnTo>
                    <a:lnTo>
                      <a:pt x="86" y="3"/>
                    </a:lnTo>
                    <a:lnTo>
                      <a:pt x="86" y="0"/>
                    </a:lnTo>
                    <a:lnTo>
                      <a:pt x="84" y="0"/>
                    </a:lnTo>
                    <a:lnTo>
                      <a:pt x="83" y="0"/>
                    </a:lnTo>
                    <a:lnTo>
                      <a:pt x="81" y="0"/>
                    </a:lnTo>
                    <a:lnTo>
                      <a:pt x="8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3" name="Freeform 309"/>
              <p:cNvSpPr>
                <a:spLocks/>
              </p:cNvSpPr>
              <p:nvPr/>
            </p:nvSpPr>
            <p:spPr bwMode="auto">
              <a:xfrm>
                <a:off x="4858" y="3687"/>
                <a:ext cx="36" cy="27"/>
              </a:xfrm>
              <a:custGeom>
                <a:avLst/>
                <a:gdLst>
                  <a:gd name="T0" fmla="*/ 9 w 72"/>
                  <a:gd name="T1" fmla="*/ 5 h 53"/>
                  <a:gd name="T2" fmla="*/ 9 w 72"/>
                  <a:gd name="T3" fmla="*/ 4 h 53"/>
                  <a:gd name="T4" fmla="*/ 8 w 72"/>
                  <a:gd name="T5" fmla="*/ 5 h 53"/>
                  <a:gd name="T6" fmla="*/ 7 w 72"/>
                  <a:gd name="T7" fmla="*/ 6 h 53"/>
                  <a:gd name="T8" fmla="*/ 6 w 72"/>
                  <a:gd name="T9" fmla="*/ 6 h 53"/>
                  <a:gd name="T10" fmla="*/ 5 w 72"/>
                  <a:gd name="T11" fmla="*/ 7 h 53"/>
                  <a:gd name="T12" fmla="*/ 5 w 72"/>
                  <a:gd name="T13" fmla="*/ 7 h 53"/>
                  <a:gd name="T14" fmla="*/ 4 w 72"/>
                  <a:gd name="T15" fmla="*/ 7 h 53"/>
                  <a:gd name="T16" fmla="*/ 3 w 72"/>
                  <a:gd name="T17" fmla="*/ 6 h 53"/>
                  <a:gd name="T18" fmla="*/ 3 w 72"/>
                  <a:gd name="T19" fmla="*/ 6 h 53"/>
                  <a:gd name="T20" fmla="*/ 2 w 72"/>
                  <a:gd name="T21" fmla="*/ 6 h 53"/>
                  <a:gd name="T22" fmla="*/ 2 w 72"/>
                  <a:gd name="T23" fmla="*/ 5 h 53"/>
                  <a:gd name="T24" fmla="*/ 1 w 72"/>
                  <a:gd name="T25" fmla="*/ 5 h 53"/>
                  <a:gd name="T26" fmla="*/ 1 w 72"/>
                  <a:gd name="T27" fmla="*/ 4 h 53"/>
                  <a:gd name="T28" fmla="*/ 1 w 72"/>
                  <a:gd name="T29" fmla="*/ 3 h 53"/>
                  <a:gd name="T30" fmla="*/ 1 w 72"/>
                  <a:gd name="T31" fmla="*/ 2 h 53"/>
                  <a:gd name="T32" fmla="*/ 1 w 72"/>
                  <a:gd name="T33" fmla="*/ 1 h 53"/>
                  <a:gd name="T34" fmla="*/ 1 w 72"/>
                  <a:gd name="T35" fmla="*/ 0 h 53"/>
                  <a:gd name="T36" fmla="*/ 1 w 72"/>
                  <a:gd name="T37" fmla="*/ 0 h 53"/>
                  <a:gd name="T38" fmla="*/ 0 w 72"/>
                  <a:gd name="T39" fmla="*/ 1 h 53"/>
                  <a:gd name="T40" fmla="*/ 0 w 72"/>
                  <a:gd name="T41" fmla="*/ 2 h 53"/>
                  <a:gd name="T42" fmla="*/ 0 w 72"/>
                  <a:gd name="T43" fmla="*/ 3 h 53"/>
                  <a:gd name="T44" fmla="*/ 1 w 72"/>
                  <a:gd name="T45" fmla="*/ 4 h 53"/>
                  <a:gd name="T46" fmla="*/ 1 w 72"/>
                  <a:gd name="T47" fmla="*/ 5 h 53"/>
                  <a:gd name="T48" fmla="*/ 1 w 72"/>
                  <a:gd name="T49" fmla="*/ 5 h 53"/>
                  <a:gd name="T50" fmla="*/ 2 w 72"/>
                  <a:gd name="T51" fmla="*/ 6 h 53"/>
                  <a:gd name="T52" fmla="*/ 2 w 72"/>
                  <a:gd name="T53" fmla="*/ 7 h 53"/>
                  <a:gd name="T54" fmla="*/ 3 w 72"/>
                  <a:gd name="T55" fmla="*/ 7 h 53"/>
                  <a:gd name="T56" fmla="*/ 4 w 72"/>
                  <a:gd name="T57" fmla="*/ 7 h 53"/>
                  <a:gd name="T58" fmla="*/ 5 w 72"/>
                  <a:gd name="T59" fmla="*/ 7 h 53"/>
                  <a:gd name="T60" fmla="*/ 5 w 72"/>
                  <a:gd name="T61" fmla="*/ 7 h 53"/>
                  <a:gd name="T62" fmla="*/ 6 w 72"/>
                  <a:gd name="T63" fmla="*/ 7 h 53"/>
                  <a:gd name="T64" fmla="*/ 7 w 72"/>
                  <a:gd name="T65" fmla="*/ 6 h 53"/>
                  <a:gd name="T66" fmla="*/ 8 w 72"/>
                  <a:gd name="T67" fmla="*/ 5 h 53"/>
                  <a:gd name="T68" fmla="*/ 9 w 72"/>
                  <a:gd name="T69" fmla="*/ 5 h 53"/>
                  <a:gd name="T70" fmla="*/ 9 w 72"/>
                  <a:gd name="T71" fmla="*/ 4 h 53"/>
                  <a:gd name="T72" fmla="*/ 9 w 72"/>
                  <a:gd name="T73" fmla="*/ 5 h 53"/>
                  <a:gd name="T74" fmla="*/ 9 w 72"/>
                  <a:gd name="T75" fmla="*/ 4 h 53"/>
                  <a:gd name="T76" fmla="*/ 9 w 72"/>
                  <a:gd name="T77" fmla="*/ 4 h 53"/>
                  <a:gd name="T78" fmla="*/ 9 w 72"/>
                  <a:gd name="T79" fmla="*/ 4 h 53"/>
                  <a:gd name="T80" fmla="*/ 9 w 72"/>
                  <a:gd name="T81" fmla="*/ 4 h 53"/>
                  <a:gd name="T82" fmla="*/ 9 w 72"/>
                  <a:gd name="T83" fmla="*/ 5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 h="53">
                    <a:moveTo>
                      <a:pt x="72" y="33"/>
                    </a:moveTo>
                    <a:lnTo>
                      <a:pt x="68" y="30"/>
                    </a:lnTo>
                    <a:lnTo>
                      <a:pt x="60" y="38"/>
                    </a:lnTo>
                    <a:lnTo>
                      <a:pt x="52" y="43"/>
                    </a:lnTo>
                    <a:lnTo>
                      <a:pt x="46" y="46"/>
                    </a:lnTo>
                    <a:lnTo>
                      <a:pt x="39" y="49"/>
                    </a:lnTo>
                    <a:lnTo>
                      <a:pt x="33" y="49"/>
                    </a:lnTo>
                    <a:lnTo>
                      <a:pt x="28" y="49"/>
                    </a:lnTo>
                    <a:lnTo>
                      <a:pt x="23" y="48"/>
                    </a:lnTo>
                    <a:lnTo>
                      <a:pt x="19" y="45"/>
                    </a:lnTo>
                    <a:lnTo>
                      <a:pt x="14" y="42"/>
                    </a:lnTo>
                    <a:lnTo>
                      <a:pt x="11" y="38"/>
                    </a:lnTo>
                    <a:lnTo>
                      <a:pt x="8" y="33"/>
                    </a:lnTo>
                    <a:lnTo>
                      <a:pt x="7" y="28"/>
                    </a:lnTo>
                    <a:lnTo>
                      <a:pt x="5" y="22"/>
                    </a:lnTo>
                    <a:lnTo>
                      <a:pt x="5" y="15"/>
                    </a:lnTo>
                    <a:lnTo>
                      <a:pt x="5" y="8"/>
                    </a:lnTo>
                    <a:lnTo>
                      <a:pt x="7" y="0"/>
                    </a:lnTo>
                    <a:lnTo>
                      <a:pt x="2" y="0"/>
                    </a:lnTo>
                    <a:lnTo>
                      <a:pt x="0" y="8"/>
                    </a:lnTo>
                    <a:lnTo>
                      <a:pt x="0" y="15"/>
                    </a:lnTo>
                    <a:lnTo>
                      <a:pt x="0" y="22"/>
                    </a:lnTo>
                    <a:lnTo>
                      <a:pt x="2" y="29"/>
                    </a:lnTo>
                    <a:lnTo>
                      <a:pt x="5" y="35"/>
                    </a:lnTo>
                    <a:lnTo>
                      <a:pt x="8" y="40"/>
                    </a:lnTo>
                    <a:lnTo>
                      <a:pt x="11" y="45"/>
                    </a:lnTo>
                    <a:lnTo>
                      <a:pt x="16" y="49"/>
                    </a:lnTo>
                    <a:lnTo>
                      <a:pt x="22" y="52"/>
                    </a:lnTo>
                    <a:lnTo>
                      <a:pt x="26" y="53"/>
                    </a:lnTo>
                    <a:lnTo>
                      <a:pt x="34" y="53"/>
                    </a:lnTo>
                    <a:lnTo>
                      <a:pt x="40" y="53"/>
                    </a:lnTo>
                    <a:lnTo>
                      <a:pt x="48" y="50"/>
                    </a:lnTo>
                    <a:lnTo>
                      <a:pt x="55" y="46"/>
                    </a:lnTo>
                    <a:lnTo>
                      <a:pt x="63" y="40"/>
                    </a:lnTo>
                    <a:lnTo>
                      <a:pt x="71" y="33"/>
                    </a:lnTo>
                    <a:lnTo>
                      <a:pt x="68" y="30"/>
                    </a:lnTo>
                    <a:lnTo>
                      <a:pt x="71" y="33"/>
                    </a:lnTo>
                    <a:lnTo>
                      <a:pt x="72" y="32"/>
                    </a:lnTo>
                    <a:lnTo>
                      <a:pt x="71" y="30"/>
                    </a:lnTo>
                    <a:lnTo>
                      <a:pt x="69" y="30"/>
                    </a:lnTo>
                    <a:lnTo>
                      <a:pt x="68" y="30"/>
                    </a:lnTo>
                    <a:lnTo>
                      <a:pt x="72"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4" name="Freeform 310"/>
              <p:cNvSpPr>
                <a:spLocks/>
              </p:cNvSpPr>
              <p:nvPr/>
            </p:nvSpPr>
            <p:spPr bwMode="auto">
              <a:xfrm>
                <a:off x="4888" y="3702"/>
                <a:ext cx="35" cy="25"/>
              </a:xfrm>
              <a:custGeom>
                <a:avLst/>
                <a:gdLst>
                  <a:gd name="T0" fmla="*/ 9 w 68"/>
                  <a:gd name="T1" fmla="*/ 5 h 51"/>
                  <a:gd name="T2" fmla="*/ 9 w 68"/>
                  <a:gd name="T3" fmla="*/ 4 h 51"/>
                  <a:gd name="T4" fmla="*/ 7 w 68"/>
                  <a:gd name="T5" fmla="*/ 5 h 51"/>
                  <a:gd name="T6" fmla="*/ 6 w 68"/>
                  <a:gd name="T7" fmla="*/ 5 h 51"/>
                  <a:gd name="T8" fmla="*/ 5 w 68"/>
                  <a:gd name="T9" fmla="*/ 5 h 51"/>
                  <a:gd name="T10" fmla="*/ 4 w 68"/>
                  <a:gd name="T11" fmla="*/ 5 h 51"/>
                  <a:gd name="T12" fmla="*/ 3 w 68"/>
                  <a:gd name="T13" fmla="*/ 5 h 51"/>
                  <a:gd name="T14" fmla="*/ 2 w 68"/>
                  <a:gd name="T15" fmla="*/ 5 h 51"/>
                  <a:gd name="T16" fmla="*/ 2 w 68"/>
                  <a:gd name="T17" fmla="*/ 5 h 51"/>
                  <a:gd name="T18" fmla="*/ 2 w 68"/>
                  <a:gd name="T19" fmla="*/ 5 h 51"/>
                  <a:gd name="T20" fmla="*/ 1 w 68"/>
                  <a:gd name="T21" fmla="*/ 4 h 51"/>
                  <a:gd name="T22" fmla="*/ 1 w 68"/>
                  <a:gd name="T23" fmla="*/ 4 h 51"/>
                  <a:gd name="T24" fmla="*/ 1 w 68"/>
                  <a:gd name="T25" fmla="*/ 3 h 51"/>
                  <a:gd name="T26" fmla="*/ 1 w 68"/>
                  <a:gd name="T27" fmla="*/ 3 h 51"/>
                  <a:gd name="T28" fmla="*/ 1 w 68"/>
                  <a:gd name="T29" fmla="*/ 1 h 51"/>
                  <a:gd name="T30" fmla="*/ 2 w 68"/>
                  <a:gd name="T31" fmla="*/ 0 h 51"/>
                  <a:gd name="T32" fmla="*/ 1 w 68"/>
                  <a:gd name="T33" fmla="*/ 0 h 51"/>
                  <a:gd name="T34" fmla="*/ 1 w 68"/>
                  <a:gd name="T35" fmla="*/ 1 h 51"/>
                  <a:gd name="T36" fmla="*/ 0 w 68"/>
                  <a:gd name="T37" fmla="*/ 2 h 51"/>
                  <a:gd name="T38" fmla="*/ 0 w 68"/>
                  <a:gd name="T39" fmla="*/ 3 h 51"/>
                  <a:gd name="T40" fmla="*/ 0 w 68"/>
                  <a:gd name="T41" fmla="*/ 4 h 51"/>
                  <a:gd name="T42" fmla="*/ 1 w 68"/>
                  <a:gd name="T43" fmla="*/ 4 h 51"/>
                  <a:gd name="T44" fmla="*/ 1 w 68"/>
                  <a:gd name="T45" fmla="*/ 5 h 51"/>
                  <a:gd name="T46" fmla="*/ 2 w 68"/>
                  <a:gd name="T47" fmla="*/ 5 h 51"/>
                  <a:gd name="T48" fmla="*/ 2 w 68"/>
                  <a:gd name="T49" fmla="*/ 6 h 51"/>
                  <a:gd name="T50" fmla="*/ 3 w 68"/>
                  <a:gd name="T51" fmla="*/ 6 h 51"/>
                  <a:gd name="T52" fmla="*/ 4 w 68"/>
                  <a:gd name="T53" fmla="*/ 6 h 51"/>
                  <a:gd name="T54" fmla="*/ 5 w 68"/>
                  <a:gd name="T55" fmla="*/ 6 h 51"/>
                  <a:gd name="T56" fmla="*/ 6 w 68"/>
                  <a:gd name="T57" fmla="*/ 6 h 51"/>
                  <a:gd name="T58" fmla="*/ 7 w 68"/>
                  <a:gd name="T59" fmla="*/ 5 h 51"/>
                  <a:gd name="T60" fmla="*/ 9 w 68"/>
                  <a:gd name="T61" fmla="*/ 5 h 51"/>
                  <a:gd name="T62" fmla="*/ 9 w 68"/>
                  <a:gd name="T63" fmla="*/ 4 h 51"/>
                  <a:gd name="T64" fmla="*/ 9 w 68"/>
                  <a:gd name="T65" fmla="*/ 5 h 51"/>
                  <a:gd name="T66" fmla="*/ 9 w 68"/>
                  <a:gd name="T67" fmla="*/ 5 h 51"/>
                  <a:gd name="T68" fmla="*/ 9 w 68"/>
                  <a:gd name="T69" fmla="*/ 4 h 51"/>
                  <a:gd name="T70" fmla="*/ 9 w 68"/>
                  <a:gd name="T71" fmla="*/ 4 h 51"/>
                  <a:gd name="T72" fmla="*/ 9 w 68"/>
                  <a:gd name="T73" fmla="*/ 4 h 51"/>
                  <a:gd name="T74" fmla="*/ 9 w 68"/>
                  <a:gd name="T75" fmla="*/ 5 h 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51">
                    <a:moveTo>
                      <a:pt x="68" y="41"/>
                    </a:moveTo>
                    <a:lnTo>
                      <a:pt x="65" y="38"/>
                    </a:lnTo>
                    <a:lnTo>
                      <a:pt x="53" y="42"/>
                    </a:lnTo>
                    <a:lnTo>
                      <a:pt x="42" y="45"/>
                    </a:lnTo>
                    <a:lnTo>
                      <a:pt x="35" y="46"/>
                    </a:lnTo>
                    <a:lnTo>
                      <a:pt x="27" y="46"/>
                    </a:lnTo>
                    <a:lnTo>
                      <a:pt x="19" y="46"/>
                    </a:lnTo>
                    <a:lnTo>
                      <a:pt x="15" y="45"/>
                    </a:lnTo>
                    <a:lnTo>
                      <a:pt x="10" y="43"/>
                    </a:lnTo>
                    <a:lnTo>
                      <a:pt x="9" y="41"/>
                    </a:lnTo>
                    <a:lnTo>
                      <a:pt x="6" y="38"/>
                    </a:lnTo>
                    <a:lnTo>
                      <a:pt x="4" y="33"/>
                    </a:lnTo>
                    <a:lnTo>
                      <a:pt x="4" y="29"/>
                    </a:lnTo>
                    <a:lnTo>
                      <a:pt x="4" y="25"/>
                    </a:lnTo>
                    <a:lnTo>
                      <a:pt x="6" y="13"/>
                    </a:lnTo>
                    <a:lnTo>
                      <a:pt x="10" y="3"/>
                    </a:lnTo>
                    <a:lnTo>
                      <a:pt x="6" y="0"/>
                    </a:lnTo>
                    <a:lnTo>
                      <a:pt x="1" y="13"/>
                    </a:lnTo>
                    <a:lnTo>
                      <a:pt x="0" y="23"/>
                    </a:lnTo>
                    <a:lnTo>
                      <a:pt x="0" y="29"/>
                    </a:lnTo>
                    <a:lnTo>
                      <a:pt x="0" y="35"/>
                    </a:lnTo>
                    <a:lnTo>
                      <a:pt x="1" y="39"/>
                    </a:lnTo>
                    <a:lnTo>
                      <a:pt x="4" y="43"/>
                    </a:lnTo>
                    <a:lnTo>
                      <a:pt x="9" y="46"/>
                    </a:lnTo>
                    <a:lnTo>
                      <a:pt x="13" y="49"/>
                    </a:lnTo>
                    <a:lnTo>
                      <a:pt x="19" y="51"/>
                    </a:lnTo>
                    <a:lnTo>
                      <a:pt x="27" y="51"/>
                    </a:lnTo>
                    <a:lnTo>
                      <a:pt x="35" y="51"/>
                    </a:lnTo>
                    <a:lnTo>
                      <a:pt x="44" y="49"/>
                    </a:lnTo>
                    <a:lnTo>
                      <a:pt x="55" y="46"/>
                    </a:lnTo>
                    <a:lnTo>
                      <a:pt x="67" y="42"/>
                    </a:lnTo>
                    <a:lnTo>
                      <a:pt x="64" y="39"/>
                    </a:lnTo>
                    <a:lnTo>
                      <a:pt x="67" y="42"/>
                    </a:lnTo>
                    <a:lnTo>
                      <a:pt x="68" y="41"/>
                    </a:lnTo>
                    <a:lnTo>
                      <a:pt x="68" y="39"/>
                    </a:lnTo>
                    <a:lnTo>
                      <a:pt x="67" y="38"/>
                    </a:lnTo>
                    <a:lnTo>
                      <a:pt x="65" y="38"/>
                    </a:lnTo>
                    <a:lnTo>
                      <a:pt x="68"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5" name="Freeform 311"/>
              <p:cNvSpPr>
                <a:spLocks/>
              </p:cNvSpPr>
              <p:nvPr/>
            </p:nvSpPr>
            <p:spPr bwMode="auto">
              <a:xfrm>
                <a:off x="4919" y="3716"/>
                <a:ext cx="41" cy="18"/>
              </a:xfrm>
              <a:custGeom>
                <a:avLst/>
                <a:gdLst>
                  <a:gd name="T0" fmla="*/ 11 w 82"/>
                  <a:gd name="T1" fmla="*/ 0 h 37"/>
                  <a:gd name="T2" fmla="*/ 10 w 82"/>
                  <a:gd name="T3" fmla="*/ 0 h 37"/>
                  <a:gd name="T4" fmla="*/ 8 w 82"/>
                  <a:gd name="T5" fmla="*/ 1 h 37"/>
                  <a:gd name="T6" fmla="*/ 6 w 82"/>
                  <a:gd name="T7" fmla="*/ 3 h 37"/>
                  <a:gd name="T8" fmla="*/ 5 w 82"/>
                  <a:gd name="T9" fmla="*/ 3 h 37"/>
                  <a:gd name="T10" fmla="*/ 4 w 82"/>
                  <a:gd name="T11" fmla="*/ 3 h 37"/>
                  <a:gd name="T12" fmla="*/ 3 w 82"/>
                  <a:gd name="T13" fmla="*/ 4 h 37"/>
                  <a:gd name="T14" fmla="*/ 3 w 82"/>
                  <a:gd name="T15" fmla="*/ 4 h 37"/>
                  <a:gd name="T16" fmla="*/ 2 w 82"/>
                  <a:gd name="T17" fmla="*/ 4 h 37"/>
                  <a:gd name="T18" fmla="*/ 2 w 82"/>
                  <a:gd name="T19" fmla="*/ 3 h 37"/>
                  <a:gd name="T20" fmla="*/ 1 w 82"/>
                  <a:gd name="T21" fmla="*/ 3 h 37"/>
                  <a:gd name="T22" fmla="*/ 1 w 82"/>
                  <a:gd name="T23" fmla="*/ 3 h 37"/>
                  <a:gd name="T24" fmla="*/ 1 w 82"/>
                  <a:gd name="T25" fmla="*/ 3 h 37"/>
                  <a:gd name="T26" fmla="*/ 1 w 82"/>
                  <a:gd name="T27" fmla="*/ 2 h 37"/>
                  <a:gd name="T28" fmla="*/ 1 w 82"/>
                  <a:gd name="T29" fmla="*/ 2 h 37"/>
                  <a:gd name="T30" fmla="*/ 1 w 82"/>
                  <a:gd name="T31" fmla="*/ 1 h 37"/>
                  <a:gd name="T32" fmla="*/ 1 w 82"/>
                  <a:gd name="T33" fmla="*/ 1 h 37"/>
                  <a:gd name="T34" fmla="*/ 1 w 82"/>
                  <a:gd name="T35" fmla="*/ 1 h 37"/>
                  <a:gd name="T36" fmla="*/ 0 w 82"/>
                  <a:gd name="T37" fmla="*/ 2 h 37"/>
                  <a:gd name="T38" fmla="*/ 1 w 82"/>
                  <a:gd name="T39" fmla="*/ 3 h 37"/>
                  <a:gd name="T40" fmla="*/ 1 w 82"/>
                  <a:gd name="T41" fmla="*/ 3 h 37"/>
                  <a:gd name="T42" fmla="*/ 1 w 82"/>
                  <a:gd name="T43" fmla="*/ 4 h 37"/>
                  <a:gd name="T44" fmla="*/ 2 w 82"/>
                  <a:gd name="T45" fmla="*/ 4 h 37"/>
                  <a:gd name="T46" fmla="*/ 2 w 82"/>
                  <a:gd name="T47" fmla="*/ 4 h 37"/>
                  <a:gd name="T48" fmla="*/ 3 w 82"/>
                  <a:gd name="T49" fmla="*/ 4 h 37"/>
                  <a:gd name="T50" fmla="*/ 3 w 82"/>
                  <a:gd name="T51" fmla="*/ 4 h 37"/>
                  <a:gd name="T52" fmla="*/ 4 w 82"/>
                  <a:gd name="T53" fmla="*/ 4 h 37"/>
                  <a:gd name="T54" fmla="*/ 5 w 82"/>
                  <a:gd name="T55" fmla="*/ 4 h 37"/>
                  <a:gd name="T56" fmla="*/ 6 w 82"/>
                  <a:gd name="T57" fmla="*/ 3 h 37"/>
                  <a:gd name="T58" fmla="*/ 8 w 82"/>
                  <a:gd name="T59" fmla="*/ 2 h 37"/>
                  <a:gd name="T60" fmla="*/ 11 w 82"/>
                  <a:gd name="T61" fmla="*/ 0 h 37"/>
                  <a:gd name="T62" fmla="*/ 10 w 82"/>
                  <a:gd name="T63" fmla="*/ 0 h 37"/>
                  <a:gd name="T64" fmla="*/ 11 w 82"/>
                  <a:gd name="T65" fmla="*/ 0 h 37"/>
                  <a:gd name="T66" fmla="*/ 11 w 82"/>
                  <a:gd name="T67" fmla="*/ 0 h 37"/>
                  <a:gd name="T68" fmla="*/ 11 w 82"/>
                  <a:gd name="T69" fmla="*/ 0 h 37"/>
                  <a:gd name="T70" fmla="*/ 11 w 82"/>
                  <a:gd name="T71" fmla="*/ 0 h 37"/>
                  <a:gd name="T72" fmla="*/ 10 w 82"/>
                  <a:gd name="T73" fmla="*/ 0 h 37"/>
                  <a:gd name="T74" fmla="*/ 11 w 82"/>
                  <a:gd name="T75" fmla="*/ 0 h 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2" h="37">
                    <a:moveTo>
                      <a:pt x="82" y="1"/>
                    </a:moveTo>
                    <a:lnTo>
                      <a:pt x="79" y="0"/>
                    </a:lnTo>
                    <a:lnTo>
                      <a:pt x="59" y="15"/>
                    </a:lnTo>
                    <a:lnTo>
                      <a:pt x="43" y="25"/>
                    </a:lnTo>
                    <a:lnTo>
                      <a:pt x="36" y="28"/>
                    </a:lnTo>
                    <a:lnTo>
                      <a:pt x="29" y="31"/>
                    </a:lnTo>
                    <a:lnTo>
                      <a:pt x="23" y="33"/>
                    </a:lnTo>
                    <a:lnTo>
                      <a:pt x="18" y="33"/>
                    </a:lnTo>
                    <a:lnTo>
                      <a:pt x="14" y="33"/>
                    </a:lnTo>
                    <a:lnTo>
                      <a:pt x="10" y="31"/>
                    </a:lnTo>
                    <a:lnTo>
                      <a:pt x="7" y="30"/>
                    </a:lnTo>
                    <a:lnTo>
                      <a:pt x="6" y="28"/>
                    </a:lnTo>
                    <a:lnTo>
                      <a:pt x="6" y="25"/>
                    </a:lnTo>
                    <a:lnTo>
                      <a:pt x="4" y="21"/>
                    </a:lnTo>
                    <a:lnTo>
                      <a:pt x="6" y="17"/>
                    </a:lnTo>
                    <a:lnTo>
                      <a:pt x="7" y="13"/>
                    </a:lnTo>
                    <a:lnTo>
                      <a:pt x="3" y="11"/>
                    </a:lnTo>
                    <a:lnTo>
                      <a:pt x="1" y="15"/>
                    </a:lnTo>
                    <a:lnTo>
                      <a:pt x="0" y="21"/>
                    </a:lnTo>
                    <a:lnTo>
                      <a:pt x="1" y="25"/>
                    </a:lnTo>
                    <a:lnTo>
                      <a:pt x="3" y="30"/>
                    </a:lnTo>
                    <a:lnTo>
                      <a:pt x="4" y="33"/>
                    </a:lnTo>
                    <a:lnTo>
                      <a:pt x="9" y="35"/>
                    </a:lnTo>
                    <a:lnTo>
                      <a:pt x="14" y="37"/>
                    </a:lnTo>
                    <a:lnTo>
                      <a:pt x="18" y="37"/>
                    </a:lnTo>
                    <a:lnTo>
                      <a:pt x="24" y="37"/>
                    </a:lnTo>
                    <a:lnTo>
                      <a:pt x="30" y="35"/>
                    </a:lnTo>
                    <a:lnTo>
                      <a:pt x="38" y="33"/>
                    </a:lnTo>
                    <a:lnTo>
                      <a:pt x="46" y="28"/>
                    </a:lnTo>
                    <a:lnTo>
                      <a:pt x="62" y="18"/>
                    </a:lnTo>
                    <a:lnTo>
                      <a:pt x="82" y="4"/>
                    </a:lnTo>
                    <a:lnTo>
                      <a:pt x="78" y="2"/>
                    </a:lnTo>
                    <a:lnTo>
                      <a:pt x="82" y="4"/>
                    </a:lnTo>
                    <a:lnTo>
                      <a:pt x="82" y="1"/>
                    </a:lnTo>
                    <a:lnTo>
                      <a:pt x="82" y="0"/>
                    </a:lnTo>
                    <a:lnTo>
                      <a:pt x="81" y="0"/>
                    </a:lnTo>
                    <a:lnTo>
                      <a:pt x="79" y="0"/>
                    </a:lnTo>
                    <a:lnTo>
                      <a:pt x="82"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6" name="Freeform 312"/>
              <p:cNvSpPr>
                <a:spLocks/>
              </p:cNvSpPr>
              <p:nvPr/>
            </p:nvSpPr>
            <p:spPr bwMode="auto">
              <a:xfrm>
                <a:off x="4958" y="3717"/>
                <a:ext cx="11" cy="73"/>
              </a:xfrm>
              <a:custGeom>
                <a:avLst/>
                <a:gdLst>
                  <a:gd name="T0" fmla="*/ 3 w 21"/>
                  <a:gd name="T1" fmla="*/ 18 h 146"/>
                  <a:gd name="T2" fmla="*/ 3 w 21"/>
                  <a:gd name="T3" fmla="*/ 18 h 146"/>
                  <a:gd name="T4" fmla="*/ 3 w 21"/>
                  <a:gd name="T5" fmla="*/ 16 h 146"/>
                  <a:gd name="T6" fmla="*/ 2 w 21"/>
                  <a:gd name="T7" fmla="*/ 14 h 146"/>
                  <a:gd name="T8" fmla="*/ 2 w 21"/>
                  <a:gd name="T9" fmla="*/ 12 h 146"/>
                  <a:gd name="T10" fmla="*/ 2 w 21"/>
                  <a:gd name="T11" fmla="*/ 11 h 146"/>
                  <a:gd name="T12" fmla="*/ 2 w 21"/>
                  <a:gd name="T13" fmla="*/ 9 h 146"/>
                  <a:gd name="T14" fmla="*/ 2 w 21"/>
                  <a:gd name="T15" fmla="*/ 6 h 146"/>
                  <a:gd name="T16" fmla="*/ 2 w 21"/>
                  <a:gd name="T17" fmla="*/ 3 h 146"/>
                  <a:gd name="T18" fmla="*/ 1 w 21"/>
                  <a:gd name="T19" fmla="*/ 0 h 146"/>
                  <a:gd name="T20" fmla="*/ 0 w 21"/>
                  <a:gd name="T21" fmla="*/ 1 h 146"/>
                  <a:gd name="T22" fmla="*/ 1 w 21"/>
                  <a:gd name="T23" fmla="*/ 4 h 146"/>
                  <a:gd name="T24" fmla="*/ 2 w 21"/>
                  <a:gd name="T25" fmla="*/ 6 h 146"/>
                  <a:gd name="T26" fmla="*/ 2 w 21"/>
                  <a:gd name="T27" fmla="*/ 9 h 146"/>
                  <a:gd name="T28" fmla="*/ 2 w 21"/>
                  <a:gd name="T29" fmla="*/ 10 h 146"/>
                  <a:gd name="T30" fmla="*/ 2 w 21"/>
                  <a:gd name="T31" fmla="*/ 12 h 146"/>
                  <a:gd name="T32" fmla="*/ 2 w 21"/>
                  <a:gd name="T33" fmla="*/ 14 h 146"/>
                  <a:gd name="T34" fmla="*/ 2 w 21"/>
                  <a:gd name="T35" fmla="*/ 16 h 146"/>
                  <a:gd name="T36" fmla="*/ 3 w 21"/>
                  <a:gd name="T37" fmla="*/ 19 h 146"/>
                  <a:gd name="T38" fmla="*/ 3 w 21"/>
                  <a:gd name="T39" fmla="*/ 18 h 146"/>
                  <a:gd name="T40" fmla="*/ 3 w 21"/>
                  <a:gd name="T41" fmla="*/ 19 h 146"/>
                  <a:gd name="T42" fmla="*/ 3 w 21"/>
                  <a:gd name="T43" fmla="*/ 19 h 146"/>
                  <a:gd name="T44" fmla="*/ 3 w 21"/>
                  <a:gd name="T45" fmla="*/ 19 h 146"/>
                  <a:gd name="T46" fmla="*/ 3 w 21"/>
                  <a:gd name="T47" fmla="*/ 19 h 146"/>
                  <a:gd name="T48" fmla="*/ 3 w 21"/>
                  <a:gd name="T49" fmla="*/ 18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 h="146">
                    <a:moveTo>
                      <a:pt x="21" y="143"/>
                    </a:moveTo>
                    <a:lnTo>
                      <a:pt x="21" y="143"/>
                    </a:lnTo>
                    <a:lnTo>
                      <a:pt x="17" y="126"/>
                    </a:lnTo>
                    <a:lnTo>
                      <a:pt x="15" y="112"/>
                    </a:lnTo>
                    <a:lnTo>
                      <a:pt x="15" y="96"/>
                    </a:lnTo>
                    <a:lnTo>
                      <a:pt x="15" y="82"/>
                    </a:lnTo>
                    <a:lnTo>
                      <a:pt x="15" y="65"/>
                    </a:lnTo>
                    <a:lnTo>
                      <a:pt x="15" y="46"/>
                    </a:lnTo>
                    <a:lnTo>
                      <a:pt x="12" y="24"/>
                    </a:lnTo>
                    <a:lnTo>
                      <a:pt x="4" y="0"/>
                    </a:lnTo>
                    <a:lnTo>
                      <a:pt x="0" y="1"/>
                    </a:lnTo>
                    <a:lnTo>
                      <a:pt x="7" y="26"/>
                    </a:lnTo>
                    <a:lnTo>
                      <a:pt x="10" y="46"/>
                    </a:lnTo>
                    <a:lnTo>
                      <a:pt x="10" y="65"/>
                    </a:lnTo>
                    <a:lnTo>
                      <a:pt x="10" y="80"/>
                    </a:lnTo>
                    <a:lnTo>
                      <a:pt x="10" y="96"/>
                    </a:lnTo>
                    <a:lnTo>
                      <a:pt x="10" y="112"/>
                    </a:lnTo>
                    <a:lnTo>
                      <a:pt x="13" y="128"/>
                    </a:lnTo>
                    <a:lnTo>
                      <a:pt x="17" y="145"/>
                    </a:lnTo>
                    <a:lnTo>
                      <a:pt x="17" y="143"/>
                    </a:lnTo>
                    <a:lnTo>
                      <a:pt x="17" y="145"/>
                    </a:lnTo>
                    <a:lnTo>
                      <a:pt x="18" y="146"/>
                    </a:lnTo>
                    <a:lnTo>
                      <a:pt x="20" y="146"/>
                    </a:lnTo>
                    <a:lnTo>
                      <a:pt x="21" y="145"/>
                    </a:lnTo>
                    <a:lnTo>
                      <a:pt x="21" y="1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7" name="Freeform 313"/>
              <p:cNvSpPr>
                <a:spLocks/>
              </p:cNvSpPr>
              <p:nvPr/>
            </p:nvSpPr>
            <p:spPr bwMode="auto">
              <a:xfrm>
                <a:off x="4966" y="3788"/>
                <a:ext cx="52" cy="15"/>
              </a:xfrm>
              <a:custGeom>
                <a:avLst/>
                <a:gdLst>
                  <a:gd name="T0" fmla="*/ 13 w 103"/>
                  <a:gd name="T1" fmla="*/ 1 h 30"/>
                  <a:gd name="T2" fmla="*/ 13 w 103"/>
                  <a:gd name="T3" fmla="*/ 1 h 30"/>
                  <a:gd name="T4" fmla="*/ 12 w 103"/>
                  <a:gd name="T5" fmla="*/ 2 h 30"/>
                  <a:gd name="T6" fmla="*/ 11 w 103"/>
                  <a:gd name="T7" fmla="*/ 2 h 30"/>
                  <a:gd name="T8" fmla="*/ 11 w 103"/>
                  <a:gd name="T9" fmla="*/ 3 h 30"/>
                  <a:gd name="T10" fmla="*/ 10 w 103"/>
                  <a:gd name="T11" fmla="*/ 3 h 30"/>
                  <a:gd name="T12" fmla="*/ 9 w 103"/>
                  <a:gd name="T13" fmla="*/ 4 h 30"/>
                  <a:gd name="T14" fmla="*/ 8 w 103"/>
                  <a:gd name="T15" fmla="*/ 4 h 30"/>
                  <a:gd name="T16" fmla="*/ 7 w 103"/>
                  <a:gd name="T17" fmla="*/ 4 h 30"/>
                  <a:gd name="T18" fmla="*/ 6 w 103"/>
                  <a:gd name="T19" fmla="*/ 4 h 30"/>
                  <a:gd name="T20" fmla="*/ 5 w 103"/>
                  <a:gd name="T21" fmla="*/ 4 h 30"/>
                  <a:gd name="T22" fmla="*/ 4 w 103"/>
                  <a:gd name="T23" fmla="*/ 3 h 30"/>
                  <a:gd name="T24" fmla="*/ 3 w 103"/>
                  <a:gd name="T25" fmla="*/ 3 h 30"/>
                  <a:gd name="T26" fmla="*/ 3 w 103"/>
                  <a:gd name="T27" fmla="*/ 3 h 30"/>
                  <a:gd name="T28" fmla="*/ 2 w 103"/>
                  <a:gd name="T29" fmla="*/ 2 h 30"/>
                  <a:gd name="T30" fmla="*/ 2 w 103"/>
                  <a:gd name="T31" fmla="*/ 2 h 30"/>
                  <a:gd name="T32" fmla="*/ 1 w 103"/>
                  <a:gd name="T33" fmla="*/ 1 h 30"/>
                  <a:gd name="T34" fmla="*/ 1 w 103"/>
                  <a:gd name="T35" fmla="*/ 0 h 30"/>
                  <a:gd name="T36" fmla="*/ 0 w 103"/>
                  <a:gd name="T37" fmla="*/ 0 h 30"/>
                  <a:gd name="T38" fmla="*/ 1 w 103"/>
                  <a:gd name="T39" fmla="*/ 1 h 30"/>
                  <a:gd name="T40" fmla="*/ 1 w 103"/>
                  <a:gd name="T41" fmla="*/ 2 h 30"/>
                  <a:gd name="T42" fmla="*/ 2 w 103"/>
                  <a:gd name="T43" fmla="*/ 3 h 30"/>
                  <a:gd name="T44" fmla="*/ 2 w 103"/>
                  <a:gd name="T45" fmla="*/ 3 h 30"/>
                  <a:gd name="T46" fmla="*/ 3 w 103"/>
                  <a:gd name="T47" fmla="*/ 4 h 30"/>
                  <a:gd name="T48" fmla="*/ 4 w 103"/>
                  <a:gd name="T49" fmla="*/ 4 h 30"/>
                  <a:gd name="T50" fmla="*/ 5 w 103"/>
                  <a:gd name="T51" fmla="*/ 4 h 30"/>
                  <a:gd name="T52" fmla="*/ 6 w 103"/>
                  <a:gd name="T53" fmla="*/ 4 h 30"/>
                  <a:gd name="T54" fmla="*/ 7 w 103"/>
                  <a:gd name="T55" fmla="*/ 4 h 30"/>
                  <a:gd name="T56" fmla="*/ 8 w 103"/>
                  <a:gd name="T57" fmla="*/ 4 h 30"/>
                  <a:gd name="T58" fmla="*/ 9 w 103"/>
                  <a:gd name="T59" fmla="*/ 4 h 30"/>
                  <a:gd name="T60" fmla="*/ 10 w 103"/>
                  <a:gd name="T61" fmla="*/ 4 h 30"/>
                  <a:gd name="T62" fmla="*/ 11 w 103"/>
                  <a:gd name="T63" fmla="*/ 3 h 30"/>
                  <a:gd name="T64" fmla="*/ 12 w 103"/>
                  <a:gd name="T65" fmla="*/ 3 h 30"/>
                  <a:gd name="T66" fmla="*/ 13 w 103"/>
                  <a:gd name="T67" fmla="*/ 2 h 30"/>
                  <a:gd name="T68" fmla="*/ 13 w 103"/>
                  <a:gd name="T69" fmla="*/ 1 h 30"/>
                  <a:gd name="T70" fmla="*/ 13 w 103"/>
                  <a:gd name="T71" fmla="*/ 1 h 30"/>
                  <a:gd name="T72" fmla="*/ 13 w 103"/>
                  <a:gd name="T73" fmla="*/ 1 h 30"/>
                  <a:gd name="T74" fmla="*/ 13 w 103"/>
                  <a:gd name="T75" fmla="*/ 1 h 30"/>
                  <a:gd name="T76" fmla="*/ 13 w 103"/>
                  <a:gd name="T77" fmla="*/ 1 h 30"/>
                  <a:gd name="T78" fmla="*/ 13 w 103"/>
                  <a:gd name="T79" fmla="*/ 1 h 30"/>
                  <a:gd name="T80" fmla="*/ 13 w 103"/>
                  <a:gd name="T81" fmla="*/ 1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3" h="30">
                    <a:moveTo>
                      <a:pt x="99" y="3"/>
                    </a:moveTo>
                    <a:lnTo>
                      <a:pt x="99" y="3"/>
                    </a:lnTo>
                    <a:lnTo>
                      <a:pt x="93" y="9"/>
                    </a:lnTo>
                    <a:lnTo>
                      <a:pt x="87" y="15"/>
                    </a:lnTo>
                    <a:lnTo>
                      <a:pt x="81" y="19"/>
                    </a:lnTo>
                    <a:lnTo>
                      <a:pt x="73" y="22"/>
                    </a:lnTo>
                    <a:lnTo>
                      <a:pt x="67" y="25"/>
                    </a:lnTo>
                    <a:lnTo>
                      <a:pt x="59" y="26"/>
                    </a:lnTo>
                    <a:lnTo>
                      <a:pt x="51" y="26"/>
                    </a:lnTo>
                    <a:lnTo>
                      <a:pt x="44" y="26"/>
                    </a:lnTo>
                    <a:lnTo>
                      <a:pt x="36" y="25"/>
                    </a:lnTo>
                    <a:lnTo>
                      <a:pt x="30" y="23"/>
                    </a:lnTo>
                    <a:lnTo>
                      <a:pt x="22" y="20"/>
                    </a:lnTo>
                    <a:lnTo>
                      <a:pt x="18" y="17"/>
                    </a:lnTo>
                    <a:lnTo>
                      <a:pt x="13" y="15"/>
                    </a:lnTo>
                    <a:lnTo>
                      <a:pt x="9" y="10"/>
                    </a:lnTo>
                    <a:lnTo>
                      <a:pt x="6" y="6"/>
                    </a:lnTo>
                    <a:lnTo>
                      <a:pt x="4" y="0"/>
                    </a:lnTo>
                    <a:lnTo>
                      <a:pt x="0" y="0"/>
                    </a:lnTo>
                    <a:lnTo>
                      <a:pt x="3" y="7"/>
                    </a:lnTo>
                    <a:lnTo>
                      <a:pt x="6" y="12"/>
                    </a:lnTo>
                    <a:lnTo>
                      <a:pt x="10" y="17"/>
                    </a:lnTo>
                    <a:lnTo>
                      <a:pt x="15" y="22"/>
                    </a:lnTo>
                    <a:lnTo>
                      <a:pt x="21" y="25"/>
                    </a:lnTo>
                    <a:lnTo>
                      <a:pt x="29" y="27"/>
                    </a:lnTo>
                    <a:lnTo>
                      <a:pt x="35" y="29"/>
                    </a:lnTo>
                    <a:lnTo>
                      <a:pt x="42" y="30"/>
                    </a:lnTo>
                    <a:lnTo>
                      <a:pt x="51" y="30"/>
                    </a:lnTo>
                    <a:lnTo>
                      <a:pt x="59" y="30"/>
                    </a:lnTo>
                    <a:lnTo>
                      <a:pt x="67" y="29"/>
                    </a:lnTo>
                    <a:lnTo>
                      <a:pt x="76" y="26"/>
                    </a:lnTo>
                    <a:lnTo>
                      <a:pt x="84" y="23"/>
                    </a:lnTo>
                    <a:lnTo>
                      <a:pt x="90" y="17"/>
                    </a:lnTo>
                    <a:lnTo>
                      <a:pt x="97" y="13"/>
                    </a:lnTo>
                    <a:lnTo>
                      <a:pt x="102" y="6"/>
                    </a:lnTo>
                    <a:lnTo>
                      <a:pt x="103" y="5"/>
                    </a:lnTo>
                    <a:lnTo>
                      <a:pt x="102" y="3"/>
                    </a:lnTo>
                    <a:lnTo>
                      <a:pt x="100" y="2"/>
                    </a:lnTo>
                    <a:lnTo>
                      <a:pt x="9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8" name="Freeform 314"/>
              <p:cNvSpPr>
                <a:spLocks/>
              </p:cNvSpPr>
              <p:nvPr/>
            </p:nvSpPr>
            <p:spPr bwMode="auto">
              <a:xfrm>
                <a:off x="5004" y="3752"/>
                <a:ext cx="23" cy="39"/>
              </a:xfrm>
              <a:custGeom>
                <a:avLst/>
                <a:gdLst>
                  <a:gd name="T0" fmla="*/ 0 w 48"/>
                  <a:gd name="T1" fmla="*/ 0 h 79"/>
                  <a:gd name="T2" fmla="*/ 0 w 48"/>
                  <a:gd name="T3" fmla="*/ 0 h 79"/>
                  <a:gd name="T4" fmla="*/ 1 w 48"/>
                  <a:gd name="T5" fmla="*/ 0 h 79"/>
                  <a:gd name="T6" fmla="*/ 2 w 48"/>
                  <a:gd name="T7" fmla="*/ 0 h 79"/>
                  <a:gd name="T8" fmla="*/ 2 w 48"/>
                  <a:gd name="T9" fmla="*/ 0 h 79"/>
                  <a:gd name="T10" fmla="*/ 3 w 48"/>
                  <a:gd name="T11" fmla="*/ 1 h 79"/>
                  <a:gd name="T12" fmla="*/ 4 w 48"/>
                  <a:gd name="T13" fmla="*/ 1 h 79"/>
                  <a:gd name="T14" fmla="*/ 4 w 48"/>
                  <a:gd name="T15" fmla="*/ 2 h 79"/>
                  <a:gd name="T16" fmla="*/ 4 w 48"/>
                  <a:gd name="T17" fmla="*/ 2 h 79"/>
                  <a:gd name="T18" fmla="*/ 5 w 48"/>
                  <a:gd name="T19" fmla="*/ 3 h 79"/>
                  <a:gd name="T20" fmla="*/ 5 w 48"/>
                  <a:gd name="T21" fmla="*/ 4 h 79"/>
                  <a:gd name="T22" fmla="*/ 5 w 48"/>
                  <a:gd name="T23" fmla="*/ 5 h 79"/>
                  <a:gd name="T24" fmla="*/ 5 w 48"/>
                  <a:gd name="T25" fmla="*/ 5 h 79"/>
                  <a:gd name="T26" fmla="*/ 4 w 48"/>
                  <a:gd name="T27" fmla="*/ 6 h 79"/>
                  <a:gd name="T28" fmla="*/ 4 w 48"/>
                  <a:gd name="T29" fmla="*/ 7 h 79"/>
                  <a:gd name="T30" fmla="*/ 4 w 48"/>
                  <a:gd name="T31" fmla="*/ 8 h 79"/>
                  <a:gd name="T32" fmla="*/ 3 w 48"/>
                  <a:gd name="T33" fmla="*/ 8 h 79"/>
                  <a:gd name="T34" fmla="*/ 3 w 48"/>
                  <a:gd name="T35" fmla="*/ 9 h 79"/>
                  <a:gd name="T36" fmla="*/ 3 w 48"/>
                  <a:gd name="T37" fmla="*/ 9 h 79"/>
                  <a:gd name="T38" fmla="*/ 4 w 48"/>
                  <a:gd name="T39" fmla="*/ 9 h 79"/>
                  <a:gd name="T40" fmla="*/ 4 w 48"/>
                  <a:gd name="T41" fmla="*/ 8 h 79"/>
                  <a:gd name="T42" fmla="*/ 5 w 48"/>
                  <a:gd name="T43" fmla="*/ 7 h 79"/>
                  <a:gd name="T44" fmla="*/ 5 w 48"/>
                  <a:gd name="T45" fmla="*/ 6 h 79"/>
                  <a:gd name="T46" fmla="*/ 5 w 48"/>
                  <a:gd name="T47" fmla="*/ 5 h 79"/>
                  <a:gd name="T48" fmla="*/ 5 w 48"/>
                  <a:gd name="T49" fmla="*/ 5 h 79"/>
                  <a:gd name="T50" fmla="*/ 5 w 48"/>
                  <a:gd name="T51" fmla="*/ 4 h 79"/>
                  <a:gd name="T52" fmla="*/ 5 w 48"/>
                  <a:gd name="T53" fmla="*/ 3 h 79"/>
                  <a:gd name="T54" fmla="*/ 5 w 48"/>
                  <a:gd name="T55" fmla="*/ 2 h 79"/>
                  <a:gd name="T56" fmla="*/ 4 w 48"/>
                  <a:gd name="T57" fmla="*/ 2 h 79"/>
                  <a:gd name="T58" fmla="*/ 4 w 48"/>
                  <a:gd name="T59" fmla="*/ 1 h 79"/>
                  <a:gd name="T60" fmla="*/ 3 w 48"/>
                  <a:gd name="T61" fmla="*/ 0 h 79"/>
                  <a:gd name="T62" fmla="*/ 3 w 48"/>
                  <a:gd name="T63" fmla="*/ 0 h 79"/>
                  <a:gd name="T64" fmla="*/ 2 w 48"/>
                  <a:gd name="T65" fmla="*/ 0 h 79"/>
                  <a:gd name="T66" fmla="*/ 1 w 48"/>
                  <a:gd name="T67" fmla="*/ 0 h 79"/>
                  <a:gd name="T68" fmla="*/ 0 w 48"/>
                  <a:gd name="T69" fmla="*/ 0 h 79"/>
                  <a:gd name="T70" fmla="*/ 0 w 48"/>
                  <a:gd name="T71" fmla="*/ 0 h 79"/>
                  <a:gd name="T72" fmla="*/ 0 w 48"/>
                  <a:gd name="T73" fmla="*/ 0 h 79"/>
                  <a:gd name="T74" fmla="*/ 0 w 48"/>
                  <a:gd name="T75" fmla="*/ 0 h 79"/>
                  <a:gd name="T76" fmla="*/ 0 w 48"/>
                  <a:gd name="T77" fmla="*/ 0 h 79"/>
                  <a:gd name="T78" fmla="*/ 0 w 48"/>
                  <a:gd name="T79" fmla="*/ 0 h 79"/>
                  <a:gd name="T80" fmla="*/ 0 w 48"/>
                  <a:gd name="T81" fmla="*/ 0 h 79"/>
                  <a:gd name="T82" fmla="*/ 0 w 48"/>
                  <a:gd name="T83" fmla="*/ 0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 h="79">
                    <a:moveTo>
                      <a:pt x="0" y="5"/>
                    </a:moveTo>
                    <a:lnTo>
                      <a:pt x="2" y="6"/>
                    </a:lnTo>
                    <a:lnTo>
                      <a:pt x="10" y="5"/>
                    </a:lnTo>
                    <a:lnTo>
                      <a:pt x="17" y="6"/>
                    </a:lnTo>
                    <a:lnTo>
                      <a:pt x="23" y="7"/>
                    </a:lnTo>
                    <a:lnTo>
                      <a:pt x="28" y="10"/>
                    </a:lnTo>
                    <a:lnTo>
                      <a:pt x="33" y="13"/>
                    </a:lnTo>
                    <a:lnTo>
                      <a:pt x="36" y="17"/>
                    </a:lnTo>
                    <a:lnTo>
                      <a:pt x="39" y="23"/>
                    </a:lnTo>
                    <a:lnTo>
                      <a:pt x="42" y="29"/>
                    </a:lnTo>
                    <a:lnTo>
                      <a:pt x="42" y="35"/>
                    </a:lnTo>
                    <a:lnTo>
                      <a:pt x="43" y="40"/>
                    </a:lnTo>
                    <a:lnTo>
                      <a:pt x="42" y="46"/>
                    </a:lnTo>
                    <a:lnTo>
                      <a:pt x="40" y="53"/>
                    </a:lnTo>
                    <a:lnTo>
                      <a:pt x="39" y="59"/>
                    </a:lnTo>
                    <a:lnTo>
                      <a:pt x="34" y="65"/>
                    </a:lnTo>
                    <a:lnTo>
                      <a:pt x="31" y="70"/>
                    </a:lnTo>
                    <a:lnTo>
                      <a:pt x="25" y="76"/>
                    </a:lnTo>
                    <a:lnTo>
                      <a:pt x="28" y="79"/>
                    </a:lnTo>
                    <a:lnTo>
                      <a:pt x="34" y="73"/>
                    </a:lnTo>
                    <a:lnTo>
                      <a:pt x="39" y="68"/>
                    </a:lnTo>
                    <a:lnTo>
                      <a:pt x="42" y="60"/>
                    </a:lnTo>
                    <a:lnTo>
                      <a:pt x="45" y="55"/>
                    </a:lnTo>
                    <a:lnTo>
                      <a:pt x="46" y="47"/>
                    </a:lnTo>
                    <a:lnTo>
                      <a:pt x="48" y="40"/>
                    </a:lnTo>
                    <a:lnTo>
                      <a:pt x="46" y="33"/>
                    </a:lnTo>
                    <a:lnTo>
                      <a:pt x="45" y="27"/>
                    </a:lnTo>
                    <a:lnTo>
                      <a:pt x="43" y="22"/>
                    </a:lnTo>
                    <a:lnTo>
                      <a:pt x="40" y="16"/>
                    </a:lnTo>
                    <a:lnTo>
                      <a:pt x="36" y="10"/>
                    </a:lnTo>
                    <a:lnTo>
                      <a:pt x="31" y="6"/>
                    </a:lnTo>
                    <a:lnTo>
                      <a:pt x="25" y="3"/>
                    </a:lnTo>
                    <a:lnTo>
                      <a:pt x="17" y="2"/>
                    </a:lnTo>
                    <a:lnTo>
                      <a:pt x="10" y="0"/>
                    </a:lnTo>
                    <a:lnTo>
                      <a:pt x="2" y="2"/>
                    </a:lnTo>
                    <a:lnTo>
                      <a:pt x="3" y="3"/>
                    </a:lnTo>
                    <a:lnTo>
                      <a:pt x="2" y="2"/>
                    </a:lnTo>
                    <a:lnTo>
                      <a:pt x="0" y="2"/>
                    </a:lnTo>
                    <a:lnTo>
                      <a:pt x="0" y="5"/>
                    </a:lnTo>
                    <a:lnTo>
                      <a:pt x="2" y="6"/>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89" name="Freeform 315"/>
              <p:cNvSpPr>
                <a:spLocks/>
              </p:cNvSpPr>
              <p:nvPr/>
            </p:nvSpPr>
            <p:spPr bwMode="auto">
              <a:xfrm>
                <a:off x="4978" y="3577"/>
                <a:ext cx="27" cy="177"/>
              </a:xfrm>
              <a:custGeom>
                <a:avLst/>
                <a:gdLst>
                  <a:gd name="T0" fmla="*/ 4 w 55"/>
                  <a:gd name="T1" fmla="*/ 0 h 354"/>
                  <a:gd name="T2" fmla="*/ 4 w 55"/>
                  <a:gd name="T3" fmla="*/ 1 h 354"/>
                  <a:gd name="T4" fmla="*/ 2 w 55"/>
                  <a:gd name="T5" fmla="*/ 10 h 354"/>
                  <a:gd name="T6" fmla="*/ 1 w 55"/>
                  <a:gd name="T7" fmla="*/ 17 h 354"/>
                  <a:gd name="T8" fmla="*/ 0 w 55"/>
                  <a:gd name="T9" fmla="*/ 21 h 354"/>
                  <a:gd name="T10" fmla="*/ 0 w 55"/>
                  <a:gd name="T11" fmla="*/ 25 h 354"/>
                  <a:gd name="T12" fmla="*/ 0 w 55"/>
                  <a:gd name="T13" fmla="*/ 26 h 354"/>
                  <a:gd name="T14" fmla="*/ 0 w 55"/>
                  <a:gd name="T15" fmla="*/ 28 h 354"/>
                  <a:gd name="T16" fmla="*/ 0 w 55"/>
                  <a:gd name="T17" fmla="*/ 29 h 354"/>
                  <a:gd name="T18" fmla="*/ 1 w 55"/>
                  <a:gd name="T19" fmla="*/ 31 h 354"/>
                  <a:gd name="T20" fmla="*/ 3 w 55"/>
                  <a:gd name="T21" fmla="*/ 37 h 354"/>
                  <a:gd name="T22" fmla="*/ 6 w 55"/>
                  <a:gd name="T23" fmla="*/ 45 h 354"/>
                  <a:gd name="T24" fmla="*/ 6 w 55"/>
                  <a:gd name="T25" fmla="*/ 44 h 354"/>
                  <a:gd name="T26" fmla="*/ 4 w 55"/>
                  <a:gd name="T27" fmla="*/ 37 h 354"/>
                  <a:gd name="T28" fmla="*/ 2 w 55"/>
                  <a:gd name="T29" fmla="*/ 31 h 354"/>
                  <a:gd name="T30" fmla="*/ 1 w 55"/>
                  <a:gd name="T31" fmla="*/ 29 h 354"/>
                  <a:gd name="T32" fmla="*/ 1 w 55"/>
                  <a:gd name="T33" fmla="*/ 27 h 354"/>
                  <a:gd name="T34" fmla="*/ 0 w 55"/>
                  <a:gd name="T35" fmla="*/ 26 h 354"/>
                  <a:gd name="T36" fmla="*/ 0 w 55"/>
                  <a:gd name="T37" fmla="*/ 25 h 354"/>
                  <a:gd name="T38" fmla="*/ 1 w 55"/>
                  <a:gd name="T39" fmla="*/ 21 h 354"/>
                  <a:gd name="T40" fmla="*/ 1 w 55"/>
                  <a:gd name="T41" fmla="*/ 17 h 354"/>
                  <a:gd name="T42" fmla="*/ 3 w 55"/>
                  <a:gd name="T43" fmla="*/ 10 h 354"/>
                  <a:gd name="T44" fmla="*/ 4 w 55"/>
                  <a:gd name="T45" fmla="*/ 1 h 354"/>
                  <a:gd name="T46" fmla="*/ 4 w 55"/>
                  <a:gd name="T47" fmla="*/ 1 h 354"/>
                  <a:gd name="T48" fmla="*/ 4 w 55"/>
                  <a:gd name="T49" fmla="*/ 1 h 354"/>
                  <a:gd name="T50" fmla="*/ 4 w 55"/>
                  <a:gd name="T51" fmla="*/ 0 h 354"/>
                  <a:gd name="T52" fmla="*/ 4 w 55"/>
                  <a:gd name="T53" fmla="*/ 0 h 354"/>
                  <a:gd name="T54" fmla="*/ 4 w 55"/>
                  <a:gd name="T55" fmla="*/ 0 h 354"/>
                  <a:gd name="T56" fmla="*/ 4 w 55"/>
                  <a:gd name="T57" fmla="*/ 1 h 354"/>
                  <a:gd name="T58" fmla="*/ 4 w 55"/>
                  <a:gd name="T59" fmla="*/ 0 h 3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5" h="354">
                    <a:moveTo>
                      <a:pt x="36" y="0"/>
                    </a:moveTo>
                    <a:lnTo>
                      <a:pt x="33" y="1"/>
                    </a:lnTo>
                    <a:lnTo>
                      <a:pt x="20" y="77"/>
                    </a:lnTo>
                    <a:lnTo>
                      <a:pt x="10" y="130"/>
                    </a:lnTo>
                    <a:lnTo>
                      <a:pt x="4" y="166"/>
                    </a:lnTo>
                    <a:lnTo>
                      <a:pt x="0" y="193"/>
                    </a:lnTo>
                    <a:lnTo>
                      <a:pt x="2" y="205"/>
                    </a:lnTo>
                    <a:lnTo>
                      <a:pt x="4" y="217"/>
                    </a:lnTo>
                    <a:lnTo>
                      <a:pt x="7" y="232"/>
                    </a:lnTo>
                    <a:lnTo>
                      <a:pt x="13" y="248"/>
                    </a:lnTo>
                    <a:lnTo>
                      <a:pt x="28" y="291"/>
                    </a:lnTo>
                    <a:lnTo>
                      <a:pt x="52" y="354"/>
                    </a:lnTo>
                    <a:lnTo>
                      <a:pt x="55" y="352"/>
                    </a:lnTo>
                    <a:lnTo>
                      <a:pt x="33" y="289"/>
                    </a:lnTo>
                    <a:lnTo>
                      <a:pt x="17" y="246"/>
                    </a:lnTo>
                    <a:lnTo>
                      <a:pt x="11" y="230"/>
                    </a:lnTo>
                    <a:lnTo>
                      <a:pt x="8" y="216"/>
                    </a:lnTo>
                    <a:lnTo>
                      <a:pt x="7" y="205"/>
                    </a:lnTo>
                    <a:lnTo>
                      <a:pt x="5" y="193"/>
                    </a:lnTo>
                    <a:lnTo>
                      <a:pt x="8" y="166"/>
                    </a:lnTo>
                    <a:lnTo>
                      <a:pt x="14" y="130"/>
                    </a:lnTo>
                    <a:lnTo>
                      <a:pt x="25" y="79"/>
                    </a:lnTo>
                    <a:lnTo>
                      <a:pt x="37" y="1"/>
                    </a:lnTo>
                    <a:lnTo>
                      <a:pt x="36" y="3"/>
                    </a:lnTo>
                    <a:lnTo>
                      <a:pt x="37" y="1"/>
                    </a:lnTo>
                    <a:lnTo>
                      <a:pt x="37" y="0"/>
                    </a:lnTo>
                    <a:lnTo>
                      <a:pt x="36" y="0"/>
                    </a:lnTo>
                    <a:lnTo>
                      <a:pt x="34" y="0"/>
                    </a:lnTo>
                    <a:lnTo>
                      <a:pt x="33" y="1"/>
                    </a:lnTo>
                    <a:lnTo>
                      <a:pt x="3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0" name="Freeform 316"/>
              <p:cNvSpPr>
                <a:spLocks/>
              </p:cNvSpPr>
              <p:nvPr/>
            </p:nvSpPr>
            <p:spPr bwMode="auto">
              <a:xfrm>
                <a:off x="4995" y="3547"/>
                <a:ext cx="25" cy="31"/>
              </a:xfrm>
              <a:custGeom>
                <a:avLst/>
                <a:gdLst>
                  <a:gd name="T0" fmla="*/ 6 w 49"/>
                  <a:gd name="T1" fmla="*/ 0 h 63"/>
                  <a:gd name="T2" fmla="*/ 6 w 49"/>
                  <a:gd name="T3" fmla="*/ 0 h 63"/>
                  <a:gd name="T4" fmla="*/ 6 w 49"/>
                  <a:gd name="T5" fmla="*/ 1 h 63"/>
                  <a:gd name="T6" fmla="*/ 6 w 49"/>
                  <a:gd name="T7" fmla="*/ 3 h 63"/>
                  <a:gd name="T8" fmla="*/ 6 w 49"/>
                  <a:gd name="T9" fmla="*/ 4 h 63"/>
                  <a:gd name="T10" fmla="*/ 5 w 49"/>
                  <a:gd name="T11" fmla="*/ 5 h 63"/>
                  <a:gd name="T12" fmla="*/ 4 w 49"/>
                  <a:gd name="T13" fmla="*/ 6 h 63"/>
                  <a:gd name="T14" fmla="*/ 3 w 49"/>
                  <a:gd name="T15" fmla="*/ 6 h 63"/>
                  <a:gd name="T16" fmla="*/ 2 w 49"/>
                  <a:gd name="T17" fmla="*/ 7 h 63"/>
                  <a:gd name="T18" fmla="*/ 0 w 49"/>
                  <a:gd name="T19" fmla="*/ 7 h 63"/>
                  <a:gd name="T20" fmla="*/ 0 w 49"/>
                  <a:gd name="T21" fmla="*/ 7 h 63"/>
                  <a:gd name="T22" fmla="*/ 2 w 49"/>
                  <a:gd name="T23" fmla="*/ 7 h 63"/>
                  <a:gd name="T24" fmla="*/ 3 w 49"/>
                  <a:gd name="T25" fmla="*/ 7 h 63"/>
                  <a:gd name="T26" fmla="*/ 5 w 49"/>
                  <a:gd name="T27" fmla="*/ 6 h 63"/>
                  <a:gd name="T28" fmla="*/ 6 w 49"/>
                  <a:gd name="T29" fmla="*/ 5 h 63"/>
                  <a:gd name="T30" fmla="*/ 6 w 49"/>
                  <a:gd name="T31" fmla="*/ 4 h 63"/>
                  <a:gd name="T32" fmla="*/ 7 w 49"/>
                  <a:gd name="T33" fmla="*/ 3 h 63"/>
                  <a:gd name="T34" fmla="*/ 7 w 49"/>
                  <a:gd name="T35" fmla="*/ 1 h 63"/>
                  <a:gd name="T36" fmla="*/ 6 w 49"/>
                  <a:gd name="T37" fmla="*/ 0 h 63"/>
                  <a:gd name="T38" fmla="*/ 6 w 49"/>
                  <a:gd name="T39" fmla="*/ 0 h 63"/>
                  <a:gd name="T40" fmla="*/ 6 w 49"/>
                  <a:gd name="T41" fmla="*/ 0 h 63"/>
                  <a:gd name="T42" fmla="*/ 6 w 49"/>
                  <a:gd name="T43" fmla="*/ 0 h 63"/>
                  <a:gd name="T44" fmla="*/ 6 w 49"/>
                  <a:gd name="T45" fmla="*/ 0 h 63"/>
                  <a:gd name="T46" fmla="*/ 6 w 49"/>
                  <a:gd name="T47" fmla="*/ 0 h 63"/>
                  <a:gd name="T48" fmla="*/ 6 w 49"/>
                  <a:gd name="T49" fmla="*/ 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9" h="63">
                    <a:moveTo>
                      <a:pt x="42" y="3"/>
                    </a:moveTo>
                    <a:lnTo>
                      <a:pt x="42" y="3"/>
                    </a:lnTo>
                    <a:lnTo>
                      <a:pt x="44" y="14"/>
                    </a:lnTo>
                    <a:lnTo>
                      <a:pt x="44" y="25"/>
                    </a:lnTo>
                    <a:lnTo>
                      <a:pt x="41" y="34"/>
                    </a:lnTo>
                    <a:lnTo>
                      <a:pt x="36" y="41"/>
                    </a:lnTo>
                    <a:lnTo>
                      <a:pt x="30" y="48"/>
                    </a:lnTo>
                    <a:lnTo>
                      <a:pt x="21" y="53"/>
                    </a:lnTo>
                    <a:lnTo>
                      <a:pt x="10" y="57"/>
                    </a:lnTo>
                    <a:lnTo>
                      <a:pt x="0" y="60"/>
                    </a:lnTo>
                    <a:lnTo>
                      <a:pt x="0" y="63"/>
                    </a:lnTo>
                    <a:lnTo>
                      <a:pt x="12" y="61"/>
                    </a:lnTo>
                    <a:lnTo>
                      <a:pt x="24" y="57"/>
                    </a:lnTo>
                    <a:lnTo>
                      <a:pt x="33" y="51"/>
                    </a:lnTo>
                    <a:lnTo>
                      <a:pt x="41" y="44"/>
                    </a:lnTo>
                    <a:lnTo>
                      <a:pt x="45" y="35"/>
                    </a:lnTo>
                    <a:lnTo>
                      <a:pt x="49" y="25"/>
                    </a:lnTo>
                    <a:lnTo>
                      <a:pt x="49" y="14"/>
                    </a:lnTo>
                    <a:lnTo>
                      <a:pt x="45" y="1"/>
                    </a:lnTo>
                    <a:lnTo>
                      <a:pt x="45" y="0"/>
                    </a:lnTo>
                    <a:lnTo>
                      <a:pt x="44" y="0"/>
                    </a:lnTo>
                    <a:lnTo>
                      <a:pt x="42" y="1"/>
                    </a:lnTo>
                    <a:lnTo>
                      <a:pt x="4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1" name="Freeform 317"/>
              <p:cNvSpPr>
                <a:spLocks/>
              </p:cNvSpPr>
              <p:nvPr/>
            </p:nvSpPr>
            <p:spPr bwMode="auto">
              <a:xfrm>
                <a:off x="4959" y="3534"/>
                <a:ext cx="59" cy="14"/>
              </a:xfrm>
              <a:custGeom>
                <a:avLst/>
                <a:gdLst>
                  <a:gd name="T0" fmla="*/ 0 w 119"/>
                  <a:gd name="T1" fmla="*/ 3 h 29"/>
                  <a:gd name="T2" fmla="*/ 0 w 119"/>
                  <a:gd name="T3" fmla="*/ 3 h 29"/>
                  <a:gd name="T4" fmla="*/ 2 w 119"/>
                  <a:gd name="T5" fmla="*/ 2 h 29"/>
                  <a:gd name="T6" fmla="*/ 7 w 119"/>
                  <a:gd name="T7" fmla="*/ 1 h 29"/>
                  <a:gd name="T8" fmla="*/ 8 w 119"/>
                  <a:gd name="T9" fmla="*/ 0 h 29"/>
                  <a:gd name="T10" fmla="*/ 9 w 119"/>
                  <a:gd name="T11" fmla="*/ 0 h 29"/>
                  <a:gd name="T12" fmla="*/ 10 w 119"/>
                  <a:gd name="T13" fmla="*/ 0 h 29"/>
                  <a:gd name="T14" fmla="*/ 11 w 119"/>
                  <a:gd name="T15" fmla="*/ 0 h 29"/>
                  <a:gd name="T16" fmla="*/ 12 w 119"/>
                  <a:gd name="T17" fmla="*/ 1 h 29"/>
                  <a:gd name="T18" fmla="*/ 13 w 119"/>
                  <a:gd name="T19" fmla="*/ 1 h 29"/>
                  <a:gd name="T20" fmla="*/ 14 w 119"/>
                  <a:gd name="T21" fmla="*/ 2 h 29"/>
                  <a:gd name="T22" fmla="*/ 14 w 119"/>
                  <a:gd name="T23" fmla="*/ 3 h 29"/>
                  <a:gd name="T24" fmla="*/ 14 w 119"/>
                  <a:gd name="T25" fmla="*/ 3 h 29"/>
                  <a:gd name="T26" fmla="*/ 14 w 119"/>
                  <a:gd name="T27" fmla="*/ 2 h 29"/>
                  <a:gd name="T28" fmla="*/ 13 w 119"/>
                  <a:gd name="T29" fmla="*/ 1 h 29"/>
                  <a:gd name="T30" fmla="*/ 12 w 119"/>
                  <a:gd name="T31" fmla="*/ 0 h 29"/>
                  <a:gd name="T32" fmla="*/ 11 w 119"/>
                  <a:gd name="T33" fmla="*/ 0 h 29"/>
                  <a:gd name="T34" fmla="*/ 10 w 119"/>
                  <a:gd name="T35" fmla="*/ 0 h 29"/>
                  <a:gd name="T36" fmla="*/ 9 w 119"/>
                  <a:gd name="T37" fmla="*/ 0 h 29"/>
                  <a:gd name="T38" fmla="*/ 8 w 119"/>
                  <a:gd name="T39" fmla="*/ 0 h 29"/>
                  <a:gd name="T40" fmla="*/ 6 w 119"/>
                  <a:gd name="T41" fmla="*/ 0 h 29"/>
                  <a:gd name="T42" fmla="*/ 2 w 119"/>
                  <a:gd name="T43" fmla="*/ 2 h 29"/>
                  <a:gd name="T44" fmla="*/ 0 w 119"/>
                  <a:gd name="T45" fmla="*/ 2 h 29"/>
                  <a:gd name="T46" fmla="*/ 0 w 119"/>
                  <a:gd name="T47" fmla="*/ 3 h 29"/>
                  <a:gd name="T48" fmla="*/ 0 w 119"/>
                  <a:gd name="T49" fmla="*/ 2 h 29"/>
                  <a:gd name="T50" fmla="*/ 0 w 119"/>
                  <a:gd name="T51" fmla="*/ 2 h 29"/>
                  <a:gd name="T52" fmla="*/ 0 w 119"/>
                  <a:gd name="T53" fmla="*/ 2 h 29"/>
                  <a:gd name="T54" fmla="*/ 0 w 119"/>
                  <a:gd name="T55" fmla="*/ 3 h 29"/>
                  <a:gd name="T56" fmla="*/ 0 w 119"/>
                  <a:gd name="T57" fmla="*/ 3 h 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9" h="29">
                    <a:moveTo>
                      <a:pt x="0" y="26"/>
                    </a:moveTo>
                    <a:lnTo>
                      <a:pt x="0" y="26"/>
                    </a:lnTo>
                    <a:lnTo>
                      <a:pt x="22" y="21"/>
                    </a:lnTo>
                    <a:lnTo>
                      <a:pt x="57" y="9"/>
                    </a:lnTo>
                    <a:lnTo>
                      <a:pt x="66" y="6"/>
                    </a:lnTo>
                    <a:lnTo>
                      <a:pt x="77" y="4"/>
                    </a:lnTo>
                    <a:lnTo>
                      <a:pt x="86" y="4"/>
                    </a:lnTo>
                    <a:lnTo>
                      <a:pt x="93" y="6"/>
                    </a:lnTo>
                    <a:lnTo>
                      <a:pt x="101" y="9"/>
                    </a:lnTo>
                    <a:lnTo>
                      <a:pt x="107" y="13"/>
                    </a:lnTo>
                    <a:lnTo>
                      <a:pt x="112" y="19"/>
                    </a:lnTo>
                    <a:lnTo>
                      <a:pt x="116" y="29"/>
                    </a:lnTo>
                    <a:lnTo>
                      <a:pt x="119" y="27"/>
                    </a:lnTo>
                    <a:lnTo>
                      <a:pt x="116" y="17"/>
                    </a:lnTo>
                    <a:lnTo>
                      <a:pt x="110" y="10"/>
                    </a:lnTo>
                    <a:lnTo>
                      <a:pt x="103" y="4"/>
                    </a:lnTo>
                    <a:lnTo>
                      <a:pt x="95" y="1"/>
                    </a:lnTo>
                    <a:lnTo>
                      <a:pt x="86" y="0"/>
                    </a:lnTo>
                    <a:lnTo>
                      <a:pt x="75" y="0"/>
                    </a:lnTo>
                    <a:lnTo>
                      <a:pt x="66" y="1"/>
                    </a:lnTo>
                    <a:lnTo>
                      <a:pt x="55" y="4"/>
                    </a:lnTo>
                    <a:lnTo>
                      <a:pt x="20" y="19"/>
                    </a:lnTo>
                    <a:lnTo>
                      <a:pt x="5" y="23"/>
                    </a:lnTo>
                    <a:lnTo>
                      <a:pt x="5" y="24"/>
                    </a:lnTo>
                    <a:lnTo>
                      <a:pt x="5" y="23"/>
                    </a:lnTo>
                    <a:lnTo>
                      <a:pt x="3" y="23"/>
                    </a:lnTo>
                    <a:lnTo>
                      <a:pt x="0" y="23"/>
                    </a:lnTo>
                    <a:lnTo>
                      <a:pt x="0" y="24"/>
                    </a:lnTo>
                    <a:lnTo>
                      <a:pt x="0"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2" name="Freeform 318"/>
              <p:cNvSpPr>
                <a:spLocks/>
              </p:cNvSpPr>
              <p:nvPr/>
            </p:nvSpPr>
            <p:spPr bwMode="auto">
              <a:xfrm>
                <a:off x="4864" y="3528"/>
                <a:ext cx="97" cy="19"/>
              </a:xfrm>
              <a:custGeom>
                <a:avLst/>
                <a:gdLst>
                  <a:gd name="T0" fmla="*/ 1 w 194"/>
                  <a:gd name="T1" fmla="*/ 1 h 38"/>
                  <a:gd name="T2" fmla="*/ 1 w 194"/>
                  <a:gd name="T3" fmla="*/ 1 h 38"/>
                  <a:gd name="T4" fmla="*/ 2 w 194"/>
                  <a:gd name="T5" fmla="*/ 2 h 38"/>
                  <a:gd name="T6" fmla="*/ 4 w 194"/>
                  <a:gd name="T7" fmla="*/ 2 h 38"/>
                  <a:gd name="T8" fmla="*/ 6 w 194"/>
                  <a:gd name="T9" fmla="*/ 3 h 38"/>
                  <a:gd name="T10" fmla="*/ 8 w 194"/>
                  <a:gd name="T11" fmla="*/ 3 h 38"/>
                  <a:gd name="T12" fmla="*/ 12 w 194"/>
                  <a:gd name="T13" fmla="*/ 3 h 38"/>
                  <a:gd name="T14" fmla="*/ 15 w 194"/>
                  <a:gd name="T15" fmla="*/ 3 h 38"/>
                  <a:gd name="T16" fmla="*/ 18 w 194"/>
                  <a:gd name="T17" fmla="*/ 3 h 38"/>
                  <a:gd name="T18" fmla="*/ 21 w 194"/>
                  <a:gd name="T19" fmla="*/ 3 h 38"/>
                  <a:gd name="T20" fmla="*/ 22 w 194"/>
                  <a:gd name="T21" fmla="*/ 4 h 38"/>
                  <a:gd name="T22" fmla="*/ 23 w 194"/>
                  <a:gd name="T23" fmla="*/ 4 h 38"/>
                  <a:gd name="T24" fmla="*/ 24 w 194"/>
                  <a:gd name="T25" fmla="*/ 4 h 38"/>
                  <a:gd name="T26" fmla="*/ 24 w 194"/>
                  <a:gd name="T27" fmla="*/ 5 h 38"/>
                  <a:gd name="T28" fmla="*/ 25 w 194"/>
                  <a:gd name="T29" fmla="*/ 5 h 38"/>
                  <a:gd name="T30" fmla="*/ 24 w 194"/>
                  <a:gd name="T31" fmla="*/ 4 h 38"/>
                  <a:gd name="T32" fmla="*/ 23 w 194"/>
                  <a:gd name="T33" fmla="*/ 4 h 38"/>
                  <a:gd name="T34" fmla="*/ 22 w 194"/>
                  <a:gd name="T35" fmla="*/ 3 h 38"/>
                  <a:gd name="T36" fmla="*/ 21 w 194"/>
                  <a:gd name="T37" fmla="*/ 3 h 38"/>
                  <a:gd name="T38" fmla="*/ 18 w 194"/>
                  <a:gd name="T39" fmla="*/ 3 h 38"/>
                  <a:gd name="T40" fmla="*/ 15 w 194"/>
                  <a:gd name="T41" fmla="*/ 3 h 38"/>
                  <a:gd name="T42" fmla="*/ 12 w 194"/>
                  <a:gd name="T43" fmla="*/ 3 h 38"/>
                  <a:gd name="T44" fmla="*/ 8 w 194"/>
                  <a:gd name="T45" fmla="*/ 2 h 38"/>
                  <a:gd name="T46" fmla="*/ 6 w 194"/>
                  <a:gd name="T47" fmla="*/ 2 h 38"/>
                  <a:gd name="T48" fmla="*/ 5 w 194"/>
                  <a:gd name="T49" fmla="*/ 2 h 38"/>
                  <a:gd name="T50" fmla="*/ 3 w 194"/>
                  <a:gd name="T51" fmla="*/ 1 h 38"/>
                  <a:gd name="T52" fmla="*/ 1 w 194"/>
                  <a:gd name="T53" fmla="*/ 0 h 38"/>
                  <a:gd name="T54" fmla="*/ 1 w 194"/>
                  <a:gd name="T55" fmla="*/ 0 h 38"/>
                  <a:gd name="T56" fmla="*/ 1 w 194"/>
                  <a:gd name="T57" fmla="*/ 0 h 38"/>
                  <a:gd name="T58" fmla="*/ 1 w 194"/>
                  <a:gd name="T59" fmla="*/ 0 h 38"/>
                  <a:gd name="T60" fmla="*/ 1 w 194"/>
                  <a:gd name="T61" fmla="*/ 1 h 38"/>
                  <a:gd name="T62" fmla="*/ 0 w 194"/>
                  <a:gd name="T63" fmla="*/ 1 h 38"/>
                  <a:gd name="T64" fmla="*/ 1 w 194"/>
                  <a:gd name="T65" fmla="*/ 1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4" h="38">
                    <a:moveTo>
                      <a:pt x="1" y="5"/>
                    </a:moveTo>
                    <a:lnTo>
                      <a:pt x="1" y="5"/>
                    </a:lnTo>
                    <a:lnTo>
                      <a:pt x="16" y="10"/>
                    </a:lnTo>
                    <a:lnTo>
                      <a:pt x="32" y="15"/>
                    </a:lnTo>
                    <a:lnTo>
                      <a:pt x="47" y="19"/>
                    </a:lnTo>
                    <a:lnTo>
                      <a:pt x="62" y="21"/>
                    </a:lnTo>
                    <a:lnTo>
                      <a:pt x="91" y="22"/>
                    </a:lnTo>
                    <a:lnTo>
                      <a:pt x="119" y="22"/>
                    </a:lnTo>
                    <a:lnTo>
                      <a:pt x="143" y="22"/>
                    </a:lnTo>
                    <a:lnTo>
                      <a:pt x="163" y="23"/>
                    </a:lnTo>
                    <a:lnTo>
                      <a:pt x="172" y="25"/>
                    </a:lnTo>
                    <a:lnTo>
                      <a:pt x="180" y="28"/>
                    </a:lnTo>
                    <a:lnTo>
                      <a:pt x="185" y="32"/>
                    </a:lnTo>
                    <a:lnTo>
                      <a:pt x="189" y="38"/>
                    </a:lnTo>
                    <a:lnTo>
                      <a:pt x="194" y="36"/>
                    </a:lnTo>
                    <a:lnTo>
                      <a:pt x="188" y="29"/>
                    </a:lnTo>
                    <a:lnTo>
                      <a:pt x="182" y="25"/>
                    </a:lnTo>
                    <a:lnTo>
                      <a:pt x="174" y="21"/>
                    </a:lnTo>
                    <a:lnTo>
                      <a:pt x="165" y="19"/>
                    </a:lnTo>
                    <a:lnTo>
                      <a:pt x="143" y="18"/>
                    </a:lnTo>
                    <a:lnTo>
                      <a:pt x="119" y="18"/>
                    </a:lnTo>
                    <a:lnTo>
                      <a:pt x="91" y="18"/>
                    </a:lnTo>
                    <a:lnTo>
                      <a:pt x="62" y="16"/>
                    </a:lnTo>
                    <a:lnTo>
                      <a:pt x="47" y="15"/>
                    </a:lnTo>
                    <a:lnTo>
                      <a:pt x="33" y="10"/>
                    </a:lnTo>
                    <a:lnTo>
                      <a:pt x="18" y="6"/>
                    </a:lnTo>
                    <a:lnTo>
                      <a:pt x="4" y="0"/>
                    </a:lnTo>
                    <a:lnTo>
                      <a:pt x="1" y="0"/>
                    </a:lnTo>
                    <a:lnTo>
                      <a:pt x="1" y="2"/>
                    </a:lnTo>
                    <a:lnTo>
                      <a:pt x="0" y="3"/>
                    </a:lnTo>
                    <a:lnTo>
                      <a:pt x="1"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3" name="Freeform 319"/>
              <p:cNvSpPr>
                <a:spLocks/>
              </p:cNvSpPr>
              <p:nvPr/>
            </p:nvSpPr>
            <p:spPr bwMode="auto">
              <a:xfrm>
                <a:off x="4680" y="3432"/>
                <a:ext cx="186" cy="98"/>
              </a:xfrm>
              <a:custGeom>
                <a:avLst/>
                <a:gdLst>
                  <a:gd name="T0" fmla="*/ 0 w 371"/>
                  <a:gd name="T1" fmla="*/ 1 h 196"/>
                  <a:gd name="T2" fmla="*/ 0 w 371"/>
                  <a:gd name="T3" fmla="*/ 1 h 196"/>
                  <a:gd name="T4" fmla="*/ 3 w 371"/>
                  <a:gd name="T5" fmla="*/ 3 h 196"/>
                  <a:gd name="T6" fmla="*/ 5 w 371"/>
                  <a:gd name="T7" fmla="*/ 5 h 196"/>
                  <a:gd name="T8" fmla="*/ 7 w 371"/>
                  <a:gd name="T9" fmla="*/ 7 h 196"/>
                  <a:gd name="T10" fmla="*/ 10 w 371"/>
                  <a:gd name="T11" fmla="*/ 9 h 196"/>
                  <a:gd name="T12" fmla="*/ 12 w 371"/>
                  <a:gd name="T13" fmla="*/ 10 h 196"/>
                  <a:gd name="T14" fmla="*/ 15 w 371"/>
                  <a:gd name="T15" fmla="*/ 12 h 196"/>
                  <a:gd name="T16" fmla="*/ 18 w 371"/>
                  <a:gd name="T17" fmla="*/ 13 h 196"/>
                  <a:gd name="T18" fmla="*/ 21 w 371"/>
                  <a:gd name="T19" fmla="*/ 15 h 196"/>
                  <a:gd name="T20" fmla="*/ 27 w 371"/>
                  <a:gd name="T21" fmla="*/ 17 h 196"/>
                  <a:gd name="T22" fmla="*/ 33 w 371"/>
                  <a:gd name="T23" fmla="*/ 19 h 196"/>
                  <a:gd name="T24" fmla="*/ 40 w 371"/>
                  <a:gd name="T25" fmla="*/ 22 h 196"/>
                  <a:gd name="T26" fmla="*/ 46 w 371"/>
                  <a:gd name="T27" fmla="*/ 25 h 196"/>
                  <a:gd name="T28" fmla="*/ 47 w 371"/>
                  <a:gd name="T29" fmla="*/ 24 h 196"/>
                  <a:gd name="T30" fmla="*/ 40 w 371"/>
                  <a:gd name="T31" fmla="*/ 21 h 196"/>
                  <a:gd name="T32" fmla="*/ 33 w 371"/>
                  <a:gd name="T33" fmla="*/ 19 h 196"/>
                  <a:gd name="T34" fmla="*/ 27 w 371"/>
                  <a:gd name="T35" fmla="*/ 16 h 196"/>
                  <a:gd name="T36" fmla="*/ 21 w 371"/>
                  <a:gd name="T37" fmla="*/ 14 h 196"/>
                  <a:gd name="T38" fmla="*/ 18 w 371"/>
                  <a:gd name="T39" fmla="*/ 13 h 196"/>
                  <a:gd name="T40" fmla="*/ 15 w 371"/>
                  <a:gd name="T41" fmla="*/ 11 h 196"/>
                  <a:gd name="T42" fmla="*/ 12 w 371"/>
                  <a:gd name="T43" fmla="*/ 10 h 196"/>
                  <a:gd name="T44" fmla="*/ 10 w 371"/>
                  <a:gd name="T45" fmla="*/ 8 h 196"/>
                  <a:gd name="T46" fmla="*/ 7 w 371"/>
                  <a:gd name="T47" fmla="*/ 7 h 196"/>
                  <a:gd name="T48" fmla="*/ 5 w 371"/>
                  <a:gd name="T49" fmla="*/ 5 h 196"/>
                  <a:gd name="T50" fmla="*/ 3 w 371"/>
                  <a:gd name="T51" fmla="*/ 3 h 196"/>
                  <a:gd name="T52" fmla="*/ 1 w 371"/>
                  <a:gd name="T53" fmla="*/ 1 h 196"/>
                  <a:gd name="T54" fmla="*/ 1 w 371"/>
                  <a:gd name="T55" fmla="*/ 1 h 196"/>
                  <a:gd name="T56" fmla="*/ 1 w 371"/>
                  <a:gd name="T57" fmla="*/ 1 h 196"/>
                  <a:gd name="T58" fmla="*/ 1 w 371"/>
                  <a:gd name="T59" fmla="*/ 0 h 196"/>
                  <a:gd name="T60" fmla="*/ 0 w 371"/>
                  <a:gd name="T61" fmla="*/ 0 h 196"/>
                  <a:gd name="T62" fmla="*/ 0 w 371"/>
                  <a:gd name="T63" fmla="*/ 1 h 196"/>
                  <a:gd name="T64" fmla="*/ 0 w 371"/>
                  <a:gd name="T65" fmla="*/ 1 h 1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71" h="196">
                    <a:moveTo>
                      <a:pt x="0" y="2"/>
                    </a:moveTo>
                    <a:lnTo>
                      <a:pt x="0" y="2"/>
                    </a:lnTo>
                    <a:lnTo>
                      <a:pt x="17" y="22"/>
                    </a:lnTo>
                    <a:lnTo>
                      <a:pt x="33" y="38"/>
                    </a:lnTo>
                    <a:lnTo>
                      <a:pt x="53" y="54"/>
                    </a:lnTo>
                    <a:lnTo>
                      <a:pt x="73" y="68"/>
                    </a:lnTo>
                    <a:lnTo>
                      <a:pt x="93" y="80"/>
                    </a:lnTo>
                    <a:lnTo>
                      <a:pt x="116" y="91"/>
                    </a:lnTo>
                    <a:lnTo>
                      <a:pt x="139" y="103"/>
                    </a:lnTo>
                    <a:lnTo>
                      <a:pt x="162" y="113"/>
                    </a:lnTo>
                    <a:lnTo>
                      <a:pt x="211" y="131"/>
                    </a:lnTo>
                    <a:lnTo>
                      <a:pt x="263" y="150"/>
                    </a:lnTo>
                    <a:lnTo>
                      <a:pt x="315" y="171"/>
                    </a:lnTo>
                    <a:lnTo>
                      <a:pt x="368" y="196"/>
                    </a:lnTo>
                    <a:lnTo>
                      <a:pt x="371" y="191"/>
                    </a:lnTo>
                    <a:lnTo>
                      <a:pt x="316" y="167"/>
                    </a:lnTo>
                    <a:lnTo>
                      <a:pt x="264" y="147"/>
                    </a:lnTo>
                    <a:lnTo>
                      <a:pt x="212" y="127"/>
                    </a:lnTo>
                    <a:lnTo>
                      <a:pt x="163" y="108"/>
                    </a:lnTo>
                    <a:lnTo>
                      <a:pt x="140" y="98"/>
                    </a:lnTo>
                    <a:lnTo>
                      <a:pt x="117" y="88"/>
                    </a:lnTo>
                    <a:lnTo>
                      <a:pt x="96" y="77"/>
                    </a:lnTo>
                    <a:lnTo>
                      <a:pt x="75" y="64"/>
                    </a:lnTo>
                    <a:lnTo>
                      <a:pt x="56" y="51"/>
                    </a:lnTo>
                    <a:lnTo>
                      <a:pt x="36" y="35"/>
                    </a:lnTo>
                    <a:lnTo>
                      <a:pt x="20" y="20"/>
                    </a:lnTo>
                    <a:lnTo>
                      <a:pt x="4" y="1"/>
                    </a:lnTo>
                    <a:lnTo>
                      <a:pt x="3" y="0"/>
                    </a:lnTo>
                    <a:lnTo>
                      <a:pt x="0" y="0"/>
                    </a:lnTo>
                    <a:lnTo>
                      <a:pt x="0" y="1"/>
                    </a:lnTo>
                    <a:lnTo>
                      <a:pt x="0"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4" name="Freeform 320"/>
              <p:cNvSpPr>
                <a:spLocks/>
              </p:cNvSpPr>
              <p:nvPr/>
            </p:nvSpPr>
            <p:spPr bwMode="auto">
              <a:xfrm>
                <a:off x="4705" y="3492"/>
                <a:ext cx="2" cy="2"/>
              </a:xfrm>
              <a:custGeom>
                <a:avLst/>
                <a:gdLst>
                  <a:gd name="T0" fmla="*/ 1 w 4"/>
                  <a:gd name="T1" fmla="*/ 1 h 3"/>
                  <a:gd name="T2" fmla="*/ 1 w 4"/>
                  <a:gd name="T3" fmla="*/ 1 h 3"/>
                  <a:gd name="T4" fmla="*/ 1 w 4"/>
                  <a:gd name="T5" fmla="*/ 0 h 3"/>
                  <a:gd name="T6" fmla="*/ 1 w 4"/>
                  <a:gd name="T7" fmla="*/ 0 h 3"/>
                  <a:gd name="T8" fmla="*/ 0 w 4"/>
                  <a:gd name="T9" fmla="*/ 1 h 3"/>
                  <a:gd name="T10" fmla="*/ 1 w 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4" y="3"/>
                    </a:moveTo>
                    <a:lnTo>
                      <a:pt x="4" y="1"/>
                    </a:lnTo>
                    <a:lnTo>
                      <a:pt x="3" y="0"/>
                    </a:lnTo>
                    <a:lnTo>
                      <a:pt x="1" y="0"/>
                    </a:lnTo>
                    <a:lnTo>
                      <a:pt x="0" y="1"/>
                    </a:lnTo>
                    <a:lnTo>
                      <a:pt x="4"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5" name="Freeform 321"/>
              <p:cNvSpPr>
                <a:spLocks/>
              </p:cNvSpPr>
              <p:nvPr/>
            </p:nvSpPr>
            <p:spPr bwMode="auto">
              <a:xfrm>
                <a:off x="4703" y="3493"/>
                <a:ext cx="77" cy="65"/>
              </a:xfrm>
              <a:custGeom>
                <a:avLst/>
                <a:gdLst>
                  <a:gd name="T0" fmla="*/ 19 w 153"/>
                  <a:gd name="T1" fmla="*/ 17 h 129"/>
                  <a:gd name="T2" fmla="*/ 19 w 153"/>
                  <a:gd name="T3" fmla="*/ 16 h 129"/>
                  <a:gd name="T4" fmla="*/ 16 w 153"/>
                  <a:gd name="T5" fmla="*/ 15 h 129"/>
                  <a:gd name="T6" fmla="*/ 12 w 153"/>
                  <a:gd name="T7" fmla="*/ 13 h 129"/>
                  <a:gd name="T8" fmla="*/ 10 w 153"/>
                  <a:gd name="T9" fmla="*/ 12 h 129"/>
                  <a:gd name="T10" fmla="*/ 9 w 153"/>
                  <a:gd name="T11" fmla="*/ 11 h 129"/>
                  <a:gd name="T12" fmla="*/ 7 w 153"/>
                  <a:gd name="T13" fmla="*/ 10 h 129"/>
                  <a:gd name="T14" fmla="*/ 6 w 153"/>
                  <a:gd name="T15" fmla="*/ 9 h 129"/>
                  <a:gd name="T16" fmla="*/ 4 w 153"/>
                  <a:gd name="T17" fmla="*/ 8 h 129"/>
                  <a:gd name="T18" fmla="*/ 3 w 153"/>
                  <a:gd name="T19" fmla="*/ 7 h 129"/>
                  <a:gd name="T20" fmla="*/ 2 w 153"/>
                  <a:gd name="T21" fmla="*/ 6 h 129"/>
                  <a:gd name="T22" fmla="*/ 2 w 153"/>
                  <a:gd name="T23" fmla="*/ 5 h 129"/>
                  <a:gd name="T24" fmla="*/ 1 w 153"/>
                  <a:gd name="T25" fmla="*/ 4 h 129"/>
                  <a:gd name="T26" fmla="*/ 1 w 153"/>
                  <a:gd name="T27" fmla="*/ 3 h 129"/>
                  <a:gd name="T28" fmla="*/ 1 w 153"/>
                  <a:gd name="T29" fmla="*/ 2 h 129"/>
                  <a:gd name="T30" fmla="*/ 1 w 153"/>
                  <a:gd name="T31" fmla="*/ 1 h 129"/>
                  <a:gd name="T32" fmla="*/ 1 w 153"/>
                  <a:gd name="T33" fmla="*/ 0 h 129"/>
                  <a:gd name="T34" fmla="*/ 0 w 153"/>
                  <a:gd name="T35" fmla="*/ 2 h 129"/>
                  <a:gd name="T36" fmla="*/ 0 w 153"/>
                  <a:gd name="T37" fmla="*/ 3 h 129"/>
                  <a:gd name="T38" fmla="*/ 1 w 153"/>
                  <a:gd name="T39" fmla="*/ 4 h 129"/>
                  <a:gd name="T40" fmla="*/ 1 w 153"/>
                  <a:gd name="T41" fmla="*/ 5 h 129"/>
                  <a:gd name="T42" fmla="*/ 2 w 153"/>
                  <a:gd name="T43" fmla="*/ 6 h 129"/>
                  <a:gd name="T44" fmla="*/ 3 w 153"/>
                  <a:gd name="T45" fmla="*/ 7 h 129"/>
                  <a:gd name="T46" fmla="*/ 4 w 153"/>
                  <a:gd name="T47" fmla="*/ 8 h 129"/>
                  <a:gd name="T48" fmla="*/ 5 w 153"/>
                  <a:gd name="T49" fmla="*/ 10 h 129"/>
                  <a:gd name="T50" fmla="*/ 7 w 153"/>
                  <a:gd name="T51" fmla="*/ 11 h 129"/>
                  <a:gd name="T52" fmla="*/ 8 w 153"/>
                  <a:gd name="T53" fmla="*/ 12 h 129"/>
                  <a:gd name="T54" fmla="*/ 10 w 153"/>
                  <a:gd name="T55" fmla="*/ 13 h 129"/>
                  <a:gd name="T56" fmla="*/ 12 w 153"/>
                  <a:gd name="T57" fmla="*/ 14 h 129"/>
                  <a:gd name="T58" fmla="*/ 15 w 153"/>
                  <a:gd name="T59" fmla="*/ 15 h 129"/>
                  <a:gd name="T60" fmla="*/ 19 w 153"/>
                  <a:gd name="T61" fmla="*/ 17 h 129"/>
                  <a:gd name="T62" fmla="*/ 19 w 153"/>
                  <a:gd name="T63" fmla="*/ 16 h 129"/>
                  <a:gd name="T64" fmla="*/ 19 w 153"/>
                  <a:gd name="T65" fmla="*/ 17 h 129"/>
                  <a:gd name="T66" fmla="*/ 19 w 153"/>
                  <a:gd name="T67" fmla="*/ 17 h 129"/>
                  <a:gd name="T68" fmla="*/ 20 w 153"/>
                  <a:gd name="T69" fmla="*/ 16 h 129"/>
                  <a:gd name="T70" fmla="*/ 20 w 153"/>
                  <a:gd name="T71" fmla="*/ 16 h 129"/>
                  <a:gd name="T72" fmla="*/ 19 w 153"/>
                  <a:gd name="T73" fmla="*/ 16 h 129"/>
                  <a:gd name="T74" fmla="*/ 19 w 153"/>
                  <a:gd name="T75" fmla="*/ 1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3" h="129">
                    <a:moveTo>
                      <a:pt x="151" y="129"/>
                    </a:moveTo>
                    <a:lnTo>
                      <a:pt x="151" y="125"/>
                    </a:lnTo>
                    <a:lnTo>
                      <a:pt x="122" y="115"/>
                    </a:lnTo>
                    <a:lnTo>
                      <a:pt x="93" y="102"/>
                    </a:lnTo>
                    <a:lnTo>
                      <a:pt x="79" y="95"/>
                    </a:lnTo>
                    <a:lnTo>
                      <a:pt x="65" y="86"/>
                    </a:lnTo>
                    <a:lnTo>
                      <a:pt x="53" y="78"/>
                    </a:lnTo>
                    <a:lnTo>
                      <a:pt x="42" y="69"/>
                    </a:lnTo>
                    <a:lnTo>
                      <a:pt x="32" y="60"/>
                    </a:lnTo>
                    <a:lnTo>
                      <a:pt x="23" y="52"/>
                    </a:lnTo>
                    <a:lnTo>
                      <a:pt x="15" y="43"/>
                    </a:lnTo>
                    <a:lnTo>
                      <a:pt x="9" y="35"/>
                    </a:lnTo>
                    <a:lnTo>
                      <a:pt x="6" y="26"/>
                    </a:lnTo>
                    <a:lnTo>
                      <a:pt x="4" y="17"/>
                    </a:lnTo>
                    <a:lnTo>
                      <a:pt x="4" y="9"/>
                    </a:lnTo>
                    <a:lnTo>
                      <a:pt x="7" y="2"/>
                    </a:lnTo>
                    <a:lnTo>
                      <a:pt x="3" y="0"/>
                    </a:lnTo>
                    <a:lnTo>
                      <a:pt x="0" y="9"/>
                    </a:lnTo>
                    <a:lnTo>
                      <a:pt x="0" y="17"/>
                    </a:lnTo>
                    <a:lnTo>
                      <a:pt x="1" y="28"/>
                    </a:lnTo>
                    <a:lnTo>
                      <a:pt x="6" y="36"/>
                    </a:lnTo>
                    <a:lnTo>
                      <a:pt x="12" y="46"/>
                    </a:lnTo>
                    <a:lnTo>
                      <a:pt x="20" y="55"/>
                    </a:lnTo>
                    <a:lnTo>
                      <a:pt x="29" y="63"/>
                    </a:lnTo>
                    <a:lnTo>
                      <a:pt x="39" y="73"/>
                    </a:lnTo>
                    <a:lnTo>
                      <a:pt x="50" y="82"/>
                    </a:lnTo>
                    <a:lnTo>
                      <a:pt x="64" y="91"/>
                    </a:lnTo>
                    <a:lnTo>
                      <a:pt x="76" y="98"/>
                    </a:lnTo>
                    <a:lnTo>
                      <a:pt x="91" y="106"/>
                    </a:lnTo>
                    <a:lnTo>
                      <a:pt x="120" y="119"/>
                    </a:lnTo>
                    <a:lnTo>
                      <a:pt x="149" y="129"/>
                    </a:lnTo>
                    <a:lnTo>
                      <a:pt x="149" y="125"/>
                    </a:lnTo>
                    <a:lnTo>
                      <a:pt x="149" y="129"/>
                    </a:lnTo>
                    <a:lnTo>
                      <a:pt x="151" y="129"/>
                    </a:lnTo>
                    <a:lnTo>
                      <a:pt x="153" y="128"/>
                    </a:lnTo>
                    <a:lnTo>
                      <a:pt x="153" y="126"/>
                    </a:lnTo>
                    <a:lnTo>
                      <a:pt x="151" y="125"/>
                    </a:lnTo>
                    <a:lnTo>
                      <a:pt x="151" y="1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6" name="Freeform 322"/>
              <p:cNvSpPr>
                <a:spLocks/>
              </p:cNvSpPr>
              <p:nvPr/>
            </p:nvSpPr>
            <p:spPr bwMode="auto">
              <a:xfrm>
                <a:off x="4726" y="3555"/>
                <a:ext cx="53" cy="8"/>
              </a:xfrm>
              <a:custGeom>
                <a:avLst/>
                <a:gdLst>
                  <a:gd name="T0" fmla="*/ 1 w 105"/>
                  <a:gd name="T1" fmla="*/ 2 h 16"/>
                  <a:gd name="T2" fmla="*/ 1 w 105"/>
                  <a:gd name="T3" fmla="*/ 2 h 16"/>
                  <a:gd name="T4" fmla="*/ 2 w 105"/>
                  <a:gd name="T5" fmla="*/ 2 h 16"/>
                  <a:gd name="T6" fmla="*/ 4 w 105"/>
                  <a:gd name="T7" fmla="*/ 1 h 16"/>
                  <a:gd name="T8" fmla="*/ 5 w 105"/>
                  <a:gd name="T9" fmla="*/ 1 h 16"/>
                  <a:gd name="T10" fmla="*/ 7 w 105"/>
                  <a:gd name="T11" fmla="*/ 1 h 16"/>
                  <a:gd name="T12" fmla="*/ 8 w 105"/>
                  <a:gd name="T13" fmla="*/ 1 h 16"/>
                  <a:gd name="T14" fmla="*/ 10 w 105"/>
                  <a:gd name="T15" fmla="*/ 1 h 16"/>
                  <a:gd name="T16" fmla="*/ 12 w 105"/>
                  <a:gd name="T17" fmla="*/ 1 h 16"/>
                  <a:gd name="T18" fmla="*/ 14 w 105"/>
                  <a:gd name="T19" fmla="*/ 1 h 16"/>
                  <a:gd name="T20" fmla="*/ 13 w 105"/>
                  <a:gd name="T21" fmla="*/ 0 h 16"/>
                  <a:gd name="T22" fmla="*/ 12 w 105"/>
                  <a:gd name="T23" fmla="*/ 1 h 16"/>
                  <a:gd name="T24" fmla="*/ 10 w 105"/>
                  <a:gd name="T25" fmla="*/ 1 h 16"/>
                  <a:gd name="T26" fmla="*/ 8 w 105"/>
                  <a:gd name="T27" fmla="*/ 1 h 16"/>
                  <a:gd name="T28" fmla="*/ 7 w 105"/>
                  <a:gd name="T29" fmla="*/ 1 h 16"/>
                  <a:gd name="T30" fmla="*/ 5 w 105"/>
                  <a:gd name="T31" fmla="*/ 1 h 16"/>
                  <a:gd name="T32" fmla="*/ 4 w 105"/>
                  <a:gd name="T33" fmla="*/ 1 h 16"/>
                  <a:gd name="T34" fmla="*/ 2 w 105"/>
                  <a:gd name="T35" fmla="*/ 1 h 16"/>
                  <a:gd name="T36" fmla="*/ 1 w 105"/>
                  <a:gd name="T37" fmla="*/ 2 h 16"/>
                  <a:gd name="T38" fmla="*/ 0 w 105"/>
                  <a:gd name="T39" fmla="*/ 2 h 16"/>
                  <a:gd name="T40" fmla="*/ 1 w 105"/>
                  <a:gd name="T41" fmla="*/ 2 h 16"/>
                  <a:gd name="T42" fmla="*/ 0 w 105"/>
                  <a:gd name="T43" fmla="*/ 2 h 16"/>
                  <a:gd name="T44" fmla="*/ 0 w 105"/>
                  <a:gd name="T45" fmla="*/ 2 h 16"/>
                  <a:gd name="T46" fmla="*/ 1 w 105"/>
                  <a:gd name="T47" fmla="*/ 2 h 16"/>
                  <a:gd name="T48" fmla="*/ 1 w 105"/>
                  <a:gd name="T49" fmla="*/ 2 h 16"/>
                  <a:gd name="T50" fmla="*/ 1 w 105"/>
                  <a:gd name="T51" fmla="*/ 2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16">
                    <a:moveTo>
                      <a:pt x="4" y="14"/>
                    </a:moveTo>
                    <a:lnTo>
                      <a:pt x="3" y="16"/>
                    </a:lnTo>
                    <a:lnTo>
                      <a:pt x="15" y="11"/>
                    </a:lnTo>
                    <a:lnTo>
                      <a:pt x="25" y="8"/>
                    </a:lnTo>
                    <a:lnTo>
                      <a:pt x="38" y="8"/>
                    </a:lnTo>
                    <a:lnTo>
                      <a:pt x="51" y="8"/>
                    </a:lnTo>
                    <a:lnTo>
                      <a:pt x="64" y="8"/>
                    </a:lnTo>
                    <a:lnTo>
                      <a:pt x="77" y="8"/>
                    </a:lnTo>
                    <a:lnTo>
                      <a:pt x="91" y="7"/>
                    </a:lnTo>
                    <a:lnTo>
                      <a:pt x="105" y="4"/>
                    </a:lnTo>
                    <a:lnTo>
                      <a:pt x="103" y="0"/>
                    </a:lnTo>
                    <a:lnTo>
                      <a:pt x="91" y="3"/>
                    </a:lnTo>
                    <a:lnTo>
                      <a:pt x="77" y="4"/>
                    </a:lnTo>
                    <a:lnTo>
                      <a:pt x="64" y="4"/>
                    </a:lnTo>
                    <a:lnTo>
                      <a:pt x="51" y="4"/>
                    </a:lnTo>
                    <a:lnTo>
                      <a:pt x="38" y="4"/>
                    </a:lnTo>
                    <a:lnTo>
                      <a:pt x="25" y="4"/>
                    </a:lnTo>
                    <a:lnTo>
                      <a:pt x="13" y="7"/>
                    </a:lnTo>
                    <a:lnTo>
                      <a:pt x="1" y="11"/>
                    </a:lnTo>
                    <a:lnTo>
                      <a:pt x="0" y="13"/>
                    </a:lnTo>
                    <a:lnTo>
                      <a:pt x="1" y="11"/>
                    </a:lnTo>
                    <a:lnTo>
                      <a:pt x="0" y="13"/>
                    </a:lnTo>
                    <a:lnTo>
                      <a:pt x="0" y="14"/>
                    </a:lnTo>
                    <a:lnTo>
                      <a:pt x="1" y="16"/>
                    </a:lnTo>
                    <a:lnTo>
                      <a:pt x="3" y="16"/>
                    </a:lnTo>
                    <a:lnTo>
                      <a:pt x="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7" name="Freeform 323"/>
              <p:cNvSpPr>
                <a:spLocks/>
              </p:cNvSpPr>
              <p:nvPr/>
            </p:nvSpPr>
            <p:spPr bwMode="auto">
              <a:xfrm>
                <a:off x="4725" y="3562"/>
                <a:ext cx="67" cy="34"/>
              </a:xfrm>
              <a:custGeom>
                <a:avLst/>
                <a:gdLst>
                  <a:gd name="T0" fmla="*/ 17 w 133"/>
                  <a:gd name="T1" fmla="*/ 8 h 67"/>
                  <a:gd name="T2" fmla="*/ 17 w 133"/>
                  <a:gd name="T3" fmla="*/ 8 h 67"/>
                  <a:gd name="T4" fmla="*/ 15 w 133"/>
                  <a:gd name="T5" fmla="*/ 8 h 67"/>
                  <a:gd name="T6" fmla="*/ 14 w 133"/>
                  <a:gd name="T7" fmla="*/ 8 h 67"/>
                  <a:gd name="T8" fmla="*/ 12 w 133"/>
                  <a:gd name="T9" fmla="*/ 8 h 67"/>
                  <a:gd name="T10" fmla="*/ 11 w 133"/>
                  <a:gd name="T11" fmla="*/ 8 h 67"/>
                  <a:gd name="T12" fmla="*/ 9 w 133"/>
                  <a:gd name="T13" fmla="*/ 8 h 67"/>
                  <a:gd name="T14" fmla="*/ 8 w 133"/>
                  <a:gd name="T15" fmla="*/ 8 h 67"/>
                  <a:gd name="T16" fmla="*/ 6 w 133"/>
                  <a:gd name="T17" fmla="*/ 7 h 67"/>
                  <a:gd name="T18" fmla="*/ 5 w 133"/>
                  <a:gd name="T19" fmla="*/ 7 h 67"/>
                  <a:gd name="T20" fmla="*/ 4 w 133"/>
                  <a:gd name="T21" fmla="*/ 6 h 67"/>
                  <a:gd name="T22" fmla="*/ 3 w 133"/>
                  <a:gd name="T23" fmla="*/ 5 h 67"/>
                  <a:gd name="T24" fmla="*/ 3 w 133"/>
                  <a:gd name="T25" fmla="*/ 5 h 67"/>
                  <a:gd name="T26" fmla="*/ 2 w 133"/>
                  <a:gd name="T27" fmla="*/ 4 h 67"/>
                  <a:gd name="T28" fmla="*/ 1 w 133"/>
                  <a:gd name="T29" fmla="*/ 3 h 67"/>
                  <a:gd name="T30" fmla="*/ 1 w 133"/>
                  <a:gd name="T31" fmla="*/ 2 h 67"/>
                  <a:gd name="T32" fmla="*/ 1 w 133"/>
                  <a:gd name="T33" fmla="*/ 1 h 67"/>
                  <a:gd name="T34" fmla="*/ 1 w 133"/>
                  <a:gd name="T35" fmla="*/ 1 h 67"/>
                  <a:gd name="T36" fmla="*/ 1 w 133"/>
                  <a:gd name="T37" fmla="*/ 0 h 67"/>
                  <a:gd name="T38" fmla="*/ 0 w 133"/>
                  <a:gd name="T39" fmla="*/ 1 h 67"/>
                  <a:gd name="T40" fmla="*/ 1 w 133"/>
                  <a:gd name="T41" fmla="*/ 2 h 67"/>
                  <a:gd name="T42" fmla="*/ 1 w 133"/>
                  <a:gd name="T43" fmla="*/ 3 h 67"/>
                  <a:gd name="T44" fmla="*/ 1 w 133"/>
                  <a:gd name="T45" fmla="*/ 4 h 67"/>
                  <a:gd name="T46" fmla="*/ 2 w 133"/>
                  <a:gd name="T47" fmla="*/ 5 h 67"/>
                  <a:gd name="T48" fmla="*/ 3 w 133"/>
                  <a:gd name="T49" fmla="*/ 6 h 67"/>
                  <a:gd name="T50" fmla="*/ 4 w 133"/>
                  <a:gd name="T51" fmla="*/ 6 h 67"/>
                  <a:gd name="T52" fmla="*/ 5 w 133"/>
                  <a:gd name="T53" fmla="*/ 7 h 67"/>
                  <a:gd name="T54" fmla="*/ 6 w 133"/>
                  <a:gd name="T55" fmla="*/ 8 h 67"/>
                  <a:gd name="T56" fmla="*/ 8 w 133"/>
                  <a:gd name="T57" fmla="*/ 8 h 67"/>
                  <a:gd name="T58" fmla="*/ 9 w 133"/>
                  <a:gd name="T59" fmla="*/ 8 h 67"/>
                  <a:gd name="T60" fmla="*/ 10 w 133"/>
                  <a:gd name="T61" fmla="*/ 9 h 67"/>
                  <a:gd name="T62" fmla="*/ 12 w 133"/>
                  <a:gd name="T63" fmla="*/ 9 h 67"/>
                  <a:gd name="T64" fmla="*/ 14 w 133"/>
                  <a:gd name="T65" fmla="*/ 9 h 67"/>
                  <a:gd name="T66" fmla="*/ 15 w 133"/>
                  <a:gd name="T67" fmla="*/ 9 h 67"/>
                  <a:gd name="T68" fmla="*/ 17 w 133"/>
                  <a:gd name="T69" fmla="*/ 8 h 67"/>
                  <a:gd name="T70" fmla="*/ 16 w 133"/>
                  <a:gd name="T71" fmla="*/ 8 h 67"/>
                  <a:gd name="T72" fmla="*/ 17 w 133"/>
                  <a:gd name="T73" fmla="*/ 8 h 67"/>
                  <a:gd name="T74" fmla="*/ 17 w 133"/>
                  <a:gd name="T75" fmla="*/ 8 h 67"/>
                  <a:gd name="T76" fmla="*/ 17 w 133"/>
                  <a:gd name="T77" fmla="*/ 8 h 67"/>
                  <a:gd name="T78" fmla="*/ 17 w 133"/>
                  <a:gd name="T79" fmla="*/ 8 h 67"/>
                  <a:gd name="T80" fmla="*/ 17 w 133"/>
                  <a:gd name="T81" fmla="*/ 8 h 67"/>
                  <a:gd name="T82" fmla="*/ 17 w 133"/>
                  <a:gd name="T83" fmla="*/ 8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33" h="67">
                    <a:moveTo>
                      <a:pt x="131" y="64"/>
                    </a:moveTo>
                    <a:lnTo>
                      <a:pt x="130" y="60"/>
                    </a:lnTo>
                    <a:lnTo>
                      <a:pt x="118" y="63"/>
                    </a:lnTo>
                    <a:lnTo>
                      <a:pt x="105" y="63"/>
                    </a:lnTo>
                    <a:lnTo>
                      <a:pt x="93" y="63"/>
                    </a:lnTo>
                    <a:lnTo>
                      <a:pt x="81" y="61"/>
                    </a:lnTo>
                    <a:lnTo>
                      <a:pt x="69" y="60"/>
                    </a:lnTo>
                    <a:lnTo>
                      <a:pt x="58" y="57"/>
                    </a:lnTo>
                    <a:lnTo>
                      <a:pt x="47" y="54"/>
                    </a:lnTo>
                    <a:lnTo>
                      <a:pt x="38" y="50"/>
                    </a:lnTo>
                    <a:lnTo>
                      <a:pt x="31" y="44"/>
                    </a:lnTo>
                    <a:lnTo>
                      <a:pt x="23" y="40"/>
                    </a:lnTo>
                    <a:lnTo>
                      <a:pt x="17" y="34"/>
                    </a:lnTo>
                    <a:lnTo>
                      <a:pt x="11" y="28"/>
                    </a:lnTo>
                    <a:lnTo>
                      <a:pt x="8" y="21"/>
                    </a:lnTo>
                    <a:lnTo>
                      <a:pt x="6" y="16"/>
                    </a:lnTo>
                    <a:lnTo>
                      <a:pt x="5" y="8"/>
                    </a:lnTo>
                    <a:lnTo>
                      <a:pt x="6" y="1"/>
                    </a:lnTo>
                    <a:lnTo>
                      <a:pt x="2" y="0"/>
                    </a:lnTo>
                    <a:lnTo>
                      <a:pt x="0" y="8"/>
                    </a:lnTo>
                    <a:lnTo>
                      <a:pt x="2" y="16"/>
                    </a:lnTo>
                    <a:lnTo>
                      <a:pt x="3" y="23"/>
                    </a:lnTo>
                    <a:lnTo>
                      <a:pt x="8" y="30"/>
                    </a:lnTo>
                    <a:lnTo>
                      <a:pt x="12" y="37"/>
                    </a:lnTo>
                    <a:lnTo>
                      <a:pt x="20" y="43"/>
                    </a:lnTo>
                    <a:lnTo>
                      <a:pt x="27" y="48"/>
                    </a:lnTo>
                    <a:lnTo>
                      <a:pt x="37" y="53"/>
                    </a:lnTo>
                    <a:lnTo>
                      <a:pt x="46" y="57"/>
                    </a:lnTo>
                    <a:lnTo>
                      <a:pt x="57" y="61"/>
                    </a:lnTo>
                    <a:lnTo>
                      <a:pt x="69" y="64"/>
                    </a:lnTo>
                    <a:lnTo>
                      <a:pt x="79" y="66"/>
                    </a:lnTo>
                    <a:lnTo>
                      <a:pt x="92" y="67"/>
                    </a:lnTo>
                    <a:lnTo>
                      <a:pt x="105" y="67"/>
                    </a:lnTo>
                    <a:lnTo>
                      <a:pt x="118" y="67"/>
                    </a:lnTo>
                    <a:lnTo>
                      <a:pt x="130" y="64"/>
                    </a:lnTo>
                    <a:lnTo>
                      <a:pt x="128" y="61"/>
                    </a:lnTo>
                    <a:lnTo>
                      <a:pt x="130" y="64"/>
                    </a:lnTo>
                    <a:lnTo>
                      <a:pt x="131" y="63"/>
                    </a:lnTo>
                    <a:lnTo>
                      <a:pt x="133" y="61"/>
                    </a:lnTo>
                    <a:lnTo>
                      <a:pt x="131" y="60"/>
                    </a:lnTo>
                    <a:lnTo>
                      <a:pt x="130" y="60"/>
                    </a:lnTo>
                    <a:lnTo>
                      <a:pt x="131"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8" name="Freeform 324"/>
              <p:cNvSpPr>
                <a:spLocks/>
              </p:cNvSpPr>
              <p:nvPr/>
            </p:nvSpPr>
            <p:spPr bwMode="auto">
              <a:xfrm>
                <a:off x="4769" y="3593"/>
                <a:ext cx="22" cy="21"/>
              </a:xfrm>
              <a:custGeom>
                <a:avLst/>
                <a:gdLst>
                  <a:gd name="T0" fmla="*/ 1 w 44"/>
                  <a:gd name="T1" fmla="*/ 4 h 43"/>
                  <a:gd name="T2" fmla="*/ 1 w 44"/>
                  <a:gd name="T3" fmla="*/ 5 h 43"/>
                  <a:gd name="T4" fmla="*/ 1 w 44"/>
                  <a:gd name="T5" fmla="*/ 4 h 43"/>
                  <a:gd name="T6" fmla="*/ 1 w 44"/>
                  <a:gd name="T7" fmla="*/ 4 h 43"/>
                  <a:gd name="T8" fmla="*/ 2 w 44"/>
                  <a:gd name="T9" fmla="*/ 3 h 43"/>
                  <a:gd name="T10" fmla="*/ 3 w 44"/>
                  <a:gd name="T11" fmla="*/ 2 h 43"/>
                  <a:gd name="T12" fmla="*/ 4 w 44"/>
                  <a:gd name="T13" fmla="*/ 1 h 43"/>
                  <a:gd name="T14" fmla="*/ 6 w 44"/>
                  <a:gd name="T15" fmla="*/ 0 h 43"/>
                  <a:gd name="T16" fmla="*/ 6 w 44"/>
                  <a:gd name="T17" fmla="*/ 0 h 43"/>
                  <a:gd name="T18" fmla="*/ 4 w 44"/>
                  <a:gd name="T19" fmla="*/ 1 h 43"/>
                  <a:gd name="T20" fmla="*/ 2 w 44"/>
                  <a:gd name="T21" fmla="*/ 2 h 43"/>
                  <a:gd name="T22" fmla="*/ 2 w 44"/>
                  <a:gd name="T23" fmla="*/ 3 h 43"/>
                  <a:gd name="T24" fmla="*/ 1 w 44"/>
                  <a:gd name="T25" fmla="*/ 3 h 43"/>
                  <a:gd name="T26" fmla="*/ 1 w 44"/>
                  <a:gd name="T27" fmla="*/ 4 h 43"/>
                  <a:gd name="T28" fmla="*/ 0 w 44"/>
                  <a:gd name="T29" fmla="*/ 5 h 43"/>
                  <a:gd name="T30" fmla="*/ 0 w 44"/>
                  <a:gd name="T31" fmla="*/ 5 h 43"/>
                  <a:gd name="T32" fmla="*/ 0 w 44"/>
                  <a:gd name="T33" fmla="*/ 5 h 43"/>
                  <a:gd name="T34" fmla="*/ 0 w 44"/>
                  <a:gd name="T35" fmla="*/ 5 h 43"/>
                  <a:gd name="T36" fmla="*/ 1 w 44"/>
                  <a:gd name="T37" fmla="*/ 5 h 43"/>
                  <a:gd name="T38" fmla="*/ 1 w 44"/>
                  <a:gd name="T39" fmla="*/ 5 h 43"/>
                  <a:gd name="T40" fmla="*/ 1 w 44"/>
                  <a:gd name="T41" fmla="*/ 5 h 43"/>
                  <a:gd name="T42" fmla="*/ 1 w 44"/>
                  <a:gd name="T43" fmla="*/ 4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 h="43">
                    <a:moveTo>
                      <a:pt x="3" y="39"/>
                    </a:moveTo>
                    <a:lnTo>
                      <a:pt x="5" y="40"/>
                    </a:lnTo>
                    <a:lnTo>
                      <a:pt x="6" y="36"/>
                    </a:lnTo>
                    <a:lnTo>
                      <a:pt x="8" y="32"/>
                    </a:lnTo>
                    <a:lnTo>
                      <a:pt x="12" y="28"/>
                    </a:lnTo>
                    <a:lnTo>
                      <a:pt x="17" y="23"/>
                    </a:lnTo>
                    <a:lnTo>
                      <a:pt x="29" y="15"/>
                    </a:lnTo>
                    <a:lnTo>
                      <a:pt x="44" y="3"/>
                    </a:lnTo>
                    <a:lnTo>
                      <a:pt x="41" y="0"/>
                    </a:lnTo>
                    <a:lnTo>
                      <a:pt x="26" y="12"/>
                    </a:lnTo>
                    <a:lnTo>
                      <a:pt x="14" y="20"/>
                    </a:lnTo>
                    <a:lnTo>
                      <a:pt x="9" y="25"/>
                    </a:lnTo>
                    <a:lnTo>
                      <a:pt x="5" y="29"/>
                    </a:lnTo>
                    <a:lnTo>
                      <a:pt x="2" y="35"/>
                    </a:lnTo>
                    <a:lnTo>
                      <a:pt x="0" y="40"/>
                    </a:lnTo>
                    <a:lnTo>
                      <a:pt x="0" y="42"/>
                    </a:lnTo>
                    <a:lnTo>
                      <a:pt x="0" y="40"/>
                    </a:lnTo>
                    <a:lnTo>
                      <a:pt x="0" y="42"/>
                    </a:lnTo>
                    <a:lnTo>
                      <a:pt x="2" y="43"/>
                    </a:lnTo>
                    <a:lnTo>
                      <a:pt x="3" y="43"/>
                    </a:lnTo>
                    <a:lnTo>
                      <a:pt x="5" y="40"/>
                    </a:lnTo>
                    <a:lnTo>
                      <a:pt x="3"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999" name="Freeform 325"/>
              <p:cNvSpPr>
                <a:spLocks/>
              </p:cNvSpPr>
              <p:nvPr/>
            </p:nvSpPr>
            <p:spPr bwMode="auto">
              <a:xfrm>
                <a:off x="4769" y="3612"/>
                <a:ext cx="51" cy="11"/>
              </a:xfrm>
              <a:custGeom>
                <a:avLst/>
                <a:gdLst>
                  <a:gd name="T0" fmla="*/ 12 w 103"/>
                  <a:gd name="T1" fmla="*/ 0 h 23"/>
                  <a:gd name="T2" fmla="*/ 12 w 103"/>
                  <a:gd name="T3" fmla="*/ 0 h 23"/>
                  <a:gd name="T4" fmla="*/ 11 w 103"/>
                  <a:gd name="T5" fmla="*/ 1 h 23"/>
                  <a:gd name="T6" fmla="*/ 9 w 103"/>
                  <a:gd name="T7" fmla="*/ 1 h 23"/>
                  <a:gd name="T8" fmla="*/ 7 w 103"/>
                  <a:gd name="T9" fmla="*/ 2 h 23"/>
                  <a:gd name="T10" fmla="*/ 6 w 103"/>
                  <a:gd name="T11" fmla="*/ 2 h 23"/>
                  <a:gd name="T12" fmla="*/ 4 w 103"/>
                  <a:gd name="T13" fmla="*/ 2 h 23"/>
                  <a:gd name="T14" fmla="*/ 3 w 103"/>
                  <a:gd name="T15" fmla="*/ 1 h 23"/>
                  <a:gd name="T16" fmla="*/ 2 w 103"/>
                  <a:gd name="T17" fmla="*/ 1 h 23"/>
                  <a:gd name="T18" fmla="*/ 1 w 103"/>
                  <a:gd name="T19" fmla="*/ 1 h 23"/>
                  <a:gd name="T20" fmla="*/ 1 w 103"/>
                  <a:gd name="T21" fmla="*/ 0 h 23"/>
                  <a:gd name="T22" fmla="*/ 0 w 103"/>
                  <a:gd name="T23" fmla="*/ 0 h 23"/>
                  <a:gd name="T24" fmla="*/ 0 w 103"/>
                  <a:gd name="T25" fmla="*/ 0 h 23"/>
                  <a:gd name="T26" fmla="*/ 0 w 103"/>
                  <a:gd name="T27" fmla="*/ 1 h 23"/>
                  <a:gd name="T28" fmla="*/ 1 w 103"/>
                  <a:gd name="T29" fmla="*/ 1 h 23"/>
                  <a:gd name="T30" fmla="*/ 2 w 103"/>
                  <a:gd name="T31" fmla="*/ 2 h 23"/>
                  <a:gd name="T32" fmla="*/ 2 w 103"/>
                  <a:gd name="T33" fmla="*/ 2 h 23"/>
                  <a:gd name="T34" fmla="*/ 4 w 103"/>
                  <a:gd name="T35" fmla="*/ 2 h 23"/>
                  <a:gd name="T36" fmla="*/ 6 w 103"/>
                  <a:gd name="T37" fmla="*/ 2 h 23"/>
                  <a:gd name="T38" fmla="*/ 8 w 103"/>
                  <a:gd name="T39" fmla="*/ 2 h 23"/>
                  <a:gd name="T40" fmla="*/ 9 w 103"/>
                  <a:gd name="T41" fmla="*/ 2 h 23"/>
                  <a:gd name="T42" fmla="*/ 11 w 103"/>
                  <a:gd name="T43" fmla="*/ 1 h 23"/>
                  <a:gd name="T44" fmla="*/ 12 w 103"/>
                  <a:gd name="T45" fmla="*/ 0 h 23"/>
                  <a:gd name="T46" fmla="*/ 12 w 103"/>
                  <a:gd name="T47" fmla="*/ 0 h 23"/>
                  <a:gd name="T48" fmla="*/ 12 w 103"/>
                  <a:gd name="T49" fmla="*/ 0 h 23"/>
                  <a:gd name="T50" fmla="*/ 12 w 103"/>
                  <a:gd name="T51" fmla="*/ 0 h 23"/>
                  <a:gd name="T52" fmla="*/ 12 w 103"/>
                  <a:gd name="T53" fmla="*/ 0 h 23"/>
                  <a:gd name="T54" fmla="*/ 12 w 103"/>
                  <a:gd name="T55" fmla="*/ 0 h 23"/>
                  <a:gd name="T56" fmla="*/ 12 w 103"/>
                  <a:gd name="T57" fmla="*/ 0 h 23"/>
                  <a:gd name="T58" fmla="*/ 12 w 103"/>
                  <a:gd name="T59" fmla="*/ 0 h 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3" h="23">
                    <a:moveTo>
                      <a:pt x="103" y="3"/>
                    </a:moveTo>
                    <a:lnTo>
                      <a:pt x="99" y="1"/>
                    </a:lnTo>
                    <a:lnTo>
                      <a:pt x="89" y="9"/>
                    </a:lnTo>
                    <a:lnTo>
                      <a:pt x="77" y="13"/>
                    </a:lnTo>
                    <a:lnTo>
                      <a:pt x="63" y="17"/>
                    </a:lnTo>
                    <a:lnTo>
                      <a:pt x="51" y="19"/>
                    </a:lnTo>
                    <a:lnTo>
                      <a:pt x="37" y="17"/>
                    </a:lnTo>
                    <a:lnTo>
                      <a:pt x="25" y="14"/>
                    </a:lnTo>
                    <a:lnTo>
                      <a:pt x="18" y="11"/>
                    </a:lnTo>
                    <a:lnTo>
                      <a:pt x="14" y="9"/>
                    </a:lnTo>
                    <a:lnTo>
                      <a:pt x="8" y="4"/>
                    </a:lnTo>
                    <a:lnTo>
                      <a:pt x="3" y="0"/>
                    </a:lnTo>
                    <a:lnTo>
                      <a:pt x="0" y="3"/>
                    </a:lnTo>
                    <a:lnTo>
                      <a:pt x="5" y="9"/>
                    </a:lnTo>
                    <a:lnTo>
                      <a:pt x="11" y="11"/>
                    </a:lnTo>
                    <a:lnTo>
                      <a:pt x="17" y="16"/>
                    </a:lnTo>
                    <a:lnTo>
                      <a:pt x="23" y="19"/>
                    </a:lnTo>
                    <a:lnTo>
                      <a:pt x="35" y="21"/>
                    </a:lnTo>
                    <a:lnTo>
                      <a:pt x="51" y="23"/>
                    </a:lnTo>
                    <a:lnTo>
                      <a:pt x="64" y="21"/>
                    </a:lnTo>
                    <a:lnTo>
                      <a:pt x="78" y="17"/>
                    </a:lnTo>
                    <a:lnTo>
                      <a:pt x="90" y="11"/>
                    </a:lnTo>
                    <a:lnTo>
                      <a:pt x="103" y="4"/>
                    </a:lnTo>
                    <a:lnTo>
                      <a:pt x="98" y="1"/>
                    </a:lnTo>
                    <a:lnTo>
                      <a:pt x="103" y="4"/>
                    </a:lnTo>
                    <a:lnTo>
                      <a:pt x="103" y="3"/>
                    </a:lnTo>
                    <a:lnTo>
                      <a:pt x="103" y="1"/>
                    </a:lnTo>
                    <a:lnTo>
                      <a:pt x="101" y="0"/>
                    </a:lnTo>
                    <a:lnTo>
                      <a:pt x="99" y="1"/>
                    </a:lnTo>
                    <a:lnTo>
                      <a:pt x="103"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0" name="Freeform 326"/>
              <p:cNvSpPr>
                <a:spLocks/>
              </p:cNvSpPr>
              <p:nvPr/>
            </p:nvSpPr>
            <p:spPr bwMode="auto">
              <a:xfrm>
                <a:off x="4806" y="3613"/>
                <a:ext cx="14" cy="27"/>
              </a:xfrm>
              <a:custGeom>
                <a:avLst/>
                <a:gdLst>
                  <a:gd name="T0" fmla="*/ 1 w 30"/>
                  <a:gd name="T1" fmla="*/ 6 h 55"/>
                  <a:gd name="T2" fmla="*/ 1 w 30"/>
                  <a:gd name="T3" fmla="*/ 6 h 55"/>
                  <a:gd name="T4" fmla="*/ 0 w 30"/>
                  <a:gd name="T5" fmla="*/ 5 h 55"/>
                  <a:gd name="T6" fmla="*/ 0 w 30"/>
                  <a:gd name="T7" fmla="*/ 4 h 55"/>
                  <a:gd name="T8" fmla="*/ 0 w 30"/>
                  <a:gd name="T9" fmla="*/ 3 h 55"/>
                  <a:gd name="T10" fmla="*/ 1 w 30"/>
                  <a:gd name="T11" fmla="*/ 3 h 55"/>
                  <a:gd name="T12" fmla="*/ 2 w 30"/>
                  <a:gd name="T13" fmla="*/ 2 h 55"/>
                  <a:gd name="T14" fmla="*/ 3 w 30"/>
                  <a:gd name="T15" fmla="*/ 0 h 55"/>
                  <a:gd name="T16" fmla="*/ 3 w 30"/>
                  <a:gd name="T17" fmla="*/ 0 h 55"/>
                  <a:gd name="T18" fmla="*/ 1 w 30"/>
                  <a:gd name="T19" fmla="*/ 1 h 55"/>
                  <a:gd name="T20" fmla="*/ 0 w 30"/>
                  <a:gd name="T21" fmla="*/ 2 h 55"/>
                  <a:gd name="T22" fmla="*/ 0 w 30"/>
                  <a:gd name="T23" fmla="*/ 3 h 55"/>
                  <a:gd name="T24" fmla="*/ 0 w 30"/>
                  <a:gd name="T25" fmla="*/ 4 h 55"/>
                  <a:gd name="T26" fmla="*/ 0 w 30"/>
                  <a:gd name="T27" fmla="*/ 5 h 55"/>
                  <a:gd name="T28" fmla="*/ 1 w 30"/>
                  <a:gd name="T29" fmla="*/ 6 h 55"/>
                  <a:gd name="T30" fmla="*/ 1 w 30"/>
                  <a:gd name="T31" fmla="*/ 6 h 55"/>
                  <a:gd name="T32" fmla="*/ 1 w 30"/>
                  <a:gd name="T33" fmla="*/ 6 h 55"/>
                  <a:gd name="T34" fmla="*/ 1 w 30"/>
                  <a:gd name="T35" fmla="*/ 6 h 55"/>
                  <a:gd name="T36" fmla="*/ 1 w 30"/>
                  <a:gd name="T37" fmla="*/ 6 h 55"/>
                  <a:gd name="T38" fmla="*/ 1 w 30"/>
                  <a:gd name="T39" fmla="*/ 6 h 55"/>
                  <a:gd name="T40" fmla="*/ 1 w 30"/>
                  <a:gd name="T41" fmla="*/ 6 h 55"/>
                  <a:gd name="T42" fmla="*/ 1 w 30"/>
                  <a:gd name="T43" fmla="*/ 6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0" h="55">
                    <a:moveTo>
                      <a:pt x="11" y="51"/>
                    </a:moveTo>
                    <a:lnTo>
                      <a:pt x="13" y="51"/>
                    </a:lnTo>
                    <a:lnTo>
                      <a:pt x="7" y="42"/>
                    </a:lnTo>
                    <a:lnTo>
                      <a:pt x="5" y="35"/>
                    </a:lnTo>
                    <a:lnTo>
                      <a:pt x="5" y="31"/>
                    </a:lnTo>
                    <a:lnTo>
                      <a:pt x="8" y="26"/>
                    </a:lnTo>
                    <a:lnTo>
                      <a:pt x="17" y="16"/>
                    </a:lnTo>
                    <a:lnTo>
                      <a:pt x="30" y="2"/>
                    </a:lnTo>
                    <a:lnTo>
                      <a:pt x="25" y="0"/>
                    </a:lnTo>
                    <a:lnTo>
                      <a:pt x="14" y="13"/>
                    </a:lnTo>
                    <a:lnTo>
                      <a:pt x="5" y="23"/>
                    </a:lnTo>
                    <a:lnTo>
                      <a:pt x="0" y="29"/>
                    </a:lnTo>
                    <a:lnTo>
                      <a:pt x="0" y="36"/>
                    </a:lnTo>
                    <a:lnTo>
                      <a:pt x="2" y="43"/>
                    </a:lnTo>
                    <a:lnTo>
                      <a:pt x="8" y="53"/>
                    </a:lnTo>
                    <a:lnTo>
                      <a:pt x="10" y="55"/>
                    </a:lnTo>
                    <a:lnTo>
                      <a:pt x="8" y="53"/>
                    </a:lnTo>
                    <a:lnTo>
                      <a:pt x="10" y="55"/>
                    </a:lnTo>
                    <a:lnTo>
                      <a:pt x="11" y="53"/>
                    </a:lnTo>
                    <a:lnTo>
                      <a:pt x="13" y="53"/>
                    </a:lnTo>
                    <a:lnTo>
                      <a:pt x="13" y="51"/>
                    </a:lnTo>
                    <a:lnTo>
                      <a:pt x="11" y="5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1" name="Freeform 327"/>
              <p:cNvSpPr>
                <a:spLocks/>
              </p:cNvSpPr>
              <p:nvPr/>
            </p:nvSpPr>
            <p:spPr bwMode="auto">
              <a:xfrm>
                <a:off x="4810" y="3625"/>
                <a:ext cx="35" cy="16"/>
              </a:xfrm>
              <a:custGeom>
                <a:avLst/>
                <a:gdLst>
                  <a:gd name="T0" fmla="*/ 9 w 70"/>
                  <a:gd name="T1" fmla="*/ 1 h 31"/>
                  <a:gd name="T2" fmla="*/ 9 w 70"/>
                  <a:gd name="T3" fmla="*/ 1 h 31"/>
                  <a:gd name="T4" fmla="*/ 7 w 70"/>
                  <a:gd name="T5" fmla="*/ 2 h 31"/>
                  <a:gd name="T6" fmla="*/ 5 w 70"/>
                  <a:gd name="T7" fmla="*/ 3 h 31"/>
                  <a:gd name="T8" fmla="*/ 4 w 70"/>
                  <a:gd name="T9" fmla="*/ 3 h 31"/>
                  <a:gd name="T10" fmla="*/ 2 w 70"/>
                  <a:gd name="T11" fmla="*/ 4 h 31"/>
                  <a:gd name="T12" fmla="*/ 2 w 70"/>
                  <a:gd name="T13" fmla="*/ 4 h 31"/>
                  <a:gd name="T14" fmla="*/ 1 w 70"/>
                  <a:gd name="T15" fmla="*/ 4 h 31"/>
                  <a:gd name="T16" fmla="*/ 0 w 70"/>
                  <a:gd name="T17" fmla="*/ 4 h 31"/>
                  <a:gd name="T18" fmla="*/ 2 w 70"/>
                  <a:gd name="T19" fmla="*/ 4 h 31"/>
                  <a:gd name="T20" fmla="*/ 3 w 70"/>
                  <a:gd name="T21" fmla="*/ 4 h 31"/>
                  <a:gd name="T22" fmla="*/ 4 w 70"/>
                  <a:gd name="T23" fmla="*/ 4 h 31"/>
                  <a:gd name="T24" fmla="*/ 5 w 70"/>
                  <a:gd name="T25" fmla="*/ 3 h 31"/>
                  <a:gd name="T26" fmla="*/ 7 w 70"/>
                  <a:gd name="T27" fmla="*/ 2 h 31"/>
                  <a:gd name="T28" fmla="*/ 9 w 70"/>
                  <a:gd name="T29" fmla="*/ 1 h 31"/>
                  <a:gd name="T30" fmla="*/ 9 w 70"/>
                  <a:gd name="T31" fmla="*/ 1 h 31"/>
                  <a:gd name="T32" fmla="*/ 9 w 70"/>
                  <a:gd name="T33" fmla="*/ 1 h 31"/>
                  <a:gd name="T34" fmla="*/ 9 w 70"/>
                  <a:gd name="T35" fmla="*/ 1 h 31"/>
                  <a:gd name="T36" fmla="*/ 9 w 70"/>
                  <a:gd name="T37" fmla="*/ 1 h 31"/>
                  <a:gd name="T38" fmla="*/ 9 w 70"/>
                  <a:gd name="T39" fmla="*/ 0 h 31"/>
                  <a:gd name="T40" fmla="*/ 9 w 70"/>
                  <a:gd name="T41" fmla="*/ 1 h 31"/>
                  <a:gd name="T42" fmla="*/ 9 w 70"/>
                  <a:gd name="T43" fmla="*/ 1 h 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 h="31">
                    <a:moveTo>
                      <a:pt x="70" y="3"/>
                    </a:moveTo>
                    <a:lnTo>
                      <a:pt x="67" y="1"/>
                    </a:lnTo>
                    <a:lnTo>
                      <a:pt x="52" y="11"/>
                    </a:lnTo>
                    <a:lnTo>
                      <a:pt x="35" y="21"/>
                    </a:lnTo>
                    <a:lnTo>
                      <a:pt x="26" y="24"/>
                    </a:lnTo>
                    <a:lnTo>
                      <a:pt x="16" y="27"/>
                    </a:lnTo>
                    <a:lnTo>
                      <a:pt x="9" y="27"/>
                    </a:lnTo>
                    <a:lnTo>
                      <a:pt x="1" y="26"/>
                    </a:lnTo>
                    <a:lnTo>
                      <a:pt x="0" y="30"/>
                    </a:lnTo>
                    <a:lnTo>
                      <a:pt x="9" y="31"/>
                    </a:lnTo>
                    <a:lnTo>
                      <a:pt x="18" y="31"/>
                    </a:lnTo>
                    <a:lnTo>
                      <a:pt x="27" y="28"/>
                    </a:lnTo>
                    <a:lnTo>
                      <a:pt x="36" y="24"/>
                    </a:lnTo>
                    <a:lnTo>
                      <a:pt x="55" y="14"/>
                    </a:lnTo>
                    <a:lnTo>
                      <a:pt x="70" y="4"/>
                    </a:lnTo>
                    <a:lnTo>
                      <a:pt x="65" y="3"/>
                    </a:lnTo>
                    <a:lnTo>
                      <a:pt x="70" y="4"/>
                    </a:lnTo>
                    <a:lnTo>
                      <a:pt x="70" y="3"/>
                    </a:lnTo>
                    <a:lnTo>
                      <a:pt x="70" y="1"/>
                    </a:lnTo>
                    <a:lnTo>
                      <a:pt x="68" y="0"/>
                    </a:lnTo>
                    <a:lnTo>
                      <a:pt x="67" y="1"/>
                    </a:lnTo>
                    <a:lnTo>
                      <a:pt x="7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2" name="Freeform 328"/>
              <p:cNvSpPr>
                <a:spLocks/>
              </p:cNvSpPr>
              <p:nvPr/>
            </p:nvSpPr>
            <p:spPr bwMode="auto">
              <a:xfrm>
                <a:off x="4843" y="3626"/>
                <a:ext cx="12" cy="24"/>
              </a:xfrm>
              <a:custGeom>
                <a:avLst/>
                <a:gdLst>
                  <a:gd name="T0" fmla="*/ 3 w 23"/>
                  <a:gd name="T1" fmla="*/ 6 h 47"/>
                  <a:gd name="T2" fmla="*/ 3 w 23"/>
                  <a:gd name="T3" fmla="*/ 6 h 47"/>
                  <a:gd name="T4" fmla="*/ 2 w 23"/>
                  <a:gd name="T5" fmla="*/ 5 h 47"/>
                  <a:gd name="T6" fmla="*/ 2 w 23"/>
                  <a:gd name="T7" fmla="*/ 5 h 47"/>
                  <a:gd name="T8" fmla="*/ 1 w 23"/>
                  <a:gd name="T9" fmla="*/ 5 h 47"/>
                  <a:gd name="T10" fmla="*/ 1 w 23"/>
                  <a:gd name="T11" fmla="*/ 4 h 47"/>
                  <a:gd name="T12" fmla="*/ 1 w 23"/>
                  <a:gd name="T13" fmla="*/ 3 h 47"/>
                  <a:gd name="T14" fmla="*/ 1 w 23"/>
                  <a:gd name="T15" fmla="*/ 0 h 47"/>
                  <a:gd name="T16" fmla="*/ 0 w 23"/>
                  <a:gd name="T17" fmla="*/ 0 h 47"/>
                  <a:gd name="T18" fmla="*/ 0 w 23"/>
                  <a:gd name="T19" fmla="*/ 3 h 47"/>
                  <a:gd name="T20" fmla="*/ 0 w 23"/>
                  <a:gd name="T21" fmla="*/ 4 h 47"/>
                  <a:gd name="T22" fmla="*/ 1 w 23"/>
                  <a:gd name="T23" fmla="*/ 5 h 47"/>
                  <a:gd name="T24" fmla="*/ 1 w 23"/>
                  <a:gd name="T25" fmla="*/ 6 h 47"/>
                  <a:gd name="T26" fmla="*/ 2 w 23"/>
                  <a:gd name="T27" fmla="*/ 6 h 47"/>
                  <a:gd name="T28" fmla="*/ 3 w 23"/>
                  <a:gd name="T29" fmla="*/ 6 h 47"/>
                  <a:gd name="T30" fmla="*/ 3 w 23"/>
                  <a:gd name="T31" fmla="*/ 6 h 47"/>
                  <a:gd name="T32" fmla="*/ 3 w 23"/>
                  <a:gd name="T33" fmla="*/ 6 h 47"/>
                  <a:gd name="T34" fmla="*/ 3 w 23"/>
                  <a:gd name="T35" fmla="*/ 6 h 47"/>
                  <a:gd name="T36" fmla="*/ 3 w 23"/>
                  <a:gd name="T37" fmla="*/ 6 h 47"/>
                  <a:gd name="T38" fmla="*/ 3 w 23"/>
                  <a:gd name="T39" fmla="*/ 6 h 47"/>
                  <a:gd name="T40" fmla="*/ 3 w 23"/>
                  <a:gd name="T41" fmla="*/ 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 h="47">
                    <a:moveTo>
                      <a:pt x="22" y="43"/>
                    </a:moveTo>
                    <a:lnTo>
                      <a:pt x="22" y="43"/>
                    </a:lnTo>
                    <a:lnTo>
                      <a:pt x="16" y="40"/>
                    </a:lnTo>
                    <a:lnTo>
                      <a:pt x="10" y="37"/>
                    </a:lnTo>
                    <a:lnTo>
                      <a:pt x="8" y="34"/>
                    </a:lnTo>
                    <a:lnTo>
                      <a:pt x="5" y="30"/>
                    </a:lnTo>
                    <a:lnTo>
                      <a:pt x="5" y="17"/>
                    </a:lnTo>
                    <a:lnTo>
                      <a:pt x="5" y="0"/>
                    </a:lnTo>
                    <a:lnTo>
                      <a:pt x="0" y="0"/>
                    </a:lnTo>
                    <a:lnTo>
                      <a:pt x="0" y="17"/>
                    </a:lnTo>
                    <a:lnTo>
                      <a:pt x="0" y="30"/>
                    </a:lnTo>
                    <a:lnTo>
                      <a:pt x="3" y="35"/>
                    </a:lnTo>
                    <a:lnTo>
                      <a:pt x="7" y="41"/>
                    </a:lnTo>
                    <a:lnTo>
                      <a:pt x="13" y="44"/>
                    </a:lnTo>
                    <a:lnTo>
                      <a:pt x="22" y="47"/>
                    </a:lnTo>
                    <a:lnTo>
                      <a:pt x="23" y="47"/>
                    </a:lnTo>
                    <a:lnTo>
                      <a:pt x="23" y="45"/>
                    </a:lnTo>
                    <a:lnTo>
                      <a:pt x="23" y="44"/>
                    </a:lnTo>
                    <a:lnTo>
                      <a:pt x="22"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3" name="Freeform 329"/>
              <p:cNvSpPr>
                <a:spLocks/>
              </p:cNvSpPr>
              <p:nvPr/>
            </p:nvSpPr>
            <p:spPr bwMode="auto">
              <a:xfrm>
                <a:off x="4854" y="3631"/>
                <a:ext cx="28" cy="19"/>
              </a:xfrm>
              <a:custGeom>
                <a:avLst/>
                <a:gdLst>
                  <a:gd name="T0" fmla="*/ 7 w 56"/>
                  <a:gd name="T1" fmla="*/ 1 h 37"/>
                  <a:gd name="T2" fmla="*/ 7 w 56"/>
                  <a:gd name="T3" fmla="*/ 1 h 37"/>
                  <a:gd name="T4" fmla="*/ 6 w 56"/>
                  <a:gd name="T5" fmla="*/ 2 h 37"/>
                  <a:gd name="T6" fmla="*/ 4 w 56"/>
                  <a:gd name="T7" fmla="*/ 3 h 37"/>
                  <a:gd name="T8" fmla="*/ 4 w 56"/>
                  <a:gd name="T9" fmla="*/ 4 h 37"/>
                  <a:gd name="T10" fmla="*/ 3 w 56"/>
                  <a:gd name="T11" fmla="*/ 4 h 37"/>
                  <a:gd name="T12" fmla="*/ 2 w 56"/>
                  <a:gd name="T13" fmla="*/ 5 h 37"/>
                  <a:gd name="T14" fmla="*/ 0 w 56"/>
                  <a:gd name="T15" fmla="*/ 5 h 37"/>
                  <a:gd name="T16" fmla="*/ 0 w 56"/>
                  <a:gd name="T17" fmla="*/ 5 h 37"/>
                  <a:gd name="T18" fmla="*/ 2 w 56"/>
                  <a:gd name="T19" fmla="*/ 5 h 37"/>
                  <a:gd name="T20" fmla="*/ 3 w 56"/>
                  <a:gd name="T21" fmla="*/ 5 h 37"/>
                  <a:gd name="T22" fmla="*/ 4 w 56"/>
                  <a:gd name="T23" fmla="*/ 4 h 37"/>
                  <a:gd name="T24" fmla="*/ 5 w 56"/>
                  <a:gd name="T25" fmla="*/ 3 h 37"/>
                  <a:gd name="T26" fmla="*/ 6 w 56"/>
                  <a:gd name="T27" fmla="*/ 2 h 37"/>
                  <a:gd name="T28" fmla="*/ 7 w 56"/>
                  <a:gd name="T29" fmla="*/ 1 h 37"/>
                  <a:gd name="T30" fmla="*/ 7 w 56"/>
                  <a:gd name="T31" fmla="*/ 1 h 37"/>
                  <a:gd name="T32" fmla="*/ 7 w 56"/>
                  <a:gd name="T33" fmla="*/ 1 h 37"/>
                  <a:gd name="T34" fmla="*/ 7 w 56"/>
                  <a:gd name="T35" fmla="*/ 1 h 37"/>
                  <a:gd name="T36" fmla="*/ 7 w 56"/>
                  <a:gd name="T37" fmla="*/ 1 h 37"/>
                  <a:gd name="T38" fmla="*/ 7 w 56"/>
                  <a:gd name="T39" fmla="*/ 0 h 37"/>
                  <a:gd name="T40" fmla="*/ 7 w 56"/>
                  <a:gd name="T41" fmla="*/ 1 h 37"/>
                  <a:gd name="T42" fmla="*/ 7 w 56"/>
                  <a:gd name="T43" fmla="*/ 1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6" h="37">
                    <a:moveTo>
                      <a:pt x="56" y="1"/>
                    </a:moveTo>
                    <a:lnTo>
                      <a:pt x="52" y="1"/>
                    </a:lnTo>
                    <a:lnTo>
                      <a:pt x="43" y="10"/>
                    </a:lnTo>
                    <a:lnTo>
                      <a:pt x="32" y="21"/>
                    </a:lnTo>
                    <a:lnTo>
                      <a:pt x="26" y="25"/>
                    </a:lnTo>
                    <a:lnTo>
                      <a:pt x="18" y="30"/>
                    </a:lnTo>
                    <a:lnTo>
                      <a:pt x="9" y="33"/>
                    </a:lnTo>
                    <a:lnTo>
                      <a:pt x="0" y="33"/>
                    </a:lnTo>
                    <a:lnTo>
                      <a:pt x="0" y="37"/>
                    </a:lnTo>
                    <a:lnTo>
                      <a:pt x="11" y="37"/>
                    </a:lnTo>
                    <a:lnTo>
                      <a:pt x="20" y="34"/>
                    </a:lnTo>
                    <a:lnTo>
                      <a:pt x="27" y="30"/>
                    </a:lnTo>
                    <a:lnTo>
                      <a:pt x="35" y="24"/>
                    </a:lnTo>
                    <a:lnTo>
                      <a:pt x="46" y="13"/>
                    </a:lnTo>
                    <a:lnTo>
                      <a:pt x="55" y="4"/>
                    </a:lnTo>
                    <a:lnTo>
                      <a:pt x="52" y="3"/>
                    </a:lnTo>
                    <a:lnTo>
                      <a:pt x="55" y="4"/>
                    </a:lnTo>
                    <a:lnTo>
                      <a:pt x="56" y="3"/>
                    </a:lnTo>
                    <a:lnTo>
                      <a:pt x="56" y="1"/>
                    </a:lnTo>
                    <a:lnTo>
                      <a:pt x="55" y="0"/>
                    </a:lnTo>
                    <a:lnTo>
                      <a:pt x="52" y="1"/>
                    </a:lnTo>
                    <a:lnTo>
                      <a:pt x="5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4" name="Freeform 330"/>
              <p:cNvSpPr>
                <a:spLocks/>
              </p:cNvSpPr>
              <p:nvPr/>
            </p:nvSpPr>
            <p:spPr bwMode="auto">
              <a:xfrm>
                <a:off x="4880" y="3632"/>
                <a:ext cx="10" cy="22"/>
              </a:xfrm>
              <a:custGeom>
                <a:avLst/>
                <a:gdLst>
                  <a:gd name="T0" fmla="*/ 3 w 20"/>
                  <a:gd name="T1" fmla="*/ 5 h 43"/>
                  <a:gd name="T2" fmla="*/ 3 w 20"/>
                  <a:gd name="T3" fmla="*/ 5 h 43"/>
                  <a:gd name="T4" fmla="*/ 2 w 20"/>
                  <a:gd name="T5" fmla="*/ 5 h 43"/>
                  <a:gd name="T6" fmla="*/ 2 w 20"/>
                  <a:gd name="T7" fmla="*/ 5 h 43"/>
                  <a:gd name="T8" fmla="*/ 1 w 20"/>
                  <a:gd name="T9" fmla="*/ 4 h 43"/>
                  <a:gd name="T10" fmla="*/ 1 w 20"/>
                  <a:gd name="T11" fmla="*/ 3 h 43"/>
                  <a:gd name="T12" fmla="*/ 1 w 20"/>
                  <a:gd name="T13" fmla="*/ 2 h 43"/>
                  <a:gd name="T14" fmla="*/ 1 w 20"/>
                  <a:gd name="T15" fmla="*/ 0 h 43"/>
                  <a:gd name="T16" fmla="*/ 0 w 20"/>
                  <a:gd name="T17" fmla="*/ 1 h 43"/>
                  <a:gd name="T18" fmla="*/ 1 w 20"/>
                  <a:gd name="T19" fmla="*/ 2 h 43"/>
                  <a:gd name="T20" fmla="*/ 1 w 20"/>
                  <a:gd name="T21" fmla="*/ 3 h 43"/>
                  <a:gd name="T22" fmla="*/ 1 w 20"/>
                  <a:gd name="T23" fmla="*/ 4 h 43"/>
                  <a:gd name="T24" fmla="*/ 1 w 20"/>
                  <a:gd name="T25" fmla="*/ 5 h 43"/>
                  <a:gd name="T26" fmla="*/ 2 w 20"/>
                  <a:gd name="T27" fmla="*/ 5 h 43"/>
                  <a:gd name="T28" fmla="*/ 3 w 20"/>
                  <a:gd name="T29" fmla="*/ 6 h 43"/>
                  <a:gd name="T30" fmla="*/ 3 w 20"/>
                  <a:gd name="T31" fmla="*/ 6 h 43"/>
                  <a:gd name="T32" fmla="*/ 3 w 20"/>
                  <a:gd name="T33" fmla="*/ 6 h 43"/>
                  <a:gd name="T34" fmla="*/ 3 w 20"/>
                  <a:gd name="T35" fmla="*/ 6 h 43"/>
                  <a:gd name="T36" fmla="*/ 3 w 20"/>
                  <a:gd name="T37" fmla="*/ 6 h 43"/>
                  <a:gd name="T38" fmla="*/ 3 w 20"/>
                  <a:gd name="T39" fmla="*/ 5 h 43"/>
                  <a:gd name="T40" fmla="*/ 3 w 20"/>
                  <a:gd name="T41" fmla="*/ 5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43">
                    <a:moveTo>
                      <a:pt x="18" y="39"/>
                    </a:moveTo>
                    <a:lnTo>
                      <a:pt x="18" y="39"/>
                    </a:lnTo>
                    <a:lnTo>
                      <a:pt x="12" y="37"/>
                    </a:lnTo>
                    <a:lnTo>
                      <a:pt x="9" y="33"/>
                    </a:lnTo>
                    <a:lnTo>
                      <a:pt x="7" y="29"/>
                    </a:lnTo>
                    <a:lnTo>
                      <a:pt x="6" y="24"/>
                    </a:lnTo>
                    <a:lnTo>
                      <a:pt x="6" y="13"/>
                    </a:lnTo>
                    <a:lnTo>
                      <a:pt x="4" y="0"/>
                    </a:lnTo>
                    <a:lnTo>
                      <a:pt x="0" y="2"/>
                    </a:lnTo>
                    <a:lnTo>
                      <a:pt x="1" y="13"/>
                    </a:lnTo>
                    <a:lnTo>
                      <a:pt x="1" y="24"/>
                    </a:lnTo>
                    <a:lnTo>
                      <a:pt x="3" y="30"/>
                    </a:lnTo>
                    <a:lnTo>
                      <a:pt x="4" y="36"/>
                    </a:lnTo>
                    <a:lnTo>
                      <a:pt x="10" y="40"/>
                    </a:lnTo>
                    <a:lnTo>
                      <a:pt x="18" y="43"/>
                    </a:lnTo>
                    <a:lnTo>
                      <a:pt x="20" y="43"/>
                    </a:lnTo>
                    <a:lnTo>
                      <a:pt x="20" y="42"/>
                    </a:lnTo>
                    <a:lnTo>
                      <a:pt x="20" y="40"/>
                    </a:lnTo>
                    <a:lnTo>
                      <a:pt x="18"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5" name="Freeform 331"/>
              <p:cNvSpPr>
                <a:spLocks/>
              </p:cNvSpPr>
              <p:nvPr/>
            </p:nvSpPr>
            <p:spPr bwMode="auto">
              <a:xfrm>
                <a:off x="4889" y="3633"/>
                <a:ext cx="28" cy="21"/>
              </a:xfrm>
              <a:custGeom>
                <a:avLst/>
                <a:gdLst>
                  <a:gd name="T0" fmla="*/ 7 w 55"/>
                  <a:gd name="T1" fmla="*/ 0 h 41"/>
                  <a:gd name="T2" fmla="*/ 6 w 55"/>
                  <a:gd name="T3" fmla="*/ 2 h 41"/>
                  <a:gd name="T4" fmla="*/ 6 w 55"/>
                  <a:gd name="T5" fmla="*/ 2 h 41"/>
                  <a:gd name="T6" fmla="*/ 5 w 55"/>
                  <a:gd name="T7" fmla="*/ 3 h 41"/>
                  <a:gd name="T8" fmla="*/ 4 w 55"/>
                  <a:gd name="T9" fmla="*/ 4 h 41"/>
                  <a:gd name="T10" fmla="*/ 4 w 55"/>
                  <a:gd name="T11" fmla="*/ 5 h 41"/>
                  <a:gd name="T12" fmla="*/ 3 w 55"/>
                  <a:gd name="T13" fmla="*/ 5 h 41"/>
                  <a:gd name="T14" fmla="*/ 2 w 55"/>
                  <a:gd name="T15" fmla="*/ 5 h 41"/>
                  <a:gd name="T16" fmla="*/ 0 w 55"/>
                  <a:gd name="T17" fmla="*/ 5 h 41"/>
                  <a:gd name="T18" fmla="*/ 0 w 55"/>
                  <a:gd name="T19" fmla="*/ 5 h 41"/>
                  <a:gd name="T20" fmla="*/ 2 w 55"/>
                  <a:gd name="T21" fmla="*/ 6 h 41"/>
                  <a:gd name="T22" fmla="*/ 3 w 55"/>
                  <a:gd name="T23" fmla="*/ 5 h 41"/>
                  <a:gd name="T24" fmla="*/ 4 w 55"/>
                  <a:gd name="T25" fmla="*/ 5 h 41"/>
                  <a:gd name="T26" fmla="*/ 5 w 55"/>
                  <a:gd name="T27" fmla="*/ 4 h 41"/>
                  <a:gd name="T28" fmla="*/ 6 w 55"/>
                  <a:gd name="T29" fmla="*/ 4 h 41"/>
                  <a:gd name="T30" fmla="*/ 6 w 55"/>
                  <a:gd name="T31" fmla="*/ 3 h 41"/>
                  <a:gd name="T32" fmla="*/ 7 w 55"/>
                  <a:gd name="T33" fmla="*/ 2 h 41"/>
                  <a:gd name="T34" fmla="*/ 7 w 55"/>
                  <a:gd name="T35" fmla="*/ 1 h 41"/>
                  <a:gd name="T36" fmla="*/ 7 w 55"/>
                  <a:gd name="T37" fmla="*/ 0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41">
                    <a:moveTo>
                      <a:pt x="51" y="0"/>
                    </a:moveTo>
                    <a:lnTo>
                      <a:pt x="48" y="9"/>
                    </a:lnTo>
                    <a:lnTo>
                      <a:pt x="43" y="16"/>
                    </a:lnTo>
                    <a:lnTo>
                      <a:pt x="37" y="23"/>
                    </a:lnTo>
                    <a:lnTo>
                      <a:pt x="31" y="29"/>
                    </a:lnTo>
                    <a:lnTo>
                      <a:pt x="25" y="33"/>
                    </a:lnTo>
                    <a:lnTo>
                      <a:pt x="17" y="36"/>
                    </a:lnTo>
                    <a:lnTo>
                      <a:pt x="9" y="37"/>
                    </a:lnTo>
                    <a:lnTo>
                      <a:pt x="0" y="36"/>
                    </a:lnTo>
                    <a:lnTo>
                      <a:pt x="0" y="40"/>
                    </a:lnTo>
                    <a:lnTo>
                      <a:pt x="9" y="41"/>
                    </a:lnTo>
                    <a:lnTo>
                      <a:pt x="18" y="40"/>
                    </a:lnTo>
                    <a:lnTo>
                      <a:pt x="26" y="36"/>
                    </a:lnTo>
                    <a:lnTo>
                      <a:pt x="34" y="31"/>
                    </a:lnTo>
                    <a:lnTo>
                      <a:pt x="41" y="26"/>
                    </a:lnTo>
                    <a:lnTo>
                      <a:pt x="46" y="19"/>
                    </a:lnTo>
                    <a:lnTo>
                      <a:pt x="52" y="10"/>
                    </a:lnTo>
                    <a:lnTo>
                      <a:pt x="55" y="1"/>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6" name="Freeform 332"/>
              <p:cNvSpPr>
                <a:spLocks/>
              </p:cNvSpPr>
              <p:nvPr/>
            </p:nvSpPr>
            <p:spPr bwMode="auto">
              <a:xfrm>
                <a:off x="4914" y="3633"/>
                <a:ext cx="3" cy="1"/>
              </a:xfrm>
              <a:custGeom>
                <a:avLst/>
                <a:gdLst>
                  <a:gd name="T0" fmla="*/ 2 w 4"/>
                  <a:gd name="T1" fmla="*/ 1 h 2"/>
                  <a:gd name="T2" fmla="*/ 2 w 4"/>
                  <a:gd name="T3" fmla="*/ 1 h 2"/>
                  <a:gd name="T4" fmla="*/ 2 w 4"/>
                  <a:gd name="T5" fmla="*/ 0 h 2"/>
                  <a:gd name="T6" fmla="*/ 1 w 4"/>
                  <a:gd name="T7" fmla="*/ 0 h 2"/>
                  <a:gd name="T8" fmla="*/ 0 w 4"/>
                  <a:gd name="T9" fmla="*/ 1 h 2"/>
                  <a:gd name="T10" fmla="*/ 2 w 4"/>
                  <a:gd name="T11" fmla="*/ 1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
                    <a:moveTo>
                      <a:pt x="4" y="2"/>
                    </a:moveTo>
                    <a:lnTo>
                      <a:pt x="4" y="1"/>
                    </a:lnTo>
                    <a:lnTo>
                      <a:pt x="3" y="0"/>
                    </a:lnTo>
                    <a:lnTo>
                      <a:pt x="1" y="0"/>
                    </a:lnTo>
                    <a:lnTo>
                      <a:pt x="0" y="1"/>
                    </a:lnTo>
                    <a:lnTo>
                      <a:pt x="4"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7" name="Freeform 333"/>
              <p:cNvSpPr>
                <a:spLocks/>
              </p:cNvSpPr>
              <p:nvPr/>
            </p:nvSpPr>
            <p:spPr bwMode="auto">
              <a:xfrm>
                <a:off x="4941" y="3764"/>
                <a:ext cx="96" cy="72"/>
              </a:xfrm>
              <a:custGeom>
                <a:avLst/>
                <a:gdLst>
                  <a:gd name="T0" fmla="*/ 6 w 191"/>
                  <a:gd name="T1" fmla="*/ 5 h 144"/>
                  <a:gd name="T2" fmla="*/ 5 w 191"/>
                  <a:gd name="T3" fmla="*/ 7 h 144"/>
                  <a:gd name="T4" fmla="*/ 4 w 191"/>
                  <a:gd name="T5" fmla="*/ 8 h 144"/>
                  <a:gd name="T6" fmla="*/ 1 w 191"/>
                  <a:gd name="T7" fmla="*/ 10 h 144"/>
                  <a:gd name="T8" fmla="*/ 0 w 191"/>
                  <a:gd name="T9" fmla="*/ 11 h 144"/>
                  <a:gd name="T10" fmla="*/ 1 w 191"/>
                  <a:gd name="T11" fmla="*/ 12 h 144"/>
                  <a:gd name="T12" fmla="*/ 2 w 191"/>
                  <a:gd name="T13" fmla="*/ 15 h 144"/>
                  <a:gd name="T14" fmla="*/ 4 w 191"/>
                  <a:gd name="T15" fmla="*/ 17 h 144"/>
                  <a:gd name="T16" fmla="*/ 6 w 191"/>
                  <a:gd name="T17" fmla="*/ 18 h 144"/>
                  <a:gd name="T18" fmla="*/ 7 w 191"/>
                  <a:gd name="T19" fmla="*/ 18 h 144"/>
                  <a:gd name="T20" fmla="*/ 9 w 191"/>
                  <a:gd name="T21" fmla="*/ 18 h 144"/>
                  <a:gd name="T22" fmla="*/ 14 w 191"/>
                  <a:gd name="T23" fmla="*/ 18 h 144"/>
                  <a:gd name="T24" fmla="*/ 18 w 191"/>
                  <a:gd name="T25" fmla="*/ 17 h 144"/>
                  <a:gd name="T26" fmla="*/ 19 w 191"/>
                  <a:gd name="T27" fmla="*/ 16 h 144"/>
                  <a:gd name="T28" fmla="*/ 20 w 191"/>
                  <a:gd name="T29" fmla="*/ 15 h 144"/>
                  <a:gd name="T30" fmla="*/ 20 w 191"/>
                  <a:gd name="T31" fmla="*/ 12 h 144"/>
                  <a:gd name="T32" fmla="*/ 21 w 191"/>
                  <a:gd name="T33" fmla="*/ 10 h 144"/>
                  <a:gd name="T34" fmla="*/ 21 w 191"/>
                  <a:gd name="T35" fmla="*/ 9 h 144"/>
                  <a:gd name="T36" fmla="*/ 23 w 191"/>
                  <a:gd name="T37" fmla="*/ 7 h 144"/>
                  <a:gd name="T38" fmla="*/ 24 w 191"/>
                  <a:gd name="T39" fmla="*/ 3 h 144"/>
                  <a:gd name="T40" fmla="*/ 24 w 191"/>
                  <a:gd name="T41" fmla="*/ 2 h 144"/>
                  <a:gd name="T42" fmla="*/ 24 w 191"/>
                  <a:gd name="T43" fmla="*/ 1 h 144"/>
                  <a:gd name="T44" fmla="*/ 23 w 191"/>
                  <a:gd name="T45" fmla="*/ 1 h 144"/>
                  <a:gd name="T46" fmla="*/ 21 w 191"/>
                  <a:gd name="T47" fmla="*/ 2 h 144"/>
                  <a:gd name="T48" fmla="*/ 21 w 191"/>
                  <a:gd name="T49" fmla="*/ 5 h 144"/>
                  <a:gd name="T50" fmla="*/ 18 w 191"/>
                  <a:gd name="T51" fmla="*/ 7 h 144"/>
                  <a:gd name="T52" fmla="*/ 15 w 191"/>
                  <a:gd name="T53" fmla="*/ 9 h 144"/>
                  <a:gd name="T54" fmla="*/ 13 w 191"/>
                  <a:gd name="T55" fmla="*/ 10 h 144"/>
                  <a:gd name="T56" fmla="*/ 11 w 191"/>
                  <a:gd name="T57" fmla="*/ 10 h 144"/>
                  <a:gd name="T58" fmla="*/ 10 w 191"/>
                  <a:gd name="T59" fmla="*/ 9 h 144"/>
                  <a:gd name="T60" fmla="*/ 8 w 191"/>
                  <a:gd name="T61" fmla="*/ 8 h 144"/>
                  <a:gd name="T62" fmla="*/ 8 w 191"/>
                  <a:gd name="T63" fmla="*/ 8 h 144"/>
                  <a:gd name="T64" fmla="*/ 7 w 191"/>
                  <a:gd name="T65" fmla="*/ 6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1" h="144">
                    <a:moveTo>
                      <a:pt x="51" y="31"/>
                    </a:moveTo>
                    <a:lnTo>
                      <a:pt x="47" y="38"/>
                    </a:lnTo>
                    <a:lnTo>
                      <a:pt x="43" y="44"/>
                    </a:lnTo>
                    <a:lnTo>
                      <a:pt x="38" y="50"/>
                    </a:lnTo>
                    <a:lnTo>
                      <a:pt x="34" y="54"/>
                    </a:lnTo>
                    <a:lnTo>
                      <a:pt x="25" y="63"/>
                    </a:lnTo>
                    <a:lnTo>
                      <a:pt x="15" y="68"/>
                    </a:lnTo>
                    <a:lnTo>
                      <a:pt x="8" y="74"/>
                    </a:lnTo>
                    <a:lnTo>
                      <a:pt x="2" y="81"/>
                    </a:lnTo>
                    <a:lnTo>
                      <a:pt x="0" y="84"/>
                    </a:lnTo>
                    <a:lnTo>
                      <a:pt x="0" y="88"/>
                    </a:lnTo>
                    <a:lnTo>
                      <a:pt x="2" y="93"/>
                    </a:lnTo>
                    <a:lnTo>
                      <a:pt x="3" y="98"/>
                    </a:lnTo>
                    <a:lnTo>
                      <a:pt x="14" y="114"/>
                    </a:lnTo>
                    <a:lnTo>
                      <a:pt x="23" y="127"/>
                    </a:lnTo>
                    <a:lnTo>
                      <a:pt x="29" y="133"/>
                    </a:lnTo>
                    <a:lnTo>
                      <a:pt x="35" y="137"/>
                    </a:lnTo>
                    <a:lnTo>
                      <a:pt x="41" y="140"/>
                    </a:lnTo>
                    <a:lnTo>
                      <a:pt x="47" y="143"/>
                    </a:lnTo>
                    <a:lnTo>
                      <a:pt x="55" y="144"/>
                    </a:lnTo>
                    <a:lnTo>
                      <a:pt x="63" y="144"/>
                    </a:lnTo>
                    <a:lnTo>
                      <a:pt x="72" y="144"/>
                    </a:lnTo>
                    <a:lnTo>
                      <a:pt x="83" y="144"/>
                    </a:lnTo>
                    <a:lnTo>
                      <a:pt x="106" y="140"/>
                    </a:lnTo>
                    <a:lnTo>
                      <a:pt x="135" y="134"/>
                    </a:lnTo>
                    <a:lnTo>
                      <a:pt x="141" y="131"/>
                    </a:lnTo>
                    <a:lnTo>
                      <a:pt x="147" y="128"/>
                    </a:lnTo>
                    <a:lnTo>
                      <a:pt x="150" y="126"/>
                    </a:lnTo>
                    <a:lnTo>
                      <a:pt x="153" y="121"/>
                    </a:lnTo>
                    <a:lnTo>
                      <a:pt x="158" y="113"/>
                    </a:lnTo>
                    <a:lnTo>
                      <a:pt x="159" y="103"/>
                    </a:lnTo>
                    <a:lnTo>
                      <a:pt x="159" y="93"/>
                    </a:lnTo>
                    <a:lnTo>
                      <a:pt x="161" y="84"/>
                    </a:lnTo>
                    <a:lnTo>
                      <a:pt x="161" y="78"/>
                    </a:lnTo>
                    <a:lnTo>
                      <a:pt x="162" y="74"/>
                    </a:lnTo>
                    <a:lnTo>
                      <a:pt x="165" y="70"/>
                    </a:lnTo>
                    <a:lnTo>
                      <a:pt x="168" y="65"/>
                    </a:lnTo>
                    <a:lnTo>
                      <a:pt x="180" y="50"/>
                    </a:lnTo>
                    <a:lnTo>
                      <a:pt x="188" y="35"/>
                    </a:lnTo>
                    <a:lnTo>
                      <a:pt x="191" y="24"/>
                    </a:lnTo>
                    <a:lnTo>
                      <a:pt x="191" y="15"/>
                    </a:lnTo>
                    <a:lnTo>
                      <a:pt x="191" y="11"/>
                    </a:lnTo>
                    <a:lnTo>
                      <a:pt x="188" y="8"/>
                    </a:lnTo>
                    <a:lnTo>
                      <a:pt x="187" y="5"/>
                    </a:lnTo>
                    <a:lnTo>
                      <a:pt x="184" y="2"/>
                    </a:lnTo>
                    <a:lnTo>
                      <a:pt x="177" y="1"/>
                    </a:lnTo>
                    <a:lnTo>
                      <a:pt x="168" y="0"/>
                    </a:lnTo>
                    <a:lnTo>
                      <a:pt x="168" y="12"/>
                    </a:lnTo>
                    <a:lnTo>
                      <a:pt x="167" y="24"/>
                    </a:lnTo>
                    <a:lnTo>
                      <a:pt x="162" y="33"/>
                    </a:lnTo>
                    <a:lnTo>
                      <a:pt x="156" y="41"/>
                    </a:lnTo>
                    <a:lnTo>
                      <a:pt x="141" y="55"/>
                    </a:lnTo>
                    <a:lnTo>
                      <a:pt x="124" y="65"/>
                    </a:lnTo>
                    <a:lnTo>
                      <a:pt x="115" y="70"/>
                    </a:lnTo>
                    <a:lnTo>
                      <a:pt x="107" y="71"/>
                    </a:lnTo>
                    <a:lnTo>
                      <a:pt x="98" y="73"/>
                    </a:lnTo>
                    <a:lnTo>
                      <a:pt x="92" y="74"/>
                    </a:lnTo>
                    <a:lnTo>
                      <a:pt x="84" y="73"/>
                    </a:lnTo>
                    <a:lnTo>
                      <a:pt x="78" y="73"/>
                    </a:lnTo>
                    <a:lnTo>
                      <a:pt x="73" y="70"/>
                    </a:lnTo>
                    <a:lnTo>
                      <a:pt x="69" y="68"/>
                    </a:lnTo>
                    <a:lnTo>
                      <a:pt x="64" y="64"/>
                    </a:lnTo>
                    <a:lnTo>
                      <a:pt x="61" y="61"/>
                    </a:lnTo>
                    <a:lnTo>
                      <a:pt x="58" y="57"/>
                    </a:lnTo>
                    <a:lnTo>
                      <a:pt x="55" y="53"/>
                    </a:lnTo>
                    <a:lnTo>
                      <a:pt x="52" y="43"/>
                    </a:lnTo>
                    <a:lnTo>
                      <a:pt x="51" y="31"/>
                    </a:lnTo>
                    <a:close/>
                  </a:path>
                </a:pathLst>
              </a:custGeom>
              <a:solidFill>
                <a:srgbClr val="BF8C5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8" name="Freeform 334"/>
              <p:cNvSpPr>
                <a:spLocks/>
              </p:cNvSpPr>
              <p:nvPr/>
            </p:nvSpPr>
            <p:spPr bwMode="auto">
              <a:xfrm>
                <a:off x="4938" y="3779"/>
                <a:ext cx="31" cy="36"/>
              </a:xfrm>
              <a:custGeom>
                <a:avLst/>
                <a:gdLst>
                  <a:gd name="T0" fmla="*/ 1 w 63"/>
                  <a:gd name="T1" fmla="*/ 9 h 71"/>
                  <a:gd name="T2" fmla="*/ 1 w 63"/>
                  <a:gd name="T3" fmla="*/ 9 h 71"/>
                  <a:gd name="T4" fmla="*/ 1 w 63"/>
                  <a:gd name="T5" fmla="*/ 8 h 71"/>
                  <a:gd name="T6" fmla="*/ 1 w 63"/>
                  <a:gd name="T7" fmla="*/ 8 h 71"/>
                  <a:gd name="T8" fmla="*/ 1 w 63"/>
                  <a:gd name="T9" fmla="*/ 7 h 71"/>
                  <a:gd name="T10" fmla="*/ 1 w 63"/>
                  <a:gd name="T11" fmla="*/ 7 h 71"/>
                  <a:gd name="T12" fmla="*/ 2 w 63"/>
                  <a:gd name="T13" fmla="*/ 6 h 71"/>
                  <a:gd name="T14" fmla="*/ 3 w 63"/>
                  <a:gd name="T15" fmla="*/ 6 h 71"/>
                  <a:gd name="T16" fmla="*/ 4 w 63"/>
                  <a:gd name="T17" fmla="*/ 5 h 71"/>
                  <a:gd name="T18" fmla="*/ 5 w 63"/>
                  <a:gd name="T19" fmla="*/ 4 h 71"/>
                  <a:gd name="T20" fmla="*/ 6 w 63"/>
                  <a:gd name="T21" fmla="*/ 3 h 71"/>
                  <a:gd name="T22" fmla="*/ 6 w 63"/>
                  <a:gd name="T23" fmla="*/ 3 h 71"/>
                  <a:gd name="T24" fmla="*/ 7 w 63"/>
                  <a:gd name="T25" fmla="*/ 2 h 71"/>
                  <a:gd name="T26" fmla="*/ 7 w 63"/>
                  <a:gd name="T27" fmla="*/ 1 h 71"/>
                  <a:gd name="T28" fmla="*/ 6 w 63"/>
                  <a:gd name="T29" fmla="*/ 0 h 71"/>
                  <a:gd name="T30" fmla="*/ 5 w 63"/>
                  <a:gd name="T31" fmla="*/ 1 h 71"/>
                  <a:gd name="T32" fmla="*/ 5 w 63"/>
                  <a:gd name="T33" fmla="*/ 2 h 71"/>
                  <a:gd name="T34" fmla="*/ 5 w 63"/>
                  <a:gd name="T35" fmla="*/ 2 h 71"/>
                  <a:gd name="T36" fmla="*/ 4 w 63"/>
                  <a:gd name="T37" fmla="*/ 3 h 71"/>
                  <a:gd name="T38" fmla="*/ 3 w 63"/>
                  <a:gd name="T39" fmla="*/ 4 h 71"/>
                  <a:gd name="T40" fmla="*/ 2 w 63"/>
                  <a:gd name="T41" fmla="*/ 5 h 71"/>
                  <a:gd name="T42" fmla="*/ 1 w 63"/>
                  <a:gd name="T43" fmla="*/ 5 h 71"/>
                  <a:gd name="T44" fmla="*/ 0 w 63"/>
                  <a:gd name="T45" fmla="*/ 6 h 71"/>
                  <a:gd name="T46" fmla="*/ 0 w 63"/>
                  <a:gd name="T47" fmla="*/ 7 h 71"/>
                  <a:gd name="T48" fmla="*/ 0 w 63"/>
                  <a:gd name="T49" fmla="*/ 8 h 71"/>
                  <a:gd name="T50" fmla="*/ 0 w 63"/>
                  <a:gd name="T51" fmla="*/ 8 h 71"/>
                  <a:gd name="T52" fmla="*/ 0 w 63"/>
                  <a:gd name="T53" fmla="*/ 9 h 71"/>
                  <a:gd name="T54" fmla="*/ 0 w 63"/>
                  <a:gd name="T55" fmla="*/ 9 h 71"/>
                  <a:gd name="T56" fmla="*/ 1 w 63"/>
                  <a:gd name="T57" fmla="*/ 9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 h="71">
                    <a:moveTo>
                      <a:pt x="14" y="66"/>
                    </a:moveTo>
                    <a:lnTo>
                      <a:pt x="15" y="66"/>
                    </a:lnTo>
                    <a:lnTo>
                      <a:pt x="14" y="61"/>
                    </a:lnTo>
                    <a:lnTo>
                      <a:pt x="12" y="58"/>
                    </a:lnTo>
                    <a:lnTo>
                      <a:pt x="12" y="55"/>
                    </a:lnTo>
                    <a:lnTo>
                      <a:pt x="14" y="54"/>
                    </a:lnTo>
                    <a:lnTo>
                      <a:pt x="18" y="48"/>
                    </a:lnTo>
                    <a:lnTo>
                      <a:pt x="24" y="44"/>
                    </a:lnTo>
                    <a:lnTo>
                      <a:pt x="34" y="37"/>
                    </a:lnTo>
                    <a:lnTo>
                      <a:pt x="44" y="28"/>
                    </a:lnTo>
                    <a:lnTo>
                      <a:pt x="49" y="24"/>
                    </a:lnTo>
                    <a:lnTo>
                      <a:pt x="55" y="18"/>
                    </a:lnTo>
                    <a:lnTo>
                      <a:pt x="58" y="11"/>
                    </a:lnTo>
                    <a:lnTo>
                      <a:pt x="63" y="4"/>
                    </a:lnTo>
                    <a:lnTo>
                      <a:pt x="50" y="0"/>
                    </a:lnTo>
                    <a:lnTo>
                      <a:pt x="47" y="5"/>
                    </a:lnTo>
                    <a:lnTo>
                      <a:pt x="44" y="11"/>
                    </a:lnTo>
                    <a:lnTo>
                      <a:pt x="40" y="15"/>
                    </a:lnTo>
                    <a:lnTo>
                      <a:pt x="35" y="20"/>
                    </a:lnTo>
                    <a:lnTo>
                      <a:pt x="26" y="28"/>
                    </a:lnTo>
                    <a:lnTo>
                      <a:pt x="17" y="34"/>
                    </a:lnTo>
                    <a:lnTo>
                      <a:pt x="9" y="40"/>
                    </a:lnTo>
                    <a:lnTo>
                      <a:pt x="3" y="48"/>
                    </a:lnTo>
                    <a:lnTo>
                      <a:pt x="0" y="53"/>
                    </a:lnTo>
                    <a:lnTo>
                      <a:pt x="0" y="58"/>
                    </a:lnTo>
                    <a:lnTo>
                      <a:pt x="0" y="64"/>
                    </a:lnTo>
                    <a:lnTo>
                      <a:pt x="3" y="71"/>
                    </a:lnTo>
                    <a:lnTo>
                      <a:pt x="14" y="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09" name="Freeform 335"/>
              <p:cNvSpPr>
                <a:spLocks/>
              </p:cNvSpPr>
              <p:nvPr/>
            </p:nvSpPr>
            <p:spPr bwMode="auto">
              <a:xfrm>
                <a:off x="4940" y="3812"/>
                <a:ext cx="69" cy="27"/>
              </a:xfrm>
              <a:custGeom>
                <a:avLst/>
                <a:gdLst>
                  <a:gd name="T0" fmla="*/ 17 w 139"/>
                  <a:gd name="T1" fmla="*/ 4 h 54"/>
                  <a:gd name="T2" fmla="*/ 17 w 139"/>
                  <a:gd name="T3" fmla="*/ 4 h 54"/>
                  <a:gd name="T4" fmla="*/ 13 w 139"/>
                  <a:gd name="T5" fmla="*/ 5 h 54"/>
                  <a:gd name="T6" fmla="*/ 10 w 139"/>
                  <a:gd name="T7" fmla="*/ 6 h 54"/>
                  <a:gd name="T8" fmla="*/ 9 w 139"/>
                  <a:gd name="T9" fmla="*/ 6 h 54"/>
                  <a:gd name="T10" fmla="*/ 8 w 139"/>
                  <a:gd name="T11" fmla="*/ 6 h 54"/>
                  <a:gd name="T12" fmla="*/ 7 w 139"/>
                  <a:gd name="T13" fmla="*/ 6 h 54"/>
                  <a:gd name="T14" fmla="*/ 6 w 139"/>
                  <a:gd name="T15" fmla="*/ 6 h 54"/>
                  <a:gd name="T16" fmla="*/ 5 w 139"/>
                  <a:gd name="T17" fmla="*/ 5 h 54"/>
                  <a:gd name="T18" fmla="*/ 5 w 139"/>
                  <a:gd name="T19" fmla="*/ 5 h 54"/>
                  <a:gd name="T20" fmla="*/ 4 w 139"/>
                  <a:gd name="T21" fmla="*/ 4 h 54"/>
                  <a:gd name="T22" fmla="*/ 4 w 139"/>
                  <a:gd name="T23" fmla="*/ 4 h 54"/>
                  <a:gd name="T24" fmla="*/ 2 w 139"/>
                  <a:gd name="T25" fmla="*/ 2 h 54"/>
                  <a:gd name="T26" fmla="*/ 1 w 139"/>
                  <a:gd name="T27" fmla="*/ 0 h 54"/>
                  <a:gd name="T28" fmla="*/ 0 w 139"/>
                  <a:gd name="T29" fmla="*/ 1 h 54"/>
                  <a:gd name="T30" fmla="*/ 1 w 139"/>
                  <a:gd name="T31" fmla="*/ 3 h 54"/>
                  <a:gd name="T32" fmla="*/ 2 w 139"/>
                  <a:gd name="T33" fmla="*/ 5 h 54"/>
                  <a:gd name="T34" fmla="*/ 3 w 139"/>
                  <a:gd name="T35" fmla="*/ 6 h 54"/>
                  <a:gd name="T36" fmla="*/ 4 w 139"/>
                  <a:gd name="T37" fmla="*/ 6 h 54"/>
                  <a:gd name="T38" fmla="*/ 5 w 139"/>
                  <a:gd name="T39" fmla="*/ 7 h 54"/>
                  <a:gd name="T40" fmla="*/ 6 w 139"/>
                  <a:gd name="T41" fmla="*/ 7 h 54"/>
                  <a:gd name="T42" fmla="*/ 7 w 139"/>
                  <a:gd name="T43" fmla="*/ 7 h 54"/>
                  <a:gd name="T44" fmla="*/ 8 w 139"/>
                  <a:gd name="T45" fmla="*/ 7 h 54"/>
                  <a:gd name="T46" fmla="*/ 9 w 139"/>
                  <a:gd name="T47" fmla="*/ 7 h 54"/>
                  <a:gd name="T48" fmla="*/ 10 w 139"/>
                  <a:gd name="T49" fmla="*/ 7 h 54"/>
                  <a:gd name="T50" fmla="*/ 13 w 139"/>
                  <a:gd name="T51" fmla="*/ 7 h 54"/>
                  <a:gd name="T52" fmla="*/ 17 w 139"/>
                  <a:gd name="T53" fmla="*/ 6 h 54"/>
                  <a:gd name="T54" fmla="*/ 17 w 139"/>
                  <a:gd name="T55" fmla="*/ 6 h 54"/>
                  <a:gd name="T56" fmla="*/ 17 w 139"/>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9" h="54">
                    <a:moveTo>
                      <a:pt x="136" y="32"/>
                    </a:moveTo>
                    <a:lnTo>
                      <a:pt x="136" y="32"/>
                    </a:lnTo>
                    <a:lnTo>
                      <a:pt x="107" y="38"/>
                    </a:lnTo>
                    <a:lnTo>
                      <a:pt x="84" y="42"/>
                    </a:lnTo>
                    <a:lnTo>
                      <a:pt x="75" y="42"/>
                    </a:lnTo>
                    <a:lnTo>
                      <a:pt x="66" y="42"/>
                    </a:lnTo>
                    <a:lnTo>
                      <a:pt x="60" y="42"/>
                    </a:lnTo>
                    <a:lnTo>
                      <a:pt x="52" y="41"/>
                    </a:lnTo>
                    <a:lnTo>
                      <a:pt x="47" y="38"/>
                    </a:lnTo>
                    <a:lnTo>
                      <a:pt x="41" y="35"/>
                    </a:lnTo>
                    <a:lnTo>
                      <a:pt x="37" y="32"/>
                    </a:lnTo>
                    <a:lnTo>
                      <a:pt x="32" y="28"/>
                    </a:lnTo>
                    <a:lnTo>
                      <a:pt x="21" y="15"/>
                    </a:lnTo>
                    <a:lnTo>
                      <a:pt x="11" y="0"/>
                    </a:lnTo>
                    <a:lnTo>
                      <a:pt x="0" y="5"/>
                    </a:lnTo>
                    <a:lnTo>
                      <a:pt x="11" y="22"/>
                    </a:lnTo>
                    <a:lnTo>
                      <a:pt x="21" y="35"/>
                    </a:lnTo>
                    <a:lnTo>
                      <a:pt x="28" y="41"/>
                    </a:lnTo>
                    <a:lnTo>
                      <a:pt x="34" y="45"/>
                    </a:lnTo>
                    <a:lnTo>
                      <a:pt x="41" y="50"/>
                    </a:lnTo>
                    <a:lnTo>
                      <a:pt x="49" y="52"/>
                    </a:lnTo>
                    <a:lnTo>
                      <a:pt x="57" y="54"/>
                    </a:lnTo>
                    <a:lnTo>
                      <a:pt x="66" y="54"/>
                    </a:lnTo>
                    <a:lnTo>
                      <a:pt x="75" y="54"/>
                    </a:lnTo>
                    <a:lnTo>
                      <a:pt x="86" y="54"/>
                    </a:lnTo>
                    <a:lnTo>
                      <a:pt x="110" y="50"/>
                    </a:lnTo>
                    <a:lnTo>
                      <a:pt x="139" y="44"/>
                    </a:lnTo>
                    <a:lnTo>
                      <a:pt x="136"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0" name="Freeform 336"/>
              <p:cNvSpPr>
                <a:spLocks/>
              </p:cNvSpPr>
              <p:nvPr/>
            </p:nvSpPr>
            <p:spPr bwMode="auto">
              <a:xfrm>
                <a:off x="5008" y="3795"/>
                <a:ext cx="20" cy="39"/>
              </a:xfrm>
              <a:custGeom>
                <a:avLst/>
                <a:gdLst>
                  <a:gd name="T0" fmla="*/ 3 w 41"/>
                  <a:gd name="T1" fmla="*/ 0 h 79"/>
                  <a:gd name="T2" fmla="*/ 3 w 41"/>
                  <a:gd name="T3" fmla="*/ 0 h 79"/>
                  <a:gd name="T4" fmla="*/ 3 w 41"/>
                  <a:gd name="T5" fmla="*/ 0 h 79"/>
                  <a:gd name="T6" fmla="*/ 3 w 41"/>
                  <a:gd name="T7" fmla="*/ 1 h 79"/>
                  <a:gd name="T8" fmla="*/ 2 w 41"/>
                  <a:gd name="T9" fmla="*/ 2 h 79"/>
                  <a:gd name="T10" fmla="*/ 2 w 41"/>
                  <a:gd name="T11" fmla="*/ 2 h 79"/>
                  <a:gd name="T12" fmla="*/ 2 w 41"/>
                  <a:gd name="T13" fmla="*/ 4 h 79"/>
                  <a:gd name="T14" fmla="*/ 2 w 41"/>
                  <a:gd name="T15" fmla="*/ 5 h 79"/>
                  <a:gd name="T16" fmla="*/ 2 w 41"/>
                  <a:gd name="T17" fmla="*/ 6 h 79"/>
                  <a:gd name="T18" fmla="*/ 1 w 41"/>
                  <a:gd name="T19" fmla="*/ 7 h 79"/>
                  <a:gd name="T20" fmla="*/ 1 w 41"/>
                  <a:gd name="T21" fmla="*/ 7 h 79"/>
                  <a:gd name="T22" fmla="*/ 1 w 41"/>
                  <a:gd name="T23" fmla="*/ 7 h 79"/>
                  <a:gd name="T24" fmla="*/ 0 w 41"/>
                  <a:gd name="T25" fmla="*/ 8 h 79"/>
                  <a:gd name="T26" fmla="*/ 0 w 41"/>
                  <a:gd name="T27" fmla="*/ 8 h 79"/>
                  <a:gd name="T28" fmla="*/ 0 w 41"/>
                  <a:gd name="T29" fmla="*/ 9 h 79"/>
                  <a:gd name="T30" fmla="*/ 1 w 41"/>
                  <a:gd name="T31" fmla="*/ 9 h 79"/>
                  <a:gd name="T32" fmla="*/ 2 w 41"/>
                  <a:gd name="T33" fmla="*/ 9 h 79"/>
                  <a:gd name="T34" fmla="*/ 2 w 41"/>
                  <a:gd name="T35" fmla="*/ 8 h 79"/>
                  <a:gd name="T36" fmla="*/ 3 w 41"/>
                  <a:gd name="T37" fmla="*/ 7 h 79"/>
                  <a:gd name="T38" fmla="*/ 3 w 41"/>
                  <a:gd name="T39" fmla="*/ 6 h 79"/>
                  <a:gd name="T40" fmla="*/ 4 w 41"/>
                  <a:gd name="T41" fmla="*/ 5 h 79"/>
                  <a:gd name="T42" fmla="*/ 4 w 41"/>
                  <a:gd name="T43" fmla="*/ 4 h 79"/>
                  <a:gd name="T44" fmla="*/ 4 w 41"/>
                  <a:gd name="T45" fmla="*/ 2 h 79"/>
                  <a:gd name="T46" fmla="*/ 4 w 41"/>
                  <a:gd name="T47" fmla="*/ 2 h 79"/>
                  <a:gd name="T48" fmla="*/ 4 w 41"/>
                  <a:gd name="T49" fmla="*/ 2 h 79"/>
                  <a:gd name="T50" fmla="*/ 4 w 41"/>
                  <a:gd name="T51" fmla="*/ 1 h 79"/>
                  <a:gd name="T52" fmla="*/ 5 w 41"/>
                  <a:gd name="T53" fmla="*/ 1 h 79"/>
                  <a:gd name="T54" fmla="*/ 5 w 41"/>
                  <a:gd name="T55" fmla="*/ 1 h 79"/>
                  <a:gd name="T56" fmla="*/ 3 w 41"/>
                  <a:gd name="T57" fmla="*/ 0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79">
                    <a:moveTo>
                      <a:pt x="31" y="2"/>
                    </a:moveTo>
                    <a:lnTo>
                      <a:pt x="31" y="0"/>
                    </a:lnTo>
                    <a:lnTo>
                      <a:pt x="28" y="6"/>
                    </a:lnTo>
                    <a:lnTo>
                      <a:pt x="25" y="10"/>
                    </a:lnTo>
                    <a:lnTo>
                      <a:pt x="21" y="16"/>
                    </a:lnTo>
                    <a:lnTo>
                      <a:pt x="20" y="22"/>
                    </a:lnTo>
                    <a:lnTo>
                      <a:pt x="20" y="32"/>
                    </a:lnTo>
                    <a:lnTo>
                      <a:pt x="20" y="42"/>
                    </a:lnTo>
                    <a:lnTo>
                      <a:pt x="18" y="50"/>
                    </a:lnTo>
                    <a:lnTo>
                      <a:pt x="15" y="57"/>
                    </a:lnTo>
                    <a:lnTo>
                      <a:pt x="12" y="60"/>
                    </a:lnTo>
                    <a:lnTo>
                      <a:pt x="9" y="63"/>
                    </a:lnTo>
                    <a:lnTo>
                      <a:pt x="5" y="65"/>
                    </a:lnTo>
                    <a:lnTo>
                      <a:pt x="0" y="67"/>
                    </a:lnTo>
                    <a:lnTo>
                      <a:pt x="3" y="79"/>
                    </a:lnTo>
                    <a:lnTo>
                      <a:pt x="11" y="76"/>
                    </a:lnTo>
                    <a:lnTo>
                      <a:pt x="17" y="72"/>
                    </a:lnTo>
                    <a:lnTo>
                      <a:pt x="23" y="67"/>
                    </a:lnTo>
                    <a:lnTo>
                      <a:pt x="26" y="63"/>
                    </a:lnTo>
                    <a:lnTo>
                      <a:pt x="31" y="53"/>
                    </a:lnTo>
                    <a:lnTo>
                      <a:pt x="32" y="43"/>
                    </a:lnTo>
                    <a:lnTo>
                      <a:pt x="32" y="33"/>
                    </a:lnTo>
                    <a:lnTo>
                      <a:pt x="34" y="23"/>
                    </a:lnTo>
                    <a:lnTo>
                      <a:pt x="34" y="19"/>
                    </a:lnTo>
                    <a:lnTo>
                      <a:pt x="35" y="16"/>
                    </a:lnTo>
                    <a:lnTo>
                      <a:pt x="37" y="12"/>
                    </a:lnTo>
                    <a:lnTo>
                      <a:pt x="40" y="9"/>
                    </a:lnTo>
                    <a:lnTo>
                      <a:pt x="41" y="9"/>
                    </a:lnTo>
                    <a:lnTo>
                      <a:pt x="31"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1" name="Freeform 337"/>
              <p:cNvSpPr>
                <a:spLocks/>
              </p:cNvSpPr>
              <p:nvPr/>
            </p:nvSpPr>
            <p:spPr bwMode="auto">
              <a:xfrm>
                <a:off x="5022" y="3761"/>
                <a:ext cx="18" cy="38"/>
              </a:xfrm>
              <a:custGeom>
                <a:avLst/>
                <a:gdLst>
                  <a:gd name="T0" fmla="*/ 2 w 35"/>
                  <a:gd name="T1" fmla="*/ 1 h 76"/>
                  <a:gd name="T2" fmla="*/ 1 w 35"/>
                  <a:gd name="T3" fmla="*/ 2 h 76"/>
                  <a:gd name="T4" fmla="*/ 2 w 35"/>
                  <a:gd name="T5" fmla="*/ 2 h 76"/>
                  <a:gd name="T6" fmla="*/ 3 w 35"/>
                  <a:gd name="T7" fmla="*/ 2 h 76"/>
                  <a:gd name="T8" fmla="*/ 3 w 35"/>
                  <a:gd name="T9" fmla="*/ 2 h 76"/>
                  <a:gd name="T10" fmla="*/ 3 w 35"/>
                  <a:gd name="T11" fmla="*/ 3 h 76"/>
                  <a:gd name="T12" fmla="*/ 3 w 35"/>
                  <a:gd name="T13" fmla="*/ 3 h 76"/>
                  <a:gd name="T14" fmla="*/ 3 w 35"/>
                  <a:gd name="T15" fmla="*/ 3 h 76"/>
                  <a:gd name="T16" fmla="*/ 3 w 35"/>
                  <a:gd name="T17" fmla="*/ 4 h 76"/>
                  <a:gd name="T18" fmla="*/ 3 w 35"/>
                  <a:gd name="T19" fmla="*/ 5 h 76"/>
                  <a:gd name="T20" fmla="*/ 2 w 35"/>
                  <a:gd name="T21" fmla="*/ 7 h 76"/>
                  <a:gd name="T22" fmla="*/ 1 w 35"/>
                  <a:gd name="T23" fmla="*/ 9 h 76"/>
                  <a:gd name="T24" fmla="*/ 2 w 35"/>
                  <a:gd name="T25" fmla="*/ 10 h 76"/>
                  <a:gd name="T26" fmla="*/ 3 w 35"/>
                  <a:gd name="T27" fmla="*/ 8 h 76"/>
                  <a:gd name="T28" fmla="*/ 4 w 35"/>
                  <a:gd name="T29" fmla="*/ 6 h 76"/>
                  <a:gd name="T30" fmla="*/ 5 w 35"/>
                  <a:gd name="T31" fmla="*/ 4 h 76"/>
                  <a:gd name="T32" fmla="*/ 5 w 35"/>
                  <a:gd name="T33" fmla="*/ 3 h 76"/>
                  <a:gd name="T34" fmla="*/ 5 w 35"/>
                  <a:gd name="T35" fmla="*/ 2 h 76"/>
                  <a:gd name="T36" fmla="*/ 4 w 35"/>
                  <a:gd name="T37" fmla="*/ 2 h 76"/>
                  <a:gd name="T38" fmla="*/ 4 w 35"/>
                  <a:gd name="T39" fmla="*/ 1 h 76"/>
                  <a:gd name="T40" fmla="*/ 4 w 35"/>
                  <a:gd name="T41" fmla="*/ 1 h 76"/>
                  <a:gd name="T42" fmla="*/ 3 w 35"/>
                  <a:gd name="T43" fmla="*/ 0 h 76"/>
                  <a:gd name="T44" fmla="*/ 1 w 35"/>
                  <a:gd name="T45" fmla="*/ 0 h 76"/>
                  <a:gd name="T46" fmla="*/ 0 w 35"/>
                  <a:gd name="T47" fmla="*/ 1 h 76"/>
                  <a:gd name="T48" fmla="*/ 1 w 35"/>
                  <a:gd name="T49" fmla="*/ 0 h 76"/>
                  <a:gd name="T50" fmla="*/ 0 w 35"/>
                  <a:gd name="T51" fmla="*/ 0 h 76"/>
                  <a:gd name="T52" fmla="*/ 0 w 35"/>
                  <a:gd name="T53" fmla="*/ 1 h 76"/>
                  <a:gd name="T54" fmla="*/ 2 w 35"/>
                  <a:gd name="T55" fmla="*/ 1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76">
                    <a:moveTo>
                      <a:pt x="12" y="6"/>
                    </a:moveTo>
                    <a:lnTo>
                      <a:pt x="8" y="11"/>
                    </a:lnTo>
                    <a:lnTo>
                      <a:pt x="14" y="13"/>
                    </a:lnTo>
                    <a:lnTo>
                      <a:pt x="18" y="14"/>
                    </a:lnTo>
                    <a:lnTo>
                      <a:pt x="20" y="16"/>
                    </a:lnTo>
                    <a:lnTo>
                      <a:pt x="22" y="17"/>
                    </a:lnTo>
                    <a:lnTo>
                      <a:pt x="23" y="18"/>
                    </a:lnTo>
                    <a:lnTo>
                      <a:pt x="23" y="21"/>
                    </a:lnTo>
                    <a:lnTo>
                      <a:pt x="23" y="28"/>
                    </a:lnTo>
                    <a:lnTo>
                      <a:pt x="20" y="40"/>
                    </a:lnTo>
                    <a:lnTo>
                      <a:pt x="12" y="53"/>
                    </a:lnTo>
                    <a:lnTo>
                      <a:pt x="2" y="69"/>
                    </a:lnTo>
                    <a:lnTo>
                      <a:pt x="12" y="76"/>
                    </a:lnTo>
                    <a:lnTo>
                      <a:pt x="23" y="59"/>
                    </a:lnTo>
                    <a:lnTo>
                      <a:pt x="32" y="44"/>
                    </a:lnTo>
                    <a:lnTo>
                      <a:pt x="35" y="31"/>
                    </a:lnTo>
                    <a:lnTo>
                      <a:pt x="35" y="20"/>
                    </a:lnTo>
                    <a:lnTo>
                      <a:pt x="34" y="16"/>
                    </a:lnTo>
                    <a:lnTo>
                      <a:pt x="32" y="11"/>
                    </a:lnTo>
                    <a:lnTo>
                      <a:pt x="29" y="7"/>
                    </a:lnTo>
                    <a:lnTo>
                      <a:pt x="25" y="4"/>
                    </a:lnTo>
                    <a:lnTo>
                      <a:pt x="17" y="0"/>
                    </a:lnTo>
                    <a:lnTo>
                      <a:pt x="6" y="0"/>
                    </a:lnTo>
                    <a:lnTo>
                      <a:pt x="0" y="7"/>
                    </a:lnTo>
                    <a:lnTo>
                      <a:pt x="6" y="0"/>
                    </a:lnTo>
                    <a:lnTo>
                      <a:pt x="0" y="0"/>
                    </a:lnTo>
                    <a:lnTo>
                      <a:pt x="0" y="7"/>
                    </a:lnTo>
                    <a:lnTo>
                      <a:pt x="1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2" name="Freeform 338"/>
              <p:cNvSpPr>
                <a:spLocks/>
              </p:cNvSpPr>
              <p:nvPr/>
            </p:nvSpPr>
            <p:spPr bwMode="auto">
              <a:xfrm>
                <a:off x="5001" y="3764"/>
                <a:ext cx="27" cy="36"/>
              </a:xfrm>
              <a:custGeom>
                <a:avLst/>
                <a:gdLst>
                  <a:gd name="T0" fmla="*/ 1 w 53"/>
                  <a:gd name="T1" fmla="*/ 9 h 71"/>
                  <a:gd name="T2" fmla="*/ 1 w 53"/>
                  <a:gd name="T3" fmla="*/ 9 h 71"/>
                  <a:gd name="T4" fmla="*/ 3 w 53"/>
                  <a:gd name="T5" fmla="*/ 8 h 71"/>
                  <a:gd name="T6" fmla="*/ 5 w 53"/>
                  <a:gd name="T7" fmla="*/ 6 h 71"/>
                  <a:gd name="T8" fmla="*/ 6 w 53"/>
                  <a:gd name="T9" fmla="*/ 5 h 71"/>
                  <a:gd name="T10" fmla="*/ 7 w 53"/>
                  <a:gd name="T11" fmla="*/ 4 h 71"/>
                  <a:gd name="T12" fmla="*/ 7 w 53"/>
                  <a:gd name="T13" fmla="*/ 2 h 71"/>
                  <a:gd name="T14" fmla="*/ 7 w 53"/>
                  <a:gd name="T15" fmla="*/ 0 h 71"/>
                  <a:gd name="T16" fmla="*/ 6 w 53"/>
                  <a:gd name="T17" fmla="*/ 1 h 71"/>
                  <a:gd name="T18" fmla="*/ 6 w 53"/>
                  <a:gd name="T19" fmla="*/ 2 h 71"/>
                  <a:gd name="T20" fmla="*/ 5 w 53"/>
                  <a:gd name="T21" fmla="*/ 3 h 71"/>
                  <a:gd name="T22" fmla="*/ 5 w 53"/>
                  <a:gd name="T23" fmla="*/ 4 h 71"/>
                  <a:gd name="T24" fmla="*/ 4 w 53"/>
                  <a:gd name="T25" fmla="*/ 5 h 71"/>
                  <a:gd name="T26" fmla="*/ 2 w 53"/>
                  <a:gd name="T27" fmla="*/ 7 h 71"/>
                  <a:gd name="T28" fmla="*/ 0 w 53"/>
                  <a:gd name="T29" fmla="*/ 8 h 71"/>
                  <a:gd name="T30" fmla="*/ 0 w 53"/>
                  <a:gd name="T31" fmla="*/ 8 h 71"/>
                  <a:gd name="T32" fmla="*/ 1 w 53"/>
                  <a:gd name="T33" fmla="*/ 9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71">
                    <a:moveTo>
                      <a:pt x="6" y="71"/>
                    </a:moveTo>
                    <a:lnTo>
                      <a:pt x="6" y="71"/>
                    </a:lnTo>
                    <a:lnTo>
                      <a:pt x="24" y="60"/>
                    </a:lnTo>
                    <a:lnTo>
                      <a:pt x="40" y="45"/>
                    </a:lnTo>
                    <a:lnTo>
                      <a:pt x="46" y="35"/>
                    </a:lnTo>
                    <a:lnTo>
                      <a:pt x="50" y="25"/>
                    </a:lnTo>
                    <a:lnTo>
                      <a:pt x="53" y="12"/>
                    </a:lnTo>
                    <a:lnTo>
                      <a:pt x="53" y="0"/>
                    </a:lnTo>
                    <a:lnTo>
                      <a:pt x="41" y="1"/>
                    </a:lnTo>
                    <a:lnTo>
                      <a:pt x="41" y="12"/>
                    </a:lnTo>
                    <a:lnTo>
                      <a:pt x="40" y="21"/>
                    </a:lnTo>
                    <a:lnTo>
                      <a:pt x="35" y="30"/>
                    </a:lnTo>
                    <a:lnTo>
                      <a:pt x="30" y="37"/>
                    </a:lnTo>
                    <a:lnTo>
                      <a:pt x="15" y="50"/>
                    </a:lnTo>
                    <a:lnTo>
                      <a:pt x="0" y="61"/>
                    </a:lnTo>
                    <a:lnTo>
                      <a:pt x="6" y="7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3" name="Freeform 339"/>
              <p:cNvSpPr>
                <a:spLocks/>
              </p:cNvSpPr>
              <p:nvPr/>
            </p:nvSpPr>
            <p:spPr bwMode="auto">
              <a:xfrm>
                <a:off x="4963" y="3779"/>
                <a:ext cx="41" cy="25"/>
              </a:xfrm>
              <a:custGeom>
                <a:avLst/>
                <a:gdLst>
                  <a:gd name="T0" fmla="*/ 1 w 83"/>
                  <a:gd name="T1" fmla="*/ 1 h 50"/>
                  <a:gd name="T2" fmla="*/ 0 w 83"/>
                  <a:gd name="T3" fmla="*/ 1 h 50"/>
                  <a:gd name="T4" fmla="*/ 0 w 83"/>
                  <a:gd name="T5" fmla="*/ 2 h 50"/>
                  <a:gd name="T6" fmla="*/ 0 w 83"/>
                  <a:gd name="T7" fmla="*/ 3 h 50"/>
                  <a:gd name="T8" fmla="*/ 1 w 83"/>
                  <a:gd name="T9" fmla="*/ 4 h 50"/>
                  <a:gd name="T10" fmla="*/ 1 w 83"/>
                  <a:gd name="T11" fmla="*/ 5 h 50"/>
                  <a:gd name="T12" fmla="*/ 2 w 83"/>
                  <a:gd name="T13" fmla="*/ 5 h 50"/>
                  <a:gd name="T14" fmla="*/ 2 w 83"/>
                  <a:gd name="T15" fmla="*/ 6 h 50"/>
                  <a:gd name="T16" fmla="*/ 3 w 83"/>
                  <a:gd name="T17" fmla="*/ 6 h 50"/>
                  <a:gd name="T18" fmla="*/ 4 w 83"/>
                  <a:gd name="T19" fmla="*/ 6 h 50"/>
                  <a:gd name="T20" fmla="*/ 5 w 83"/>
                  <a:gd name="T21" fmla="*/ 6 h 50"/>
                  <a:gd name="T22" fmla="*/ 6 w 83"/>
                  <a:gd name="T23" fmla="*/ 7 h 50"/>
                  <a:gd name="T24" fmla="*/ 6 w 83"/>
                  <a:gd name="T25" fmla="*/ 6 h 50"/>
                  <a:gd name="T26" fmla="*/ 8 w 83"/>
                  <a:gd name="T27" fmla="*/ 6 h 50"/>
                  <a:gd name="T28" fmla="*/ 9 w 83"/>
                  <a:gd name="T29" fmla="*/ 6 h 50"/>
                  <a:gd name="T30" fmla="*/ 10 w 83"/>
                  <a:gd name="T31" fmla="*/ 6 h 50"/>
                  <a:gd name="T32" fmla="*/ 9 w 83"/>
                  <a:gd name="T33" fmla="*/ 4 h 50"/>
                  <a:gd name="T34" fmla="*/ 8 w 83"/>
                  <a:gd name="T35" fmla="*/ 5 h 50"/>
                  <a:gd name="T36" fmla="*/ 7 w 83"/>
                  <a:gd name="T37" fmla="*/ 5 h 50"/>
                  <a:gd name="T38" fmla="*/ 6 w 83"/>
                  <a:gd name="T39" fmla="*/ 5 h 50"/>
                  <a:gd name="T40" fmla="*/ 6 w 83"/>
                  <a:gd name="T41" fmla="*/ 5 h 50"/>
                  <a:gd name="T42" fmla="*/ 5 w 83"/>
                  <a:gd name="T43" fmla="*/ 5 h 50"/>
                  <a:gd name="T44" fmla="*/ 4 w 83"/>
                  <a:gd name="T45" fmla="*/ 5 h 50"/>
                  <a:gd name="T46" fmla="*/ 4 w 83"/>
                  <a:gd name="T47" fmla="*/ 5 h 50"/>
                  <a:gd name="T48" fmla="*/ 3 w 83"/>
                  <a:gd name="T49" fmla="*/ 5 h 50"/>
                  <a:gd name="T50" fmla="*/ 3 w 83"/>
                  <a:gd name="T51" fmla="*/ 4 h 50"/>
                  <a:gd name="T52" fmla="*/ 2 w 83"/>
                  <a:gd name="T53" fmla="*/ 4 h 50"/>
                  <a:gd name="T54" fmla="*/ 2 w 83"/>
                  <a:gd name="T55" fmla="*/ 3 h 50"/>
                  <a:gd name="T56" fmla="*/ 2 w 83"/>
                  <a:gd name="T57" fmla="*/ 3 h 50"/>
                  <a:gd name="T58" fmla="*/ 1 w 83"/>
                  <a:gd name="T59" fmla="*/ 2 h 50"/>
                  <a:gd name="T60" fmla="*/ 1 w 83"/>
                  <a:gd name="T61" fmla="*/ 1 h 50"/>
                  <a:gd name="T62" fmla="*/ 0 w 83"/>
                  <a:gd name="T63" fmla="*/ 0 h 50"/>
                  <a:gd name="T64" fmla="*/ 1 w 83"/>
                  <a:gd name="T65" fmla="*/ 1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0">
                    <a:moveTo>
                      <a:pt x="13" y="4"/>
                    </a:moveTo>
                    <a:lnTo>
                      <a:pt x="0" y="1"/>
                    </a:lnTo>
                    <a:lnTo>
                      <a:pt x="2" y="14"/>
                    </a:lnTo>
                    <a:lnTo>
                      <a:pt x="5" y="24"/>
                    </a:lnTo>
                    <a:lnTo>
                      <a:pt x="8" y="30"/>
                    </a:lnTo>
                    <a:lnTo>
                      <a:pt x="11" y="35"/>
                    </a:lnTo>
                    <a:lnTo>
                      <a:pt x="16" y="40"/>
                    </a:lnTo>
                    <a:lnTo>
                      <a:pt x="20" y="43"/>
                    </a:lnTo>
                    <a:lnTo>
                      <a:pt x="26" y="45"/>
                    </a:lnTo>
                    <a:lnTo>
                      <a:pt x="33" y="48"/>
                    </a:lnTo>
                    <a:lnTo>
                      <a:pt x="40" y="48"/>
                    </a:lnTo>
                    <a:lnTo>
                      <a:pt x="48" y="50"/>
                    </a:lnTo>
                    <a:lnTo>
                      <a:pt x="55" y="48"/>
                    </a:lnTo>
                    <a:lnTo>
                      <a:pt x="65" y="47"/>
                    </a:lnTo>
                    <a:lnTo>
                      <a:pt x="72" y="45"/>
                    </a:lnTo>
                    <a:lnTo>
                      <a:pt x="83" y="41"/>
                    </a:lnTo>
                    <a:lnTo>
                      <a:pt x="77" y="31"/>
                    </a:lnTo>
                    <a:lnTo>
                      <a:pt x="69" y="34"/>
                    </a:lnTo>
                    <a:lnTo>
                      <a:pt x="62" y="35"/>
                    </a:lnTo>
                    <a:lnTo>
                      <a:pt x="54" y="37"/>
                    </a:lnTo>
                    <a:lnTo>
                      <a:pt x="48" y="37"/>
                    </a:lnTo>
                    <a:lnTo>
                      <a:pt x="42" y="37"/>
                    </a:lnTo>
                    <a:lnTo>
                      <a:pt x="37" y="37"/>
                    </a:lnTo>
                    <a:lnTo>
                      <a:pt x="33" y="34"/>
                    </a:lnTo>
                    <a:lnTo>
                      <a:pt x="28" y="33"/>
                    </a:lnTo>
                    <a:lnTo>
                      <a:pt x="25" y="30"/>
                    </a:lnTo>
                    <a:lnTo>
                      <a:pt x="22" y="27"/>
                    </a:lnTo>
                    <a:lnTo>
                      <a:pt x="19" y="24"/>
                    </a:lnTo>
                    <a:lnTo>
                      <a:pt x="17" y="20"/>
                    </a:lnTo>
                    <a:lnTo>
                      <a:pt x="14" y="11"/>
                    </a:lnTo>
                    <a:lnTo>
                      <a:pt x="13" y="1"/>
                    </a:lnTo>
                    <a:lnTo>
                      <a:pt x="0" y="0"/>
                    </a:lnTo>
                    <a:lnTo>
                      <a:pt x="13"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4" name="Freeform 340"/>
              <p:cNvSpPr>
                <a:spLocks/>
              </p:cNvSpPr>
              <p:nvPr/>
            </p:nvSpPr>
            <p:spPr bwMode="auto">
              <a:xfrm>
                <a:off x="4954" y="3772"/>
                <a:ext cx="76" cy="56"/>
              </a:xfrm>
              <a:custGeom>
                <a:avLst/>
                <a:gdLst>
                  <a:gd name="T0" fmla="*/ 4 w 151"/>
                  <a:gd name="T1" fmla="*/ 4 h 112"/>
                  <a:gd name="T2" fmla="*/ 4 w 151"/>
                  <a:gd name="T3" fmla="*/ 6 h 112"/>
                  <a:gd name="T4" fmla="*/ 3 w 151"/>
                  <a:gd name="T5" fmla="*/ 7 h 112"/>
                  <a:gd name="T6" fmla="*/ 2 w 151"/>
                  <a:gd name="T7" fmla="*/ 7 h 112"/>
                  <a:gd name="T8" fmla="*/ 1 w 151"/>
                  <a:gd name="T9" fmla="*/ 8 h 112"/>
                  <a:gd name="T10" fmla="*/ 1 w 151"/>
                  <a:gd name="T11" fmla="*/ 8 h 112"/>
                  <a:gd name="T12" fmla="*/ 0 w 151"/>
                  <a:gd name="T13" fmla="*/ 9 h 112"/>
                  <a:gd name="T14" fmla="*/ 0 w 151"/>
                  <a:gd name="T15" fmla="*/ 9 h 112"/>
                  <a:gd name="T16" fmla="*/ 1 w 151"/>
                  <a:gd name="T17" fmla="*/ 10 h 112"/>
                  <a:gd name="T18" fmla="*/ 2 w 151"/>
                  <a:gd name="T19" fmla="*/ 12 h 112"/>
                  <a:gd name="T20" fmla="*/ 3 w 151"/>
                  <a:gd name="T21" fmla="*/ 13 h 112"/>
                  <a:gd name="T22" fmla="*/ 4 w 151"/>
                  <a:gd name="T23" fmla="*/ 14 h 112"/>
                  <a:gd name="T24" fmla="*/ 5 w 151"/>
                  <a:gd name="T25" fmla="*/ 14 h 112"/>
                  <a:gd name="T26" fmla="*/ 6 w 151"/>
                  <a:gd name="T27" fmla="*/ 14 h 112"/>
                  <a:gd name="T28" fmla="*/ 8 w 151"/>
                  <a:gd name="T29" fmla="*/ 14 h 112"/>
                  <a:gd name="T30" fmla="*/ 10 w 151"/>
                  <a:gd name="T31" fmla="*/ 14 h 112"/>
                  <a:gd name="T32" fmla="*/ 13 w 151"/>
                  <a:gd name="T33" fmla="*/ 13 h 112"/>
                  <a:gd name="T34" fmla="*/ 13 w 151"/>
                  <a:gd name="T35" fmla="*/ 13 h 112"/>
                  <a:gd name="T36" fmla="*/ 14 w 151"/>
                  <a:gd name="T37" fmla="*/ 13 h 112"/>
                  <a:gd name="T38" fmla="*/ 14 w 151"/>
                  <a:gd name="T39" fmla="*/ 13 h 112"/>
                  <a:gd name="T40" fmla="*/ 14 w 151"/>
                  <a:gd name="T41" fmla="*/ 12 h 112"/>
                  <a:gd name="T42" fmla="*/ 15 w 151"/>
                  <a:gd name="T43" fmla="*/ 12 h 112"/>
                  <a:gd name="T44" fmla="*/ 15 w 151"/>
                  <a:gd name="T45" fmla="*/ 11 h 112"/>
                  <a:gd name="T46" fmla="*/ 15 w 151"/>
                  <a:gd name="T47" fmla="*/ 10 h 112"/>
                  <a:gd name="T48" fmla="*/ 15 w 151"/>
                  <a:gd name="T49" fmla="*/ 9 h 112"/>
                  <a:gd name="T50" fmla="*/ 15 w 151"/>
                  <a:gd name="T51" fmla="*/ 8 h 112"/>
                  <a:gd name="T52" fmla="*/ 16 w 151"/>
                  <a:gd name="T53" fmla="*/ 7 h 112"/>
                  <a:gd name="T54" fmla="*/ 18 w 151"/>
                  <a:gd name="T55" fmla="*/ 4 h 112"/>
                  <a:gd name="T56" fmla="*/ 19 w 151"/>
                  <a:gd name="T57" fmla="*/ 2 h 112"/>
                  <a:gd name="T58" fmla="*/ 19 w 151"/>
                  <a:gd name="T59" fmla="*/ 1 h 112"/>
                  <a:gd name="T60" fmla="*/ 19 w 151"/>
                  <a:gd name="T61" fmla="*/ 1 h 112"/>
                  <a:gd name="T62" fmla="*/ 19 w 151"/>
                  <a:gd name="T63" fmla="*/ 0 h 112"/>
                  <a:gd name="T64" fmla="*/ 18 w 151"/>
                  <a:gd name="T65" fmla="*/ 0 h 112"/>
                  <a:gd name="T66" fmla="*/ 18 w 151"/>
                  <a:gd name="T67" fmla="*/ 2 h 112"/>
                  <a:gd name="T68" fmla="*/ 17 w 151"/>
                  <a:gd name="T69" fmla="*/ 3 h 112"/>
                  <a:gd name="T70" fmla="*/ 16 w 151"/>
                  <a:gd name="T71" fmla="*/ 4 h 112"/>
                  <a:gd name="T72" fmla="*/ 16 w 151"/>
                  <a:gd name="T73" fmla="*/ 5 h 112"/>
                  <a:gd name="T74" fmla="*/ 13 w 151"/>
                  <a:gd name="T75" fmla="*/ 6 h 112"/>
                  <a:gd name="T76" fmla="*/ 11 w 151"/>
                  <a:gd name="T77" fmla="*/ 7 h 112"/>
                  <a:gd name="T78" fmla="*/ 10 w 151"/>
                  <a:gd name="T79" fmla="*/ 7 h 112"/>
                  <a:gd name="T80" fmla="*/ 8 w 151"/>
                  <a:gd name="T81" fmla="*/ 7 h 112"/>
                  <a:gd name="T82" fmla="*/ 7 w 151"/>
                  <a:gd name="T83" fmla="*/ 7 h 112"/>
                  <a:gd name="T84" fmla="*/ 6 w 151"/>
                  <a:gd name="T85" fmla="*/ 7 h 112"/>
                  <a:gd name="T86" fmla="*/ 6 w 151"/>
                  <a:gd name="T87" fmla="*/ 6 h 112"/>
                  <a:gd name="T88" fmla="*/ 5 w 151"/>
                  <a:gd name="T89" fmla="*/ 6 h 112"/>
                  <a:gd name="T90" fmla="*/ 5 w 151"/>
                  <a:gd name="T91" fmla="*/ 5 h 112"/>
                  <a:gd name="T92" fmla="*/ 4 w 151"/>
                  <a:gd name="T93" fmla="*/ 4 h 1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1" h="112">
                    <a:moveTo>
                      <a:pt x="31" y="32"/>
                    </a:moveTo>
                    <a:lnTo>
                      <a:pt x="25" y="42"/>
                    </a:lnTo>
                    <a:lnTo>
                      <a:pt x="18" y="49"/>
                    </a:lnTo>
                    <a:lnTo>
                      <a:pt x="12" y="53"/>
                    </a:lnTo>
                    <a:lnTo>
                      <a:pt x="8" y="58"/>
                    </a:lnTo>
                    <a:lnTo>
                      <a:pt x="3" y="62"/>
                    </a:lnTo>
                    <a:lnTo>
                      <a:pt x="0" y="66"/>
                    </a:lnTo>
                    <a:lnTo>
                      <a:pt x="0" y="72"/>
                    </a:lnTo>
                    <a:lnTo>
                      <a:pt x="2" y="79"/>
                    </a:lnTo>
                    <a:lnTo>
                      <a:pt x="9" y="91"/>
                    </a:lnTo>
                    <a:lnTo>
                      <a:pt x="17" y="99"/>
                    </a:lnTo>
                    <a:lnTo>
                      <a:pt x="25" y="106"/>
                    </a:lnTo>
                    <a:lnTo>
                      <a:pt x="35" y="111"/>
                    </a:lnTo>
                    <a:lnTo>
                      <a:pt x="46" y="112"/>
                    </a:lnTo>
                    <a:lnTo>
                      <a:pt x="60" y="112"/>
                    </a:lnTo>
                    <a:lnTo>
                      <a:pt x="76" y="109"/>
                    </a:lnTo>
                    <a:lnTo>
                      <a:pt x="98" y="103"/>
                    </a:lnTo>
                    <a:lnTo>
                      <a:pt x="102" y="102"/>
                    </a:lnTo>
                    <a:lnTo>
                      <a:pt x="107" y="101"/>
                    </a:lnTo>
                    <a:lnTo>
                      <a:pt x="110" y="98"/>
                    </a:lnTo>
                    <a:lnTo>
                      <a:pt x="112" y="95"/>
                    </a:lnTo>
                    <a:lnTo>
                      <a:pt x="115" y="89"/>
                    </a:lnTo>
                    <a:lnTo>
                      <a:pt x="116" y="82"/>
                    </a:lnTo>
                    <a:lnTo>
                      <a:pt x="116" y="75"/>
                    </a:lnTo>
                    <a:lnTo>
                      <a:pt x="116" y="68"/>
                    </a:lnTo>
                    <a:lnTo>
                      <a:pt x="118" y="60"/>
                    </a:lnTo>
                    <a:lnTo>
                      <a:pt x="122" y="55"/>
                    </a:lnTo>
                    <a:lnTo>
                      <a:pt x="139" y="32"/>
                    </a:lnTo>
                    <a:lnTo>
                      <a:pt x="150" y="15"/>
                    </a:lnTo>
                    <a:lnTo>
                      <a:pt x="151" y="7"/>
                    </a:lnTo>
                    <a:lnTo>
                      <a:pt x="151" y="3"/>
                    </a:lnTo>
                    <a:lnTo>
                      <a:pt x="148" y="0"/>
                    </a:lnTo>
                    <a:lnTo>
                      <a:pt x="144" y="0"/>
                    </a:lnTo>
                    <a:lnTo>
                      <a:pt x="141" y="10"/>
                    </a:lnTo>
                    <a:lnTo>
                      <a:pt x="135" y="20"/>
                    </a:lnTo>
                    <a:lnTo>
                      <a:pt x="128" y="29"/>
                    </a:lnTo>
                    <a:lnTo>
                      <a:pt x="121" y="36"/>
                    </a:lnTo>
                    <a:lnTo>
                      <a:pt x="104" y="46"/>
                    </a:lnTo>
                    <a:lnTo>
                      <a:pt x="87" y="53"/>
                    </a:lnTo>
                    <a:lnTo>
                      <a:pt x="73" y="55"/>
                    </a:lnTo>
                    <a:lnTo>
                      <a:pt x="63" y="53"/>
                    </a:lnTo>
                    <a:lnTo>
                      <a:pt x="54" y="52"/>
                    </a:lnTo>
                    <a:lnTo>
                      <a:pt x="47" y="49"/>
                    </a:lnTo>
                    <a:lnTo>
                      <a:pt x="41" y="46"/>
                    </a:lnTo>
                    <a:lnTo>
                      <a:pt x="37" y="42"/>
                    </a:lnTo>
                    <a:lnTo>
                      <a:pt x="34" y="38"/>
                    </a:lnTo>
                    <a:lnTo>
                      <a:pt x="31" y="32"/>
                    </a:lnTo>
                    <a:close/>
                  </a:path>
                </a:pathLst>
              </a:custGeom>
              <a:solidFill>
                <a:srgbClr val="CC99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5" name="Freeform 341"/>
              <p:cNvSpPr>
                <a:spLocks/>
              </p:cNvSpPr>
              <p:nvPr/>
            </p:nvSpPr>
            <p:spPr bwMode="auto">
              <a:xfrm>
                <a:off x="4951" y="3787"/>
                <a:ext cx="21" cy="25"/>
              </a:xfrm>
              <a:custGeom>
                <a:avLst/>
                <a:gdLst>
                  <a:gd name="T0" fmla="*/ 2 w 41"/>
                  <a:gd name="T1" fmla="*/ 5 h 52"/>
                  <a:gd name="T2" fmla="*/ 2 w 41"/>
                  <a:gd name="T3" fmla="*/ 5 h 52"/>
                  <a:gd name="T4" fmla="*/ 2 w 41"/>
                  <a:gd name="T5" fmla="*/ 4 h 52"/>
                  <a:gd name="T6" fmla="*/ 2 w 41"/>
                  <a:gd name="T7" fmla="*/ 4 h 52"/>
                  <a:gd name="T8" fmla="*/ 2 w 41"/>
                  <a:gd name="T9" fmla="*/ 4 h 52"/>
                  <a:gd name="T10" fmla="*/ 3 w 41"/>
                  <a:gd name="T11" fmla="*/ 3 h 52"/>
                  <a:gd name="T12" fmla="*/ 3 w 41"/>
                  <a:gd name="T13" fmla="*/ 3 h 52"/>
                  <a:gd name="T14" fmla="*/ 4 w 41"/>
                  <a:gd name="T15" fmla="*/ 2 h 52"/>
                  <a:gd name="T16" fmla="*/ 5 w 41"/>
                  <a:gd name="T17" fmla="*/ 1 h 52"/>
                  <a:gd name="T18" fmla="*/ 6 w 41"/>
                  <a:gd name="T19" fmla="*/ 0 h 52"/>
                  <a:gd name="T20" fmla="*/ 4 w 41"/>
                  <a:gd name="T21" fmla="*/ 0 h 52"/>
                  <a:gd name="T22" fmla="*/ 4 w 41"/>
                  <a:gd name="T23" fmla="*/ 1 h 52"/>
                  <a:gd name="T24" fmla="*/ 3 w 41"/>
                  <a:gd name="T25" fmla="*/ 1 h 52"/>
                  <a:gd name="T26" fmla="*/ 2 w 41"/>
                  <a:gd name="T27" fmla="*/ 2 h 52"/>
                  <a:gd name="T28" fmla="*/ 2 w 41"/>
                  <a:gd name="T29" fmla="*/ 2 h 52"/>
                  <a:gd name="T30" fmla="*/ 1 w 41"/>
                  <a:gd name="T31" fmla="*/ 3 h 52"/>
                  <a:gd name="T32" fmla="*/ 0 w 41"/>
                  <a:gd name="T33" fmla="*/ 4 h 52"/>
                  <a:gd name="T34" fmla="*/ 0 w 41"/>
                  <a:gd name="T35" fmla="*/ 5 h 52"/>
                  <a:gd name="T36" fmla="*/ 1 w 41"/>
                  <a:gd name="T37" fmla="*/ 6 h 52"/>
                  <a:gd name="T38" fmla="*/ 1 w 41"/>
                  <a:gd name="T39" fmla="*/ 6 h 52"/>
                  <a:gd name="T40" fmla="*/ 2 w 41"/>
                  <a:gd name="T41" fmla="*/ 5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2">
                    <a:moveTo>
                      <a:pt x="14" y="46"/>
                    </a:moveTo>
                    <a:lnTo>
                      <a:pt x="14" y="46"/>
                    </a:lnTo>
                    <a:lnTo>
                      <a:pt x="12" y="40"/>
                    </a:lnTo>
                    <a:lnTo>
                      <a:pt x="12" y="38"/>
                    </a:lnTo>
                    <a:lnTo>
                      <a:pt x="14" y="36"/>
                    </a:lnTo>
                    <a:lnTo>
                      <a:pt x="18" y="32"/>
                    </a:lnTo>
                    <a:lnTo>
                      <a:pt x="23" y="29"/>
                    </a:lnTo>
                    <a:lnTo>
                      <a:pt x="29" y="23"/>
                    </a:lnTo>
                    <a:lnTo>
                      <a:pt x="37" y="15"/>
                    </a:lnTo>
                    <a:lnTo>
                      <a:pt x="41" y="5"/>
                    </a:lnTo>
                    <a:lnTo>
                      <a:pt x="31" y="0"/>
                    </a:lnTo>
                    <a:lnTo>
                      <a:pt x="26" y="9"/>
                    </a:lnTo>
                    <a:lnTo>
                      <a:pt x="20" y="15"/>
                    </a:lnTo>
                    <a:lnTo>
                      <a:pt x="15" y="19"/>
                    </a:lnTo>
                    <a:lnTo>
                      <a:pt x="9" y="23"/>
                    </a:lnTo>
                    <a:lnTo>
                      <a:pt x="5" y="28"/>
                    </a:lnTo>
                    <a:lnTo>
                      <a:pt x="0" y="35"/>
                    </a:lnTo>
                    <a:lnTo>
                      <a:pt x="0" y="42"/>
                    </a:lnTo>
                    <a:lnTo>
                      <a:pt x="3" y="51"/>
                    </a:lnTo>
                    <a:lnTo>
                      <a:pt x="3" y="52"/>
                    </a:lnTo>
                    <a:lnTo>
                      <a:pt x="14"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6" name="Freeform 342"/>
              <p:cNvSpPr>
                <a:spLocks/>
              </p:cNvSpPr>
              <p:nvPr/>
            </p:nvSpPr>
            <p:spPr bwMode="auto">
              <a:xfrm>
                <a:off x="4953" y="3810"/>
                <a:ext cx="51" cy="20"/>
              </a:xfrm>
              <a:custGeom>
                <a:avLst/>
                <a:gdLst>
                  <a:gd name="T0" fmla="*/ 13 w 102"/>
                  <a:gd name="T1" fmla="*/ 2 h 42"/>
                  <a:gd name="T2" fmla="*/ 13 w 102"/>
                  <a:gd name="T3" fmla="*/ 2 h 42"/>
                  <a:gd name="T4" fmla="*/ 10 w 102"/>
                  <a:gd name="T5" fmla="*/ 3 h 42"/>
                  <a:gd name="T6" fmla="*/ 8 w 102"/>
                  <a:gd name="T7" fmla="*/ 3 h 42"/>
                  <a:gd name="T8" fmla="*/ 7 w 102"/>
                  <a:gd name="T9" fmla="*/ 3 h 42"/>
                  <a:gd name="T10" fmla="*/ 5 w 102"/>
                  <a:gd name="T11" fmla="*/ 3 h 42"/>
                  <a:gd name="T12" fmla="*/ 4 w 102"/>
                  <a:gd name="T13" fmla="*/ 3 h 42"/>
                  <a:gd name="T14" fmla="*/ 3 w 102"/>
                  <a:gd name="T15" fmla="*/ 2 h 42"/>
                  <a:gd name="T16" fmla="*/ 3 w 102"/>
                  <a:gd name="T17" fmla="*/ 1 h 42"/>
                  <a:gd name="T18" fmla="*/ 2 w 102"/>
                  <a:gd name="T19" fmla="*/ 0 h 42"/>
                  <a:gd name="T20" fmla="*/ 0 w 102"/>
                  <a:gd name="T21" fmla="*/ 0 h 42"/>
                  <a:gd name="T22" fmla="*/ 1 w 102"/>
                  <a:gd name="T23" fmla="*/ 2 h 42"/>
                  <a:gd name="T24" fmla="*/ 2 w 102"/>
                  <a:gd name="T25" fmla="*/ 3 h 42"/>
                  <a:gd name="T26" fmla="*/ 3 w 102"/>
                  <a:gd name="T27" fmla="*/ 4 h 42"/>
                  <a:gd name="T28" fmla="*/ 5 w 102"/>
                  <a:gd name="T29" fmla="*/ 4 h 42"/>
                  <a:gd name="T30" fmla="*/ 7 w 102"/>
                  <a:gd name="T31" fmla="*/ 5 h 42"/>
                  <a:gd name="T32" fmla="*/ 8 w 102"/>
                  <a:gd name="T33" fmla="*/ 5 h 42"/>
                  <a:gd name="T34" fmla="*/ 11 w 102"/>
                  <a:gd name="T35" fmla="*/ 4 h 42"/>
                  <a:gd name="T36" fmla="*/ 13 w 102"/>
                  <a:gd name="T37" fmla="*/ 4 h 42"/>
                  <a:gd name="T38" fmla="*/ 13 w 102"/>
                  <a:gd name="T39" fmla="*/ 4 h 42"/>
                  <a:gd name="T40" fmla="*/ 13 w 102"/>
                  <a:gd name="T41" fmla="*/ 2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2" h="42">
                    <a:moveTo>
                      <a:pt x="99" y="22"/>
                    </a:moveTo>
                    <a:lnTo>
                      <a:pt x="99" y="22"/>
                    </a:lnTo>
                    <a:lnTo>
                      <a:pt x="79" y="27"/>
                    </a:lnTo>
                    <a:lnTo>
                      <a:pt x="63" y="29"/>
                    </a:lnTo>
                    <a:lnTo>
                      <a:pt x="49" y="30"/>
                    </a:lnTo>
                    <a:lnTo>
                      <a:pt x="40" y="29"/>
                    </a:lnTo>
                    <a:lnTo>
                      <a:pt x="32" y="25"/>
                    </a:lnTo>
                    <a:lnTo>
                      <a:pt x="24" y="20"/>
                    </a:lnTo>
                    <a:lnTo>
                      <a:pt x="18" y="12"/>
                    </a:lnTo>
                    <a:lnTo>
                      <a:pt x="11" y="0"/>
                    </a:lnTo>
                    <a:lnTo>
                      <a:pt x="0" y="6"/>
                    </a:lnTo>
                    <a:lnTo>
                      <a:pt x="8" y="17"/>
                    </a:lnTo>
                    <a:lnTo>
                      <a:pt x="15" y="27"/>
                    </a:lnTo>
                    <a:lnTo>
                      <a:pt x="24" y="35"/>
                    </a:lnTo>
                    <a:lnTo>
                      <a:pt x="35" y="40"/>
                    </a:lnTo>
                    <a:lnTo>
                      <a:pt x="49" y="42"/>
                    </a:lnTo>
                    <a:lnTo>
                      <a:pt x="64" y="42"/>
                    </a:lnTo>
                    <a:lnTo>
                      <a:pt x="81" y="39"/>
                    </a:lnTo>
                    <a:lnTo>
                      <a:pt x="102" y="35"/>
                    </a:lnTo>
                    <a:lnTo>
                      <a:pt x="99" y="2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7" name="Freeform 343"/>
              <p:cNvSpPr>
                <a:spLocks/>
              </p:cNvSpPr>
              <p:nvPr/>
            </p:nvSpPr>
            <p:spPr bwMode="auto">
              <a:xfrm>
                <a:off x="5002" y="3797"/>
                <a:ext cx="16" cy="30"/>
              </a:xfrm>
              <a:custGeom>
                <a:avLst/>
                <a:gdLst>
                  <a:gd name="T0" fmla="*/ 3 w 32"/>
                  <a:gd name="T1" fmla="*/ 0 h 61"/>
                  <a:gd name="T2" fmla="*/ 3 w 32"/>
                  <a:gd name="T3" fmla="*/ 0 h 61"/>
                  <a:gd name="T4" fmla="*/ 3 w 32"/>
                  <a:gd name="T5" fmla="*/ 1 h 61"/>
                  <a:gd name="T6" fmla="*/ 2 w 32"/>
                  <a:gd name="T7" fmla="*/ 2 h 61"/>
                  <a:gd name="T8" fmla="*/ 2 w 32"/>
                  <a:gd name="T9" fmla="*/ 3 h 61"/>
                  <a:gd name="T10" fmla="*/ 2 w 32"/>
                  <a:gd name="T11" fmla="*/ 4 h 61"/>
                  <a:gd name="T12" fmla="*/ 2 w 32"/>
                  <a:gd name="T13" fmla="*/ 4 h 61"/>
                  <a:gd name="T14" fmla="*/ 2 w 32"/>
                  <a:gd name="T15" fmla="*/ 5 h 61"/>
                  <a:gd name="T16" fmla="*/ 2 w 32"/>
                  <a:gd name="T17" fmla="*/ 5 h 61"/>
                  <a:gd name="T18" fmla="*/ 1 w 32"/>
                  <a:gd name="T19" fmla="*/ 5 h 61"/>
                  <a:gd name="T20" fmla="*/ 1 w 32"/>
                  <a:gd name="T21" fmla="*/ 5 h 61"/>
                  <a:gd name="T22" fmla="*/ 0 w 32"/>
                  <a:gd name="T23" fmla="*/ 6 h 61"/>
                  <a:gd name="T24" fmla="*/ 1 w 32"/>
                  <a:gd name="T25" fmla="*/ 7 h 61"/>
                  <a:gd name="T26" fmla="*/ 2 w 32"/>
                  <a:gd name="T27" fmla="*/ 7 h 61"/>
                  <a:gd name="T28" fmla="*/ 2 w 32"/>
                  <a:gd name="T29" fmla="*/ 6 h 61"/>
                  <a:gd name="T30" fmla="*/ 3 w 32"/>
                  <a:gd name="T31" fmla="*/ 6 h 61"/>
                  <a:gd name="T32" fmla="*/ 3 w 32"/>
                  <a:gd name="T33" fmla="*/ 6 h 61"/>
                  <a:gd name="T34" fmla="*/ 4 w 32"/>
                  <a:gd name="T35" fmla="*/ 5 h 61"/>
                  <a:gd name="T36" fmla="*/ 4 w 32"/>
                  <a:gd name="T37" fmla="*/ 4 h 61"/>
                  <a:gd name="T38" fmla="*/ 4 w 32"/>
                  <a:gd name="T39" fmla="*/ 3 h 61"/>
                  <a:gd name="T40" fmla="*/ 4 w 32"/>
                  <a:gd name="T41" fmla="*/ 2 h 61"/>
                  <a:gd name="T42" fmla="*/ 4 w 32"/>
                  <a:gd name="T43" fmla="*/ 1 h 61"/>
                  <a:gd name="T44" fmla="*/ 4 w 32"/>
                  <a:gd name="T45" fmla="*/ 1 h 61"/>
                  <a:gd name="T46" fmla="*/ 4 w 32"/>
                  <a:gd name="T47" fmla="*/ 1 h 61"/>
                  <a:gd name="T48" fmla="*/ 3 w 32"/>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 h="61">
                    <a:moveTo>
                      <a:pt x="22" y="2"/>
                    </a:moveTo>
                    <a:lnTo>
                      <a:pt x="22" y="0"/>
                    </a:lnTo>
                    <a:lnTo>
                      <a:pt x="17" y="9"/>
                    </a:lnTo>
                    <a:lnTo>
                      <a:pt x="14" y="16"/>
                    </a:lnTo>
                    <a:lnTo>
                      <a:pt x="14" y="25"/>
                    </a:lnTo>
                    <a:lnTo>
                      <a:pt x="14" y="32"/>
                    </a:lnTo>
                    <a:lnTo>
                      <a:pt x="13" y="38"/>
                    </a:lnTo>
                    <a:lnTo>
                      <a:pt x="11" y="42"/>
                    </a:lnTo>
                    <a:lnTo>
                      <a:pt x="10" y="43"/>
                    </a:lnTo>
                    <a:lnTo>
                      <a:pt x="8" y="45"/>
                    </a:lnTo>
                    <a:lnTo>
                      <a:pt x="5" y="46"/>
                    </a:lnTo>
                    <a:lnTo>
                      <a:pt x="0" y="48"/>
                    </a:lnTo>
                    <a:lnTo>
                      <a:pt x="3" y="61"/>
                    </a:lnTo>
                    <a:lnTo>
                      <a:pt x="10" y="58"/>
                    </a:lnTo>
                    <a:lnTo>
                      <a:pt x="14" y="55"/>
                    </a:lnTo>
                    <a:lnTo>
                      <a:pt x="19" y="52"/>
                    </a:lnTo>
                    <a:lnTo>
                      <a:pt x="22" y="48"/>
                    </a:lnTo>
                    <a:lnTo>
                      <a:pt x="25" y="41"/>
                    </a:lnTo>
                    <a:lnTo>
                      <a:pt x="26" y="32"/>
                    </a:lnTo>
                    <a:lnTo>
                      <a:pt x="26" y="25"/>
                    </a:lnTo>
                    <a:lnTo>
                      <a:pt x="26" y="19"/>
                    </a:lnTo>
                    <a:lnTo>
                      <a:pt x="28" y="13"/>
                    </a:lnTo>
                    <a:lnTo>
                      <a:pt x="31" y="9"/>
                    </a:lnTo>
                    <a:lnTo>
                      <a:pt x="32" y="9"/>
                    </a:lnTo>
                    <a:lnTo>
                      <a:pt x="2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8" name="Freeform 344"/>
              <p:cNvSpPr>
                <a:spLocks/>
              </p:cNvSpPr>
              <p:nvPr/>
            </p:nvSpPr>
            <p:spPr bwMode="auto">
              <a:xfrm>
                <a:off x="5013" y="3769"/>
                <a:ext cx="20" cy="32"/>
              </a:xfrm>
              <a:custGeom>
                <a:avLst/>
                <a:gdLst>
                  <a:gd name="T0" fmla="*/ 4 w 40"/>
                  <a:gd name="T1" fmla="*/ 1 h 64"/>
                  <a:gd name="T2" fmla="*/ 4 w 40"/>
                  <a:gd name="T3" fmla="*/ 2 h 64"/>
                  <a:gd name="T4" fmla="*/ 4 w 40"/>
                  <a:gd name="T5" fmla="*/ 2 h 64"/>
                  <a:gd name="T6" fmla="*/ 4 w 40"/>
                  <a:gd name="T7" fmla="*/ 2 h 64"/>
                  <a:gd name="T8" fmla="*/ 4 w 40"/>
                  <a:gd name="T9" fmla="*/ 2 h 64"/>
                  <a:gd name="T10" fmla="*/ 4 w 40"/>
                  <a:gd name="T11" fmla="*/ 3 h 64"/>
                  <a:gd name="T12" fmla="*/ 3 w 40"/>
                  <a:gd name="T13" fmla="*/ 5 h 64"/>
                  <a:gd name="T14" fmla="*/ 0 w 40"/>
                  <a:gd name="T15" fmla="*/ 8 h 64"/>
                  <a:gd name="T16" fmla="*/ 2 w 40"/>
                  <a:gd name="T17" fmla="*/ 8 h 64"/>
                  <a:gd name="T18" fmla="*/ 4 w 40"/>
                  <a:gd name="T19" fmla="*/ 5 h 64"/>
                  <a:gd name="T20" fmla="*/ 5 w 40"/>
                  <a:gd name="T21" fmla="*/ 3 h 64"/>
                  <a:gd name="T22" fmla="*/ 5 w 40"/>
                  <a:gd name="T23" fmla="*/ 2 h 64"/>
                  <a:gd name="T24" fmla="*/ 5 w 40"/>
                  <a:gd name="T25" fmla="*/ 1 h 64"/>
                  <a:gd name="T26" fmla="*/ 5 w 40"/>
                  <a:gd name="T27" fmla="*/ 1 h 64"/>
                  <a:gd name="T28" fmla="*/ 3 w 40"/>
                  <a:gd name="T29" fmla="*/ 0 h 64"/>
                  <a:gd name="T30" fmla="*/ 3 w 40"/>
                  <a:gd name="T31" fmla="*/ 1 h 64"/>
                  <a:gd name="T32" fmla="*/ 3 w 40"/>
                  <a:gd name="T33" fmla="*/ 0 h 64"/>
                  <a:gd name="T34" fmla="*/ 3 w 40"/>
                  <a:gd name="T35" fmla="*/ 0 h 64"/>
                  <a:gd name="T36" fmla="*/ 3 w 40"/>
                  <a:gd name="T37" fmla="*/ 1 h 64"/>
                  <a:gd name="T38" fmla="*/ 4 w 40"/>
                  <a:gd name="T39" fmla="*/ 1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 h="64">
                    <a:moveTo>
                      <a:pt x="32" y="7"/>
                    </a:moveTo>
                    <a:lnTo>
                      <a:pt x="26" y="11"/>
                    </a:lnTo>
                    <a:lnTo>
                      <a:pt x="27" y="11"/>
                    </a:lnTo>
                    <a:lnTo>
                      <a:pt x="27" y="12"/>
                    </a:lnTo>
                    <a:lnTo>
                      <a:pt x="26" y="17"/>
                    </a:lnTo>
                    <a:lnTo>
                      <a:pt x="17" y="34"/>
                    </a:lnTo>
                    <a:lnTo>
                      <a:pt x="0" y="57"/>
                    </a:lnTo>
                    <a:lnTo>
                      <a:pt x="10" y="64"/>
                    </a:lnTo>
                    <a:lnTo>
                      <a:pt x="27" y="40"/>
                    </a:lnTo>
                    <a:lnTo>
                      <a:pt x="38" y="21"/>
                    </a:lnTo>
                    <a:lnTo>
                      <a:pt x="40" y="14"/>
                    </a:lnTo>
                    <a:lnTo>
                      <a:pt x="40" y="7"/>
                    </a:lnTo>
                    <a:lnTo>
                      <a:pt x="33" y="1"/>
                    </a:lnTo>
                    <a:lnTo>
                      <a:pt x="24" y="0"/>
                    </a:lnTo>
                    <a:lnTo>
                      <a:pt x="18" y="4"/>
                    </a:lnTo>
                    <a:lnTo>
                      <a:pt x="24" y="0"/>
                    </a:lnTo>
                    <a:lnTo>
                      <a:pt x="20" y="0"/>
                    </a:lnTo>
                    <a:lnTo>
                      <a:pt x="18" y="4"/>
                    </a:lnTo>
                    <a:lnTo>
                      <a:pt x="32"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19" name="Freeform 345"/>
              <p:cNvSpPr>
                <a:spLocks/>
              </p:cNvSpPr>
              <p:nvPr/>
            </p:nvSpPr>
            <p:spPr bwMode="auto">
              <a:xfrm>
                <a:off x="4996" y="3771"/>
                <a:ext cx="33" cy="31"/>
              </a:xfrm>
              <a:custGeom>
                <a:avLst/>
                <a:gdLst>
                  <a:gd name="T0" fmla="*/ 1 w 66"/>
                  <a:gd name="T1" fmla="*/ 8 h 61"/>
                  <a:gd name="T2" fmla="*/ 1 w 66"/>
                  <a:gd name="T3" fmla="*/ 8 h 61"/>
                  <a:gd name="T4" fmla="*/ 3 w 66"/>
                  <a:gd name="T5" fmla="*/ 7 h 61"/>
                  <a:gd name="T6" fmla="*/ 5 w 66"/>
                  <a:gd name="T7" fmla="*/ 6 h 61"/>
                  <a:gd name="T8" fmla="*/ 7 w 66"/>
                  <a:gd name="T9" fmla="*/ 5 h 61"/>
                  <a:gd name="T10" fmla="*/ 8 w 66"/>
                  <a:gd name="T11" fmla="*/ 3 h 61"/>
                  <a:gd name="T12" fmla="*/ 8 w 66"/>
                  <a:gd name="T13" fmla="*/ 2 h 61"/>
                  <a:gd name="T14" fmla="*/ 9 w 66"/>
                  <a:gd name="T15" fmla="*/ 1 h 61"/>
                  <a:gd name="T16" fmla="*/ 7 w 66"/>
                  <a:gd name="T17" fmla="*/ 0 h 61"/>
                  <a:gd name="T18" fmla="*/ 7 w 66"/>
                  <a:gd name="T19" fmla="*/ 2 h 61"/>
                  <a:gd name="T20" fmla="*/ 6 w 66"/>
                  <a:gd name="T21" fmla="*/ 3 h 61"/>
                  <a:gd name="T22" fmla="*/ 5 w 66"/>
                  <a:gd name="T23" fmla="*/ 4 h 61"/>
                  <a:gd name="T24" fmla="*/ 4 w 66"/>
                  <a:gd name="T25" fmla="*/ 4 h 61"/>
                  <a:gd name="T26" fmla="*/ 2 w 66"/>
                  <a:gd name="T27" fmla="*/ 6 h 61"/>
                  <a:gd name="T28" fmla="*/ 0 w 66"/>
                  <a:gd name="T29" fmla="*/ 7 h 61"/>
                  <a:gd name="T30" fmla="*/ 1 w 66"/>
                  <a:gd name="T31" fmla="*/ 7 h 61"/>
                  <a:gd name="T32" fmla="*/ 1 w 66"/>
                  <a:gd name="T33" fmla="*/ 8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 h="61">
                    <a:moveTo>
                      <a:pt x="3" y="61"/>
                    </a:moveTo>
                    <a:lnTo>
                      <a:pt x="6" y="60"/>
                    </a:lnTo>
                    <a:lnTo>
                      <a:pt x="23" y="53"/>
                    </a:lnTo>
                    <a:lnTo>
                      <a:pt x="40" y="41"/>
                    </a:lnTo>
                    <a:lnTo>
                      <a:pt x="49" y="33"/>
                    </a:lnTo>
                    <a:lnTo>
                      <a:pt x="57" y="24"/>
                    </a:lnTo>
                    <a:lnTo>
                      <a:pt x="63" y="14"/>
                    </a:lnTo>
                    <a:lnTo>
                      <a:pt x="66" y="3"/>
                    </a:lnTo>
                    <a:lnTo>
                      <a:pt x="52" y="0"/>
                    </a:lnTo>
                    <a:lnTo>
                      <a:pt x="51" y="10"/>
                    </a:lnTo>
                    <a:lnTo>
                      <a:pt x="46" y="19"/>
                    </a:lnTo>
                    <a:lnTo>
                      <a:pt x="40" y="26"/>
                    </a:lnTo>
                    <a:lnTo>
                      <a:pt x="32" y="31"/>
                    </a:lnTo>
                    <a:lnTo>
                      <a:pt x="15" y="43"/>
                    </a:lnTo>
                    <a:lnTo>
                      <a:pt x="0" y="50"/>
                    </a:lnTo>
                    <a:lnTo>
                      <a:pt x="3" y="49"/>
                    </a:lnTo>
                    <a:lnTo>
                      <a:pt x="3" y="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20" name="Freeform 346"/>
              <p:cNvSpPr>
                <a:spLocks/>
              </p:cNvSpPr>
              <p:nvPr/>
            </p:nvSpPr>
            <p:spPr bwMode="auto">
              <a:xfrm>
                <a:off x="4966" y="3781"/>
                <a:ext cx="32" cy="21"/>
              </a:xfrm>
              <a:custGeom>
                <a:avLst/>
                <a:gdLst>
                  <a:gd name="T0" fmla="*/ 2 w 62"/>
                  <a:gd name="T1" fmla="*/ 2 h 41"/>
                  <a:gd name="T2" fmla="*/ 0 w 62"/>
                  <a:gd name="T3" fmla="*/ 3 h 41"/>
                  <a:gd name="T4" fmla="*/ 1 w 62"/>
                  <a:gd name="T5" fmla="*/ 3 h 41"/>
                  <a:gd name="T6" fmla="*/ 1 w 62"/>
                  <a:gd name="T7" fmla="*/ 4 h 41"/>
                  <a:gd name="T8" fmla="*/ 2 w 62"/>
                  <a:gd name="T9" fmla="*/ 4 h 41"/>
                  <a:gd name="T10" fmla="*/ 3 w 62"/>
                  <a:gd name="T11" fmla="*/ 5 h 41"/>
                  <a:gd name="T12" fmla="*/ 4 w 62"/>
                  <a:gd name="T13" fmla="*/ 5 h 41"/>
                  <a:gd name="T14" fmla="*/ 5 w 62"/>
                  <a:gd name="T15" fmla="*/ 5 h 41"/>
                  <a:gd name="T16" fmla="*/ 7 w 62"/>
                  <a:gd name="T17" fmla="*/ 6 h 41"/>
                  <a:gd name="T18" fmla="*/ 9 w 62"/>
                  <a:gd name="T19" fmla="*/ 6 h 41"/>
                  <a:gd name="T20" fmla="*/ 9 w 62"/>
                  <a:gd name="T21" fmla="*/ 4 h 41"/>
                  <a:gd name="T22" fmla="*/ 7 w 62"/>
                  <a:gd name="T23" fmla="*/ 4 h 41"/>
                  <a:gd name="T24" fmla="*/ 5 w 62"/>
                  <a:gd name="T25" fmla="*/ 4 h 41"/>
                  <a:gd name="T26" fmla="*/ 4 w 62"/>
                  <a:gd name="T27" fmla="*/ 4 h 41"/>
                  <a:gd name="T28" fmla="*/ 4 w 62"/>
                  <a:gd name="T29" fmla="*/ 3 h 41"/>
                  <a:gd name="T30" fmla="*/ 3 w 62"/>
                  <a:gd name="T31" fmla="*/ 3 h 41"/>
                  <a:gd name="T32" fmla="*/ 2 w 62"/>
                  <a:gd name="T33" fmla="*/ 3 h 41"/>
                  <a:gd name="T34" fmla="*/ 2 w 62"/>
                  <a:gd name="T35" fmla="*/ 2 h 41"/>
                  <a:gd name="T36" fmla="*/ 2 w 62"/>
                  <a:gd name="T37" fmla="*/ 2 h 41"/>
                  <a:gd name="T38" fmla="*/ 0 w 62"/>
                  <a:gd name="T39" fmla="*/ 2 h 41"/>
                  <a:gd name="T40" fmla="*/ 2 w 62"/>
                  <a:gd name="T41" fmla="*/ 2 h 41"/>
                  <a:gd name="T42" fmla="*/ 1 w 62"/>
                  <a:gd name="T43" fmla="*/ 0 h 41"/>
                  <a:gd name="T44" fmla="*/ 0 w 62"/>
                  <a:gd name="T45" fmla="*/ 2 h 41"/>
                  <a:gd name="T46" fmla="*/ 2 w 62"/>
                  <a:gd name="T47" fmla="*/ 2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2" h="41">
                    <a:moveTo>
                      <a:pt x="10" y="16"/>
                    </a:moveTo>
                    <a:lnTo>
                      <a:pt x="0" y="17"/>
                    </a:lnTo>
                    <a:lnTo>
                      <a:pt x="3" y="21"/>
                    </a:lnTo>
                    <a:lnTo>
                      <a:pt x="7" y="27"/>
                    </a:lnTo>
                    <a:lnTo>
                      <a:pt x="13" y="31"/>
                    </a:lnTo>
                    <a:lnTo>
                      <a:pt x="19" y="36"/>
                    </a:lnTo>
                    <a:lnTo>
                      <a:pt x="27" y="39"/>
                    </a:lnTo>
                    <a:lnTo>
                      <a:pt x="36" y="40"/>
                    </a:lnTo>
                    <a:lnTo>
                      <a:pt x="48" y="41"/>
                    </a:lnTo>
                    <a:lnTo>
                      <a:pt x="62" y="41"/>
                    </a:lnTo>
                    <a:lnTo>
                      <a:pt x="62" y="29"/>
                    </a:lnTo>
                    <a:lnTo>
                      <a:pt x="48" y="29"/>
                    </a:lnTo>
                    <a:lnTo>
                      <a:pt x="39" y="29"/>
                    </a:lnTo>
                    <a:lnTo>
                      <a:pt x="30" y="27"/>
                    </a:lnTo>
                    <a:lnTo>
                      <a:pt x="26" y="24"/>
                    </a:lnTo>
                    <a:lnTo>
                      <a:pt x="21" y="21"/>
                    </a:lnTo>
                    <a:lnTo>
                      <a:pt x="16" y="19"/>
                    </a:lnTo>
                    <a:lnTo>
                      <a:pt x="13" y="14"/>
                    </a:lnTo>
                    <a:lnTo>
                      <a:pt x="10" y="10"/>
                    </a:lnTo>
                    <a:lnTo>
                      <a:pt x="0" y="11"/>
                    </a:lnTo>
                    <a:lnTo>
                      <a:pt x="10" y="10"/>
                    </a:lnTo>
                    <a:lnTo>
                      <a:pt x="4" y="0"/>
                    </a:lnTo>
                    <a:lnTo>
                      <a:pt x="0" y="11"/>
                    </a:lnTo>
                    <a:lnTo>
                      <a:pt x="10"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1021" name="Freeform 347"/>
              <p:cNvSpPr>
                <a:spLocks/>
              </p:cNvSpPr>
              <p:nvPr/>
            </p:nvSpPr>
            <p:spPr bwMode="auto">
              <a:xfrm>
                <a:off x="5245" y="3629"/>
                <a:ext cx="141" cy="72"/>
              </a:xfrm>
              <a:custGeom>
                <a:avLst/>
                <a:gdLst>
                  <a:gd name="T0" fmla="*/ 3 w 281"/>
                  <a:gd name="T1" fmla="*/ 1 h 144"/>
                  <a:gd name="T2" fmla="*/ 2 w 281"/>
                  <a:gd name="T3" fmla="*/ 0 h 144"/>
                  <a:gd name="T4" fmla="*/ 1 w 281"/>
                  <a:gd name="T5" fmla="*/ 0 h 144"/>
                  <a:gd name="T6" fmla="*/ 1 w 281"/>
                  <a:gd name="T7" fmla="*/ 1 h 144"/>
                  <a:gd name="T8" fmla="*/ 0 w 281"/>
                  <a:gd name="T9" fmla="*/ 1 h 144"/>
                  <a:gd name="T10" fmla="*/ 1 w 281"/>
                  <a:gd name="T11" fmla="*/ 1 h 144"/>
                  <a:gd name="T12" fmla="*/ 1 w 281"/>
                  <a:gd name="T13" fmla="*/ 2 h 144"/>
                  <a:gd name="T14" fmla="*/ 1 w 281"/>
                  <a:gd name="T15" fmla="*/ 2 h 144"/>
                  <a:gd name="T16" fmla="*/ 2 w 281"/>
                  <a:gd name="T17" fmla="*/ 3 h 144"/>
                  <a:gd name="T18" fmla="*/ 3 w 281"/>
                  <a:gd name="T19" fmla="*/ 4 h 144"/>
                  <a:gd name="T20" fmla="*/ 5 w 281"/>
                  <a:gd name="T21" fmla="*/ 4 h 144"/>
                  <a:gd name="T22" fmla="*/ 6 w 281"/>
                  <a:gd name="T23" fmla="*/ 5 h 144"/>
                  <a:gd name="T24" fmla="*/ 7 w 281"/>
                  <a:gd name="T25" fmla="*/ 5 h 144"/>
                  <a:gd name="T26" fmla="*/ 8 w 281"/>
                  <a:gd name="T27" fmla="*/ 6 h 144"/>
                  <a:gd name="T28" fmla="*/ 8 w 281"/>
                  <a:gd name="T29" fmla="*/ 7 h 144"/>
                  <a:gd name="T30" fmla="*/ 9 w 281"/>
                  <a:gd name="T31" fmla="*/ 8 h 144"/>
                  <a:gd name="T32" fmla="*/ 9 w 281"/>
                  <a:gd name="T33" fmla="*/ 8 h 144"/>
                  <a:gd name="T34" fmla="*/ 10 w 281"/>
                  <a:gd name="T35" fmla="*/ 9 h 144"/>
                  <a:gd name="T36" fmla="*/ 9 w 281"/>
                  <a:gd name="T37" fmla="*/ 10 h 144"/>
                  <a:gd name="T38" fmla="*/ 9 w 281"/>
                  <a:gd name="T39" fmla="*/ 12 h 144"/>
                  <a:gd name="T40" fmla="*/ 8 w 281"/>
                  <a:gd name="T41" fmla="*/ 14 h 144"/>
                  <a:gd name="T42" fmla="*/ 9 w 281"/>
                  <a:gd name="T43" fmla="*/ 13 h 144"/>
                  <a:gd name="T44" fmla="*/ 10 w 281"/>
                  <a:gd name="T45" fmla="*/ 13 h 144"/>
                  <a:gd name="T46" fmla="*/ 11 w 281"/>
                  <a:gd name="T47" fmla="*/ 12 h 144"/>
                  <a:gd name="T48" fmla="*/ 12 w 281"/>
                  <a:gd name="T49" fmla="*/ 12 h 144"/>
                  <a:gd name="T50" fmla="*/ 14 w 281"/>
                  <a:gd name="T51" fmla="*/ 12 h 144"/>
                  <a:gd name="T52" fmla="*/ 17 w 281"/>
                  <a:gd name="T53" fmla="*/ 12 h 144"/>
                  <a:gd name="T54" fmla="*/ 19 w 281"/>
                  <a:gd name="T55" fmla="*/ 12 h 144"/>
                  <a:gd name="T56" fmla="*/ 22 w 281"/>
                  <a:gd name="T57" fmla="*/ 13 h 144"/>
                  <a:gd name="T58" fmla="*/ 24 w 281"/>
                  <a:gd name="T59" fmla="*/ 14 h 144"/>
                  <a:gd name="T60" fmla="*/ 26 w 281"/>
                  <a:gd name="T61" fmla="*/ 14 h 144"/>
                  <a:gd name="T62" fmla="*/ 30 w 281"/>
                  <a:gd name="T63" fmla="*/ 16 h 144"/>
                  <a:gd name="T64" fmla="*/ 33 w 281"/>
                  <a:gd name="T65" fmla="*/ 17 h 144"/>
                  <a:gd name="T66" fmla="*/ 34 w 281"/>
                  <a:gd name="T67" fmla="*/ 18 h 144"/>
                  <a:gd name="T68" fmla="*/ 35 w 281"/>
                  <a:gd name="T69" fmla="*/ 18 h 144"/>
                  <a:gd name="T70" fmla="*/ 35 w 281"/>
                  <a:gd name="T71" fmla="*/ 18 h 144"/>
                  <a:gd name="T72" fmla="*/ 36 w 281"/>
                  <a:gd name="T73" fmla="*/ 18 h 144"/>
                  <a:gd name="T74" fmla="*/ 36 w 281"/>
                  <a:gd name="T75" fmla="*/ 18 h 144"/>
                  <a:gd name="T76" fmla="*/ 36 w 281"/>
                  <a:gd name="T77" fmla="*/ 18 h 144"/>
                  <a:gd name="T78" fmla="*/ 35 w 281"/>
                  <a:gd name="T79" fmla="*/ 17 h 144"/>
                  <a:gd name="T80" fmla="*/ 35 w 281"/>
                  <a:gd name="T81" fmla="*/ 16 h 144"/>
                  <a:gd name="T82" fmla="*/ 34 w 281"/>
                  <a:gd name="T83" fmla="*/ 16 h 144"/>
                  <a:gd name="T84" fmla="*/ 32 w 281"/>
                  <a:gd name="T85" fmla="*/ 15 h 144"/>
                  <a:gd name="T86" fmla="*/ 30 w 281"/>
                  <a:gd name="T87" fmla="*/ 14 h 144"/>
                  <a:gd name="T88" fmla="*/ 26 w 281"/>
                  <a:gd name="T89" fmla="*/ 13 h 144"/>
                  <a:gd name="T90" fmla="*/ 22 w 281"/>
                  <a:gd name="T91" fmla="*/ 12 h 144"/>
                  <a:gd name="T92" fmla="*/ 18 w 281"/>
                  <a:gd name="T93" fmla="*/ 11 h 144"/>
                  <a:gd name="T94" fmla="*/ 16 w 281"/>
                  <a:gd name="T95" fmla="*/ 10 h 144"/>
                  <a:gd name="T96" fmla="*/ 14 w 281"/>
                  <a:gd name="T97" fmla="*/ 9 h 144"/>
                  <a:gd name="T98" fmla="*/ 13 w 281"/>
                  <a:gd name="T99" fmla="*/ 8 h 144"/>
                  <a:gd name="T100" fmla="*/ 11 w 281"/>
                  <a:gd name="T101" fmla="*/ 7 h 144"/>
                  <a:gd name="T102" fmla="*/ 9 w 281"/>
                  <a:gd name="T103" fmla="*/ 6 h 144"/>
                  <a:gd name="T104" fmla="*/ 7 w 281"/>
                  <a:gd name="T105" fmla="*/ 4 h 144"/>
                  <a:gd name="T106" fmla="*/ 6 w 281"/>
                  <a:gd name="T107" fmla="*/ 2 h 144"/>
                  <a:gd name="T108" fmla="*/ 5 w 281"/>
                  <a:gd name="T109" fmla="*/ 2 h 144"/>
                  <a:gd name="T110" fmla="*/ 4 w 281"/>
                  <a:gd name="T111" fmla="*/ 1 h 144"/>
                  <a:gd name="T112" fmla="*/ 4 w 281"/>
                  <a:gd name="T113" fmla="*/ 1 h 144"/>
                  <a:gd name="T114" fmla="*/ 3 w 281"/>
                  <a:gd name="T115" fmla="*/ 1 h 144"/>
                  <a:gd name="T116" fmla="*/ 3 w 281"/>
                  <a:gd name="T117" fmla="*/ 1 h 1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1" h="144">
                    <a:moveTo>
                      <a:pt x="18" y="2"/>
                    </a:moveTo>
                    <a:lnTo>
                      <a:pt x="10" y="0"/>
                    </a:lnTo>
                    <a:lnTo>
                      <a:pt x="4" y="0"/>
                    </a:lnTo>
                    <a:lnTo>
                      <a:pt x="1" y="2"/>
                    </a:lnTo>
                    <a:lnTo>
                      <a:pt x="0" y="3"/>
                    </a:lnTo>
                    <a:lnTo>
                      <a:pt x="1" y="6"/>
                    </a:lnTo>
                    <a:lnTo>
                      <a:pt x="3" y="10"/>
                    </a:lnTo>
                    <a:lnTo>
                      <a:pt x="7" y="15"/>
                    </a:lnTo>
                    <a:lnTo>
                      <a:pt x="12" y="19"/>
                    </a:lnTo>
                    <a:lnTo>
                      <a:pt x="22" y="25"/>
                    </a:lnTo>
                    <a:lnTo>
                      <a:pt x="36" y="32"/>
                    </a:lnTo>
                    <a:lnTo>
                      <a:pt x="44" y="35"/>
                    </a:lnTo>
                    <a:lnTo>
                      <a:pt x="51" y="39"/>
                    </a:lnTo>
                    <a:lnTo>
                      <a:pt x="59" y="45"/>
                    </a:lnTo>
                    <a:lnTo>
                      <a:pt x="64" y="50"/>
                    </a:lnTo>
                    <a:lnTo>
                      <a:pt x="68" y="58"/>
                    </a:lnTo>
                    <a:lnTo>
                      <a:pt x="71" y="63"/>
                    </a:lnTo>
                    <a:lnTo>
                      <a:pt x="73" y="71"/>
                    </a:lnTo>
                    <a:lnTo>
                      <a:pt x="71" y="78"/>
                    </a:lnTo>
                    <a:lnTo>
                      <a:pt x="67" y="91"/>
                    </a:lnTo>
                    <a:lnTo>
                      <a:pt x="59" y="105"/>
                    </a:lnTo>
                    <a:lnTo>
                      <a:pt x="67" y="101"/>
                    </a:lnTo>
                    <a:lnTo>
                      <a:pt x="76" y="98"/>
                    </a:lnTo>
                    <a:lnTo>
                      <a:pt x="84" y="95"/>
                    </a:lnTo>
                    <a:lnTo>
                      <a:pt x="93" y="93"/>
                    </a:lnTo>
                    <a:lnTo>
                      <a:pt x="111" y="92"/>
                    </a:lnTo>
                    <a:lnTo>
                      <a:pt x="131" y="92"/>
                    </a:lnTo>
                    <a:lnTo>
                      <a:pt x="149" y="95"/>
                    </a:lnTo>
                    <a:lnTo>
                      <a:pt x="169" y="99"/>
                    </a:lnTo>
                    <a:lnTo>
                      <a:pt x="188" y="105"/>
                    </a:lnTo>
                    <a:lnTo>
                      <a:pt x="206" y="112"/>
                    </a:lnTo>
                    <a:lnTo>
                      <a:pt x="238" y="125"/>
                    </a:lnTo>
                    <a:lnTo>
                      <a:pt x="262" y="136"/>
                    </a:lnTo>
                    <a:lnTo>
                      <a:pt x="272" y="141"/>
                    </a:lnTo>
                    <a:lnTo>
                      <a:pt x="278" y="144"/>
                    </a:lnTo>
                    <a:lnTo>
                      <a:pt x="279" y="144"/>
                    </a:lnTo>
                    <a:lnTo>
                      <a:pt x="281" y="144"/>
                    </a:lnTo>
                    <a:lnTo>
                      <a:pt x="281" y="142"/>
                    </a:lnTo>
                    <a:lnTo>
                      <a:pt x="279" y="135"/>
                    </a:lnTo>
                    <a:lnTo>
                      <a:pt x="273" y="128"/>
                    </a:lnTo>
                    <a:lnTo>
                      <a:pt x="267" y="122"/>
                    </a:lnTo>
                    <a:lnTo>
                      <a:pt x="256" y="116"/>
                    </a:lnTo>
                    <a:lnTo>
                      <a:pt x="233" y="108"/>
                    </a:lnTo>
                    <a:lnTo>
                      <a:pt x="204" y="98"/>
                    </a:lnTo>
                    <a:lnTo>
                      <a:pt x="174" y="89"/>
                    </a:lnTo>
                    <a:lnTo>
                      <a:pt x="142" y="81"/>
                    </a:lnTo>
                    <a:lnTo>
                      <a:pt x="126" y="75"/>
                    </a:lnTo>
                    <a:lnTo>
                      <a:pt x="111" y="69"/>
                    </a:lnTo>
                    <a:lnTo>
                      <a:pt x="97" y="63"/>
                    </a:lnTo>
                    <a:lnTo>
                      <a:pt x="85" y="56"/>
                    </a:lnTo>
                    <a:lnTo>
                      <a:pt x="71" y="43"/>
                    </a:lnTo>
                    <a:lnTo>
                      <a:pt x="55" y="26"/>
                    </a:lnTo>
                    <a:lnTo>
                      <a:pt x="45" y="16"/>
                    </a:lnTo>
                    <a:lnTo>
                      <a:pt x="36" y="9"/>
                    </a:lnTo>
                    <a:lnTo>
                      <a:pt x="32" y="6"/>
                    </a:lnTo>
                    <a:lnTo>
                      <a:pt x="27" y="3"/>
                    </a:lnTo>
                    <a:lnTo>
                      <a:pt x="22" y="2"/>
                    </a:lnTo>
                    <a:lnTo>
                      <a:pt x="18"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sp>
          <p:nvSpPr>
            <p:cNvPr id="70666" name="Freeform 349"/>
            <p:cNvSpPr>
              <a:spLocks/>
            </p:cNvSpPr>
            <p:nvPr/>
          </p:nvSpPr>
          <p:spPr bwMode="auto">
            <a:xfrm>
              <a:off x="5244" y="3628"/>
              <a:ext cx="10" cy="11"/>
            </a:xfrm>
            <a:custGeom>
              <a:avLst/>
              <a:gdLst>
                <a:gd name="T0" fmla="*/ 2 w 20"/>
                <a:gd name="T1" fmla="*/ 3 h 22"/>
                <a:gd name="T2" fmla="*/ 2 w 20"/>
                <a:gd name="T3" fmla="*/ 3 h 22"/>
                <a:gd name="T4" fmla="*/ 2 w 20"/>
                <a:gd name="T5" fmla="*/ 2 h 22"/>
                <a:gd name="T6" fmla="*/ 1 w 20"/>
                <a:gd name="T7" fmla="*/ 2 h 22"/>
                <a:gd name="T8" fmla="*/ 1 w 20"/>
                <a:gd name="T9" fmla="*/ 1 h 22"/>
                <a:gd name="T10" fmla="*/ 1 w 20"/>
                <a:gd name="T11" fmla="*/ 1 h 22"/>
                <a:gd name="T12" fmla="*/ 1 w 20"/>
                <a:gd name="T13" fmla="*/ 1 h 22"/>
                <a:gd name="T14" fmla="*/ 1 w 20"/>
                <a:gd name="T15" fmla="*/ 1 h 22"/>
                <a:gd name="T16" fmla="*/ 2 w 20"/>
                <a:gd name="T17" fmla="*/ 1 h 22"/>
                <a:gd name="T18" fmla="*/ 3 w 20"/>
                <a:gd name="T19" fmla="*/ 1 h 22"/>
                <a:gd name="T20" fmla="*/ 3 w 20"/>
                <a:gd name="T21" fmla="*/ 1 h 22"/>
                <a:gd name="T22" fmla="*/ 2 w 20"/>
                <a:gd name="T23" fmla="*/ 0 h 22"/>
                <a:gd name="T24" fmla="*/ 1 w 20"/>
                <a:gd name="T25" fmla="*/ 0 h 22"/>
                <a:gd name="T26" fmla="*/ 1 w 20"/>
                <a:gd name="T27" fmla="*/ 1 h 22"/>
                <a:gd name="T28" fmla="*/ 0 w 20"/>
                <a:gd name="T29" fmla="*/ 1 h 22"/>
                <a:gd name="T30" fmla="*/ 0 w 20"/>
                <a:gd name="T31" fmla="*/ 2 h 22"/>
                <a:gd name="T32" fmla="*/ 1 w 20"/>
                <a:gd name="T33" fmla="*/ 2 h 22"/>
                <a:gd name="T34" fmla="*/ 1 w 20"/>
                <a:gd name="T35" fmla="*/ 3 h 22"/>
                <a:gd name="T36" fmla="*/ 2 w 20"/>
                <a:gd name="T37" fmla="*/ 3 h 22"/>
                <a:gd name="T38" fmla="*/ 2 w 20"/>
                <a:gd name="T39" fmla="*/ 3 h 22"/>
                <a:gd name="T40" fmla="*/ 2 w 20"/>
                <a:gd name="T41" fmla="*/ 3 h 22"/>
                <a:gd name="T42" fmla="*/ 2 w 20"/>
                <a:gd name="T43" fmla="*/ 3 h 22"/>
                <a:gd name="T44" fmla="*/ 2 w 20"/>
                <a:gd name="T45" fmla="*/ 3 h 22"/>
                <a:gd name="T46" fmla="*/ 2 w 20"/>
                <a:gd name="T47" fmla="*/ 3 h 22"/>
                <a:gd name="T48" fmla="*/ 2 w 20"/>
                <a:gd name="T49" fmla="*/ 3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 h="22">
                  <a:moveTo>
                    <a:pt x="15" y="20"/>
                  </a:moveTo>
                  <a:lnTo>
                    <a:pt x="15" y="20"/>
                  </a:lnTo>
                  <a:lnTo>
                    <a:pt x="11" y="15"/>
                  </a:lnTo>
                  <a:lnTo>
                    <a:pt x="6" y="11"/>
                  </a:lnTo>
                  <a:lnTo>
                    <a:pt x="5" y="8"/>
                  </a:lnTo>
                  <a:lnTo>
                    <a:pt x="5" y="5"/>
                  </a:lnTo>
                  <a:lnTo>
                    <a:pt x="6" y="4"/>
                  </a:lnTo>
                  <a:lnTo>
                    <a:pt x="11" y="4"/>
                  </a:lnTo>
                  <a:lnTo>
                    <a:pt x="20" y="5"/>
                  </a:lnTo>
                  <a:lnTo>
                    <a:pt x="20" y="1"/>
                  </a:lnTo>
                  <a:lnTo>
                    <a:pt x="12" y="0"/>
                  </a:lnTo>
                  <a:lnTo>
                    <a:pt x="6" y="0"/>
                  </a:lnTo>
                  <a:lnTo>
                    <a:pt x="2" y="1"/>
                  </a:lnTo>
                  <a:lnTo>
                    <a:pt x="0" y="5"/>
                  </a:lnTo>
                  <a:lnTo>
                    <a:pt x="0" y="10"/>
                  </a:lnTo>
                  <a:lnTo>
                    <a:pt x="3" y="14"/>
                  </a:lnTo>
                  <a:lnTo>
                    <a:pt x="8" y="18"/>
                  </a:lnTo>
                  <a:lnTo>
                    <a:pt x="12" y="22"/>
                  </a:lnTo>
                  <a:lnTo>
                    <a:pt x="14" y="22"/>
                  </a:lnTo>
                  <a:lnTo>
                    <a:pt x="15" y="22"/>
                  </a:lnTo>
                  <a:lnTo>
                    <a:pt x="15" y="21"/>
                  </a:lnTo>
                  <a:lnTo>
                    <a:pt x="15" y="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67" name="Freeform 350"/>
            <p:cNvSpPr>
              <a:spLocks/>
            </p:cNvSpPr>
            <p:nvPr/>
          </p:nvSpPr>
          <p:spPr bwMode="auto">
            <a:xfrm>
              <a:off x="5251" y="3638"/>
              <a:ext cx="28" cy="17"/>
            </a:xfrm>
            <a:custGeom>
              <a:avLst/>
              <a:gdLst>
                <a:gd name="T0" fmla="*/ 6 w 57"/>
                <a:gd name="T1" fmla="*/ 4 h 34"/>
                <a:gd name="T2" fmla="*/ 6 w 57"/>
                <a:gd name="T3" fmla="*/ 4 h 34"/>
                <a:gd name="T4" fmla="*/ 6 w 57"/>
                <a:gd name="T5" fmla="*/ 4 h 34"/>
                <a:gd name="T6" fmla="*/ 5 w 57"/>
                <a:gd name="T7" fmla="*/ 3 h 34"/>
                <a:gd name="T8" fmla="*/ 4 w 57"/>
                <a:gd name="T9" fmla="*/ 2 h 34"/>
                <a:gd name="T10" fmla="*/ 3 w 57"/>
                <a:gd name="T11" fmla="*/ 2 h 34"/>
                <a:gd name="T12" fmla="*/ 1 w 57"/>
                <a:gd name="T13" fmla="*/ 1 h 34"/>
                <a:gd name="T14" fmla="*/ 0 w 57"/>
                <a:gd name="T15" fmla="*/ 0 h 34"/>
                <a:gd name="T16" fmla="*/ 0 w 57"/>
                <a:gd name="T17" fmla="*/ 1 h 34"/>
                <a:gd name="T18" fmla="*/ 1 w 57"/>
                <a:gd name="T19" fmla="*/ 2 h 34"/>
                <a:gd name="T20" fmla="*/ 3 w 57"/>
                <a:gd name="T21" fmla="*/ 2 h 34"/>
                <a:gd name="T22" fmla="*/ 4 w 57"/>
                <a:gd name="T23" fmla="*/ 3 h 34"/>
                <a:gd name="T24" fmla="*/ 5 w 57"/>
                <a:gd name="T25" fmla="*/ 3 h 34"/>
                <a:gd name="T26" fmla="*/ 6 w 57"/>
                <a:gd name="T27" fmla="*/ 4 h 34"/>
                <a:gd name="T28" fmla="*/ 6 w 57"/>
                <a:gd name="T29" fmla="*/ 5 h 34"/>
                <a:gd name="T30" fmla="*/ 6 w 57"/>
                <a:gd name="T31" fmla="*/ 5 h 34"/>
                <a:gd name="T32" fmla="*/ 6 w 57"/>
                <a:gd name="T33" fmla="*/ 5 h 34"/>
                <a:gd name="T34" fmla="*/ 6 w 57"/>
                <a:gd name="T35" fmla="*/ 5 h 34"/>
                <a:gd name="T36" fmla="*/ 6 w 57"/>
                <a:gd name="T37" fmla="*/ 5 h 34"/>
                <a:gd name="T38" fmla="*/ 7 w 57"/>
                <a:gd name="T39" fmla="*/ 4 h 34"/>
                <a:gd name="T40" fmla="*/ 6 w 57"/>
                <a:gd name="T41" fmla="*/ 4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 h="34">
                  <a:moveTo>
                    <a:pt x="55" y="31"/>
                  </a:moveTo>
                  <a:lnTo>
                    <a:pt x="55" y="31"/>
                  </a:lnTo>
                  <a:lnTo>
                    <a:pt x="51" y="25"/>
                  </a:lnTo>
                  <a:lnTo>
                    <a:pt x="43" y="20"/>
                  </a:lnTo>
                  <a:lnTo>
                    <a:pt x="35" y="15"/>
                  </a:lnTo>
                  <a:lnTo>
                    <a:pt x="28" y="11"/>
                  </a:lnTo>
                  <a:lnTo>
                    <a:pt x="12" y="5"/>
                  </a:lnTo>
                  <a:lnTo>
                    <a:pt x="3" y="0"/>
                  </a:lnTo>
                  <a:lnTo>
                    <a:pt x="0" y="2"/>
                  </a:lnTo>
                  <a:lnTo>
                    <a:pt x="11" y="10"/>
                  </a:lnTo>
                  <a:lnTo>
                    <a:pt x="26" y="15"/>
                  </a:lnTo>
                  <a:lnTo>
                    <a:pt x="34" y="20"/>
                  </a:lnTo>
                  <a:lnTo>
                    <a:pt x="40" y="24"/>
                  </a:lnTo>
                  <a:lnTo>
                    <a:pt x="48" y="28"/>
                  </a:lnTo>
                  <a:lnTo>
                    <a:pt x="52" y="34"/>
                  </a:lnTo>
                  <a:lnTo>
                    <a:pt x="54" y="34"/>
                  </a:lnTo>
                  <a:lnTo>
                    <a:pt x="55" y="34"/>
                  </a:lnTo>
                  <a:lnTo>
                    <a:pt x="57" y="32"/>
                  </a:lnTo>
                  <a:lnTo>
                    <a:pt x="55"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68" name="Freeform 351"/>
            <p:cNvSpPr>
              <a:spLocks/>
            </p:cNvSpPr>
            <p:nvPr/>
          </p:nvSpPr>
          <p:spPr bwMode="auto">
            <a:xfrm>
              <a:off x="5274" y="3654"/>
              <a:ext cx="9" cy="29"/>
            </a:xfrm>
            <a:custGeom>
              <a:avLst/>
              <a:gdLst>
                <a:gd name="T0" fmla="*/ 1 w 18"/>
                <a:gd name="T1" fmla="*/ 6 h 59"/>
                <a:gd name="T2" fmla="*/ 1 w 18"/>
                <a:gd name="T3" fmla="*/ 7 h 59"/>
                <a:gd name="T4" fmla="*/ 2 w 18"/>
                <a:gd name="T5" fmla="*/ 5 h 59"/>
                <a:gd name="T6" fmla="*/ 3 w 18"/>
                <a:gd name="T7" fmla="*/ 3 h 59"/>
                <a:gd name="T8" fmla="*/ 3 w 18"/>
                <a:gd name="T9" fmla="*/ 2 h 59"/>
                <a:gd name="T10" fmla="*/ 3 w 18"/>
                <a:gd name="T11" fmla="*/ 1 h 59"/>
                <a:gd name="T12" fmla="*/ 2 w 18"/>
                <a:gd name="T13" fmla="*/ 0 h 59"/>
                <a:gd name="T14" fmla="*/ 2 w 18"/>
                <a:gd name="T15" fmla="*/ 0 h 59"/>
                <a:gd name="T16" fmla="*/ 1 w 18"/>
                <a:gd name="T17" fmla="*/ 0 h 59"/>
                <a:gd name="T18" fmla="*/ 2 w 18"/>
                <a:gd name="T19" fmla="*/ 1 h 59"/>
                <a:gd name="T20" fmla="*/ 2 w 18"/>
                <a:gd name="T21" fmla="*/ 2 h 59"/>
                <a:gd name="T22" fmla="*/ 2 w 18"/>
                <a:gd name="T23" fmla="*/ 2 h 59"/>
                <a:gd name="T24" fmla="*/ 2 w 18"/>
                <a:gd name="T25" fmla="*/ 3 h 59"/>
                <a:gd name="T26" fmla="*/ 2 w 18"/>
                <a:gd name="T27" fmla="*/ 5 h 59"/>
                <a:gd name="T28" fmla="*/ 0 w 18"/>
                <a:gd name="T29" fmla="*/ 6 h 59"/>
                <a:gd name="T30" fmla="*/ 1 w 18"/>
                <a:gd name="T31" fmla="*/ 7 h 59"/>
                <a:gd name="T32" fmla="*/ 0 w 18"/>
                <a:gd name="T33" fmla="*/ 6 h 59"/>
                <a:gd name="T34" fmla="*/ 0 w 18"/>
                <a:gd name="T35" fmla="*/ 7 h 59"/>
                <a:gd name="T36" fmla="*/ 1 w 18"/>
                <a:gd name="T37" fmla="*/ 7 h 59"/>
                <a:gd name="T38" fmla="*/ 1 w 18"/>
                <a:gd name="T39" fmla="*/ 7 h 59"/>
                <a:gd name="T40" fmla="*/ 1 w 18"/>
                <a:gd name="T41" fmla="*/ 7 h 59"/>
                <a:gd name="T42" fmla="*/ 1 w 18"/>
                <a:gd name="T43" fmla="*/ 6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59">
                  <a:moveTo>
                    <a:pt x="2" y="54"/>
                  </a:moveTo>
                  <a:lnTo>
                    <a:pt x="5" y="57"/>
                  </a:lnTo>
                  <a:lnTo>
                    <a:pt x="12" y="43"/>
                  </a:lnTo>
                  <a:lnTo>
                    <a:pt x="18" y="29"/>
                  </a:lnTo>
                  <a:lnTo>
                    <a:pt x="18" y="22"/>
                  </a:lnTo>
                  <a:lnTo>
                    <a:pt x="18" y="14"/>
                  </a:lnTo>
                  <a:lnTo>
                    <a:pt x="15" y="7"/>
                  </a:lnTo>
                  <a:lnTo>
                    <a:pt x="9" y="0"/>
                  </a:lnTo>
                  <a:lnTo>
                    <a:pt x="6" y="3"/>
                  </a:lnTo>
                  <a:lnTo>
                    <a:pt x="11" y="9"/>
                  </a:lnTo>
                  <a:lnTo>
                    <a:pt x="14" y="16"/>
                  </a:lnTo>
                  <a:lnTo>
                    <a:pt x="14" y="22"/>
                  </a:lnTo>
                  <a:lnTo>
                    <a:pt x="14" y="27"/>
                  </a:lnTo>
                  <a:lnTo>
                    <a:pt x="9" y="40"/>
                  </a:lnTo>
                  <a:lnTo>
                    <a:pt x="0" y="54"/>
                  </a:lnTo>
                  <a:lnTo>
                    <a:pt x="3" y="57"/>
                  </a:lnTo>
                  <a:lnTo>
                    <a:pt x="0" y="54"/>
                  </a:lnTo>
                  <a:lnTo>
                    <a:pt x="0" y="57"/>
                  </a:lnTo>
                  <a:lnTo>
                    <a:pt x="2" y="57"/>
                  </a:lnTo>
                  <a:lnTo>
                    <a:pt x="3" y="59"/>
                  </a:lnTo>
                  <a:lnTo>
                    <a:pt x="5" y="57"/>
                  </a:lnTo>
                  <a:lnTo>
                    <a:pt x="2" y="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69" name="Freeform 352"/>
            <p:cNvSpPr>
              <a:spLocks/>
            </p:cNvSpPr>
            <p:nvPr/>
          </p:nvSpPr>
          <p:spPr bwMode="auto">
            <a:xfrm>
              <a:off x="5274" y="3674"/>
              <a:ext cx="113" cy="28"/>
            </a:xfrm>
            <a:custGeom>
              <a:avLst/>
              <a:gdLst>
                <a:gd name="T0" fmla="*/ 28 w 226"/>
                <a:gd name="T1" fmla="*/ 6 h 57"/>
                <a:gd name="T2" fmla="*/ 28 w 226"/>
                <a:gd name="T3" fmla="*/ 6 h 57"/>
                <a:gd name="T4" fmla="*/ 28 w 226"/>
                <a:gd name="T5" fmla="*/ 6 h 57"/>
                <a:gd name="T6" fmla="*/ 28 w 226"/>
                <a:gd name="T7" fmla="*/ 6 h 57"/>
                <a:gd name="T8" fmla="*/ 28 w 226"/>
                <a:gd name="T9" fmla="*/ 6 h 57"/>
                <a:gd name="T10" fmla="*/ 28 w 226"/>
                <a:gd name="T11" fmla="*/ 6 h 57"/>
                <a:gd name="T12" fmla="*/ 27 w 226"/>
                <a:gd name="T13" fmla="*/ 6 h 57"/>
                <a:gd name="T14" fmla="*/ 26 w 226"/>
                <a:gd name="T15" fmla="*/ 5 h 57"/>
                <a:gd name="T16" fmla="*/ 23 w 226"/>
                <a:gd name="T17" fmla="*/ 4 h 57"/>
                <a:gd name="T18" fmla="*/ 19 w 226"/>
                <a:gd name="T19" fmla="*/ 2 h 57"/>
                <a:gd name="T20" fmla="*/ 17 w 226"/>
                <a:gd name="T21" fmla="*/ 1 h 57"/>
                <a:gd name="T22" fmla="*/ 14 w 226"/>
                <a:gd name="T23" fmla="*/ 1 h 57"/>
                <a:gd name="T24" fmla="*/ 12 w 226"/>
                <a:gd name="T25" fmla="*/ 0 h 57"/>
                <a:gd name="T26" fmla="*/ 10 w 226"/>
                <a:gd name="T27" fmla="*/ 0 h 57"/>
                <a:gd name="T28" fmla="*/ 7 w 226"/>
                <a:gd name="T29" fmla="*/ 0 h 57"/>
                <a:gd name="T30" fmla="*/ 5 w 226"/>
                <a:gd name="T31" fmla="*/ 0 h 57"/>
                <a:gd name="T32" fmla="*/ 4 w 226"/>
                <a:gd name="T33" fmla="*/ 0 h 57"/>
                <a:gd name="T34" fmla="*/ 2 w 226"/>
                <a:gd name="T35" fmla="*/ 0 h 57"/>
                <a:gd name="T36" fmla="*/ 1 w 226"/>
                <a:gd name="T37" fmla="*/ 1 h 57"/>
                <a:gd name="T38" fmla="*/ 0 w 226"/>
                <a:gd name="T39" fmla="*/ 1 h 57"/>
                <a:gd name="T40" fmla="*/ 1 w 226"/>
                <a:gd name="T41" fmla="*/ 2 h 57"/>
                <a:gd name="T42" fmla="*/ 2 w 226"/>
                <a:gd name="T43" fmla="*/ 1 h 57"/>
                <a:gd name="T44" fmla="*/ 3 w 226"/>
                <a:gd name="T45" fmla="*/ 1 h 57"/>
                <a:gd name="T46" fmla="*/ 4 w 226"/>
                <a:gd name="T47" fmla="*/ 0 h 57"/>
                <a:gd name="T48" fmla="*/ 5 w 226"/>
                <a:gd name="T49" fmla="*/ 0 h 57"/>
                <a:gd name="T50" fmla="*/ 7 w 226"/>
                <a:gd name="T51" fmla="*/ 0 h 57"/>
                <a:gd name="T52" fmla="*/ 10 w 226"/>
                <a:gd name="T53" fmla="*/ 0 h 57"/>
                <a:gd name="T54" fmla="*/ 12 w 226"/>
                <a:gd name="T55" fmla="*/ 1 h 57"/>
                <a:gd name="T56" fmla="*/ 14 w 226"/>
                <a:gd name="T57" fmla="*/ 1 h 57"/>
                <a:gd name="T58" fmla="*/ 17 w 226"/>
                <a:gd name="T59" fmla="*/ 2 h 57"/>
                <a:gd name="T60" fmla="*/ 19 w 226"/>
                <a:gd name="T61" fmla="*/ 3 h 57"/>
                <a:gd name="T62" fmla="*/ 23 w 226"/>
                <a:gd name="T63" fmla="*/ 4 h 57"/>
                <a:gd name="T64" fmla="*/ 26 w 226"/>
                <a:gd name="T65" fmla="*/ 6 h 57"/>
                <a:gd name="T66" fmla="*/ 27 w 226"/>
                <a:gd name="T67" fmla="*/ 6 h 57"/>
                <a:gd name="T68" fmla="*/ 28 w 226"/>
                <a:gd name="T69" fmla="*/ 7 h 57"/>
                <a:gd name="T70" fmla="*/ 28 w 226"/>
                <a:gd name="T71" fmla="*/ 7 h 57"/>
                <a:gd name="T72" fmla="*/ 28 w 226"/>
                <a:gd name="T73" fmla="*/ 7 h 57"/>
                <a:gd name="T74" fmla="*/ 29 w 226"/>
                <a:gd name="T75" fmla="*/ 6 h 57"/>
                <a:gd name="T76" fmla="*/ 29 w 226"/>
                <a:gd name="T77" fmla="*/ 6 h 57"/>
                <a:gd name="T78" fmla="*/ 29 w 226"/>
                <a:gd name="T79" fmla="*/ 6 h 57"/>
                <a:gd name="T80" fmla="*/ 29 w 226"/>
                <a:gd name="T81" fmla="*/ 6 h 57"/>
                <a:gd name="T82" fmla="*/ 28 w 226"/>
                <a:gd name="T83" fmla="*/ 6 h 57"/>
                <a:gd name="T84" fmla="*/ 28 w 226"/>
                <a:gd name="T85" fmla="*/ 6 h 57"/>
                <a:gd name="T86" fmla="*/ 28 w 226"/>
                <a:gd name="T87" fmla="*/ 6 h 57"/>
                <a:gd name="T88" fmla="*/ 28 w 226"/>
                <a:gd name="T89" fmla="*/ 6 h 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6" h="57">
                  <a:moveTo>
                    <a:pt x="221" y="53"/>
                  </a:moveTo>
                  <a:lnTo>
                    <a:pt x="221" y="53"/>
                  </a:lnTo>
                  <a:lnTo>
                    <a:pt x="221" y="55"/>
                  </a:lnTo>
                  <a:lnTo>
                    <a:pt x="221" y="53"/>
                  </a:lnTo>
                  <a:lnTo>
                    <a:pt x="223" y="53"/>
                  </a:lnTo>
                  <a:lnTo>
                    <a:pt x="221" y="53"/>
                  </a:lnTo>
                  <a:lnTo>
                    <a:pt x="215" y="50"/>
                  </a:lnTo>
                  <a:lnTo>
                    <a:pt x="206" y="46"/>
                  </a:lnTo>
                  <a:lnTo>
                    <a:pt x="180" y="35"/>
                  </a:lnTo>
                  <a:lnTo>
                    <a:pt x="148" y="20"/>
                  </a:lnTo>
                  <a:lnTo>
                    <a:pt x="131" y="14"/>
                  </a:lnTo>
                  <a:lnTo>
                    <a:pt x="111" y="9"/>
                  </a:lnTo>
                  <a:lnTo>
                    <a:pt x="93" y="4"/>
                  </a:lnTo>
                  <a:lnTo>
                    <a:pt x="73" y="2"/>
                  </a:lnTo>
                  <a:lnTo>
                    <a:pt x="53" y="0"/>
                  </a:lnTo>
                  <a:lnTo>
                    <a:pt x="35" y="2"/>
                  </a:lnTo>
                  <a:lnTo>
                    <a:pt x="26" y="4"/>
                  </a:lnTo>
                  <a:lnTo>
                    <a:pt x="16" y="6"/>
                  </a:lnTo>
                  <a:lnTo>
                    <a:pt x="7" y="10"/>
                  </a:lnTo>
                  <a:lnTo>
                    <a:pt x="0" y="14"/>
                  </a:lnTo>
                  <a:lnTo>
                    <a:pt x="1" y="17"/>
                  </a:lnTo>
                  <a:lnTo>
                    <a:pt x="10" y="13"/>
                  </a:lnTo>
                  <a:lnTo>
                    <a:pt x="18" y="10"/>
                  </a:lnTo>
                  <a:lnTo>
                    <a:pt x="27" y="7"/>
                  </a:lnTo>
                  <a:lnTo>
                    <a:pt x="35" y="6"/>
                  </a:lnTo>
                  <a:lnTo>
                    <a:pt x="53" y="4"/>
                  </a:lnTo>
                  <a:lnTo>
                    <a:pt x="73" y="6"/>
                  </a:lnTo>
                  <a:lnTo>
                    <a:pt x="91" y="9"/>
                  </a:lnTo>
                  <a:lnTo>
                    <a:pt x="110" y="13"/>
                  </a:lnTo>
                  <a:lnTo>
                    <a:pt x="130" y="19"/>
                  </a:lnTo>
                  <a:lnTo>
                    <a:pt x="146" y="24"/>
                  </a:lnTo>
                  <a:lnTo>
                    <a:pt x="178" y="39"/>
                  </a:lnTo>
                  <a:lnTo>
                    <a:pt x="203" y="50"/>
                  </a:lnTo>
                  <a:lnTo>
                    <a:pt x="212" y="55"/>
                  </a:lnTo>
                  <a:lnTo>
                    <a:pt x="220" y="56"/>
                  </a:lnTo>
                  <a:lnTo>
                    <a:pt x="221" y="57"/>
                  </a:lnTo>
                  <a:lnTo>
                    <a:pt x="224" y="57"/>
                  </a:lnTo>
                  <a:lnTo>
                    <a:pt x="226" y="55"/>
                  </a:lnTo>
                  <a:lnTo>
                    <a:pt x="226" y="52"/>
                  </a:lnTo>
                  <a:lnTo>
                    <a:pt x="226" y="53"/>
                  </a:lnTo>
                  <a:lnTo>
                    <a:pt x="226" y="52"/>
                  </a:lnTo>
                  <a:lnTo>
                    <a:pt x="224" y="50"/>
                  </a:lnTo>
                  <a:lnTo>
                    <a:pt x="221" y="50"/>
                  </a:lnTo>
                  <a:lnTo>
                    <a:pt x="221" y="52"/>
                  </a:lnTo>
                  <a:lnTo>
                    <a:pt x="221"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0" name="Freeform 353"/>
            <p:cNvSpPr>
              <a:spLocks/>
            </p:cNvSpPr>
            <p:nvPr/>
          </p:nvSpPr>
          <p:spPr bwMode="auto">
            <a:xfrm>
              <a:off x="5287" y="3656"/>
              <a:ext cx="100" cy="44"/>
            </a:xfrm>
            <a:custGeom>
              <a:avLst/>
              <a:gdLst>
                <a:gd name="T0" fmla="*/ 1 w 200"/>
                <a:gd name="T1" fmla="*/ 1 h 87"/>
                <a:gd name="T2" fmla="*/ 1 w 200"/>
                <a:gd name="T3" fmla="*/ 1 h 87"/>
                <a:gd name="T4" fmla="*/ 2 w 200"/>
                <a:gd name="T5" fmla="*/ 2 h 87"/>
                <a:gd name="T6" fmla="*/ 4 w 200"/>
                <a:gd name="T7" fmla="*/ 3 h 87"/>
                <a:gd name="T8" fmla="*/ 6 w 200"/>
                <a:gd name="T9" fmla="*/ 3 h 87"/>
                <a:gd name="T10" fmla="*/ 7 w 200"/>
                <a:gd name="T11" fmla="*/ 4 h 87"/>
                <a:gd name="T12" fmla="*/ 11 w 200"/>
                <a:gd name="T13" fmla="*/ 5 h 87"/>
                <a:gd name="T14" fmla="*/ 15 w 200"/>
                <a:gd name="T15" fmla="*/ 6 h 87"/>
                <a:gd name="T16" fmla="*/ 19 w 200"/>
                <a:gd name="T17" fmla="*/ 7 h 87"/>
                <a:gd name="T18" fmla="*/ 22 w 200"/>
                <a:gd name="T19" fmla="*/ 8 h 87"/>
                <a:gd name="T20" fmla="*/ 23 w 200"/>
                <a:gd name="T21" fmla="*/ 9 h 87"/>
                <a:gd name="T22" fmla="*/ 24 w 200"/>
                <a:gd name="T23" fmla="*/ 10 h 87"/>
                <a:gd name="T24" fmla="*/ 24 w 200"/>
                <a:gd name="T25" fmla="*/ 10 h 87"/>
                <a:gd name="T26" fmla="*/ 25 w 200"/>
                <a:gd name="T27" fmla="*/ 11 h 87"/>
                <a:gd name="T28" fmla="*/ 25 w 200"/>
                <a:gd name="T29" fmla="*/ 11 h 87"/>
                <a:gd name="T30" fmla="*/ 25 w 200"/>
                <a:gd name="T31" fmla="*/ 10 h 87"/>
                <a:gd name="T32" fmla="*/ 24 w 200"/>
                <a:gd name="T33" fmla="*/ 9 h 87"/>
                <a:gd name="T34" fmla="*/ 23 w 200"/>
                <a:gd name="T35" fmla="*/ 9 h 87"/>
                <a:gd name="T36" fmla="*/ 22 w 200"/>
                <a:gd name="T37" fmla="*/ 8 h 87"/>
                <a:gd name="T38" fmla="*/ 19 w 200"/>
                <a:gd name="T39" fmla="*/ 7 h 87"/>
                <a:gd name="T40" fmla="*/ 15 w 200"/>
                <a:gd name="T41" fmla="*/ 6 h 87"/>
                <a:gd name="T42" fmla="*/ 12 w 200"/>
                <a:gd name="T43" fmla="*/ 5 h 87"/>
                <a:gd name="T44" fmla="*/ 8 w 200"/>
                <a:gd name="T45" fmla="*/ 3 h 87"/>
                <a:gd name="T46" fmla="*/ 6 w 200"/>
                <a:gd name="T47" fmla="*/ 3 h 87"/>
                <a:gd name="T48" fmla="*/ 4 w 200"/>
                <a:gd name="T49" fmla="*/ 2 h 87"/>
                <a:gd name="T50" fmla="*/ 2 w 200"/>
                <a:gd name="T51" fmla="*/ 1 h 87"/>
                <a:gd name="T52" fmla="*/ 1 w 200"/>
                <a:gd name="T53" fmla="*/ 0 h 87"/>
                <a:gd name="T54" fmla="*/ 1 w 200"/>
                <a:gd name="T55" fmla="*/ 0 h 87"/>
                <a:gd name="T56" fmla="*/ 1 w 200"/>
                <a:gd name="T57" fmla="*/ 0 h 87"/>
                <a:gd name="T58" fmla="*/ 1 w 200"/>
                <a:gd name="T59" fmla="*/ 0 h 87"/>
                <a:gd name="T60" fmla="*/ 0 w 200"/>
                <a:gd name="T61" fmla="*/ 0 h 87"/>
                <a:gd name="T62" fmla="*/ 0 w 200"/>
                <a:gd name="T63" fmla="*/ 1 h 87"/>
                <a:gd name="T64" fmla="*/ 1 w 200"/>
                <a:gd name="T65" fmla="*/ 1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0" h="87">
                  <a:moveTo>
                    <a:pt x="1" y="3"/>
                  </a:moveTo>
                  <a:lnTo>
                    <a:pt x="1" y="3"/>
                  </a:lnTo>
                  <a:lnTo>
                    <a:pt x="13" y="10"/>
                  </a:lnTo>
                  <a:lnTo>
                    <a:pt x="27" y="17"/>
                  </a:lnTo>
                  <a:lnTo>
                    <a:pt x="41" y="23"/>
                  </a:lnTo>
                  <a:lnTo>
                    <a:pt x="56" y="27"/>
                  </a:lnTo>
                  <a:lnTo>
                    <a:pt x="88" y="37"/>
                  </a:lnTo>
                  <a:lnTo>
                    <a:pt x="120" y="46"/>
                  </a:lnTo>
                  <a:lnTo>
                    <a:pt x="148" y="54"/>
                  </a:lnTo>
                  <a:lnTo>
                    <a:pt x="172" y="64"/>
                  </a:lnTo>
                  <a:lnTo>
                    <a:pt x="181" y="69"/>
                  </a:lnTo>
                  <a:lnTo>
                    <a:pt x="188" y="74"/>
                  </a:lnTo>
                  <a:lnTo>
                    <a:pt x="192" y="80"/>
                  </a:lnTo>
                  <a:lnTo>
                    <a:pt x="195" y="87"/>
                  </a:lnTo>
                  <a:lnTo>
                    <a:pt x="200" y="87"/>
                  </a:lnTo>
                  <a:lnTo>
                    <a:pt x="197" y="79"/>
                  </a:lnTo>
                  <a:lnTo>
                    <a:pt x="192" y="71"/>
                  </a:lnTo>
                  <a:lnTo>
                    <a:pt x="183" y="66"/>
                  </a:lnTo>
                  <a:lnTo>
                    <a:pt x="174" y="60"/>
                  </a:lnTo>
                  <a:lnTo>
                    <a:pt x="149" y="50"/>
                  </a:lnTo>
                  <a:lnTo>
                    <a:pt x="120" y="41"/>
                  </a:lnTo>
                  <a:lnTo>
                    <a:pt x="90" y="33"/>
                  </a:lnTo>
                  <a:lnTo>
                    <a:pt x="58" y="23"/>
                  </a:lnTo>
                  <a:lnTo>
                    <a:pt x="42" y="18"/>
                  </a:lnTo>
                  <a:lnTo>
                    <a:pt x="29" y="13"/>
                  </a:lnTo>
                  <a:lnTo>
                    <a:pt x="15" y="7"/>
                  </a:lnTo>
                  <a:lnTo>
                    <a:pt x="3" y="0"/>
                  </a:lnTo>
                  <a:lnTo>
                    <a:pt x="1" y="0"/>
                  </a:lnTo>
                  <a:lnTo>
                    <a:pt x="0" y="0"/>
                  </a:lnTo>
                  <a:lnTo>
                    <a:pt x="0" y="1"/>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1" name="Freeform 354"/>
            <p:cNvSpPr>
              <a:spLocks/>
            </p:cNvSpPr>
            <p:nvPr/>
          </p:nvSpPr>
          <p:spPr bwMode="auto">
            <a:xfrm>
              <a:off x="5253" y="3628"/>
              <a:ext cx="36" cy="30"/>
            </a:xfrm>
            <a:custGeom>
              <a:avLst/>
              <a:gdLst>
                <a:gd name="T0" fmla="*/ 1 w 72"/>
                <a:gd name="T1" fmla="*/ 1 h 59"/>
                <a:gd name="T2" fmla="*/ 1 w 72"/>
                <a:gd name="T3" fmla="*/ 1 h 59"/>
                <a:gd name="T4" fmla="*/ 1 w 72"/>
                <a:gd name="T5" fmla="*/ 1 h 59"/>
                <a:gd name="T6" fmla="*/ 2 w 72"/>
                <a:gd name="T7" fmla="*/ 1 h 59"/>
                <a:gd name="T8" fmla="*/ 2 w 72"/>
                <a:gd name="T9" fmla="*/ 2 h 59"/>
                <a:gd name="T10" fmla="*/ 3 w 72"/>
                <a:gd name="T11" fmla="*/ 2 h 59"/>
                <a:gd name="T12" fmla="*/ 4 w 72"/>
                <a:gd name="T13" fmla="*/ 3 h 59"/>
                <a:gd name="T14" fmla="*/ 5 w 72"/>
                <a:gd name="T15" fmla="*/ 4 h 59"/>
                <a:gd name="T16" fmla="*/ 7 w 72"/>
                <a:gd name="T17" fmla="*/ 6 h 59"/>
                <a:gd name="T18" fmla="*/ 9 w 72"/>
                <a:gd name="T19" fmla="*/ 8 h 59"/>
                <a:gd name="T20" fmla="*/ 9 w 72"/>
                <a:gd name="T21" fmla="*/ 7 h 59"/>
                <a:gd name="T22" fmla="*/ 8 w 72"/>
                <a:gd name="T23" fmla="*/ 6 h 59"/>
                <a:gd name="T24" fmla="*/ 6 w 72"/>
                <a:gd name="T25" fmla="*/ 4 h 59"/>
                <a:gd name="T26" fmla="*/ 4 w 72"/>
                <a:gd name="T27" fmla="*/ 2 h 59"/>
                <a:gd name="T28" fmla="*/ 3 w 72"/>
                <a:gd name="T29" fmla="*/ 2 h 59"/>
                <a:gd name="T30" fmla="*/ 3 w 72"/>
                <a:gd name="T31" fmla="*/ 1 h 59"/>
                <a:gd name="T32" fmla="*/ 2 w 72"/>
                <a:gd name="T33" fmla="*/ 1 h 59"/>
                <a:gd name="T34" fmla="*/ 1 w 72"/>
                <a:gd name="T35" fmla="*/ 1 h 59"/>
                <a:gd name="T36" fmla="*/ 1 w 72"/>
                <a:gd name="T37" fmla="*/ 0 h 59"/>
                <a:gd name="T38" fmla="*/ 1 w 72"/>
                <a:gd name="T39" fmla="*/ 0 h 59"/>
                <a:gd name="T40" fmla="*/ 1 w 72"/>
                <a:gd name="T41" fmla="*/ 0 h 59"/>
                <a:gd name="T42" fmla="*/ 1 w 72"/>
                <a:gd name="T43" fmla="*/ 1 h 59"/>
                <a:gd name="T44" fmla="*/ 0 w 72"/>
                <a:gd name="T45" fmla="*/ 1 h 59"/>
                <a:gd name="T46" fmla="*/ 1 w 72"/>
                <a:gd name="T47" fmla="*/ 1 h 59"/>
                <a:gd name="T48" fmla="*/ 1 w 72"/>
                <a:gd name="T49" fmla="*/ 1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59">
                  <a:moveTo>
                    <a:pt x="3" y="4"/>
                  </a:moveTo>
                  <a:lnTo>
                    <a:pt x="3" y="4"/>
                  </a:lnTo>
                  <a:lnTo>
                    <a:pt x="6" y="6"/>
                  </a:lnTo>
                  <a:lnTo>
                    <a:pt x="10" y="7"/>
                  </a:lnTo>
                  <a:lnTo>
                    <a:pt x="15" y="9"/>
                  </a:lnTo>
                  <a:lnTo>
                    <a:pt x="20" y="11"/>
                  </a:lnTo>
                  <a:lnTo>
                    <a:pt x="29" y="19"/>
                  </a:lnTo>
                  <a:lnTo>
                    <a:pt x="38" y="29"/>
                  </a:lnTo>
                  <a:lnTo>
                    <a:pt x="55" y="46"/>
                  </a:lnTo>
                  <a:lnTo>
                    <a:pt x="70" y="59"/>
                  </a:lnTo>
                  <a:lnTo>
                    <a:pt x="72" y="56"/>
                  </a:lnTo>
                  <a:lnTo>
                    <a:pt x="59" y="43"/>
                  </a:lnTo>
                  <a:lnTo>
                    <a:pt x="41" y="26"/>
                  </a:lnTo>
                  <a:lnTo>
                    <a:pt x="32" y="16"/>
                  </a:lnTo>
                  <a:lnTo>
                    <a:pt x="23" y="9"/>
                  </a:lnTo>
                  <a:lnTo>
                    <a:pt x="18" y="6"/>
                  </a:lnTo>
                  <a:lnTo>
                    <a:pt x="12" y="3"/>
                  </a:lnTo>
                  <a:lnTo>
                    <a:pt x="7" y="1"/>
                  </a:lnTo>
                  <a:lnTo>
                    <a:pt x="3" y="0"/>
                  </a:lnTo>
                  <a:lnTo>
                    <a:pt x="1" y="1"/>
                  </a:lnTo>
                  <a:lnTo>
                    <a:pt x="0" y="3"/>
                  </a:lnTo>
                  <a:lnTo>
                    <a:pt x="1" y="4"/>
                  </a:lnTo>
                  <a:lnTo>
                    <a:pt x="3"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2" name="Freeform 355"/>
            <p:cNvSpPr>
              <a:spLocks/>
            </p:cNvSpPr>
            <p:nvPr/>
          </p:nvSpPr>
          <p:spPr bwMode="auto">
            <a:xfrm>
              <a:off x="5119" y="3694"/>
              <a:ext cx="195" cy="75"/>
            </a:xfrm>
            <a:custGeom>
              <a:avLst/>
              <a:gdLst>
                <a:gd name="T0" fmla="*/ 26 w 390"/>
                <a:gd name="T1" fmla="*/ 0 h 151"/>
                <a:gd name="T2" fmla="*/ 25 w 390"/>
                <a:gd name="T3" fmla="*/ 0 h 151"/>
                <a:gd name="T4" fmla="*/ 24 w 390"/>
                <a:gd name="T5" fmla="*/ 0 h 151"/>
                <a:gd name="T6" fmla="*/ 23 w 390"/>
                <a:gd name="T7" fmla="*/ 1 h 151"/>
                <a:gd name="T8" fmla="*/ 23 w 390"/>
                <a:gd name="T9" fmla="*/ 2 h 151"/>
                <a:gd name="T10" fmla="*/ 22 w 390"/>
                <a:gd name="T11" fmla="*/ 3 h 151"/>
                <a:gd name="T12" fmla="*/ 21 w 390"/>
                <a:gd name="T13" fmla="*/ 4 h 151"/>
                <a:gd name="T14" fmla="*/ 20 w 390"/>
                <a:gd name="T15" fmla="*/ 5 h 151"/>
                <a:gd name="T16" fmla="*/ 20 w 390"/>
                <a:gd name="T17" fmla="*/ 6 h 151"/>
                <a:gd name="T18" fmla="*/ 21 w 390"/>
                <a:gd name="T19" fmla="*/ 7 h 151"/>
                <a:gd name="T20" fmla="*/ 22 w 390"/>
                <a:gd name="T21" fmla="*/ 7 h 151"/>
                <a:gd name="T22" fmla="*/ 20 w 390"/>
                <a:gd name="T23" fmla="*/ 9 h 151"/>
                <a:gd name="T24" fmla="*/ 15 w 390"/>
                <a:gd name="T25" fmla="*/ 11 h 151"/>
                <a:gd name="T26" fmla="*/ 9 w 390"/>
                <a:gd name="T27" fmla="*/ 12 h 151"/>
                <a:gd name="T28" fmla="*/ 6 w 390"/>
                <a:gd name="T29" fmla="*/ 12 h 151"/>
                <a:gd name="T30" fmla="*/ 3 w 390"/>
                <a:gd name="T31" fmla="*/ 11 h 151"/>
                <a:gd name="T32" fmla="*/ 1 w 390"/>
                <a:gd name="T33" fmla="*/ 11 h 151"/>
                <a:gd name="T34" fmla="*/ 1 w 390"/>
                <a:gd name="T35" fmla="*/ 11 h 151"/>
                <a:gd name="T36" fmla="*/ 0 w 390"/>
                <a:gd name="T37" fmla="*/ 12 h 151"/>
                <a:gd name="T38" fmla="*/ 1 w 390"/>
                <a:gd name="T39" fmla="*/ 13 h 151"/>
                <a:gd name="T40" fmla="*/ 2 w 390"/>
                <a:gd name="T41" fmla="*/ 14 h 151"/>
                <a:gd name="T42" fmla="*/ 5 w 390"/>
                <a:gd name="T43" fmla="*/ 14 h 151"/>
                <a:gd name="T44" fmla="*/ 7 w 390"/>
                <a:gd name="T45" fmla="*/ 15 h 151"/>
                <a:gd name="T46" fmla="*/ 10 w 390"/>
                <a:gd name="T47" fmla="*/ 14 h 151"/>
                <a:gd name="T48" fmla="*/ 15 w 390"/>
                <a:gd name="T49" fmla="*/ 13 h 151"/>
                <a:gd name="T50" fmla="*/ 22 w 390"/>
                <a:gd name="T51" fmla="*/ 11 h 151"/>
                <a:gd name="T52" fmla="*/ 26 w 390"/>
                <a:gd name="T53" fmla="*/ 9 h 151"/>
                <a:gd name="T54" fmla="*/ 28 w 390"/>
                <a:gd name="T55" fmla="*/ 9 h 151"/>
                <a:gd name="T56" fmla="*/ 30 w 390"/>
                <a:gd name="T57" fmla="*/ 10 h 151"/>
                <a:gd name="T58" fmla="*/ 31 w 390"/>
                <a:gd name="T59" fmla="*/ 11 h 151"/>
                <a:gd name="T60" fmla="*/ 33 w 390"/>
                <a:gd name="T61" fmla="*/ 12 h 151"/>
                <a:gd name="T62" fmla="*/ 36 w 390"/>
                <a:gd name="T63" fmla="*/ 12 h 151"/>
                <a:gd name="T64" fmla="*/ 39 w 390"/>
                <a:gd name="T65" fmla="*/ 15 h 151"/>
                <a:gd name="T66" fmla="*/ 41 w 390"/>
                <a:gd name="T67" fmla="*/ 18 h 151"/>
                <a:gd name="T68" fmla="*/ 42 w 390"/>
                <a:gd name="T69" fmla="*/ 18 h 151"/>
                <a:gd name="T70" fmla="*/ 43 w 390"/>
                <a:gd name="T71" fmla="*/ 18 h 151"/>
                <a:gd name="T72" fmla="*/ 44 w 390"/>
                <a:gd name="T73" fmla="*/ 17 h 151"/>
                <a:gd name="T74" fmla="*/ 45 w 390"/>
                <a:gd name="T75" fmla="*/ 16 h 151"/>
                <a:gd name="T76" fmla="*/ 46 w 390"/>
                <a:gd name="T77" fmla="*/ 16 h 151"/>
                <a:gd name="T78" fmla="*/ 47 w 390"/>
                <a:gd name="T79" fmla="*/ 16 h 151"/>
                <a:gd name="T80" fmla="*/ 47 w 390"/>
                <a:gd name="T81" fmla="*/ 14 h 151"/>
                <a:gd name="T82" fmla="*/ 47 w 390"/>
                <a:gd name="T83" fmla="*/ 14 h 151"/>
                <a:gd name="T84" fmla="*/ 48 w 390"/>
                <a:gd name="T85" fmla="*/ 14 h 151"/>
                <a:gd name="T86" fmla="*/ 49 w 390"/>
                <a:gd name="T87" fmla="*/ 13 h 151"/>
                <a:gd name="T88" fmla="*/ 49 w 390"/>
                <a:gd name="T89" fmla="*/ 12 h 151"/>
                <a:gd name="T90" fmla="*/ 47 w 390"/>
                <a:gd name="T91" fmla="*/ 11 h 151"/>
                <a:gd name="T92" fmla="*/ 44 w 390"/>
                <a:gd name="T93" fmla="*/ 10 h 151"/>
                <a:gd name="T94" fmla="*/ 41 w 390"/>
                <a:gd name="T95" fmla="*/ 10 h 151"/>
                <a:gd name="T96" fmla="*/ 39 w 390"/>
                <a:gd name="T97" fmla="*/ 9 h 151"/>
                <a:gd name="T98" fmla="*/ 38 w 390"/>
                <a:gd name="T99" fmla="*/ 7 h 151"/>
                <a:gd name="T100" fmla="*/ 36 w 390"/>
                <a:gd name="T101" fmla="*/ 5 h 151"/>
                <a:gd name="T102" fmla="*/ 34 w 390"/>
                <a:gd name="T103" fmla="*/ 4 h 151"/>
                <a:gd name="T104" fmla="*/ 32 w 390"/>
                <a:gd name="T105" fmla="*/ 3 h 151"/>
                <a:gd name="T106" fmla="*/ 30 w 390"/>
                <a:gd name="T107" fmla="*/ 3 h 151"/>
                <a:gd name="T108" fmla="*/ 28 w 390"/>
                <a:gd name="T109" fmla="*/ 2 h 1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0" h="151">
                  <a:moveTo>
                    <a:pt x="205" y="5"/>
                  </a:moveTo>
                  <a:lnTo>
                    <a:pt x="204" y="2"/>
                  </a:lnTo>
                  <a:lnTo>
                    <a:pt x="201" y="2"/>
                  </a:lnTo>
                  <a:lnTo>
                    <a:pt x="199" y="0"/>
                  </a:lnTo>
                  <a:lnTo>
                    <a:pt x="196" y="0"/>
                  </a:lnTo>
                  <a:lnTo>
                    <a:pt x="191" y="2"/>
                  </a:lnTo>
                  <a:lnTo>
                    <a:pt x="185" y="6"/>
                  </a:lnTo>
                  <a:lnTo>
                    <a:pt x="181" y="10"/>
                  </a:lnTo>
                  <a:lnTo>
                    <a:pt x="178" y="16"/>
                  </a:lnTo>
                  <a:lnTo>
                    <a:pt x="178" y="22"/>
                  </a:lnTo>
                  <a:lnTo>
                    <a:pt x="179" y="27"/>
                  </a:lnTo>
                  <a:lnTo>
                    <a:pt x="175" y="27"/>
                  </a:lnTo>
                  <a:lnTo>
                    <a:pt x="170" y="29"/>
                  </a:lnTo>
                  <a:lnTo>
                    <a:pt x="165" y="32"/>
                  </a:lnTo>
                  <a:lnTo>
                    <a:pt x="161" y="36"/>
                  </a:lnTo>
                  <a:lnTo>
                    <a:pt x="158" y="42"/>
                  </a:lnTo>
                  <a:lnTo>
                    <a:pt x="156" y="47"/>
                  </a:lnTo>
                  <a:lnTo>
                    <a:pt x="158" y="50"/>
                  </a:lnTo>
                  <a:lnTo>
                    <a:pt x="158" y="53"/>
                  </a:lnTo>
                  <a:lnTo>
                    <a:pt x="161" y="56"/>
                  </a:lnTo>
                  <a:lnTo>
                    <a:pt x="164" y="58"/>
                  </a:lnTo>
                  <a:lnTo>
                    <a:pt x="170" y="60"/>
                  </a:lnTo>
                  <a:lnTo>
                    <a:pt x="176" y="63"/>
                  </a:lnTo>
                  <a:lnTo>
                    <a:pt x="155" y="72"/>
                  </a:lnTo>
                  <a:lnTo>
                    <a:pt x="135" y="80"/>
                  </a:lnTo>
                  <a:lnTo>
                    <a:pt x="115" y="88"/>
                  </a:lnTo>
                  <a:lnTo>
                    <a:pt x="90" y="93"/>
                  </a:lnTo>
                  <a:lnTo>
                    <a:pt x="71" y="96"/>
                  </a:lnTo>
                  <a:lnTo>
                    <a:pt x="51" y="96"/>
                  </a:lnTo>
                  <a:lnTo>
                    <a:pt x="42" y="96"/>
                  </a:lnTo>
                  <a:lnTo>
                    <a:pt x="31" y="93"/>
                  </a:lnTo>
                  <a:lnTo>
                    <a:pt x="20" y="90"/>
                  </a:lnTo>
                  <a:lnTo>
                    <a:pt x="9" y="88"/>
                  </a:lnTo>
                  <a:lnTo>
                    <a:pt x="6" y="88"/>
                  </a:lnTo>
                  <a:lnTo>
                    <a:pt x="5" y="90"/>
                  </a:lnTo>
                  <a:lnTo>
                    <a:pt x="2" y="93"/>
                  </a:lnTo>
                  <a:lnTo>
                    <a:pt x="0" y="98"/>
                  </a:lnTo>
                  <a:lnTo>
                    <a:pt x="0" y="103"/>
                  </a:lnTo>
                  <a:lnTo>
                    <a:pt x="0" y="108"/>
                  </a:lnTo>
                  <a:lnTo>
                    <a:pt x="2" y="111"/>
                  </a:lnTo>
                  <a:lnTo>
                    <a:pt x="3" y="113"/>
                  </a:lnTo>
                  <a:lnTo>
                    <a:pt x="12" y="116"/>
                  </a:lnTo>
                  <a:lnTo>
                    <a:pt x="23" y="118"/>
                  </a:lnTo>
                  <a:lnTo>
                    <a:pt x="34" y="119"/>
                  </a:lnTo>
                  <a:lnTo>
                    <a:pt x="45" y="121"/>
                  </a:lnTo>
                  <a:lnTo>
                    <a:pt x="55" y="121"/>
                  </a:lnTo>
                  <a:lnTo>
                    <a:pt x="66" y="121"/>
                  </a:lnTo>
                  <a:lnTo>
                    <a:pt x="77" y="119"/>
                  </a:lnTo>
                  <a:lnTo>
                    <a:pt x="87" y="116"/>
                  </a:lnTo>
                  <a:lnTo>
                    <a:pt x="116" y="109"/>
                  </a:lnTo>
                  <a:lnTo>
                    <a:pt x="145" y="99"/>
                  </a:lnTo>
                  <a:lnTo>
                    <a:pt x="173" y="88"/>
                  </a:lnTo>
                  <a:lnTo>
                    <a:pt x="199" y="75"/>
                  </a:lnTo>
                  <a:lnTo>
                    <a:pt x="208" y="76"/>
                  </a:lnTo>
                  <a:lnTo>
                    <a:pt x="216" y="76"/>
                  </a:lnTo>
                  <a:lnTo>
                    <a:pt x="220" y="75"/>
                  </a:lnTo>
                  <a:lnTo>
                    <a:pt x="225" y="75"/>
                  </a:lnTo>
                  <a:lnTo>
                    <a:pt x="233" y="80"/>
                  </a:lnTo>
                  <a:lnTo>
                    <a:pt x="239" y="85"/>
                  </a:lnTo>
                  <a:lnTo>
                    <a:pt x="246" y="89"/>
                  </a:lnTo>
                  <a:lnTo>
                    <a:pt x="254" y="93"/>
                  </a:lnTo>
                  <a:lnTo>
                    <a:pt x="263" y="96"/>
                  </a:lnTo>
                  <a:lnTo>
                    <a:pt x="274" y="99"/>
                  </a:lnTo>
                  <a:lnTo>
                    <a:pt x="286" y="100"/>
                  </a:lnTo>
                  <a:lnTo>
                    <a:pt x="301" y="102"/>
                  </a:lnTo>
                  <a:lnTo>
                    <a:pt x="312" y="123"/>
                  </a:lnTo>
                  <a:lnTo>
                    <a:pt x="321" y="145"/>
                  </a:lnTo>
                  <a:lnTo>
                    <a:pt x="324" y="149"/>
                  </a:lnTo>
                  <a:lnTo>
                    <a:pt x="329" y="151"/>
                  </a:lnTo>
                  <a:lnTo>
                    <a:pt x="335" y="151"/>
                  </a:lnTo>
                  <a:lnTo>
                    <a:pt x="340" y="149"/>
                  </a:lnTo>
                  <a:lnTo>
                    <a:pt x="344" y="146"/>
                  </a:lnTo>
                  <a:lnTo>
                    <a:pt x="347" y="142"/>
                  </a:lnTo>
                  <a:lnTo>
                    <a:pt x="349" y="138"/>
                  </a:lnTo>
                  <a:lnTo>
                    <a:pt x="349" y="133"/>
                  </a:lnTo>
                  <a:lnTo>
                    <a:pt x="353" y="135"/>
                  </a:lnTo>
                  <a:lnTo>
                    <a:pt x="358" y="136"/>
                  </a:lnTo>
                  <a:lnTo>
                    <a:pt x="363" y="133"/>
                  </a:lnTo>
                  <a:lnTo>
                    <a:pt x="366" y="131"/>
                  </a:lnTo>
                  <a:lnTo>
                    <a:pt x="369" y="128"/>
                  </a:lnTo>
                  <a:lnTo>
                    <a:pt x="370" y="122"/>
                  </a:lnTo>
                  <a:lnTo>
                    <a:pt x="370" y="118"/>
                  </a:lnTo>
                  <a:lnTo>
                    <a:pt x="369" y="113"/>
                  </a:lnTo>
                  <a:lnTo>
                    <a:pt x="372" y="115"/>
                  </a:lnTo>
                  <a:lnTo>
                    <a:pt x="376" y="115"/>
                  </a:lnTo>
                  <a:lnTo>
                    <a:pt x="381" y="112"/>
                  </a:lnTo>
                  <a:lnTo>
                    <a:pt x="385" y="109"/>
                  </a:lnTo>
                  <a:lnTo>
                    <a:pt x="389" y="105"/>
                  </a:lnTo>
                  <a:lnTo>
                    <a:pt x="390" y="100"/>
                  </a:lnTo>
                  <a:lnTo>
                    <a:pt x="390" y="96"/>
                  </a:lnTo>
                  <a:lnTo>
                    <a:pt x="387" y="93"/>
                  </a:lnTo>
                  <a:lnTo>
                    <a:pt x="375" y="88"/>
                  </a:lnTo>
                  <a:lnTo>
                    <a:pt x="360" y="85"/>
                  </a:lnTo>
                  <a:lnTo>
                    <a:pt x="346" y="83"/>
                  </a:lnTo>
                  <a:lnTo>
                    <a:pt x="330" y="83"/>
                  </a:lnTo>
                  <a:lnTo>
                    <a:pt x="321" y="82"/>
                  </a:lnTo>
                  <a:lnTo>
                    <a:pt x="314" y="79"/>
                  </a:lnTo>
                  <a:lnTo>
                    <a:pt x="308" y="75"/>
                  </a:lnTo>
                  <a:lnTo>
                    <a:pt x="301" y="69"/>
                  </a:lnTo>
                  <a:lnTo>
                    <a:pt x="300" y="62"/>
                  </a:lnTo>
                  <a:lnTo>
                    <a:pt x="295" y="53"/>
                  </a:lnTo>
                  <a:lnTo>
                    <a:pt x="288" y="46"/>
                  </a:lnTo>
                  <a:lnTo>
                    <a:pt x="278" y="37"/>
                  </a:lnTo>
                  <a:lnTo>
                    <a:pt x="268" y="32"/>
                  </a:lnTo>
                  <a:lnTo>
                    <a:pt x="256" y="29"/>
                  </a:lnTo>
                  <a:lnTo>
                    <a:pt x="249" y="27"/>
                  </a:lnTo>
                  <a:lnTo>
                    <a:pt x="242" y="29"/>
                  </a:lnTo>
                  <a:lnTo>
                    <a:pt x="236" y="30"/>
                  </a:lnTo>
                  <a:lnTo>
                    <a:pt x="228" y="33"/>
                  </a:lnTo>
                  <a:lnTo>
                    <a:pt x="217" y="20"/>
                  </a:lnTo>
                  <a:lnTo>
                    <a:pt x="205" y="5"/>
                  </a:lnTo>
                  <a:close/>
                </a:path>
              </a:pathLst>
            </a:custGeom>
            <a:solidFill>
              <a:srgbClr val="F2D9A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3" name="Freeform 356"/>
            <p:cNvSpPr>
              <a:spLocks/>
            </p:cNvSpPr>
            <p:nvPr/>
          </p:nvSpPr>
          <p:spPr bwMode="auto">
            <a:xfrm>
              <a:off x="5206" y="3693"/>
              <a:ext cx="16" cy="15"/>
            </a:xfrm>
            <a:custGeom>
              <a:avLst/>
              <a:gdLst>
                <a:gd name="T0" fmla="*/ 1 w 32"/>
                <a:gd name="T1" fmla="*/ 4 h 30"/>
                <a:gd name="T2" fmla="*/ 1 w 32"/>
                <a:gd name="T3" fmla="*/ 4 h 30"/>
                <a:gd name="T4" fmla="*/ 1 w 32"/>
                <a:gd name="T5" fmla="*/ 3 h 30"/>
                <a:gd name="T6" fmla="*/ 1 w 32"/>
                <a:gd name="T7" fmla="*/ 3 h 30"/>
                <a:gd name="T8" fmla="*/ 2 w 32"/>
                <a:gd name="T9" fmla="*/ 2 h 30"/>
                <a:gd name="T10" fmla="*/ 2 w 32"/>
                <a:gd name="T11" fmla="*/ 1 h 30"/>
                <a:gd name="T12" fmla="*/ 3 w 32"/>
                <a:gd name="T13" fmla="*/ 1 h 30"/>
                <a:gd name="T14" fmla="*/ 3 w 32"/>
                <a:gd name="T15" fmla="*/ 1 h 30"/>
                <a:gd name="T16" fmla="*/ 3 w 32"/>
                <a:gd name="T17" fmla="*/ 1 h 30"/>
                <a:gd name="T18" fmla="*/ 4 w 32"/>
                <a:gd name="T19" fmla="*/ 1 h 30"/>
                <a:gd name="T20" fmla="*/ 4 w 32"/>
                <a:gd name="T21" fmla="*/ 1 h 30"/>
                <a:gd name="T22" fmla="*/ 4 w 32"/>
                <a:gd name="T23" fmla="*/ 1 h 30"/>
                <a:gd name="T24" fmla="*/ 4 w 32"/>
                <a:gd name="T25" fmla="*/ 1 h 30"/>
                <a:gd name="T26" fmla="*/ 4 w 32"/>
                <a:gd name="T27" fmla="*/ 1 h 30"/>
                <a:gd name="T28" fmla="*/ 4 w 32"/>
                <a:gd name="T29" fmla="*/ 0 h 30"/>
                <a:gd name="T30" fmla="*/ 3 w 32"/>
                <a:gd name="T31" fmla="*/ 0 h 30"/>
                <a:gd name="T32" fmla="*/ 3 w 32"/>
                <a:gd name="T33" fmla="*/ 0 h 30"/>
                <a:gd name="T34" fmla="*/ 2 w 32"/>
                <a:gd name="T35" fmla="*/ 1 h 30"/>
                <a:gd name="T36" fmla="*/ 2 w 32"/>
                <a:gd name="T37" fmla="*/ 1 h 30"/>
                <a:gd name="T38" fmla="*/ 1 w 32"/>
                <a:gd name="T39" fmla="*/ 2 h 30"/>
                <a:gd name="T40" fmla="*/ 1 w 32"/>
                <a:gd name="T41" fmla="*/ 3 h 30"/>
                <a:gd name="T42" fmla="*/ 0 w 32"/>
                <a:gd name="T43" fmla="*/ 3 h 30"/>
                <a:gd name="T44" fmla="*/ 1 w 32"/>
                <a:gd name="T45" fmla="*/ 4 h 30"/>
                <a:gd name="T46" fmla="*/ 1 w 32"/>
                <a:gd name="T47" fmla="*/ 4 h 30"/>
                <a:gd name="T48" fmla="*/ 1 w 32"/>
                <a:gd name="T49" fmla="*/ 4 h 30"/>
                <a:gd name="T50" fmla="*/ 1 w 32"/>
                <a:gd name="T51" fmla="*/ 4 h 30"/>
                <a:gd name="T52" fmla="*/ 1 w 32"/>
                <a:gd name="T53" fmla="*/ 4 h 30"/>
                <a:gd name="T54" fmla="*/ 1 w 32"/>
                <a:gd name="T55" fmla="*/ 4 h 30"/>
                <a:gd name="T56" fmla="*/ 1 w 32"/>
                <a:gd name="T57" fmla="*/ 4 h 30"/>
                <a:gd name="T58" fmla="*/ 1 w 32"/>
                <a:gd name="T59" fmla="*/ 4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0">
                  <a:moveTo>
                    <a:pt x="3" y="30"/>
                  </a:moveTo>
                  <a:lnTo>
                    <a:pt x="6" y="27"/>
                  </a:lnTo>
                  <a:lnTo>
                    <a:pt x="4" y="23"/>
                  </a:lnTo>
                  <a:lnTo>
                    <a:pt x="6" y="18"/>
                  </a:lnTo>
                  <a:lnTo>
                    <a:pt x="9" y="13"/>
                  </a:lnTo>
                  <a:lnTo>
                    <a:pt x="12" y="8"/>
                  </a:lnTo>
                  <a:lnTo>
                    <a:pt x="18" y="6"/>
                  </a:lnTo>
                  <a:lnTo>
                    <a:pt x="22" y="4"/>
                  </a:lnTo>
                  <a:lnTo>
                    <a:pt x="24" y="4"/>
                  </a:lnTo>
                  <a:lnTo>
                    <a:pt x="26" y="4"/>
                  </a:lnTo>
                  <a:lnTo>
                    <a:pt x="27" y="6"/>
                  </a:lnTo>
                  <a:lnTo>
                    <a:pt x="29" y="7"/>
                  </a:lnTo>
                  <a:lnTo>
                    <a:pt x="32" y="4"/>
                  </a:lnTo>
                  <a:lnTo>
                    <a:pt x="30" y="1"/>
                  </a:lnTo>
                  <a:lnTo>
                    <a:pt x="27" y="0"/>
                  </a:lnTo>
                  <a:lnTo>
                    <a:pt x="24" y="0"/>
                  </a:lnTo>
                  <a:lnTo>
                    <a:pt x="21" y="0"/>
                  </a:lnTo>
                  <a:lnTo>
                    <a:pt x="15" y="1"/>
                  </a:lnTo>
                  <a:lnTo>
                    <a:pt x="9" y="6"/>
                  </a:lnTo>
                  <a:lnTo>
                    <a:pt x="4" y="10"/>
                  </a:lnTo>
                  <a:lnTo>
                    <a:pt x="1" y="17"/>
                  </a:lnTo>
                  <a:lnTo>
                    <a:pt x="0" y="23"/>
                  </a:lnTo>
                  <a:lnTo>
                    <a:pt x="1" y="30"/>
                  </a:lnTo>
                  <a:lnTo>
                    <a:pt x="4" y="27"/>
                  </a:lnTo>
                  <a:lnTo>
                    <a:pt x="1" y="30"/>
                  </a:lnTo>
                  <a:lnTo>
                    <a:pt x="3" y="30"/>
                  </a:lnTo>
                  <a:lnTo>
                    <a:pt x="4" y="30"/>
                  </a:lnTo>
                  <a:lnTo>
                    <a:pt x="6" y="30"/>
                  </a:lnTo>
                  <a:lnTo>
                    <a:pt x="6" y="27"/>
                  </a:lnTo>
                  <a:lnTo>
                    <a:pt x="3"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4" name="Freeform 357"/>
            <p:cNvSpPr>
              <a:spLocks/>
            </p:cNvSpPr>
            <p:nvPr/>
          </p:nvSpPr>
          <p:spPr bwMode="auto">
            <a:xfrm>
              <a:off x="5196" y="3706"/>
              <a:ext cx="13" cy="18"/>
            </a:xfrm>
            <a:custGeom>
              <a:avLst/>
              <a:gdLst>
                <a:gd name="T0" fmla="*/ 2 w 24"/>
                <a:gd name="T1" fmla="*/ 4 h 35"/>
                <a:gd name="T2" fmla="*/ 2 w 24"/>
                <a:gd name="T3" fmla="*/ 4 h 35"/>
                <a:gd name="T4" fmla="*/ 1 w 24"/>
                <a:gd name="T5" fmla="*/ 4 h 35"/>
                <a:gd name="T6" fmla="*/ 1 w 24"/>
                <a:gd name="T7" fmla="*/ 4 h 35"/>
                <a:gd name="T8" fmla="*/ 1 w 24"/>
                <a:gd name="T9" fmla="*/ 3 h 35"/>
                <a:gd name="T10" fmla="*/ 1 w 24"/>
                <a:gd name="T11" fmla="*/ 3 h 35"/>
                <a:gd name="T12" fmla="*/ 1 w 24"/>
                <a:gd name="T13" fmla="*/ 3 h 35"/>
                <a:gd name="T14" fmla="*/ 1 w 24"/>
                <a:gd name="T15" fmla="*/ 2 h 35"/>
                <a:gd name="T16" fmla="*/ 2 w 24"/>
                <a:gd name="T17" fmla="*/ 1 h 35"/>
                <a:gd name="T18" fmla="*/ 3 w 24"/>
                <a:gd name="T19" fmla="*/ 1 h 35"/>
                <a:gd name="T20" fmla="*/ 3 w 24"/>
                <a:gd name="T21" fmla="*/ 1 h 35"/>
                <a:gd name="T22" fmla="*/ 4 w 24"/>
                <a:gd name="T23" fmla="*/ 1 h 35"/>
                <a:gd name="T24" fmla="*/ 4 w 24"/>
                <a:gd name="T25" fmla="*/ 1 h 35"/>
                <a:gd name="T26" fmla="*/ 3 w 24"/>
                <a:gd name="T27" fmla="*/ 0 h 35"/>
                <a:gd name="T28" fmla="*/ 2 w 24"/>
                <a:gd name="T29" fmla="*/ 1 h 35"/>
                <a:gd name="T30" fmla="*/ 2 w 24"/>
                <a:gd name="T31" fmla="*/ 1 h 35"/>
                <a:gd name="T32" fmla="*/ 1 w 24"/>
                <a:gd name="T33" fmla="*/ 2 h 35"/>
                <a:gd name="T34" fmla="*/ 0 w 24"/>
                <a:gd name="T35" fmla="*/ 3 h 35"/>
                <a:gd name="T36" fmla="*/ 0 w 24"/>
                <a:gd name="T37" fmla="*/ 3 h 35"/>
                <a:gd name="T38" fmla="*/ 0 w 24"/>
                <a:gd name="T39" fmla="*/ 4 h 35"/>
                <a:gd name="T40" fmla="*/ 1 w 24"/>
                <a:gd name="T41" fmla="*/ 4 h 35"/>
                <a:gd name="T42" fmla="*/ 1 w 24"/>
                <a:gd name="T43" fmla="*/ 5 h 35"/>
                <a:gd name="T44" fmla="*/ 1 w 24"/>
                <a:gd name="T45" fmla="*/ 5 h 35"/>
                <a:gd name="T46" fmla="*/ 1 w 24"/>
                <a:gd name="T47" fmla="*/ 5 h 35"/>
                <a:gd name="T48" fmla="*/ 1 w 24"/>
                <a:gd name="T49" fmla="*/ 5 h 35"/>
                <a:gd name="T50" fmla="*/ 2 w 24"/>
                <a:gd name="T51" fmla="*/ 5 h 35"/>
                <a:gd name="T52" fmla="*/ 2 w 24"/>
                <a:gd name="T53" fmla="*/ 5 h 35"/>
                <a:gd name="T54" fmla="*/ 2 w 24"/>
                <a:gd name="T55" fmla="*/ 5 h 35"/>
                <a:gd name="T56" fmla="*/ 2 w 24"/>
                <a:gd name="T57" fmla="*/ 4 h 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 h="35">
                  <a:moveTo>
                    <a:pt x="10" y="31"/>
                  </a:moveTo>
                  <a:lnTo>
                    <a:pt x="10" y="31"/>
                  </a:lnTo>
                  <a:lnTo>
                    <a:pt x="7" y="30"/>
                  </a:lnTo>
                  <a:lnTo>
                    <a:pt x="6" y="27"/>
                  </a:lnTo>
                  <a:lnTo>
                    <a:pt x="4" y="24"/>
                  </a:lnTo>
                  <a:lnTo>
                    <a:pt x="4" y="22"/>
                  </a:lnTo>
                  <a:lnTo>
                    <a:pt x="4" y="17"/>
                  </a:lnTo>
                  <a:lnTo>
                    <a:pt x="7" y="12"/>
                  </a:lnTo>
                  <a:lnTo>
                    <a:pt x="12" y="8"/>
                  </a:lnTo>
                  <a:lnTo>
                    <a:pt x="16" y="5"/>
                  </a:lnTo>
                  <a:lnTo>
                    <a:pt x="20" y="4"/>
                  </a:lnTo>
                  <a:lnTo>
                    <a:pt x="23" y="4"/>
                  </a:lnTo>
                  <a:lnTo>
                    <a:pt x="24" y="1"/>
                  </a:lnTo>
                  <a:lnTo>
                    <a:pt x="20" y="0"/>
                  </a:lnTo>
                  <a:lnTo>
                    <a:pt x="13" y="1"/>
                  </a:lnTo>
                  <a:lnTo>
                    <a:pt x="9" y="5"/>
                  </a:lnTo>
                  <a:lnTo>
                    <a:pt x="3" y="10"/>
                  </a:lnTo>
                  <a:lnTo>
                    <a:pt x="0" y="17"/>
                  </a:lnTo>
                  <a:lnTo>
                    <a:pt x="0" y="22"/>
                  </a:lnTo>
                  <a:lnTo>
                    <a:pt x="0" y="25"/>
                  </a:lnTo>
                  <a:lnTo>
                    <a:pt x="1" y="30"/>
                  </a:lnTo>
                  <a:lnTo>
                    <a:pt x="4" y="33"/>
                  </a:lnTo>
                  <a:lnTo>
                    <a:pt x="7" y="35"/>
                  </a:lnTo>
                  <a:lnTo>
                    <a:pt x="10" y="35"/>
                  </a:lnTo>
                  <a:lnTo>
                    <a:pt x="10" y="34"/>
                  </a:lnTo>
                  <a:lnTo>
                    <a:pt x="12" y="33"/>
                  </a:lnTo>
                  <a:lnTo>
                    <a:pt x="1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5" name="Freeform 358"/>
            <p:cNvSpPr>
              <a:spLocks/>
            </p:cNvSpPr>
            <p:nvPr/>
          </p:nvSpPr>
          <p:spPr bwMode="auto">
            <a:xfrm>
              <a:off x="5200" y="3722"/>
              <a:ext cx="8" cy="5"/>
            </a:xfrm>
            <a:custGeom>
              <a:avLst/>
              <a:gdLst>
                <a:gd name="T0" fmla="*/ 2 w 16"/>
                <a:gd name="T1" fmla="*/ 2 h 10"/>
                <a:gd name="T2" fmla="*/ 2 w 16"/>
                <a:gd name="T3" fmla="*/ 1 h 10"/>
                <a:gd name="T4" fmla="*/ 2 w 16"/>
                <a:gd name="T5" fmla="*/ 1 h 10"/>
                <a:gd name="T6" fmla="*/ 1 w 16"/>
                <a:gd name="T7" fmla="*/ 0 h 10"/>
                <a:gd name="T8" fmla="*/ 0 w 16"/>
                <a:gd name="T9" fmla="*/ 1 h 10"/>
                <a:gd name="T10" fmla="*/ 1 w 16"/>
                <a:gd name="T11" fmla="*/ 1 h 10"/>
                <a:gd name="T12" fmla="*/ 2 w 16"/>
                <a:gd name="T13" fmla="*/ 2 h 10"/>
                <a:gd name="T14" fmla="*/ 2 w 16"/>
                <a:gd name="T15" fmla="*/ 1 h 10"/>
                <a:gd name="T16" fmla="*/ 2 w 16"/>
                <a:gd name="T17" fmla="*/ 2 h 10"/>
                <a:gd name="T18" fmla="*/ 2 w 16"/>
                <a:gd name="T19" fmla="*/ 2 h 10"/>
                <a:gd name="T20" fmla="*/ 2 w 16"/>
                <a:gd name="T21" fmla="*/ 2 h 10"/>
                <a:gd name="T22" fmla="*/ 2 w 16"/>
                <a:gd name="T23" fmla="*/ 1 h 10"/>
                <a:gd name="T24" fmla="*/ 2 w 16"/>
                <a:gd name="T25" fmla="*/ 1 h 10"/>
                <a:gd name="T26" fmla="*/ 2 w 16"/>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0">
                  <a:moveTo>
                    <a:pt x="16" y="10"/>
                  </a:moveTo>
                  <a:lnTo>
                    <a:pt x="16" y="6"/>
                  </a:lnTo>
                  <a:lnTo>
                    <a:pt x="9" y="3"/>
                  </a:lnTo>
                  <a:lnTo>
                    <a:pt x="3" y="0"/>
                  </a:lnTo>
                  <a:lnTo>
                    <a:pt x="0" y="4"/>
                  </a:lnTo>
                  <a:lnTo>
                    <a:pt x="8" y="7"/>
                  </a:lnTo>
                  <a:lnTo>
                    <a:pt x="13" y="10"/>
                  </a:lnTo>
                  <a:lnTo>
                    <a:pt x="13" y="6"/>
                  </a:lnTo>
                  <a:lnTo>
                    <a:pt x="13" y="10"/>
                  </a:lnTo>
                  <a:lnTo>
                    <a:pt x="16" y="10"/>
                  </a:lnTo>
                  <a:lnTo>
                    <a:pt x="16" y="9"/>
                  </a:lnTo>
                  <a:lnTo>
                    <a:pt x="16" y="7"/>
                  </a:lnTo>
                  <a:lnTo>
                    <a:pt x="16" y="6"/>
                  </a:lnTo>
                  <a:lnTo>
                    <a:pt x="1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6" name="Freeform 359"/>
            <p:cNvSpPr>
              <a:spLocks/>
            </p:cNvSpPr>
            <p:nvPr/>
          </p:nvSpPr>
          <p:spPr bwMode="auto">
            <a:xfrm>
              <a:off x="5163" y="3724"/>
              <a:ext cx="45" cy="18"/>
            </a:xfrm>
            <a:custGeom>
              <a:avLst/>
              <a:gdLst>
                <a:gd name="T0" fmla="*/ 1 w 89"/>
                <a:gd name="T1" fmla="*/ 5 h 34"/>
                <a:gd name="T2" fmla="*/ 1 w 89"/>
                <a:gd name="T3" fmla="*/ 5 h 34"/>
                <a:gd name="T4" fmla="*/ 4 w 89"/>
                <a:gd name="T5" fmla="*/ 4 h 34"/>
                <a:gd name="T6" fmla="*/ 6 w 89"/>
                <a:gd name="T7" fmla="*/ 3 h 34"/>
                <a:gd name="T8" fmla="*/ 9 w 89"/>
                <a:gd name="T9" fmla="*/ 2 h 34"/>
                <a:gd name="T10" fmla="*/ 12 w 89"/>
                <a:gd name="T11" fmla="*/ 1 h 34"/>
                <a:gd name="T12" fmla="*/ 11 w 89"/>
                <a:gd name="T13" fmla="*/ 0 h 34"/>
                <a:gd name="T14" fmla="*/ 9 w 89"/>
                <a:gd name="T15" fmla="*/ 1 h 34"/>
                <a:gd name="T16" fmla="*/ 6 w 89"/>
                <a:gd name="T17" fmla="*/ 3 h 34"/>
                <a:gd name="T18" fmla="*/ 3 w 89"/>
                <a:gd name="T19" fmla="*/ 3 h 34"/>
                <a:gd name="T20" fmla="*/ 1 w 89"/>
                <a:gd name="T21" fmla="*/ 4 h 34"/>
                <a:gd name="T22" fmla="*/ 1 w 89"/>
                <a:gd name="T23" fmla="*/ 4 h 34"/>
                <a:gd name="T24" fmla="*/ 1 w 89"/>
                <a:gd name="T25" fmla="*/ 4 h 34"/>
                <a:gd name="T26" fmla="*/ 0 w 89"/>
                <a:gd name="T27" fmla="*/ 4 h 34"/>
                <a:gd name="T28" fmla="*/ 0 w 89"/>
                <a:gd name="T29" fmla="*/ 4 h 34"/>
                <a:gd name="T30" fmla="*/ 1 w 89"/>
                <a:gd name="T31" fmla="*/ 5 h 34"/>
                <a:gd name="T32" fmla="*/ 1 w 89"/>
                <a:gd name="T33" fmla="*/ 5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34">
                  <a:moveTo>
                    <a:pt x="3" y="34"/>
                  </a:moveTo>
                  <a:lnTo>
                    <a:pt x="3" y="34"/>
                  </a:lnTo>
                  <a:lnTo>
                    <a:pt x="26" y="27"/>
                  </a:lnTo>
                  <a:lnTo>
                    <a:pt x="47" y="20"/>
                  </a:lnTo>
                  <a:lnTo>
                    <a:pt x="67" y="13"/>
                  </a:lnTo>
                  <a:lnTo>
                    <a:pt x="89" y="4"/>
                  </a:lnTo>
                  <a:lnTo>
                    <a:pt x="86" y="0"/>
                  </a:lnTo>
                  <a:lnTo>
                    <a:pt x="66" y="8"/>
                  </a:lnTo>
                  <a:lnTo>
                    <a:pt x="46" y="17"/>
                  </a:lnTo>
                  <a:lnTo>
                    <a:pt x="24" y="23"/>
                  </a:lnTo>
                  <a:lnTo>
                    <a:pt x="1" y="30"/>
                  </a:lnTo>
                  <a:lnTo>
                    <a:pt x="0" y="30"/>
                  </a:lnTo>
                  <a:lnTo>
                    <a:pt x="0" y="31"/>
                  </a:lnTo>
                  <a:lnTo>
                    <a:pt x="1" y="33"/>
                  </a:lnTo>
                  <a:lnTo>
                    <a:pt x="3" y="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7" name="Freeform 360"/>
            <p:cNvSpPr>
              <a:spLocks/>
            </p:cNvSpPr>
            <p:nvPr/>
          </p:nvSpPr>
          <p:spPr bwMode="auto">
            <a:xfrm>
              <a:off x="5123" y="3736"/>
              <a:ext cx="42" cy="7"/>
            </a:xfrm>
            <a:custGeom>
              <a:avLst/>
              <a:gdLst>
                <a:gd name="T0" fmla="*/ 1 w 84"/>
                <a:gd name="T1" fmla="*/ 1 h 14"/>
                <a:gd name="T2" fmla="*/ 1 w 84"/>
                <a:gd name="T3" fmla="*/ 1 h 14"/>
                <a:gd name="T4" fmla="*/ 2 w 84"/>
                <a:gd name="T5" fmla="*/ 1 h 14"/>
                <a:gd name="T6" fmla="*/ 3 w 84"/>
                <a:gd name="T7" fmla="*/ 2 h 14"/>
                <a:gd name="T8" fmla="*/ 5 w 84"/>
                <a:gd name="T9" fmla="*/ 2 h 14"/>
                <a:gd name="T10" fmla="*/ 6 w 84"/>
                <a:gd name="T11" fmla="*/ 2 h 14"/>
                <a:gd name="T12" fmla="*/ 8 w 84"/>
                <a:gd name="T13" fmla="*/ 2 h 14"/>
                <a:gd name="T14" fmla="*/ 11 w 84"/>
                <a:gd name="T15" fmla="*/ 2 h 14"/>
                <a:gd name="T16" fmla="*/ 11 w 84"/>
                <a:gd name="T17" fmla="*/ 1 h 14"/>
                <a:gd name="T18" fmla="*/ 8 w 84"/>
                <a:gd name="T19" fmla="*/ 1 h 14"/>
                <a:gd name="T20" fmla="*/ 6 w 84"/>
                <a:gd name="T21" fmla="*/ 2 h 14"/>
                <a:gd name="T22" fmla="*/ 5 w 84"/>
                <a:gd name="T23" fmla="*/ 1 h 14"/>
                <a:gd name="T24" fmla="*/ 3 w 84"/>
                <a:gd name="T25" fmla="*/ 1 h 14"/>
                <a:gd name="T26" fmla="*/ 2 w 84"/>
                <a:gd name="T27" fmla="*/ 1 h 14"/>
                <a:gd name="T28" fmla="*/ 1 w 84"/>
                <a:gd name="T29" fmla="*/ 0 h 14"/>
                <a:gd name="T30" fmla="*/ 1 w 84"/>
                <a:gd name="T31" fmla="*/ 0 h 14"/>
                <a:gd name="T32" fmla="*/ 1 w 84"/>
                <a:gd name="T33" fmla="*/ 0 h 14"/>
                <a:gd name="T34" fmla="*/ 1 w 84"/>
                <a:gd name="T35" fmla="*/ 0 h 14"/>
                <a:gd name="T36" fmla="*/ 0 w 84"/>
                <a:gd name="T37" fmla="*/ 1 h 14"/>
                <a:gd name="T38" fmla="*/ 0 w 84"/>
                <a:gd name="T39" fmla="*/ 1 h 14"/>
                <a:gd name="T40" fmla="*/ 1 w 84"/>
                <a:gd name="T41" fmla="*/ 1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4">
                  <a:moveTo>
                    <a:pt x="1" y="4"/>
                  </a:moveTo>
                  <a:lnTo>
                    <a:pt x="1" y="4"/>
                  </a:lnTo>
                  <a:lnTo>
                    <a:pt x="12" y="8"/>
                  </a:lnTo>
                  <a:lnTo>
                    <a:pt x="23" y="11"/>
                  </a:lnTo>
                  <a:lnTo>
                    <a:pt x="34" y="13"/>
                  </a:lnTo>
                  <a:lnTo>
                    <a:pt x="43" y="14"/>
                  </a:lnTo>
                  <a:lnTo>
                    <a:pt x="63" y="13"/>
                  </a:lnTo>
                  <a:lnTo>
                    <a:pt x="84" y="11"/>
                  </a:lnTo>
                  <a:lnTo>
                    <a:pt x="82" y="7"/>
                  </a:lnTo>
                  <a:lnTo>
                    <a:pt x="63" y="8"/>
                  </a:lnTo>
                  <a:lnTo>
                    <a:pt x="43" y="10"/>
                  </a:lnTo>
                  <a:lnTo>
                    <a:pt x="34" y="8"/>
                  </a:lnTo>
                  <a:lnTo>
                    <a:pt x="24" y="7"/>
                  </a:lnTo>
                  <a:lnTo>
                    <a:pt x="14" y="4"/>
                  </a:lnTo>
                  <a:lnTo>
                    <a:pt x="3" y="0"/>
                  </a:lnTo>
                  <a:lnTo>
                    <a:pt x="1" y="0"/>
                  </a:lnTo>
                  <a:lnTo>
                    <a:pt x="3" y="0"/>
                  </a:lnTo>
                  <a:lnTo>
                    <a:pt x="1" y="0"/>
                  </a:lnTo>
                  <a:lnTo>
                    <a:pt x="0" y="1"/>
                  </a:lnTo>
                  <a:lnTo>
                    <a:pt x="0" y="3"/>
                  </a:lnTo>
                  <a:lnTo>
                    <a:pt x="1"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8" name="Freeform 361"/>
            <p:cNvSpPr>
              <a:spLocks/>
            </p:cNvSpPr>
            <p:nvPr/>
          </p:nvSpPr>
          <p:spPr bwMode="auto">
            <a:xfrm>
              <a:off x="5118" y="3736"/>
              <a:ext cx="6" cy="15"/>
            </a:xfrm>
            <a:custGeom>
              <a:avLst/>
              <a:gdLst>
                <a:gd name="T0" fmla="*/ 1 w 12"/>
                <a:gd name="T1" fmla="*/ 4 h 30"/>
                <a:gd name="T2" fmla="*/ 1 w 12"/>
                <a:gd name="T3" fmla="*/ 4 h 30"/>
                <a:gd name="T4" fmla="*/ 1 w 12"/>
                <a:gd name="T5" fmla="*/ 3 h 30"/>
                <a:gd name="T6" fmla="*/ 1 w 12"/>
                <a:gd name="T7" fmla="*/ 3 h 30"/>
                <a:gd name="T8" fmla="*/ 1 w 12"/>
                <a:gd name="T9" fmla="*/ 3 h 30"/>
                <a:gd name="T10" fmla="*/ 1 w 12"/>
                <a:gd name="T11" fmla="*/ 2 h 30"/>
                <a:gd name="T12" fmla="*/ 1 w 12"/>
                <a:gd name="T13" fmla="*/ 2 h 30"/>
                <a:gd name="T14" fmla="*/ 2 w 12"/>
                <a:gd name="T15" fmla="*/ 1 h 30"/>
                <a:gd name="T16" fmla="*/ 2 w 12"/>
                <a:gd name="T17" fmla="*/ 1 h 30"/>
                <a:gd name="T18" fmla="*/ 2 w 12"/>
                <a:gd name="T19" fmla="*/ 1 h 30"/>
                <a:gd name="T20" fmla="*/ 2 w 12"/>
                <a:gd name="T21" fmla="*/ 0 h 30"/>
                <a:gd name="T22" fmla="*/ 2 w 12"/>
                <a:gd name="T23" fmla="*/ 1 h 30"/>
                <a:gd name="T24" fmla="*/ 1 w 12"/>
                <a:gd name="T25" fmla="*/ 1 h 30"/>
                <a:gd name="T26" fmla="*/ 1 w 12"/>
                <a:gd name="T27" fmla="*/ 1 h 30"/>
                <a:gd name="T28" fmla="*/ 1 w 12"/>
                <a:gd name="T29" fmla="*/ 2 h 30"/>
                <a:gd name="T30" fmla="*/ 0 w 12"/>
                <a:gd name="T31" fmla="*/ 3 h 30"/>
                <a:gd name="T32" fmla="*/ 0 w 12"/>
                <a:gd name="T33" fmla="*/ 3 h 30"/>
                <a:gd name="T34" fmla="*/ 1 w 12"/>
                <a:gd name="T35" fmla="*/ 4 h 30"/>
                <a:gd name="T36" fmla="*/ 1 w 12"/>
                <a:gd name="T37" fmla="*/ 4 h 30"/>
                <a:gd name="T38" fmla="*/ 1 w 12"/>
                <a:gd name="T39" fmla="*/ 4 h 30"/>
                <a:gd name="T40" fmla="*/ 1 w 12"/>
                <a:gd name="T41" fmla="*/ 4 h 30"/>
                <a:gd name="T42" fmla="*/ 1 w 12"/>
                <a:gd name="T43" fmla="*/ 4 h 30"/>
                <a:gd name="T44" fmla="*/ 2 w 12"/>
                <a:gd name="T45" fmla="*/ 4 h 30"/>
                <a:gd name="T46" fmla="*/ 2 w 12"/>
                <a:gd name="T47" fmla="*/ 4 h 30"/>
                <a:gd name="T48" fmla="*/ 1 w 12"/>
                <a:gd name="T49" fmla="*/ 4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 h="30">
                  <a:moveTo>
                    <a:pt x="8" y="26"/>
                  </a:moveTo>
                  <a:lnTo>
                    <a:pt x="8" y="26"/>
                  </a:lnTo>
                  <a:lnTo>
                    <a:pt x="6" y="24"/>
                  </a:lnTo>
                  <a:lnTo>
                    <a:pt x="5" y="21"/>
                  </a:lnTo>
                  <a:lnTo>
                    <a:pt x="5" y="18"/>
                  </a:lnTo>
                  <a:lnTo>
                    <a:pt x="6" y="14"/>
                  </a:lnTo>
                  <a:lnTo>
                    <a:pt x="8" y="10"/>
                  </a:lnTo>
                  <a:lnTo>
                    <a:pt x="9" y="7"/>
                  </a:lnTo>
                  <a:lnTo>
                    <a:pt x="11" y="5"/>
                  </a:lnTo>
                  <a:lnTo>
                    <a:pt x="12" y="4"/>
                  </a:lnTo>
                  <a:lnTo>
                    <a:pt x="12" y="0"/>
                  </a:lnTo>
                  <a:lnTo>
                    <a:pt x="9" y="1"/>
                  </a:lnTo>
                  <a:lnTo>
                    <a:pt x="5" y="4"/>
                  </a:lnTo>
                  <a:lnTo>
                    <a:pt x="3" y="8"/>
                  </a:lnTo>
                  <a:lnTo>
                    <a:pt x="2" y="13"/>
                  </a:lnTo>
                  <a:lnTo>
                    <a:pt x="0" y="18"/>
                  </a:lnTo>
                  <a:lnTo>
                    <a:pt x="0" y="23"/>
                  </a:lnTo>
                  <a:lnTo>
                    <a:pt x="2" y="27"/>
                  </a:lnTo>
                  <a:lnTo>
                    <a:pt x="6" y="30"/>
                  </a:lnTo>
                  <a:lnTo>
                    <a:pt x="8" y="30"/>
                  </a:lnTo>
                  <a:lnTo>
                    <a:pt x="9" y="28"/>
                  </a:lnTo>
                  <a:lnTo>
                    <a:pt x="9" y="27"/>
                  </a:lnTo>
                  <a:lnTo>
                    <a:pt x="8"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79" name="Freeform 362"/>
            <p:cNvSpPr>
              <a:spLocks/>
            </p:cNvSpPr>
            <p:nvPr/>
          </p:nvSpPr>
          <p:spPr bwMode="auto">
            <a:xfrm>
              <a:off x="5121" y="3749"/>
              <a:ext cx="42" cy="5"/>
            </a:xfrm>
            <a:custGeom>
              <a:avLst/>
              <a:gdLst>
                <a:gd name="T0" fmla="*/ 10 w 86"/>
                <a:gd name="T1" fmla="*/ 0 h 11"/>
                <a:gd name="T2" fmla="*/ 10 w 86"/>
                <a:gd name="T3" fmla="*/ 0 h 11"/>
                <a:gd name="T4" fmla="*/ 8 w 86"/>
                <a:gd name="T5" fmla="*/ 0 h 11"/>
                <a:gd name="T6" fmla="*/ 7 w 86"/>
                <a:gd name="T7" fmla="*/ 0 h 11"/>
                <a:gd name="T8" fmla="*/ 6 w 86"/>
                <a:gd name="T9" fmla="*/ 0 h 11"/>
                <a:gd name="T10" fmla="*/ 5 w 86"/>
                <a:gd name="T11" fmla="*/ 0 h 11"/>
                <a:gd name="T12" fmla="*/ 3 w 86"/>
                <a:gd name="T13" fmla="*/ 0 h 11"/>
                <a:gd name="T14" fmla="*/ 2 w 86"/>
                <a:gd name="T15" fmla="*/ 0 h 11"/>
                <a:gd name="T16" fmla="*/ 1 w 86"/>
                <a:gd name="T17" fmla="*/ 0 h 11"/>
                <a:gd name="T18" fmla="*/ 0 w 86"/>
                <a:gd name="T19" fmla="*/ 0 h 11"/>
                <a:gd name="T20" fmla="*/ 0 w 86"/>
                <a:gd name="T21" fmla="*/ 0 h 11"/>
                <a:gd name="T22" fmla="*/ 1 w 86"/>
                <a:gd name="T23" fmla="*/ 0 h 11"/>
                <a:gd name="T24" fmla="*/ 2 w 86"/>
                <a:gd name="T25" fmla="*/ 1 h 11"/>
                <a:gd name="T26" fmla="*/ 3 w 86"/>
                <a:gd name="T27" fmla="*/ 1 h 11"/>
                <a:gd name="T28" fmla="*/ 5 w 86"/>
                <a:gd name="T29" fmla="*/ 1 h 11"/>
                <a:gd name="T30" fmla="*/ 6 w 86"/>
                <a:gd name="T31" fmla="*/ 1 h 11"/>
                <a:gd name="T32" fmla="*/ 7 w 86"/>
                <a:gd name="T33" fmla="*/ 1 h 11"/>
                <a:gd name="T34" fmla="*/ 9 w 86"/>
                <a:gd name="T35" fmla="*/ 1 h 11"/>
                <a:gd name="T36" fmla="*/ 10 w 86"/>
                <a:gd name="T37" fmla="*/ 1 h 11"/>
                <a:gd name="T38" fmla="*/ 10 w 86"/>
                <a:gd name="T39" fmla="*/ 1 h 11"/>
                <a:gd name="T40" fmla="*/ 10 w 86"/>
                <a:gd name="T41" fmla="*/ 1 h 11"/>
                <a:gd name="T42" fmla="*/ 10 w 86"/>
                <a:gd name="T43" fmla="*/ 0 h 11"/>
                <a:gd name="T44" fmla="*/ 10 w 86"/>
                <a:gd name="T45" fmla="*/ 0 h 11"/>
                <a:gd name="T46" fmla="*/ 10 w 86"/>
                <a:gd name="T47" fmla="*/ 0 h 11"/>
                <a:gd name="T48" fmla="*/ 10 w 86"/>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11">
                  <a:moveTo>
                    <a:pt x="83" y="4"/>
                  </a:moveTo>
                  <a:lnTo>
                    <a:pt x="83" y="4"/>
                  </a:lnTo>
                  <a:lnTo>
                    <a:pt x="72" y="5"/>
                  </a:lnTo>
                  <a:lnTo>
                    <a:pt x="63" y="7"/>
                  </a:lnTo>
                  <a:lnTo>
                    <a:pt x="52" y="7"/>
                  </a:lnTo>
                  <a:lnTo>
                    <a:pt x="42" y="7"/>
                  </a:lnTo>
                  <a:lnTo>
                    <a:pt x="31" y="7"/>
                  </a:lnTo>
                  <a:lnTo>
                    <a:pt x="20" y="5"/>
                  </a:lnTo>
                  <a:lnTo>
                    <a:pt x="11" y="2"/>
                  </a:lnTo>
                  <a:lnTo>
                    <a:pt x="2" y="0"/>
                  </a:lnTo>
                  <a:lnTo>
                    <a:pt x="0" y="4"/>
                  </a:lnTo>
                  <a:lnTo>
                    <a:pt x="9" y="7"/>
                  </a:lnTo>
                  <a:lnTo>
                    <a:pt x="20" y="10"/>
                  </a:lnTo>
                  <a:lnTo>
                    <a:pt x="29" y="11"/>
                  </a:lnTo>
                  <a:lnTo>
                    <a:pt x="40" y="11"/>
                  </a:lnTo>
                  <a:lnTo>
                    <a:pt x="52" y="11"/>
                  </a:lnTo>
                  <a:lnTo>
                    <a:pt x="63" y="11"/>
                  </a:lnTo>
                  <a:lnTo>
                    <a:pt x="74" y="10"/>
                  </a:lnTo>
                  <a:lnTo>
                    <a:pt x="84" y="8"/>
                  </a:lnTo>
                  <a:lnTo>
                    <a:pt x="86" y="7"/>
                  </a:lnTo>
                  <a:lnTo>
                    <a:pt x="86" y="5"/>
                  </a:lnTo>
                  <a:lnTo>
                    <a:pt x="84" y="4"/>
                  </a:lnTo>
                  <a:lnTo>
                    <a:pt x="83"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0" name="Freeform 363"/>
            <p:cNvSpPr>
              <a:spLocks/>
            </p:cNvSpPr>
            <p:nvPr/>
          </p:nvSpPr>
          <p:spPr bwMode="auto">
            <a:xfrm>
              <a:off x="5162" y="3729"/>
              <a:ext cx="57" cy="24"/>
            </a:xfrm>
            <a:custGeom>
              <a:avLst/>
              <a:gdLst>
                <a:gd name="T0" fmla="*/ 14 w 115"/>
                <a:gd name="T1" fmla="*/ 0 h 47"/>
                <a:gd name="T2" fmla="*/ 13 w 115"/>
                <a:gd name="T3" fmla="*/ 0 h 47"/>
                <a:gd name="T4" fmla="*/ 10 w 115"/>
                <a:gd name="T5" fmla="*/ 2 h 47"/>
                <a:gd name="T6" fmla="*/ 7 w 115"/>
                <a:gd name="T7" fmla="*/ 4 h 47"/>
                <a:gd name="T8" fmla="*/ 3 w 115"/>
                <a:gd name="T9" fmla="*/ 5 h 47"/>
                <a:gd name="T10" fmla="*/ 0 w 115"/>
                <a:gd name="T11" fmla="*/ 6 h 47"/>
                <a:gd name="T12" fmla="*/ 0 w 115"/>
                <a:gd name="T13" fmla="*/ 6 h 47"/>
                <a:gd name="T14" fmla="*/ 4 w 115"/>
                <a:gd name="T15" fmla="*/ 5 h 47"/>
                <a:gd name="T16" fmla="*/ 7 w 115"/>
                <a:gd name="T17" fmla="*/ 4 h 47"/>
                <a:gd name="T18" fmla="*/ 10 w 115"/>
                <a:gd name="T19" fmla="*/ 3 h 47"/>
                <a:gd name="T20" fmla="*/ 14 w 115"/>
                <a:gd name="T21" fmla="*/ 1 h 47"/>
                <a:gd name="T22" fmla="*/ 14 w 115"/>
                <a:gd name="T23" fmla="*/ 1 h 47"/>
                <a:gd name="T24" fmla="*/ 14 w 115"/>
                <a:gd name="T25" fmla="*/ 1 h 47"/>
                <a:gd name="T26" fmla="*/ 14 w 115"/>
                <a:gd name="T27" fmla="*/ 1 h 47"/>
                <a:gd name="T28" fmla="*/ 14 w 115"/>
                <a:gd name="T29" fmla="*/ 1 h 47"/>
                <a:gd name="T30" fmla="*/ 14 w 115"/>
                <a:gd name="T31" fmla="*/ 0 h 47"/>
                <a:gd name="T32" fmla="*/ 13 w 115"/>
                <a:gd name="T33" fmla="*/ 0 h 47"/>
                <a:gd name="T34" fmla="*/ 14 w 115"/>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5" h="47">
                  <a:moveTo>
                    <a:pt x="113" y="0"/>
                  </a:moveTo>
                  <a:lnTo>
                    <a:pt x="111" y="0"/>
                  </a:lnTo>
                  <a:lnTo>
                    <a:pt x="85" y="14"/>
                  </a:lnTo>
                  <a:lnTo>
                    <a:pt x="58" y="26"/>
                  </a:lnTo>
                  <a:lnTo>
                    <a:pt x="30" y="36"/>
                  </a:lnTo>
                  <a:lnTo>
                    <a:pt x="0" y="43"/>
                  </a:lnTo>
                  <a:lnTo>
                    <a:pt x="1" y="47"/>
                  </a:lnTo>
                  <a:lnTo>
                    <a:pt x="32" y="39"/>
                  </a:lnTo>
                  <a:lnTo>
                    <a:pt x="59" y="30"/>
                  </a:lnTo>
                  <a:lnTo>
                    <a:pt x="87" y="18"/>
                  </a:lnTo>
                  <a:lnTo>
                    <a:pt x="115" y="4"/>
                  </a:lnTo>
                  <a:lnTo>
                    <a:pt x="113" y="4"/>
                  </a:lnTo>
                  <a:lnTo>
                    <a:pt x="115" y="4"/>
                  </a:lnTo>
                  <a:lnTo>
                    <a:pt x="115" y="3"/>
                  </a:lnTo>
                  <a:lnTo>
                    <a:pt x="115" y="1"/>
                  </a:lnTo>
                  <a:lnTo>
                    <a:pt x="113" y="0"/>
                  </a:lnTo>
                  <a:lnTo>
                    <a:pt x="111" y="0"/>
                  </a:lnTo>
                  <a:lnTo>
                    <a:pt x="1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1" name="Freeform 364"/>
            <p:cNvSpPr>
              <a:spLocks/>
            </p:cNvSpPr>
            <p:nvPr/>
          </p:nvSpPr>
          <p:spPr bwMode="auto">
            <a:xfrm>
              <a:off x="5218" y="3729"/>
              <a:ext cx="15" cy="4"/>
            </a:xfrm>
            <a:custGeom>
              <a:avLst/>
              <a:gdLst>
                <a:gd name="T0" fmla="*/ 4 w 29"/>
                <a:gd name="T1" fmla="*/ 1 h 7"/>
                <a:gd name="T2" fmla="*/ 4 w 29"/>
                <a:gd name="T3" fmla="*/ 0 h 7"/>
                <a:gd name="T4" fmla="*/ 3 w 29"/>
                <a:gd name="T5" fmla="*/ 1 h 7"/>
                <a:gd name="T6" fmla="*/ 3 w 29"/>
                <a:gd name="T7" fmla="*/ 1 h 7"/>
                <a:gd name="T8" fmla="*/ 2 w 29"/>
                <a:gd name="T9" fmla="*/ 1 h 7"/>
                <a:gd name="T10" fmla="*/ 0 w 29"/>
                <a:gd name="T11" fmla="*/ 0 h 7"/>
                <a:gd name="T12" fmla="*/ 0 w 29"/>
                <a:gd name="T13" fmla="*/ 1 h 7"/>
                <a:gd name="T14" fmla="*/ 2 w 29"/>
                <a:gd name="T15" fmla="*/ 1 h 7"/>
                <a:gd name="T16" fmla="*/ 3 w 29"/>
                <a:gd name="T17" fmla="*/ 1 h 7"/>
                <a:gd name="T18" fmla="*/ 3 w 29"/>
                <a:gd name="T19" fmla="*/ 1 h 7"/>
                <a:gd name="T20" fmla="*/ 4 w 29"/>
                <a:gd name="T21" fmla="*/ 1 h 7"/>
                <a:gd name="T22" fmla="*/ 3 w 29"/>
                <a:gd name="T23" fmla="*/ 1 h 7"/>
                <a:gd name="T24" fmla="*/ 4 w 29"/>
                <a:gd name="T25" fmla="*/ 1 h 7"/>
                <a:gd name="T26" fmla="*/ 4 w 29"/>
                <a:gd name="T27" fmla="*/ 1 h 7"/>
                <a:gd name="T28" fmla="*/ 4 w 29"/>
                <a:gd name="T29" fmla="*/ 1 h 7"/>
                <a:gd name="T30" fmla="*/ 4 w 29"/>
                <a:gd name="T31" fmla="*/ 0 h 7"/>
                <a:gd name="T32" fmla="*/ 4 w 29"/>
                <a:gd name="T33" fmla="*/ 0 h 7"/>
                <a:gd name="T34" fmla="*/ 4 w 29"/>
                <a:gd name="T35" fmla="*/ 1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 h="7">
                  <a:moveTo>
                    <a:pt x="28" y="1"/>
                  </a:moveTo>
                  <a:lnTo>
                    <a:pt x="26" y="0"/>
                  </a:lnTo>
                  <a:lnTo>
                    <a:pt x="21" y="1"/>
                  </a:lnTo>
                  <a:lnTo>
                    <a:pt x="17" y="3"/>
                  </a:lnTo>
                  <a:lnTo>
                    <a:pt x="9" y="3"/>
                  </a:lnTo>
                  <a:lnTo>
                    <a:pt x="0" y="0"/>
                  </a:lnTo>
                  <a:lnTo>
                    <a:pt x="0" y="4"/>
                  </a:lnTo>
                  <a:lnTo>
                    <a:pt x="9" y="7"/>
                  </a:lnTo>
                  <a:lnTo>
                    <a:pt x="17" y="7"/>
                  </a:lnTo>
                  <a:lnTo>
                    <a:pt x="23" y="6"/>
                  </a:lnTo>
                  <a:lnTo>
                    <a:pt x="28" y="4"/>
                  </a:lnTo>
                  <a:lnTo>
                    <a:pt x="24" y="4"/>
                  </a:lnTo>
                  <a:lnTo>
                    <a:pt x="28" y="4"/>
                  </a:lnTo>
                  <a:lnTo>
                    <a:pt x="29" y="4"/>
                  </a:lnTo>
                  <a:lnTo>
                    <a:pt x="29" y="1"/>
                  </a:lnTo>
                  <a:lnTo>
                    <a:pt x="28" y="0"/>
                  </a:lnTo>
                  <a:lnTo>
                    <a:pt x="26" y="0"/>
                  </a:lnTo>
                  <a:lnTo>
                    <a:pt x="2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2" name="Freeform 365"/>
            <p:cNvSpPr>
              <a:spLocks/>
            </p:cNvSpPr>
            <p:nvPr/>
          </p:nvSpPr>
          <p:spPr bwMode="auto">
            <a:xfrm>
              <a:off x="5231" y="3730"/>
              <a:ext cx="40" cy="16"/>
            </a:xfrm>
            <a:custGeom>
              <a:avLst/>
              <a:gdLst>
                <a:gd name="T0" fmla="*/ 10 w 81"/>
                <a:gd name="T1" fmla="*/ 4 h 32"/>
                <a:gd name="T2" fmla="*/ 9 w 81"/>
                <a:gd name="T3" fmla="*/ 4 h 32"/>
                <a:gd name="T4" fmla="*/ 8 w 81"/>
                <a:gd name="T5" fmla="*/ 4 h 32"/>
                <a:gd name="T6" fmla="*/ 6 w 81"/>
                <a:gd name="T7" fmla="*/ 3 h 32"/>
                <a:gd name="T8" fmla="*/ 5 w 81"/>
                <a:gd name="T9" fmla="*/ 3 h 32"/>
                <a:gd name="T10" fmla="*/ 4 w 81"/>
                <a:gd name="T11" fmla="*/ 3 h 32"/>
                <a:gd name="T12" fmla="*/ 3 w 81"/>
                <a:gd name="T13" fmla="*/ 2 h 32"/>
                <a:gd name="T14" fmla="*/ 2 w 81"/>
                <a:gd name="T15" fmla="*/ 2 h 32"/>
                <a:gd name="T16" fmla="*/ 1 w 81"/>
                <a:gd name="T17" fmla="*/ 1 h 32"/>
                <a:gd name="T18" fmla="*/ 0 w 81"/>
                <a:gd name="T19" fmla="*/ 0 h 32"/>
                <a:gd name="T20" fmla="*/ 0 w 81"/>
                <a:gd name="T21" fmla="*/ 1 h 32"/>
                <a:gd name="T22" fmla="*/ 1 w 81"/>
                <a:gd name="T23" fmla="*/ 2 h 32"/>
                <a:gd name="T24" fmla="*/ 2 w 81"/>
                <a:gd name="T25" fmla="*/ 2 h 32"/>
                <a:gd name="T26" fmla="*/ 2 w 81"/>
                <a:gd name="T27" fmla="*/ 3 h 32"/>
                <a:gd name="T28" fmla="*/ 3 w 81"/>
                <a:gd name="T29" fmla="*/ 3 h 32"/>
                <a:gd name="T30" fmla="*/ 5 w 81"/>
                <a:gd name="T31" fmla="*/ 4 h 32"/>
                <a:gd name="T32" fmla="*/ 6 w 81"/>
                <a:gd name="T33" fmla="*/ 4 h 32"/>
                <a:gd name="T34" fmla="*/ 7 w 81"/>
                <a:gd name="T35" fmla="*/ 4 h 32"/>
                <a:gd name="T36" fmla="*/ 9 w 81"/>
                <a:gd name="T37" fmla="*/ 4 h 32"/>
                <a:gd name="T38" fmla="*/ 9 w 81"/>
                <a:gd name="T39" fmla="*/ 4 h 32"/>
                <a:gd name="T40" fmla="*/ 9 w 81"/>
                <a:gd name="T41" fmla="*/ 4 h 32"/>
                <a:gd name="T42" fmla="*/ 10 w 81"/>
                <a:gd name="T43" fmla="*/ 4 h 32"/>
                <a:gd name="T44" fmla="*/ 10 w 81"/>
                <a:gd name="T45" fmla="*/ 4 h 32"/>
                <a:gd name="T46" fmla="*/ 10 w 81"/>
                <a:gd name="T47" fmla="*/ 4 h 32"/>
                <a:gd name="T48" fmla="*/ 9 w 81"/>
                <a:gd name="T49" fmla="*/ 4 h 32"/>
                <a:gd name="T50" fmla="*/ 10 w 81"/>
                <a:gd name="T51" fmla="*/ 4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1" h="32">
                  <a:moveTo>
                    <a:pt x="81" y="29"/>
                  </a:moveTo>
                  <a:lnTo>
                    <a:pt x="78" y="27"/>
                  </a:lnTo>
                  <a:lnTo>
                    <a:pt x="65" y="26"/>
                  </a:lnTo>
                  <a:lnTo>
                    <a:pt x="51" y="23"/>
                  </a:lnTo>
                  <a:lnTo>
                    <a:pt x="42" y="22"/>
                  </a:lnTo>
                  <a:lnTo>
                    <a:pt x="33" y="19"/>
                  </a:lnTo>
                  <a:lnTo>
                    <a:pt x="25" y="15"/>
                  </a:lnTo>
                  <a:lnTo>
                    <a:pt x="17" y="10"/>
                  </a:lnTo>
                  <a:lnTo>
                    <a:pt x="11" y="6"/>
                  </a:lnTo>
                  <a:lnTo>
                    <a:pt x="4" y="0"/>
                  </a:lnTo>
                  <a:lnTo>
                    <a:pt x="0" y="3"/>
                  </a:lnTo>
                  <a:lnTo>
                    <a:pt x="8" y="9"/>
                  </a:lnTo>
                  <a:lnTo>
                    <a:pt x="16" y="15"/>
                  </a:lnTo>
                  <a:lnTo>
                    <a:pt x="22" y="19"/>
                  </a:lnTo>
                  <a:lnTo>
                    <a:pt x="31" y="22"/>
                  </a:lnTo>
                  <a:lnTo>
                    <a:pt x="40" y="26"/>
                  </a:lnTo>
                  <a:lnTo>
                    <a:pt x="51" y="27"/>
                  </a:lnTo>
                  <a:lnTo>
                    <a:pt x="63" y="30"/>
                  </a:lnTo>
                  <a:lnTo>
                    <a:pt x="78" y="32"/>
                  </a:lnTo>
                  <a:lnTo>
                    <a:pt x="77" y="30"/>
                  </a:lnTo>
                  <a:lnTo>
                    <a:pt x="78" y="32"/>
                  </a:lnTo>
                  <a:lnTo>
                    <a:pt x="80" y="30"/>
                  </a:lnTo>
                  <a:lnTo>
                    <a:pt x="81" y="29"/>
                  </a:lnTo>
                  <a:lnTo>
                    <a:pt x="81" y="27"/>
                  </a:lnTo>
                  <a:lnTo>
                    <a:pt x="78" y="27"/>
                  </a:lnTo>
                  <a:lnTo>
                    <a:pt x="81"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3" name="Freeform 366"/>
            <p:cNvSpPr>
              <a:spLocks/>
            </p:cNvSpPr>
            <p:nvPr/>
          </p:nvSpPr>
          <p:spPr bwMode="auto">
            <a:xfrm>
              <a:off x="5269" y="3744"/>
              <a:ext cx="11" cy="23"/>
            </a:xfrm>
            <a:custGeom>
              <a:avLst/>
              <a:gdLst>
                <a:gd name="T0" fmla="*/ 2 w 23"/>
                <a:gd name="T1" fmla="*/ 6 h 44"/>
                <a:gd name="T2" fmla="*/ 2 w 23"/>
                <a:gd name="T3" fmla="*/ 6 h 44"/>
                <a:gd name="T4" fmla="*/ 1 w 23"/>
                <a:gd name="T5" fmla="*/ 3 h 44"/>
                <a:gd name="T6" fmla="*/ 0 w 23"/>
                <a:gd name="T7" fmla="*/ 0 h 44"/>
                <a:gd name="T8" fmla="*/ 0 w 23"/>
                <a:gd name="T9" fmla="*/ 1 h 44"/>
                <a:gd name="T10" fmla="*/ 1 w 23"/>
                <a:gd name="T11" fmla="*/ 3 h 44"/>
                <a:gd name="T12" fmla="*/ 2 w 23"/>
                <a:gd name="T13" fmla="*/ 6 h 44"/>
                <a:gd name="T14" fmla="*/ 2 w 23"/>
                <a:gd name="T15" fmla="*/ 6 h 44"/>
                <a:gd name="T16" fmla="*/ 2 w 23"/>
                <a:gd name="T17" fmla="*/ 6 h 44"/>
                <a:gd name="T18" fmla="*/ 2 w 23"/>
                <a:gd name="T19" fmla="*/ 6 h 44"/>
                <a:gd name="T20" fmla="*/ 2 w 23"/>
                <a:gd name="T21" fmla="*/ 6 h 44"/>
                <a:gd name="T22" fmla="*/ 2 w 23"/>
                <a:gd name="T23" fmla="*/ 6 h 44"/>
                <a:gd name="T24" fmla="*/ 2 w 23"/>
                <a:gd name="T25" fmla="*/ 6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44">
                  <a:moveTo>
                    <a:pt x="23" y="41"/>
                  </a:moveTo>
                  <a:lnTo>
                    <a:pt x="23" y="41"/>
                  </a:lnTo>
                  <a:lnTo>
                    <a:pt x="14" y="20"/>
                  </a:lnTo>
                  <a:lnTo>
                    <a:pt x="4" y="0"/>
                  </a:lnTo>
                  <a:lnTo>
                    <a:pt x="0" y="1"/>
                  </a:lnTo>
                  <a:lnTo>
                    <a:pt x="9" y="23"/>
                  </a:lnTo>
                  <a:lnTo>
                    <a:pt x="20" y="44"/>
                  </a:lnTo>
                  <a:lnTo>
                    <a:pt x="23" y="44"/>
                  </a:lnTo>
                  <a:lnTo>
                    <a:pt x="23" y="4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4" name="Freeform 367"/>
            <p:cNvSpPr>
              <a:spLocks/>
            </p:cNvSpPr>
            <p:nvPr/>
          </p:nvSpPr>
          <p:spPr bwMode="auto">
            <a:xfrm>
              <a:off x="5279" y="3759"/>
              <a:ext cx="16" cy="11"/>
            </a:xfrm>
            <a:custGeom>
              <a:avLst/>
              <a:gdLst>
                <a:gd name="T0" fmla="*/ 4 w 32"/>
                <a:gd name="T1" fmla="*/ 1 h 22"/>
                <a:gd name="T2" fmla="*/ 4 w 32"/>
                <a:gd name="T3" fmla="*/ 1 h 22"/>
                <a:gd name="T4" fmla="*/ 4 w 32"/>
                <a:gd name="T5" fmla="*/ 1 h 22"/>
                <a:gd name="T6" fmla="*/ 4 w 32"/>
                <a:gd name="T7" fmla="*/ 2 h 22"/>
                <a:gd name="T8" fmla="*/ 3 w 32"/>
                <a:gd name="T9" fmla="*/ 2 h 22"/>
                <a:gd name="T10" fmla="*/ 3 w 32"/>
                <a:gd name="T11" fmla="*/ 2 h 22"/>
                <a:gd name="T12" fmla="*/ 2 w 32"/>
                <a:gd name="T13" fmla="*/ 3 h 22"/>
                <a:gd name="T14" fmla="*/ 2 w 32"/>
                <a:gd name="T15" fmla="*/ 3 h 22"/>
                <a:gd name="T16" fmla="*/ 1 w 32"/>
                <a:gd name="T17" fmla="*/ 3 h 22"/>
                <a:gd name="T18" fmla="*/ 1 w 32"/>
                <a:gd name="T19" fmla="*/ 2 h 22"/>
                <a:gd name="T20" fmla="*/ 0 w 32"/>
                <a:gd name="T21" fmla="*/ 2 h 22"/>
                <a:gd name="T22" fmla="*/ 1 w 32"/>
                <a:gd name="T23" fmla="*/ 3 h 22"/>
                <a:gd name="T24" fmla="*/ 2 w 32"/>
                <a:gd name="T25" fmla="*/ 3 h 22"/>
                <a:gd name="T26" fmla="*/ 2 w 32"/>
                <a:gd name="T27" fmla="*/ 3 h 22"/>
                <a:gd name="T28" fmla="*/ 3 w 32"/>
                <a:gd name="T29" fmla="*/ 3 h 22"/>
                <a:gd name="T30" fmla="*/ 4 w 32"/>
                <a:gd name="T31" fmla="*/ 3 h 22"/>
                <a:gd name="T32" fmla="*/ 4 w 32"/>
                <a:gd name="T33" fmla="*/ 2 h 22"/>
                <a:gd name="T34" fmla="*/ 4 w 32"/>
                <a:gd name="T35" fmla="*/ 1 h 22"/>
                <a:gd name="T36" fmla="*/ 4 w 32"/>
                <a:gd name="T37" fmla="*/ 1 h 22"/>
                <a:gd name="T38" fmla="*/ 4 w 32"/>
                <a:gd name="T39" fmla="*/ 1 h 22"/>
                <a:gd name="T40" fmla="*/ 4 w 32"/>
                <a:gd name="T41" fmla="*/ 1 h 22"/>
                <a:gd name="T42" fmla="*/ 4 w 32"/>
                <a:gd name="T43" fmla="*/ 0 h 22"/>
                <a:gd name="T44" fmla="*/ 4 w 32"/>
                <a:gd name="T45" fmla="*/ 0 h 22"/>
                <a:gd name="T46" fmla="*/ 4 w 32"/>
                <a:gd name="T47" fmla="*/ 1 h 22"/>
                <a:gd name="T48" fmla="*/ 4 w 32"/>
                <a:gd name="T49" fmla="*/ 1 h 22"/>
                <a:gd name="T50" fmla="*/ 4 w 32"/>
                <a:gd name="T51" fmla="*/ 1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 h="22">
                  <a:moveTo>
                    <a:pt x="30" y="1"/>
                  </a:moveTo>
                  <a:lnTo>
                    <a:pt x="26" y="2"/>
                  </a:lnTo>
                  <a:lnTo>
                    <a:pt x="27" y="7"/>
                  </a:lnTo>
                  <a:lnTo>
                    <a:pt x="26" y="10"/>
                  </a:lnTo>
                  <a:lnTo>
                    <a:pt x="23" y="14"/>
                  </a:lnTo>
                  <a:lnTo>
                    <a:pt x="18" y="15"/>
                  </a:lnTo>
                  <a:lnTo>
                    <a:pt x="14" y="18"/>
                  </a:lnTo>
                  <a:lnTo>
                    <a:pt x="9" y="18"/>
                  </a:lnTo>
                  <a:lnTo>
                    <a:pt x="6" y="17"/>
                  </a:lnTo>
                  <a:lnTo>
                    <a:pt x="3" y="12"/>
                  </a:lnTo>
                  <a:lnTo>
                    <a:pt x="0" y="15"/>
                  </a:lnTo>
                  <a:lnTo>
                    <a:pt x="3" y="20"/>
                  </a:lnTo>
                  <a:lnTo>
                    <a:pt x="9" y="22"/>
                  </a:lnTo>
                  <a:lnTo>
                    <a:pt x="15" y="22"/>
                  </a:lnTo>
                  <a:lnTo>
                    <a:pt x="21" y="20"/>
                  </a:lnTo>
                  <a:lnTo>
                    <a:pt x="26" y="17"/>
                  </a:lnTo>
                  <a:lnTo>
                    <a:pt x="29" y="12"/>
                  </a:lnTo>
                  <a:lnTo>
                    <a:pt x="32" y="7"/>
                  </a:lnTo>
                  <a:lnTo>
                    <a:pt x="30" y="1"/>
                  </a:lnTo>
                  <a:lnTo>
                    <a:pt x="27" y="4"/>
                  </a:lnTo>
                  <a:lnTo>
                    <a:pt x="30" y="1"/>
                  </a:lnTo>
                  <a:lnTo>
                    <a:pt x="29" y="0"/>
                  </a:lnTo>
                  <a:lnTo>
                    <a:pt x="27" y="0"/>
                  </a:lnTo>
                  <a:lnTo>
                    <a:pt x="26" y="1"/>
                  </a:lnTo>
                  <a:lnTo>
                    <a:pt x="26" y="2"/>
                  </a:lnTo>
                  <a:lnTo>
                    <a:pt x="3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5" name="Freeform 368"/>
            <p:cNvSpPr>
              <a:spLocks/>
            </p:cNvSpPr>
            <p:nvPr/>
          </p:nvSpPr>
          <p:spPr bwMode="auto">
            <a:xfrm>
              <a:off x="5293" y="3749"/>
              <a:ext cx="13" cy="13"/>
            </a:xfrm>
            <a:custGeom>
              <a:avLst/>
              <a:gdLst>
                <a:gd name="T0" fmla="*/ 3 w 26"/>
                <a:gd name="T1" fmla="*/ 0 h 26"/>
                <a:gd name="T2" fmla="*/ 3 w 26"/>
                <a:gd name="T3" fmla="*/ 1 h 26"/>
                <a:gd name="T4" fmla="*/ 3 w 26"/>
                <a:gd name="T5" fmla="*/ 1 h 26"/>
                <a:gd name="T6" fmla="*/ 3 w 26"/>
                <a:gd name="T7" fmla="*/ 2 h 26"/>
                <a:gd name="T8" fmla="*/ 3 w 26"/>
                <a:gd name="T9" fmla="*/ 2 h 26"/>
                <a:gd name="T10" fmla="*/ 3 w 26"/>
                <a:gd name="T11" fmla="*/ 3 h 26"/>
                <a:gd name="T12" fmla="*/ 2 w 26"/>
                <a:gd name="T13" fmla="*/ 3 h 26"/>
                <a:gd name="T14" fmla="*/ 2 w 26"/>
                <a:gd name="T15" fmla="*/ 3 h 26"/>
                <a:gd name="T16" fmla="*/ 1 w 26"/>
                <a:gd name="T17" fmla="*/ 3 h 26"/>
                <a:gd name="T18" fmla="*/ 1 w 26"/>
                <a:gd name="T19" fmla="*/ 3 h 26"/>
                <a:gd name="T20" fmla="*/ 0 w 26"/>
                <a:gd name="T21" fmla="*/ 3 h 26"/>
                <a:gd name="T22" fmla="*/ 1 w 26"/>
                <a:gd name="T23" fmla="*/ 4 h 26"/>
                <a:gd name="T24" fmla="*/ 2 w 26"/>
                <a:gd name="T25" fmla="*/ 4 h 26"/>
                <a:gd name="T26" fmla="*/ 2 w 26"/>
                <a:gd name="T27" fmla="*/ 3 h 26"/>
                <a:gd name="T28" fmla="*/ 3 w 26"/>
                <a:gd name="T29" fmla="*/ 3 h 26"/>
                <a:gd name="T30" fmla="*/ 4 w 26"/>
                <a:gd name="T31" fmla="*/ 2 h 26"/>
                <a:gd name="T32" fmla="*/ 4 w 26"/>
                <a:gd name="T33" fmla="*/ 2 h 26"/>
                <a:gd name="T34" fmla="*/ 4 w 26"/>
                <a:gd name="T35" fmla="*/ 1 h 26"/>
                <a:gd name="T36" fmla="*/ 3 w 26"/>
                <a:gd name="T37" fmla="*/ 0 h 26"/>
                <a:gd name="T38" fmla="*/ 3 w 26"/>
                <a:gd name="T39" fmla="*/ 1 h 26"/>
                <a:gd name="T40" fmla="*/ 3 w 26"/>
                <a:gd name="T41" fmla="*/ 0 h 26"/>
                <a:gd name="T42" fmla="*/ 3 w 26"/>
                <a:gd name="T43" fmla="*/ 0 h 26"/>
                <a:gd name="T44" fmla="*/ 3 w 26"/>
                <a:gd name="T45" fmla="*/ 0 h 26"/>
                <a:gd name="T46" fmla="*/ 3 w 26"/>
                <a:gd name="T47" fmla="*/ 1 h 26"/>
                <a:gd name="T48" fmla="*/ 3 w 26"/>
                <a:gd name="T49" fmla="*/ 1 h 26"/>
                <a:gd name="T50" fmla="*/ 3 w 26"/>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6" h="26">
                  <a:moveTo>
                    <a:pt x="23" y="0"/>
                  </a:moveTo>
                  <a:lnTo>
                    <a:pt x="20" y="3"/>
                  </a:lnTo>
                  <a:lnTo>
                    <a:pt x="22" y="7"/>
                  </a:lnTo>
                  <a:lnTo>
                    <a:pt x="22" y="10"/>
                  </a:lnTo>
                  <a:lnTo>
                    <a:pt x="20" y="14"/>
                  </a:lnTo>
                  <a:lnTo>
                    <a:pt x="17" y="17"/>
                  </a:lnTo>
                  <a:lnTo>
                    <a:pt x="14" y="20"/>
                  </a:lnTo>
                  <a:lnTo>
                    <a:pt x="9" y="21"/>
                  </a:lnTo>
                  <a:lnTo>
                    <a:pt x="6" y="21"/>
                  </a:lnTo>
                  <a:lnTo>
                    <a:pt x="3" y="20"/>
                  </a:lnTo>
                  <a:lnTo>
                    <a:pt x="0" y="23"/>
                  </a:lnTo>
                  <a:lnTo>
                    <a:pt x="5" y="26"/>
                  </a:lnTo>
                  <a:lnTo>
                    <a:pt x="11" y="26"/>
                  </a:lnTo>
                  <a:lnTo>
                    <a:pt x="16" y="24"/>
                  </a:lnTo>
                  <a:lnTo>
                    <a:pt x="20" y="20"/>
                  </a:lnTo>
                  <a:lnTo>
                    <a:pt x="25" y="16"/>
                  </a:lnTo>
                  <a:lnTo>
                    <a:pt x="26" y="11"/>
                  </a:lnTo>
                  <a:lnTo>
                    <a:pt x="26" y="6"/>
                  </a:lnTo>
                  <a:lnTo>
                    <a:pt x="23" y="0"/>
                  </a:lnTo>
                  <a:lnTo>
                    <a:pt x="20" y="4"/>
                  </a:lnTo>
                  <a:lnTo>
                    <a:pt x="23" y="0"/>
                  </a:lnTo>
                  <a:lnTo>
                    <a:pt x="22" y="0"/>
                  </a:lnTo>
                  <a:lnTo>
                    <a:pt x="20" y="0"/>
                  </a:lnTo>
                  <a:lnTo>
                    <a:pt x="19" y="1"/>
                  </a:lnTo>
                  <a:lnTo>
                    <a:pt x="20" y="3"/>
                  </a:lnTo>
                  <a:lnTo>
                    <a:pt x="2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6" name="Freeform 369"/>
            <p:cNvSpPr>
              <a:spLocks/>
            </p:cNvSpPr>
            <p:nvPr/>
          </p:nvSpPr>
          <p:spPr bwMode="auto">
            <a:xfrm>
              <a:off x="5303" y="3739"/>
              <a:ext cx="12" cy="13"/>
            </a:xfrm>
            <a:custGeom>
              <a:avLst/>
              <a:gdLst>
                <a:gd name="T0" fmla="*/ 2 w 25"/>
                <a:gd name="T1" fmla="*/ 0 h 28"/>
                <a:gd name="T2" fmla="*/ 2 w 25"/>
                <a:gd name="T3" fmla="*/ 0 h 28"/>
                <a:gd name="T4" fmla="*/ 2 w 25"/>
                <a:gd name="T5" fmla="*/ 1 h 28"/>
                <a:gd name="T6" fmla="*/ 2 w 25"/>
                <a:gd name="T7" fmla="*/ 1 h 28"/>
                <a:gd name="T8" fmla="*/ 2 w 25"/>
                <a:gd name="T9" fmla="*/ 1 h 28"/>
                <a:gd name="T10" fmla="*/ 2 w 25"/>
                <a:gd name="T11" fmla="*/ 2 h 28"/>
                <a:gd name="T12" fmla="*/ 1 w 25"/>
                <a:gd name="T13" fmla="*/ 2 h 28"/>
                <a:gd name="T14" fmla="*/ 1 w 25"/>
                <a:gd name="T15" fmla="*/ 2 h 28"/>
                <a:gd name="T16" fmla="*/ 0 w 25"/>
                <a:gd name="T17" fmla="*/ 2 h 28"/>
                <a:gd name="T18" fmla="*/ 0 w 25"/>
                <a:gd name="T19" fmla="*/ 2 h 28"/>
                <a:gd name="T20" fmla="*/ 0 w 25"/>
                <a:gd name="T21" fmla="*/ 3 h 28"/>
                <a:gd name="T22" fmla="*/ 0 w 25"/>
                <a:gd name="T23" fmla="*/ 3 h 28"/>
                <a:gd name="T24" fmla="*/ 1 w 25"/>
                <a:gd name="T25" fmla="*/ 3 h 28"/>
                <a:gd name="T26" fmla="*/ 1 w 25"/>
                <a:gd name="T27" fmla="*/ 3 h 28"/>
                <a:gd name="T28" fmla="*/ 2 w 25"/>
                <a:gd name="T29" fmla="*/ 2 h 28"/>
                <a:gd name="T30" fmla="*/ 2 w 25"/>
                <a:gd name="T31" fmla="*/ 1 h 28"/>
                <a:gd name="T32" fmla="*/ 3 w 25"/>
                <a:gd name="T33" fmla="*/ 1 h 28"/>
                <a:gd name="T34" fmla="*/ 3 w 25"/>
                <a:gd name="T35" fmla="*/ 0 h 28"/>
                <a:gd name="T36" fmla="*/ 2 w 25"/>
                <a:gd name="T37" fmla="*/ 0 h 28"/>
                <a:gd name="T38" fmla="*/ 2 w 25"/>
                <a:gd name="T39" fmla="*/ 0 h 28"/>
                <a:gd name="T40" fmla="*/ 2 w 25"/>
                <a:gd name="T41" fmla="*/ 0 h 28"/>
                <a:gd name="T42" fmla="*/ 2 w 25"/>
                <a:gd name="T43" fmla="*/ 0 h 28"/>
                <a:gd name="T44" fmla="*/ 2 w 25"/>
                <a:gd name="T45" fmla="*/ 0 h 28"/>
                <a:gd name="T46" fmla="*/ 2 w 25"/>
                <a:gd name="T47" fmla="*/ 0 h 28"/>
                <a:gd name="T48" fmla="*/ 2 w 25"/>
                <a:gd name="T49" fmla="*/ 0 h 28"/>
                <a:gd name="T50" fmla="*/ 2 w 25"/>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 h="28">
                  <a:moveTo>
                    <a:pt x="20" y="5"/>
                  </a:moveTo>
                  <a:lnTo>
                    <a:pt x="18" y="5"/>
                  </a:lnTo>
                  <a:lnTo>
                    <a:pt x="20" y="8"/>
                  </a:lnTo>
                  <a:lnTo>
                    <a:pt x="20" y="10"/>
                  </a:lnTo>
                  <a:lnTo>
                    <a:pt x="18" y="15"/>
                  </a:lnTo>
                  <a:lnTo>
                    <a:pt x="17" y="18"/>
                  </a:lnTo>
                  <a:lnTo>
                    <a:pt x="12" y="21"/>
                  </a:lnTo>
                  <a:lnTo>
                    <a:pt x="9" y="22"/>
                  </a:lnTo>
                  <a:lnTo>
                    <a:pt x="5" y="23"/>
                  </a:lnTo>
                  <a:lnTo>
                    <a:pt x="3" y="22"/>
                  </a:lnTo>
                  <a:lnTo>
                    <a:pt x="0" y="26"/>
                  </a:lnTo>
                  <a:lnTo>
                    <a:pt x="5" y="28"/>
                  </a:lnTo>
                  <a:lnTo>
                    <a:pt x="11" y="26"/>
                  </a:lnTo>
                  <a:lnTo>
                    <a:pt x="15" y="25"/>
                  </a:lnTo>
                  <a:lnTo>
                    <a:pt x="20" y="21"/>
                  </a:lnTo>
                  <a:lnTo>
                    <a:pt x="23" y="16"/>
                  </a:lnTo>
                  <a:lnTo>
                    <a:pt x="25" y="12"/>
                  </a:lnTo>
                  <a:lnTo>
                    <a:pt x="25" y="6"/>
                  </a:lnTo>
                  <a:lnTo>
                    <a:pt x="22" y="2"/>
                  </a:lnTo>
                  <a:lnTo>
                    <a:pt x="22" y="0"/>
                  </a:lnTo>
                  <a:lnTo>
                    <a:pt x="22" y="2"/>
                  </a:lnTo>
                  <a:lnTo>
                    <a:pt x="20" y="0"/>
                  </a:lnTo>
                  <a:lnTo>
                    <a:pt x="18" y="2"/>
                  </a:lnTo>
                  <a:lnTo>
                    <a:pt x="18" y="3"/>
                  </a:lnTo>
                  <a:lnTo>
                    <a:pt x="18" y="5"/>
                  </a:lnTo>
                  <a:lnTo>
                    <a:pt x="2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7" name="Freeform 370"/>
            <p:cNvSpPr>
              <a:spLocks/>
            </p:cNvSpPr>
            <p:nvPr/>
          </p:nvSpPr>
          <p:spPr bwMode="auto">
            <a:xfrm>
              <a:off x="5283" y="3734"/>
              <a:ext cx="30" cy="7"/>
            </a:xfrm>
            <a:custGeom>
              <a:avLst/>
              <a:gdLst>
                <a:gd name="T0" fmla="*/ 0 w 62"/>
                <a:gd name="T1" fmla="*/ 0 h 15"/>
                <a:gd name="T2" fmla="*/ 0 w 62"/>
                <a:gd name="T3" fmla="*/ 0 h 15"/>
                <a:gd name="T4" fmla="*/ 2 w 62"/>
                <a:gd name="T5" fmla="*/ 0 h 15"/>
                <a:gd name="T6" fmla="*/ 4 w 62"/>
                <a:gd name="T7" fmla="*/ 0 h 15"/>
                <a:gd name="T8" fmla="*/ 5 w 62"/>
                <a:gd name="T9" fmla="*/ 1 h 15"/>
                <a:gd name="T10" fmla="*/ 7 w 62"/>
                <a:gd name="T11" fmla="*/ 1 h 15"/>
                <a:gd name="T12" fmla="*/ 7 w 62"/>
                <a:gd name="T13" fmla="*/ 1 h 15"/>
                <a:gd name="T14" fmla="*/ 5 w 62"/>
                <a:gd name="T15" fmla="*/ 0 h 15"/>
                <a:gd name="T16" fmla="*/ 4 w 62"/>
                <a:gd name="T17" fmla="*/ 0 h 15"/>
                <a:gd name="T18" fmla="*/ 2 w 62"/>
                <a:gd name="T19" fmla="*/ 0 h 15"/>
                <a:gd name="T20" fmla="*/ 0 w 62"/>
                <a:gd name="T21" fmla="*/ 0 h 15"/>
                <a:gd name="T22" fmla="*/ 0 w 62"/>
                <a:gd name="T23" fmla="*/ 0 h 15"/>
                <a:gd name="T24" fmla="*/ 0 w 62"/>
                <a:gd name="T25" fmla="*/ 0 h 15"/>
                <a:gd name="T26" fmla="*/ 0 w 62"/>
                <a:gd name="T27" fmla="*/ 0 h 15"/>
                <a:gd name="T28" fmla="*/ 0 w 62"/>
                <a:gd name="T29" fmla="*/ 0 h 15"/>
                <a:gd name="T30" fmla="*/ 0 w 62"/>
                <a:gd name="T31" fmla="*/ 0 h 15"/>
                <a:gd name="T32" fmla="*/ 0 w 62"/>
                <a:gd name="T33" fmla="*/ 0 h 15"/>
                <a:gd name="T34" fmla="*/ 0 w 62"/>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2" h="15">
                  <a:moveTo>
                    <a:pt x="2" y="6"/>
                  </a:moveTo>
                  <a:lnTo>
                    <a:pt x="3" y="6"/>
                  </a:lnTo>
                  <a:lnTo>
                    <a:pt x="19" y="5"/>
                  </a:lnTo>
                  <a:lnTo>
                    <a:pt x="33" y="6"/>
                  </a:lnTo>
                  <a:lnTo>
                    <a:pt x="46" y="9"/>
                  </a:lnTo>
                  <a:lnTo>
                    <a:pt x="60" y="15"/>
                  </a:lnTo>
                  <a:lnTo>
                    <a:pt x="62" y="10"/>
                  </a:lnTo>
                  <a:lnTo>
                    <a:pt x="48" y="5"/>
                  </a:lnTo>
                  <a:lnTo>
                    <a:pt x="34" y="2"/>
                  </a:lnTo>
                  <a:lnTo>
                    <a:pt x="19" y="0"/>
                  </a:lnTo>
                  <a:lnTo>
                    <a:pt x="2" y="2"/>
                  </a:lnTo>
                  <a:lnTo>
                    <a:pt x="3" y="2"/>
                  </a:lnTo>
                  <a:lnTo>
                    <a:pt x="2" y="2"/>
                  </a:lnTo>
                  <a:lnTo>
                    <a:pt x="0" y="2"/>
                  </a:lnTo>
                  <a:lnTo>
                    <a:pt x="0" y="3"/>
                  </a:lnTo>
                  <a:lnTo>
                    <a:pt x="0" y="5"/>
                  </a:lnTo>
                  <a:lnTo>
                    <a:pt x="3" y="6"/>
                  </a:lnTo>
                  <a:lnTo>
                    <a:pt x="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8" name="Freeform 371"/>
            <p:cNvSpPr>
              <a:spLocks/>
            </p:cNvSpPr>
            <p:nvPr/>
          </p:nvSpPr>
          <p:spPr bwMode="auto">
            <a:xfrm>
              <a:off x="5269" y="3727"/>
              <a:ext cx="15" cy="10"/>
            </a:xfrm>
            <a:custGeom>
              <a:avLst/>
              <a:gdLst>
                <a:gd name="T0" fmla="*/ 0 w 30"/>
                <a:gd name="T1" fmla="*/ 1 h 18"/>
                <a:gd name="T2" fmla="*/ 0 w 30"/>
                <a:gd name="T3" fmla="*/ 1 h 18"/>
                <a:gd name="T4" fmla="*/ 1 w 30"/>
                <a:gd name="T5" fmla="*/ 1 h 18"/>
                <a:gd name="T6" fmla="*/ 2 w 30"/>
                <a:gd name="T7" fmla="*/ 2 h 18"/>
                <a:gd name="T8" fmla="*/ 3 w 30"/>
                <a:gd name="T9" fmla="*/ 2 h 18"/>
                <a:gd name="T10" fmla="*/ 4 w 30"/>
                <a:gd name="T11" fmla="*/ 3 h 18"/>
                <a:gd name="T12" fmla="*/ 4 w 30"/>
                <a:gd name="T13" fmla="*/ 2 h 18"/>
                <a:gd name="T14" fmla="*/ 3 w 30"/>
                <a:gd name="T15" fmla="*/ 2 h 18"/>
                <a:gd name="T16" fmla="*/ 2 w 30"/>
                <a:gd name="T17" fmla="*/ 1 h 18"/>
                <a:gd name="T18" fmla="*/ 2 w 30"/>
                <a:gd name="T19" fmla="*/ 1 h 18"/>
                <a:gd name="T20" fmla="*/ 1 w 30"/>
                <a:gd name="T21" fmla="*/ 0 h 18"/>
                <a:gd name="T22" fmla="*/ 1 w 30"/>
                <a:gd name="T23" fmla="*/ 1 h 18"/>
                <a:gd name="T24" fmla="*/ 1 w 30"/>
                <a:gd name="T25" fmla="*/ 0 h 18"/>
                <a:gd name="T26" fmla="*/ 1 w 30"/>
                <a:gd name="T27" fmla="*/ 0 h 18"/>
                <a:gd name="T28" fmla="*/ 1 w 30"/>
                <a:gd name="T29" fmla="*/ 0 h 18"/>
                <a:gd name="T30" fmla="*/ 0 w 30"/>
                <a:gd name="T31" fmla="*/ 1 h 18"/>
                <a:gd name="T32" fmla="*/ 0 w 30"/>
                <a:gd name="T33" fmla="*/ 1 h 18"/>
                <a:gd name="T34" fmla="*/ 0 w 30"/>
                <a:gd name="T35" fmla="*/ 1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18">
                  <a:moveTo>
                    <a:pt x="0" y="1"/>
                  </a:moveTo>
                  <a:lnTo>
                    <a:pt x="0" y="2"/>
                  </a:lnTo>
                  <a:lnTo>
                    <a:pt x="6" y="8"/>
                  </a:lnTo>
                  <a:lnTo>
                    <a:pt x="12" y="12"/>
                  </a:lnTo>
                  <a:lnTo>
                    <a:pt x="20" y="15"/>
                  </a:lnTo>
                  <a:lnTo>
                    <a:pt x="29" y="18"/>
                  </a:lnTo>
                  <a:lnTo>
                    <a:pt x="30" y="14"/>
                  </a:lnTo>
                  <a:lnTo>
                    <a:pt x="21" y="11"/>
                  </a:lnTo>
                  <a:lnTo>
                    <a:pt x="14" y="8"/>
                  </a:lnTo>
                  <a:lnTo>
                    <a:pt x="9" y="5"/>
                  </a:lnTo>
                  <a:lnTo>
                    <a:pt x="4" y="0"/>
                  </a:lnTo>
                  <a:lnTo>
                    <a:pt x="4" y="1"/>
                  </a:lnTo>
                  <a:lnTo>
                    <a:pt x="4" y="0"/>
                  </a:lnTo>
                  <a:lnTo>
                    <a:pt x="3" y="0"/>
                  </a:lnTo>
                  <a:lnTo>
                    <a:pt x="1" y="0"/>
                  </a:lnTo>
                  <a:lnTo>
                    <a:pt x="0" y="1"/>
                  </a:lnTo>
                  <a:lnTo>
                    <a:pt x="0" y="2"/>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89" name="Freeform 372"/>
            <p:cNvSpPr>
              <a:spLocks/>
            </p:cNvSpPr>
            <p:nvPr/>
          </p:nvSpPr>
          <p:spPr bwMode="auto">
            <a:xfrm>
              <a:off x="5231" y="3707"/>
              <a:ext cx="40" cy="21"/>
            </a:xfrm>
            <a:custGeom>
              <a:avLst/>
              <a:gdLst>
                <a:gd name="T0" fmla="*/ 1 w 79"/>
                <a:gd name="T1" fmla="*/ 1 h 43"/>
                <a:gd name="T2" fmla="*/ 1 w 79"/>
                <a:gd name="T3" fmla="*/ 1 h 43"/>
                <a:gd name="T4" fmla="*/ 2 w 79"/>
                <a:gd name="T5" fmla="*/ 0 h 43"/>
                <a:gd name="T6" fmla="*/ 3 w 79"/>
                <a:gd name="T7" fmla="*/ 0 h 43"/>
                <a:gd name="T8" fmla="*/ 3 w 79"/>
                <a:gd name="T9" fmla="*/ 0 h 43"/>
                <a:gd name="T10" fmla="*/ 4 w 79"/>
                <a:gd name="T11" fmla="*/ 0 h 43"/>
                <a:gd name="T12" fmla="*/ 6 w 79"/>
                <a:gd name="T13" fmla="*/ 1 h 43"/>
                <a:gd name="T14" fmla="*/ 7 w 79"/>
                <a:gd name="T15" fmla="*/ 1 h 43"/>
                <a:gd name="T16" fmla="*/ 8 w 79"/>
                <a:gd name="T17" fmla="*/ 2 h 43"/>
                <a:gd name="T18" fmla="*/ 9 w 79"/>
                <a:gd name="T19" fmla="*/ 3 h 43"/>
                <a:gd name="T20" fmla="*/ 10 w 79"/>
                <a:gd name="T21" fmla="*/ 4 h 43"/>
                <a:gd name="T22" fmla="*/ 10 w 79"/>
                <a:gd name="T23" fmla="*/ 5 h 43"/>
                <a:gd name="T24" fmla="*/ 10 w 79"/>
                <a:gd name="T25" fmla="*/ 5 h 43"/>
                <a:gd name="T26" fmla="*/ 10 w 79"/>
                <a:gd name="T27" fmla="*/ 4 h 43"/>
                <a:gd name="T28" fmla="*/ 9 w 79"/>
                <a:gd name="T29" fmla="*/ 3 h 43"/>
                <a:gd name="T30" fmla="*/ 9 w 79"/>
                <a:gd name="T31" fmla="*/ 2 h 43"/>
                <a:gd name="T32" fmla="*/ 7 w 79"/>
                <a:gd name="T33" fmla="*/ 1 h 43"/>
                <a:gd name="T34" fmla="*/ 6 w 79"/>
                <a:gd name="T35" fmla="*/ 0 h 43"/>
                <a:gd name="T36" fmla="*/ 4 w 79"/>
                <a:gd name="T37" fmla="*/ 0 h 43"/>
                <a:gd name="T38" fmla="*/ 3 w 79"/>
                <a:gd name="T39" fmla="*/ 0 h 43"/>
                <a:gd name="T40" fmla="*/ 3 w 79"/>
                <a:gd name="T41" fmla="*/ 0 h 43"/>
                <a:gd name="T42" fmla="*/ 2 w 79"/>
                <a:gd name="T43" fmla="*/ 0 h 43"/>
                <a:gd name="T44" fmla="*/ 1 w 79"/>
                <a:gd name="T45" fmla="*/ 0 h 43"/>
                <a:gd name="T46" fmla="*/ 1 w 79"/>
                <a:gd name="T47" fmla="*/ 0 h 43"/>
                <a:gd name="T48" fmla="*/ 1 w 79"/>
                <a:gd name="T49" fmla="*/ 0 h 43"/>
                <a:gd name="T50" fmla="*/ 0 w 79"/>
                <a:gd name="T51" fmla="*/ 0 h 43"/>
                <a:gd name="T52" fmla="*/ 1 w 79"/>
                <a:gd name="T53" fmla="*/ 0 h 43"/>
                <a:gd name="T54" fmla="*/ 1 w 79"/>
                <a:gd name="T55" fmla="*/ 1 h 43"/>
                <a:gd name="T56" fmla="*/ 1 w 79"/>
                <a:gd name="T57" fmla="*/ 1 h 43"/>
                <a:gd name="T58" fmla="*/ 1 w 79"/>
                <a:gd name="T59" fmla="*/ 1 h 4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43">
                  <a:moveTo>
                    <a:pt x="2" y="9"/>
                  </a:moveTo>
                  <a:lnTo>
                    <a:pt x="5" y="9"/>
                  </a:lnTo>
                  <a:lnTo>
                    <a:pt x="11" y="6"/>
                  </a:lnTo>
                  <a:lnTo>
                    <a:pt x="17" y="4"/>
                  </a:lnTo>
                  <a:lnTo>
                    <a:pt x="24" y="4"/>
                  </a:lnTo>
                  <a:lnTo>
                    <a:pt x="31" y="4"/>
                  </a:lnTo>
                  <a:lnTo>
                    <a:pt x="43" y="9"/>
                  </a:lnTo>
                  <a:lnTo>
                    <a:pt x="53" y="14"/>
                  </a:lnTo>
                  <a:lnTo>
                    <a:pt x="61" y="21"/>
                  </a:lnTo>
                  <a:lnTo>
                    <a:pt x="69" y="29"/>
                  </a:lnTo>
                  <a:lnTo>
                    <a:pt x="73" y="37"/>
                  </a:lnTo>
                  <a:lnTo>
                    <a:pt x="75" y="43"/>
                  </a:lnTo>
                  <a:lnTo>
                    <a:pt x="79" y="43"/>
                  </a:lnTo>
                  <a:lnTo>
                    <a:pt x="78" y="36"/>
                  </a:lnTo>
                  <a:lnTo>
                    <a:pt x="72" y="27"/>
                  </a:lnTo>
                  <a:lnTo>
                    <a:pt x="66" y="19"/>
                  </a:lnTo>
                  <a:lnTo>
                    <a:pt x="55" y="10"/>
                  </a:lnTo>
                  <a:lnTo>
                    <a:pt x="44" y="4"/>
                  </a:lnTo>
                  <a:lnTo>
                    <a:pt x="31" y="0"/>
                  </a:lnTo>
                  <a:lnTo>
                    <a:pt x="24" y="0"/>
                  </a:lnTo>
                  <a:lnTo>
                    <a:pt x="17" y="0"/>
                  </a:lnTo>
                  <a:lnTo>
                    <a:pt x="9" y="1"/>
                  </a:lnTo>
                  <a:lnTo>
                    <a:pt x="2" y="4"/>
                  </a:lnTo>
                  <a:lnTo>
                    <a:pt x="5" y="6"/>
                  </a:lnTo>
                  <a:lnTo>
                    <a:pt x="2" y="4"/>
                  </a:lnTo>
                  <a:lnTo>
                    <a:pt x="0" y="6"/>
                  </a:lnTo>
                  <a:lnTo>
                    <a:pt x="2" y="7"/>
                  </a:lnTo>
                  <a:lnTo>
                    <a:pt x="2" y="9"/>
                  </a:lnTo>
                  <a:lnTo>
                    <a:pt x="5" y="9"/>
                  </a:lnTo>
                  <a:lnTo>
                    <a:pt x="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0" name="Freeform 373"/>
            <p:cNvSpPr>
              <a:spLocks/>
            </p:cNvSpPr>
            <p:nvPr/>
          </p:nvSpPr>
          <p:spPr bwMode="auto">
            <a:xfrm>
              <a:off x="5220" y="3694"/>
              <a:ext cx="14" cy="17"/>
            </a:xfrm>
            <a:custGeom>
              <a:avLst/>
              <a:gdLst>
                <a:gd name="T0" fmla="*/ 1 w 28"/>
                <a:gd name="T1" fmla="*/ 1 h 33"/>
                <a:gd name="T2" fmla="*/ 1 w 28"/>
                <a:gd name="T3" fmla="*/ 1 h 33"/>
                <a:gd name="T4" fmla="*/ 2 w 28"/>
                <a:gd name="T5" fmla="*/ 3 h 33"/>
                <a:gd name="T6" fmla="*/ 4 w 28"/>
                <a:gd name="T7" fmla="*/ 5 h 33"/>
                <a:gd name="T8" fmla="*/ 4 w 28"/>
                <a:gd name="T9" fmla="*/ 4 h 33"/>
                <a:gd name="T10" fmla="*/ 3 w 28"/>
                <a:gd name="T11" fmla="*/ 3 h 33"/>
                <a:gd name="T12" fmla="*/ 1 w 28"/>
                <a:gd name="T13" fmla="*/ 1 h 33"/>
                <a:gd name="T14" fmla="*/ 1 w 28"/>
                <a:gd name="T15" fmla="*/ 1 h 33"/>
                <a:gd name="T16" fmla="*/ 1 w 28"/>
                <a:gd name="T17" fmla="*/ 1 h 33"/>
                <a:gd name="T18" fmla="*/ 1 w 28"/>
                <a:gd name="T19" fmla="*/ 0 h 33"/>
                <a:gd name="T20" fmla="*/ 1 w 28"/>
                <a:gd name="T21" fmla="*/ 1 h 33"/>
                <a:gd name="T22" fmla="*/ 0 w 28"/>
                <a:gd name="T23" fmla="*/ 1 h 33"/>
                <a:gd name="T24" fmla="*/ 1 w 28"/>
                <a:gd name="T25" fmla="*/ 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33">
                  <a:moveTo>
                    <a:pt x="2" y="4"/>
                  </a:moveTo>
                  <a:lnTo>
                    <a:pt x="2" y="4"/>
                  </a:lnTo>
                  <a:lnTo>
                    <a:pt x="12" y="20"/>
                  </a:lnTo>
                  <a:lnTo>
                    <a:pt x="25" y="33"/>
                  </a:lnTo>
                  <a:lnTo>
                    <a:pt x="28" y="30"/>
                  </a:lnTo>
                  <a:lnTo>
                    <a:pt x="17" y="17"/>
                  </a:lnTo>
                  <a:lnTo>
                    <a:pt x="5" y="1"/>
                  </a:lnTo>
                  <a:lnTo>
                    <a:pt x="3" y="0"/>
                  </a:lnTo>
                  <a:lnTo>
                    <a:pt x="2" y="1"/>
                  </a:lnTo>
                  <a:lnTo>
                    <a:pt x="0" y="1"/>
                  </a:lnTo>
                  <a:lnTo>
                    <a:pt x="2"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1" name="Freeform 374"/>
            <p:cNvSpPr>
              <a:spLocks noEditPoints="1"/>
            </p:cNvSpPr>
            <p:nvPr/>
          </p:nvSpPr>
          <p:spPr bwMode="auto">
            <a:xfrm>
              <a:off x="5200" y="3707"/>
              <a:ext cx="106" cy="62"/>
            </a:xfrm>
            <a:custGeom>
              <a:avLst/>
              <a:gdLst>
                <a:gd name="T0" fmla="*/ 25 w 211"/>
                <a:gd name="T1" fmla="*/ 8 h 124"/>
                <a:gd name="T2" fmla="*/ 22 w 211"/>
                <a:gd name="T3" fmla="*/ 7 h 124"/>
                <a:gd name="T4" fmla="*/ 23 w 211"/>
                <a:gd name="T5" fmla="*/ 8 h 124"/>
                <a:gd name="T6" fmla="*/ 25 w 211"/>
                <a:gd name="T7" fmla="*/ 10 h 124"/>
                <a:gd name="T8" fmla="*/ 25 w 211"/>
                <a:gd name="T9" fmla="*/ 9 h 124"/>
                <a:gd name="T10" fmla="*/ 23 w 211"/>
                <a:gd name="T11" fmla="*/ 8 h 124"/>
                <a:gd name="T12" fmla="*/ 23 w 211"/>
                <a:gd name="T13" fmla="*/ 8 h 124"/>
                <a:gd name="T14" fmla="*/ 25 w 211"/>
                <a:gd name="T15" fmla="*/ 8 h 124"/>
                <a:gd name="T16" fmla="*/ 18 w 211"/>
                <a:gd name="T17" fmla="*/ 10 h 124"/>
                <a:gd name="T18" fmla="*/ 21 w 211"/>
                <a:gd name="T19" fmla="*/ 11 h 124"/>
                <a:gd name="T20" fmla="*/ 22 w 211"/>
                <a:gd name="T21" fmla="*/ 12 h 124"/>
                <a:gd name="T22" fmla="*/ 24 w 211"/>
                <a:gd name="T23" fmla="*/ 14 h 124"/>
                <a:gd name="T24" fmla="*/ 24 w 211"/>
                <a:gd name="T25" fmla="*/ 14 h 124"/>
                <a:gd name="T26" fmla="*/ 23 w 211"/>
                <a:gd name="T27" fmla="*/ 15 h 124"/>
                <a:gd name="T28" fmla="*/ 21 w 211"/>
                <a:gd name="T29" fmla="*/ 16 h 124"/>
                <a:gd name="T30" fmla="*/ 22 w 211"/>
                <a:gd name="T31" fmla="*/ 14 h 124"/>
                <a:gd name="T32" fmla="*/ 21 w 211"/>
                <a:gd name="T33" fmla="*/ 12 h 124"/>
                <a:gd name="T34" fmla="*/ 20 w 211"/>
                <a:gd name="T35" fmla="*/ 11 h 124"/>
                <a:gd name="T36" fmla="*/ 18 w 211"/>
                <a:gd name="T37" fmla="*/ 10 h 124"/>
                <a:gd name="T38" fmla="*/ 7 w 211"/>
                <a:gd name="T39" fmla="*/ 6 h 124"/>
                <a:gd name="T40" fmla="*/ 10 w 211"/>
                <a:gd name="T41" fmla="*/ 4 h 124"/>
                <a:gd name="T42" fmla="*/ 13 w 211"/>
                <a:gd name="T43" fmla="*/ 4 h 124"/>
                <a:gd name="T44" fmla="*/ 14 w 211"/>
                <a:gd name="T45" fmla="*/ 4 h 124"/>
                <a:gd name="T46" fmla="*/ 17 w 211"/>
                <a:gd name="T47" fmla="*/ 5 h 124"/>
                <a:gd name="T48" fmla="*/ 16 w 211"/>
                <a:gd name="T49" fmla="*/ 5 h 124"/>
                <a:gd name="T50" fmla="*/ 13 w 211"/>
                <a:gd name="T51" fmla="*/ 4 h 124"/>
                <a:gd name="T52" fmla="*/ 12 w 211"/>
                <a:gd name="T53" fmla="*/ 5 h 124"/>
                <a:gd name="T54" fmla="*/ 12 w 211"/>
                <a:gd name="T55" fmla="*/ 5 h 124"/>
                <a:gd name="T56" fmla="*/ 13 w 211"/>
                <a:gd name="T57" fmla="*/ 6 h 124"/>
                <a:gd name="T58" fmla="*/ 13 w 211"/>
                <a:gd name="T59" fmla="*/ 6 h 124"/>
                <a:gd name="T60" fmla="*/ 11 w 211"/>
                <a:gd name="T61" fmla="*/ 5 h 124"/>
                <a:gd name="T62" fmla="*/ 10 w 211"/>
                <a:gd name="T63" fmla="*/ 5 h 124"/>
                <a:gd name="T64" fmla="*/ 9 w 211"/>
                <a:gd name="T65" fmla="*/ 6 h 124"/>
                <a:gd name="T66" fmla="*/ 9 w 211"/>
                <a:gd name="T67" fmla="*/ 7 h 124"/>
                <a:gd name="T68" fmla="*/ 9 w 211"/>
                <a:gd name="T69" fmla="*/ 7 h 124"/>
                <a:gd name="T70" fmla="*/ 8 w 211"/>
                <a:gd name="T71" fmla="*/ 6 h 124"/>
                <a:gd name="T72" fmla="*/ 6 w 211"/>
                <a:gd name="T73" fmla="*/ 7 h 124"/>
                <a:gd name="T74" fmla="*/ 0 w 211"/>
                <a:gd name="T75" fmla="*/ 2 h 124"/>
                <a:gd name="T76" fmla="*/ 2 w 211"/>
                <a:gd name="T77" fmla="*/ 1 h 124"/>
                <a:gd name="T78" fmla="*/ 3 w 211"/>
                <a:gd name="T79" fmla="*/ 0 h 124"/>
                <a:gd name="T80" fmla="*/ 5 w 211"/>
                <a:gd name="T81" fmla="*/ 3 h 124"/>
                <a:gd name="T82" fmla="*/ 3 w 211"/>
                <a:gd name="T83" fmla="*/ 2 h 124"/>
                <a:gd name="T84" fmla="*/ 1 w 211"/>
                <a:gd name="T85" fmla="*/ 2 h 124"/>
                <a:gd name="T86" fmla="*/ 0 w 211"/>
                <a:gd name="T87" fmla="*/ 2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1" h="124">
                  <a:moveTo>
                    <a:pt x="211" y="62"/>
                  </a:moveTo>
                  <a:lnTo>
                    <a:pt x="199" y="58"/>
                  </a:lnTo>
                  <a:lnTo>
                    <a:pt x="187" y="56"/>
                  </a:lnTo>
                  <a:lnTo>
                    <a:pt x="176" y="56"/>
                  </a:lnTo>
                  <a:lnTo>
                    <a:pt x="167" y="56"/>
                  </a:lnTo>
                  <a:lnTo>
                    <a:pt x="178" y="62"/>
                  </a:lnTo>
                  <a:lnTo>
                    <a:pt x="185" y="66"/>
                  </a:lnTo>
                  <a:lnTo>
                    <a:pt x="194" y="73"/>
                  </a:lnTo>
                  <a:lnTo>
                    <a:pt x="202" y="81"/>
                  </a:lnTo>
                  <a:lnTo>
                    <a:pt x="193" y="71"/>
                  </a:lnTo>
                  <a:lnTo>
                    <a:pt x="184" y="62"/>
                  </a:lnTo>
                  <a:lnTo>
                    <a:pt x="184" y="61"/>
                  </a:lnTo>
                  <a:lnTo>
                    <a:pt x="184" y="59"/>
                  </a:lnTo>
                  <a:lnTo>
                    <a:pt x="187" y="59"/>
                  </a:lnTo>
                  <a:lnTo>
                    <a:pt x="194" y="59"/>
                  </a:lnTo>
                  <a:lnTo>
                    <a:pt x="211" y="62"/>
                  </a:lnTo>
                  <a:close/>
                  <a:moveTo>
                    <a:pt x="142" y="75"/>
                  </a:moveTo>
                  <a:lnTo>
                    <a:pt x="152" y="79"/>
                  </a:lnTo>
                  <a:lnTo>
                    <a:pt x="161" y="84"/>
                  </a:lnTo>
                  <a:lnTo>
                    <a:pt x="168" y="88"/>
                  </a:lnTo>
                  <a:lnTo>
                    <a:pt x="173" y="92"/>
                  </a:lnTo>
                  <a:lnTo>
                    <a:pt x="181" y="101"/>
                  </a:lnTo>
                  <a:lnTo>
                    <a:pt x="185" y="106"/>
                  </a:lnTo>
                  <a:lnTo>
                    <a:pt x="185" y="109"/>
                  </a:lnTo>
                  <a:lnTo>
                    <a:pt x="185" y="112"/>
                  </a:lnTo>
                  <a:lnTo>
                    <a:pt x="184" y="115"/>
                  </a:lnTo>
                  <a:lnTo>
                    <a:pt x="181" y="118"/>
                  </a:lnTo>
                  <a:lnTo>
                    <a:pt x="175" y="122"/>
                  </a:lnTo>
                  <a:lnTo>
                    <a:pt x="168" y="124"/>
                  </a:lnTo>
                  <a:lnTo>
                    <a:pt x="172" y="115"/>
                  </a:lnTo>
                  <a:lnTo>
                    <a:pt x="173" y="108"/>
                  </a:lnTo>
                  <a:lnTo>
                    <a:pt x="172" y="101"/>
                  </a:lnTo>
                  <a:lnTo>
                    <a:pt x="168" y="95"/>
                  </a:lnTo>
                  <a:lnTo>
                    <a:pt x="162" y="89"/>
                  </a:lnTo>
                  <a:lnTo>
                    <a:pt x="156" y="85"/>
                  </a:lnTo>
                  <a:lnTo>
                    <a:pt x="149" y="79"/>
                  </a:lnTo>
                  <a:lnTo>
                    <a:pt x="142" y="75"/>
                  </a:lnTo>
                  <a:close/>
                  <a:moveTo>
                    <a:pt x="37" y="48"/>
                  </a:moveTo>
                  <a:lnTo>
                    <a:pt x="49" y="41"/>
                  </a:lnTo>
                  <a:lnTo>
                    <a:pt x="63" y="35"/>
                  </a:lnTo>
                  <a:lnTo>
                    <a:pt x="75" y="31"/>
                  </a:lnTo>
                  <a:lnTo>
                    <a:pt x="89" y="28"/>
                  </a:lnTo>
                  <a:lnTo>
                    <a:pt x="97" y="28"/>
                  </a:lnTo>
                  <a:lnTo>
                    <a:pt x="104" y="28"/>
                  </a:lnTo>
                  <a:lnTo>
                    <a:pt x="112" y="28"/>
                  </a:lnTo>
                  <a:lnTo>
                    <a:pt x="118" y="29"/>
                  </a:lnTo>
                  <a:lnTo>
                    <a:pt x="129" y="35"/>
                  </a:lnTo>
                  <a:lnTo>
                    <a:pt x="139" y="41"/>
                  </a:lnTo>
                  <a:lnTo>
                    <a:pt x="123" y="35"/>
                  </a:lnTo>
                  <a:lnTo>
                    <a:pt x="107" y="32"/>
                  </a:lnTo>
                  <a:lnTo>
                    <a:pt x="101" y="32"/>
                  </a:lnTo>
                  <a:lnTo>
                    <a:pt x="97" y="33"/>
                  </a:lnTo>
                  <a:lnTo>
                    <a:pt x="95" y="33"/>
                  </a:lnTo>
                  <a:lnTo>
                    <a:pt x="94" y="36"/>
                  </a:lnTo>
                  <a:lnTo>
                    <a:pt x="94" y="38"/>
                  </a:lnTo>
                  <a:lnTo>
                    <a:pt x="94" y="41"/>
                  </a:lnTo>
                  <a:lnTo>
                    <a:pt x="101" y="48"/>
                  </a:lnTo>
                  <a:lnTo>
                    <a:pt x="107" y="55"/>
                  </a:lnTo>
                  <a:lnTo>
                    <a:pt x="98" y="46"/>
                  </a:lnTo>
                  <a:lnTo>
                    <a:pt x="89" y="42"/>
                  </a:lnTo>
                  <a:lnTo>
                    <a:pt x="81" y="39"/>
                  </a:lnTo>
                  <a:lnTo>
                    <a:pt x="75" y="39"/>
                  </a:lnTo>
                  <a:lnTo>
                    <a:pt x="74" y="39"/>
                  </a:lnTo>
                  <a:lnTo>
                    <a:pt x="72" y="41"/>
                  </a:lnTo>
                  <a:lnTo>
                    <a:pt x="71" y="42"/>
                  </a:lnTo>
                  <a:lnTo>
                    <a:pt x="71" y="45"/>
                  </a:lnTo>
                  <a:lnTo>
                    <a:pt x="72" y="51"/>
                  </a:lnTo>
                  <a:lnTo>
                    <a:pt x="78" y="56"/>
                  </a:lnTo>
                  <a:lnTo>
                    <a:pt x="71" y="52"/>
                  </a:lnTo>
                  <a:lnTo>
                    <a:pt x="63" y="46"/>
                  </a:lnTo>
                  <a:lnTo>
                    <a:pt x="58" y="48"/>
                  </a:lnTo>
                  <a:lnTo>
                    <a:pt x="51" y="49"/>
                  </a:lnTo>
                  <a:lnTo>
                    <a:pt x="45" y="49"/>
                  </a:lnTo>
                  <a:lnTo>
                    <a:pt x="37" y="48"/>
                  </a:lnTo>
                  <a:close/>
                  <a:moveTo>
                    <a:pt x="0" y="9"/>
                  </a:moveTo>
                  <a:lnTo>
                    <a:pt x="5" y="5"/>
                  </a:lnTo>
                  <a:lnTo>
                    <a:pt x="9" y="2"/>
                  </a:lnTo>
                  <a:lnTo>
                    <a:pt x="13" y="0"/>
                  </a:lnTo>
                  <a:lnTo>
                    <a:pt x="17" y="0"/>
                  </a:lnTo>
                  <a:lnTo>
                    <a:pt x="28" y="12"/>
                  </a:lnTo>
                  <a:lnTo>
                    <a:pt x="37" y="23"/>
                  </a:lnTo>
                  <a:lnTo>
                    <a:pt x="28" y="18"/>
                  </a:lnTo>
                  <a:lnTo>
                    <a:pt x="19" y="12"/>
                  </a:lnTo>
                  <a:lnTo>
                    <a:pt x="13" y="10"/>
                  </a:lnTo>
                  <a:lnTo>
                    <a:pt x="8" y="9"/>
                  </a:lnTo>
                  <a:lnTo>
                    <a:pt x="3" y="9"/>
                  </a:lnTo>
                  <a:lnTo>
                    <a:pt x="0" y="9"/>
                  </a:lnTo>
                  <a:close/>
                </a:path>
              </a:pathLst>
            </a:custGeom>
            <a:solidFill>
              <a:srgbClr val="D8BF8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2" name="Freeform 375"/>
            <p:cNvSpPr>
              <a:spLocks/>
            </p:cNvSpPr>
            <p:nvPr/>
          </p:nvSpPr>
          <p:spPr bwMode="auto">
            <a:xfrm>
              <a:off x="5282" y="3732"/>
              <a:ext cx="24" cy="8"/>
            </a:xfrm>
            <a:custGeom>
              <a:avLst/>
              <a:gdLst>
                <a:gd name="T0" fmla="*/ 0 w 49"/>
                <a:gd name="T1" fmla="*/ 1 h 15"/>
                <a:gd name="T2" fmla="*/ 0 w 49"/>
                <a:gd name="T3" fmla="*/ 2 h 15"/>
                <a:gd name="T4" fmla="*/ 1 w 49"/>
                <a:gd name="T5" fmla="*/ 2 h 15"/>
                <a:gd name="T6" fmla="*/ 2 w 49"/>
                <a:gd name="T7" fmla="*/ 2 h 15"/>
                <a:gd name="T8" fmla="*/ 4 w 49"/>
                <a:gd name="T9" fmla="*/ 2 h 15"/>
                <a:gd name="T10" fmla="*/ 5 w 49"/>
                <a:gd name="T11" fmla="*/ 2 h 15"/>
                <a:gd name="T12" fmla="*/ 6 w 49"/>
                <a:gd name="T13" fmla="*/ 1 h 15"/>
                <a:gd name="T14" fmla="*/ 4 w 49"/>
                <a:gd name="T15" fmla="*/ 1 h 15"/>
                <a:gd name="T16" fmla="*/ 3 w 49"/>
                <a:gd name="T17" fmla="*/ 0 h 15"/>
                <a:gd name="T18" fmla="*/ 1 w 49"/>
                <a:gd name="T19" fmla="*/ 0 h 15"/>
                <a:gd name="T20" fmla="*/ 0 w 49"/>
                <a:gd name="T21" fmla="*/ 0 h 15"/>
                <a:gd name="T22" fmla="*/ 0 w 49"/>
                <a:gd name="T23" fmla="*/ 2 h 15"/>
                <a:gd name="T24" fmla="*/ 0 w 49"/>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9" h="15">
                  <a:moveTo>
                    <a:pt x="6" y="1"/>
                  </a:moveTo>
                  <a:lnTo>
                    <a:pt x="3" y="12"/>
                  </a:lnTo>
                  <a:lnTo>
                    <a:pt x="12" y="12"/>
                  </a:lnTo>
                  <a:lnTo>
                    <a:pt x="23" y="12"/>
                  </a:lnTo>
                  <a:lnTo>
                    <a:pt x="34" y="12"/>
                  </a:lnTo>
                  <a:lnTo>
                    <a:pt x="44" y="15"/>
                  </a:lnTo>
                  <a:lnTo>
                    <a:pt x="49" y="5"/>
                  </a:lnTo>
                  <a:lnTo>
                    <a:pt x="37" y="1"/>
                  </a:lnTo>
                  <a:lnTo>
                    <a:pt x="24" y="0"/>
                  </a:lnTo>
                  <a:lnTo>
                    <a:pt x="12" y="0"/>
                  </a:lnTo>
                  <a:lnTo>
                    <a:pt x="3" y="0"/>
                  </a:lnTo>
                  <a:lnTo>
                    <a:pt x="0" y="11"/>
                  </a:lnTo>
                  <a:lnTo>
                    <a:pt x="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3" name="Freeform 376"/>
            <p:cNvSpPr>
              <a:spLocks/>
            </p:cNvSpPr>
            <p:nvPr/>
          </p:nvSpPr>
          <p:spPr bwMode="auto">
            <a:xfrm>
              <a:off x="5282" y="3733"/>
              <a:ext cx="21" cy="16"/>
            </a:xfrm>
            <a:custGeom>
              <a:avLst/>
              <a:gdLst>
                <a:gd name="T0" fmla="*/ 4 w 43"/>
                <a:gd name="T1" fmla="*/ 4 h 33"/>
                <a:gd name="T2" fmla="*/ 5 w 43"/>
                <a:gd name="T3" fmla="*/ 3 h 33"/>
                <a:gd name="T4" fmla="*/ 4 w 43"/>
                <a:gd name="T5" fmla="*/ 2 h 33"/>
                <a:gd name="T6" fmla="*/ 3 w 43"/>
                <a:gd name="T7" fmla="*/ 1 h 33"/>
                <a:gd name="T8" fmla="*/ 2 w 43"/>
                <a:gd name="T9" fmla="*/ 0 h 33"/>
                <a:gd name="T10" fmla="*/ 0 w 43"/>
                <a:gd name="T11" fmla="*/ 0 h 33"/>
                <a:gd name="T12" fmla="*/ 0 w 43"/>
                <a:gd name="T13" fmla="*/ 1 h 33"/>
                <a:gd name="T14" fmla="*/ 1 w 43"/>
                <a:gd name="T15" fmla="*/ 1 h 33"/>
                <a:gd name="T16" fmla="*/ 2 w 43"/>
                <a:gd name="T17" fmla="*/ 2 h 33"/>
                <a:gd name="T18" fmla="*/ 3 w 43"/>
                <a:gd name="T19" fmla="*/ 3 h 33"/>
                <a:gd name="T20" fmla="*/ 4 w 43"/>
                <a:gd name="T21" fmla="*/ 4 h 33"/>
                <a:gd name="T22" fmla="*/ 5 w 43"/>
                <a:gd name="T23" fmla="*/ 3 h 33"/>
                <a:gd name="T24" fmla="*/ 4 w 43"/>
                <a:gd name="T25" fmla="*/ 4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3">
                  <a:moveTo>
                    <a:pt x="32" y="32"/>
                  </a:moveTo>
                  <a:lnTo>
                    <a:pt x="43" y="24"/>
                  </a:lnTo>
                  <a:lnTo>
                    <a:pt x="34" y="17"/>
                  </a:lnTo>
                  <a:lnTo>
                    <a:pt x="26" y="10"/>
                  </a:lnTo>
                  <a:lnTo>
                    <a:pt x="17" y="4"/>
                  </a:lnTo>
                  <a:lnTo>
                    <a:pt x="6" y="0"/>
                  </a:lnTo>
                  <a:lnTo>
                    <a:pt x="0" y="10"/>
                  </a:lnTo>
                  <a:lnTo>
                    <a:pt x="9" y="14"/>
                  </a:lnTo>
                  <a:lnTo>
                    <a:pt x="18" y="20"/>
                  </a:lnTo>
                  <a:lnTo>
                    <a:pt x="26" y="26"/>
                  </a:lnTo>
                  <a:lnTo>
                    <a:pt x="32" y="33"/>
                  </a:lnTo>
                  <a:lnTo>
                    <a:pt x="43" y="26"/>
                  </a:lnTo>
                  <a:lnTo>
                    <a:pt x="32"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4" name="Freeform 377"/>
            <p:cNvSpPr>
              <a:spLocks/>
            </p:cNvSpPr>
            <p:nvPr/>
          </p:nvSpPr>
          <p:spPr bwMode="auto">
            <a:xfrm>
              <a:off x="5289" y="3733"/>
              <a:ext cx="17" cy="16"/>
            </a:xfrm>
            <a:custGeom>
              <a:avLst/>
              <a:gdLst>
                <a:gd name="T0" fmla="*/ 3 w 35"/>
                <a:gd name="T1" fmla="*/ 2 h 32"/>
                <a:gd name="T2" fmla="*/ 4 w 35"/>
                <a:gd name="T3" fmla="*/ 1 h 32"/>
                <a:gd name="T4" fmla="*/ 2 w 35"/>
                <a:gd name="T5" fmla="*/ 1 h 32"/>
                <a:gd name="T6" fmla="*/ 1 w 35"/>
                <a:gd name="T7" fmla="*/ 0 h 32"/>
                <a:gd name="T8" fmla="*/ 0 w 35"/>
                <a:gd name="T9" fmla="*/ 1 h 32"/>
                <a:gd name="T10" fmla="*/ 0 w 35"/>
                <a:gd name="T11" fmla="*/ 1 h 32"/>
                <a:gd name="T12" fmla="*/ 0 w 35"/>
                <a:gd name="T13" fmla="*/ 2 h 32"/>
                <a:gd name="T14" fmla="*/ 0 w 35"/>
                <a:gd name="T15" fmla="*/ 2 h 32"/>
                <a:gd name="T16" fmla="*/ 1 w 35"/>
                <a:gd name="T17" fmla="*/ 3 h 32"/>
                <a:gd name="T18" fmla="*/ 2 w 35"/>
                <a:gd name="T19" fmla="*/ 4 h 32"/>
                <a:gd name="T20" fmla="*/ 3 w 35"/>
                <a:gd name="T21" fmla="*/ 4 h 32"/>
                <a:gd name="T22" fmla="*/ 2 w 35"/>
                <a:gd name="T23" fmla="*/ 2 h 32"/>
                <a:gd name="T24" fmla="*/ 1 w 35"/>
                <a:gd name="T25" fmla="*/ 1 h 32"/>
                <a:gd name="T26" fmla="*/ 1 w 35"/>
                <a:gd name="T27" fmla="*/ 1 h 32"/>
                <a:gd name="T28" fmla="*/ 1 w 35"/>
                <a:gd name="T29" fmla="*/ 2 h 32"/>
                <a:gd name="T30" fmla="*/ 1 w 35"/>
                <a:gd name="T31" fmla="*/ 2 h 32"/>
                <a:gd name="T32" fmla="*/ 1 w 35"/>
                <a:gd name="T33" fmla="*/ 2 h 32"/>
                <a:gd name="T34" fmla="*/ 2 w 35"/>
                <a:gd name="T35" fmla="*/ 2 h 32"/>
                <a:gd name="T36" fmla="*/ 4 w 35"/>
                <a:gd name="T37" fmla="*/ 2 h 32"/>
                <a:gd name="T38" fmla="*/ 4 w 35"/>
                <a:gd name="T39" fmla="*/ 1 h 32"/>
                <a:gd name="T40" fmla="*/ 3 w 35"/>
                <a:gd name="T41" fmla="*/ 2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32">
                  <a:moveTo>
                    <a:pt x="30" y="14"/>
                  </a:moveTo>
                  <a:lnTo>
                    <a:pt x="33" y="3"/>
                  </a:lnTo>
                  <a:lnTo>
                    <a:pt x="18" y="1"/>
                  </a:lnTo>
                  <a:lnTo>
                    <a:pt x="9" y="0"/>
                  </a:lnTo>
                  <a:lnTo>
                    <a:pt x="4" y="1"/>
                  </a:lnTo>
                  <a:lnTo>
                    <a:pt x="0" y="6"/>
                  </a:lnTo>
                  <a:lnTo>
                    <a:pt x="0" y="11"/>
                  </a:lnTo>
                  <a:lnTo>
                    <a:pt x="1" y="14"/>
                  </a:lnTo>
                  <a:lnTo>
                    <a:pt x="10" y="23"/>
                  </a:lnTo>
                  <a:lnTo>
                    <a:pt x="18" y="32"/>
                  </a:lnTo>
                  <a:lnTo>
                    <a:pt x="29" y="26"/>
                  </a:lnTo>
                  <a:lnTo>
                    <a:pt x="20" y="14"/>
                  </a:lnTo>
                  <a:lnTo>
                    <a:pt x="10" y="7"/>
                  </a:lnTo>
                  <a:lnTo>
                    <a:pt x="12" y="7"/>
                  </a:lnTo>
                  <a:lnTo>
                    <a:pt x="12" y="10"/>
                  </a:lnTo>
                  <a:lnTo>
                    <a:pt x="9" y="13"/>
                  </a:lnTo>
                  <a:lnTo>
                    <a:pt x="16" y="13"/>
                  </a:lnTo>
                  <a:lnTo>
                    <a:pt x="32" y="16"/>
                  </a:lnTo>
                  <a:lnTo>
                    <a:pt x="35" y="4"/>
                  </a:lnTo>
                  <a:lnTo>
                    <a:pt x="30"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5" name="Freeform 378"/>
            <p:cNvSpPr>
              <a:spLocks/>
            </p:cNvSpPr>
            <p:nvPr/>
          </p:nvSpPr>
          <p:spPr bwMode="auto">
            <a:xfrm>
              <a:off x="5270" y="3742"/>
              <a:ext cx="26" cy="20"/>
            </a:xfrm>
            <a:custGeom>
              <a:avLst/>
              <a:gdLst>
                <a:gd name="T0" fmla="*/ 7 w 52"/>
                <a:gd name="T1" fmla="*/ 4 h 42"/>
                <a:gd name="T2" fmla="*/ 7 w 52"/>
                <a:gd name="T3" fmla="*/ 4 h 42"/>
                <a:gd name="T4" fmla="*/ 6 w 52"/>
                <a:gd name="T5" fmla="*/ 3 h 42"/>
                <a:gd name="T6" fmla="*/ 5 w 52"/>
                <a:gd name="T7" fmla="*/ 2 h 42"/>
                <a:gd name="T8" fmla="*/ 5 w 52"/>
                <a:gd name="T9" fmla="*/ 1 h 42"/>
                <a:gd name="T10" fmla="*/ 4 w 52"/>
                <a:gd name="T11" fmla="*/ 1 h 42"/>
                <a:gd name="T12" fmla="*/ 2 w 52"/>
                <a:gd name="T13" fmla="*/ 0 h 42"/>
                <a:gd name="T14" fmla="*/ 1 w 52"/>
                <a:gd name="T15" fmla="*/ 0 h 42"/>
                <a:gd name="T16" fmla="*/ 0 w 52"/>
                <a:gd name="T17" fmla="*/ 1 h 42"/>
                <a:gd name="T18" fmla="*/ 2 w 52"/>
                <a:gd name="T19" fmla="*/ 1 h 42"/>
                <a:gd name="T20" fmla="*/ 3 w 52"/>
                <a:gd name="T21" fmla="*/ 2 h 42"/>
                <a:gd name="T22" fmla="*/ 4 w 52"/>
                <a:gd name="T23" fmla="*/ 2 h 42"/>
                <a:gd name="T24" fmla="*/ 4 w 52"/>
                <a:gd name="T25" fmla="*/ 3 h 42"/>
                <a:gd name="T26" fmla="*/ 5 w 52"/>
                <a:gd name="T27" fmla="*/ 4 h 42"/>
                <a:gd name="T28" fmla="*/ 6 w 52"/>
                <a:gd name="T29" fmla="*/ 5 h 42"/>
                <a:gd name="T30" fmla="*/ 5 w 52"/>
                <a:gd name="T31" fmla="*/ 4 h 42"/>
                <a:gd name="T32" fmla="*/ 7 w 52"/>
                <a:gd name="T33" fmla="*/ 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42">
                  <a:moveTo>
                    <a:pt x="52" y="35"/>
                  </a:moveTo>
                  <a:lnTo>
                    <a:pt x="51" y="33"/>
                  </a:lnTo>
                  <a:lnTo>
                    <a:pt x="46" y="27"/>
                  </a:lnTo>
                  <a:lnTo>
                    <a:pt x="39" y="19"/>
                  </a:lnTo>
                  <a:lnTo>
                    <a:pt x="33" y="13"/>
                  </a:lnTo>
                  <a:lnTo>
                    <a:pt x="25" y="9"/>
                  </a:lnTo>
                  <a:lnTo>
                    <a:pt x="16" y="4"/>
                  </a:lnTo>
                  <a:lnTo>
                    <a:pt x="5" y="0"/>
                  </a:lnTo>
                  <a:lnTo>
                    <a:pt x="0" y="12"/>
                  </a:lnTo>
                  <a:lnTo>
                    <a:pt x="11" y="15"/>
                  </a:lnTo>
                  <a:lnTo>
                    <a:pt x="19" y="19"/>
                  </a:lnTo>
                  <a:lnTo>
                    <a:pt x="25" y="23"/>
                  </a:lnTo>
                  <a:lnTo>
                    <a:pt x="29" y="27"/>
                  </a:lnTo>
                  <a:lnTo>
                    <a:pt x="36" y="35"/>
                  </a:lnTo>
                  <a:lnTo>
                    <a:pt x="42" y="42"/>
                  </a:lnTo>
                  <a:lnTo>
                    <a:pt x="40" y="40"/>
                  </a:lnTo>
                  <a:lnTo>
                    <a:pt x="52" y="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6" name="Freeform 379"/>
            <p:cNvSpPr>
              <a:spLocks/>
            </p:cNvSpPr>
            <p:nvPr/>
          </p:nvSpPr>
          <p:spPr bwMode="auto">
            <a:xfrm>
              <a:off x="5279" y="3759"/>
              <a:ext cx="17" cy="13"/>
            </a:xfrm>
            <a:custGeom>
              <a:avLst/>
              <a:gdLst>
                <a:gd name="T0" fmla="*/ 0 w 35"/>
                <a:gd name="T1" fmla="*/ 2 h 25"/>
                <a:gd name="T2" fmla="*/ 0 w 35"/>
                <a:gd name="T3" fmla="*/ 4 h 25"/>
                <a:gd name="T4" fmla="*/ 2 w 35"/>
                <a:gd name="T5" fmla="*/ 3 h 25"/>
                <a:gd name="T6" fmla="*/ 3 w 35"/>
                <a:gd name="T7" fmla="*/ 3 h 25"/>
                <a:gd name="T8" fmla="*/ 3 w 35"/>
                <a:gd name="T9" fmla="*/ 2 h 25"/>
                <a:gd name="T10" fmla="*/ 4 w 35"/>
                <a:gd name="T11" fmla="*/ 2 h 25"/>
                <a:gd name="T12" fmla="*/ 4 w 35"/>
                <a:gd name="T13" fmla="*/ 1 h 25"/>
                <a:gd name="T14" fmla="*/ 4 w 35"/>
                <a:gd name="T15" fmla="*/ 0 h 25"/>
                <a:gd name="T16" fmla="*/ 2 w 35"/>
                <a:gd name="T17" fmla="*/ 1 h 25"/>
                <a:gd name="T18" fmla="*/ 2 w 35"/>
                <a:gd name="T19" fmla="*/ 1 h 25"/>
                <a:gd name="T20" fmla="*/ 2 w 35"/>
                <a:gd name="T21" fmla="*/ 1 h 25"/>
                <a:gd name="T22" fmla="*/ 2 w 35"/>
                <a:gd name="T23" fmla="*/ 1 h 25"/>
                <a:gd name="T24" fmla="*/ 2 w 35"/>
                <a:gd name="T25" fmla="*/ 2 h 25"/>
                <a:gd name="T26" fmla="*/ 1 w 35"/>
                <a:gd name="T27" fmla="*/ 2 h 25"/>
                <a:gd name="T28" fmla="*/ 1 w 35"/>
                <a:gd name="T29" fmla="*/ 2 h 25"/>
                <a:gd name="T30" fmla="*/ 1 w 35"/>
                <a:gd name="T31" fmla="*/ 3 h 25"/>
                <a:gd name="T32" fmla="*/ 0 w 35"/>
                <a:gd name="T33" fmla="*/ 2 h 25"/>
                <a:gd name="T34" fmla="*/ 0 w 35"/>
                <a:gd name="T35" fmla="*/ 3 h 25"/>
                <a:gd name="T36" fmla="*/ 0 w 35"/>
                <a:gd name="T37" fmla="*/ 4 h 25"/>
                <a:gd name="T38" fmla="*/ 0 w 35"/>
                <a:gd name="T39" fmla="*/ 2 h 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5" h="25">
                  <a:moveTo>
                    <a:pt x="4" y="15"/>
                  </a:moveTo>
                  <a:lnTo>
                    <a:pt x="7" y="25"/>
                  </a:lnTo>
                  <a:lnTo>
                    <a:pt x="18" y="24"/>
                  </a:lnTo>
                  <a:lnTo>
                    <a:pt x="26" y="20"/>
                  </a:lnTo>
                  <a:lnTo>
                    <a:pt x="30" y="15"/>
                  </a:lnTo>
                  <a:lnTo>
                    <a:pt x="33" y="11"/>
                  </a:lnTo>
                  <a:lnTo>
                    <a:pt x="35" y="5"/>
                  </a:lnTo>
                  <a:lnTo>
                    <a:pt x="33" y="0"/>
                  </a:lnTo>
                  <a:lnTo>
                    <a:pt x="21" y="5"/>
                  </a:lnTo>
                  <a:lnTo>
                    <a:pt x="21" y="7"/>
                  </a:lnTo>
                  <a:lnTo>
                    <a:pt x="20" y="8"/>
                  </a:lnTo>
                  <a:lnTo>
                    <a:pt x="18" y="10"/>
                  </a:lnTo>
                  <a:lnTo>
                    <a:pt x="14" y="12"/>
                  </a:lnTo>
                  <a:lnTo>
                    <a:pt x="12" y="14"/>
                  </a:lnTo>
                  <a:lnTo>
                    <a:pt x="15" y="22"/>
                  </a:lnTo>
                  <a:lnTo>
                    <a:pt x="4" y="15"/>
                  </a:lnTo>
                  <a:lnTo>
                    <a:pt x="0" y="22"/>
                  </a:lnTo>
                  <a:lnTo>
                    <a:pt x="7" y="25"/>
                  </a:lnTo>
                  <a:lnTo>
                    <a:pt x="4"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7" name="Freeform 380"/>
            <p:cNvSpPr>
              <a:spLocks/>
            </p:cNvSpPr>
            <p:nvPr/>
          </p:nvSpPr>
          <p:spPr bwMode="auto">
            <a:xfrm>
              <a:off x="5269" y="3742"/>
              <a:ext cx="21" cy="28"/>
            </a:xfrm>
            <a:custGeom>
              <a:avLst/>
              <a:gdLst>
                <a:gd name="T0" fmla="*/ 1 w 41"/>
                <a:gd name="T1" fmla="*/ 0 h 57"/>
                <a:gd name="T2" fmla="*/ 0 w 41"/>
                <a:gd name="T3" fmla="*/ 1 h 57"/>
                <a:gd name="T4" fmla="*/ 1 w 41"/>
                <a:gd name="T5" fmla="*/ 2 h 57"/>
                <a:gd name="T6" fmla="*/ 2 w 41"/>
                <a:gd name="T7" fmla="*/ 2 h 57"/>
                <a:gd name="T8" fmla="*/ 3 w 41"/>
                <a:gd name="T9" fmla="*/ 3 h 57"/>
                <a:gd name="T10" fmla="*/ 3 w 41"/>
                <a:gd name="T11" fmla="*/ 3 h 57"/>
                <a:gd name="T12" fmla="*/ 4 w 41"/>
                <a:gd name="T13" fmla="*/ 4 h 57"/>
                <a:gd name="T14" fmla="*/ 4 w 41"/>
                <a:gd name="T15" fmla="*/ 4 h 57"/>
                <a:gd name="T16" fmla="*/ 4 w 41"/>
                <a:gd name="T17" fmla="*/ 5 h 57"/>
                <a:gd name="T18" fmla="*/ 3 w 41"/>
                <a:gd name="T19" fmla="*/ 6 h 57"/>
                <a:gd name="T20" fmla="*/ 5 w 41"/>
                <a:gd name="T21" fmla="*/ 7 h 57"/>
                <a:gd name="T22" fmla="*/ 5 w 41"/>
                <a:gd name="T23" fmla="*/ 6 h 57"/>
                <a:gd name="T24" fmla="*/ 6 w 41"/>
                <a:gd name="T25" fmla="*/ 4 h 57"/>
                <a:gd name="T26" fmla="*/ 5 w 41"/>
                <a:gd name="T27" fmla="*/ 3 h 57"/>
                <a:gd name="T28" fmla="*/ 5 w 41"/>
                <a:gd name="T29" fmla="*/ 2 h 57"/>
                <a:gd name="T30" fmla="*/ 4 w 41"/>
                <a:gd name="T31" fmla="*/ 2 h 57"/>
                <a:gd name="T32" fmla="*/ 3 w 41"/>
                <a:gd name="T33" fmla="*/ 1 h 57"/>
                <a:gd name="T34" fmla="*/ 2 w 41"/>
                <a:gd name="T35" fmla="*/ 0 h 57"/>
                <a:gd name="T36" fmla="*/ 1 w 41"/>
                <a:gd name="T37" fmla="*/ 0 h 57"/>
                <a:gd name="T38" fmla="*/ 1 w 41"/>
                <a:gd name="T39" fmla="*/ 1 h 57"/>
                <a:gd name="T40" fmla="*/ 1 w 41"/>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57">
                  <a:moveTo>
                    <a:pt x="6" y="0"/>
                  </a:moveTo>
                  <a:lnTo>
                    <a:pt x="0" y="12"/>
                  </a:lnTo>
                  <a:lnTo>
                    <a:pt x="8" y="16"/>
                  </a:lnTo>
                  <a:lnTo>
                    <a:pt x="14" y="20"/>
                  </a:lnTo>
                  <a:lnTo>
                    <a:pt x="20" y="25"/>
                  </a:lnTo>
                  <a:lnTo>
                    <a:pt x="24" y="30"/>
                  </a:lnTo>
                  <a:lnTo>
                    <a:pt x="27" y="35"/>
                  </a:lnTo>
                  <a:lnTo>
                    <a:pt x="29" y="39"/>
                  </a:lnTo>
                  <a:lnTo>
                    <a:pt x="27" y="45"/>
                  </a:lnTo>
                  <a:lnTo>
                    <a:pt x="24" y="50"/>
                  </a:lnTo>
                  <a:lnTo>
                    <a:pt x="35" y="57"/>
                  </a:lnTo>
                  <a:lnTo>
                    <a:pt x="40" y="49"/>
                  </a:lnTo>
                  <a:lnTo>
                    <a:pt x="41" y="39"/>
                  </a:lnTo>
                  <a:lnTo>
                    <a:pt x="40" y="30"/>
                  </a:lnTo>
                  <a:lnTo>
                    <a:pt x="35" y="23"/>
                  </a:lnTo>
                  <a:lnTo>
                    <a:pt x="29" y="16"/>
                  </a:lnTo>
                  <a:lnTo>
                    <a:pt x="23" y="10"/>
                  </a:lnTo>
                  <a:lnTo>
                    <a:pt x="15" y="6"/>
                  </a:lnTo>
                  <a:lnTo>
                    <a:pt x="8" y="0"/>
                  </a:lnTo>
                  <a:lnTo>
                    <a:pt x="1" y="12"/>
                  </a:lnTo>
                  <a:lnTo>
                    <a:pt x="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8" name="Freeform 381"/>
            <p:cNvSpPr>
              <a:spLocks/>
            </p:cNvSpPr>
            <p:nvPr/>
          </p:nvSpPr>
          <p:spPr bwMode="auto">
            <a:xfrm>
              <a:off x="5217" y="3718"/>
              <a:ext cx="28" cy="15"/>
            </a:xfrm>
            <a:custGeom>
              <a:avLst/>
              <a:gdLst>
                <a:gd name="T0" fmla="*/ 6 w 57"/>
                <a:gd name="T1" fmla="*/ 0 h 30"/>
                <a:gd name="T2" fmla="*/ 6 w 57"/>
                <a:gd name="T3" fmla="*/ 0 h 30"/>
                <a:gd name="T4" fmla="*/ 5 w 57"/>
                <a:gd name="T5" fmla="*/ 1 h 30"/>
                <a:gd name="T6" fmla="*/ 3 w 57"/>
                <a:gd name="T7" fmla="*/ 1 h 30"/>
                <a:gd name="T8" fmla="*/ 1 w 57"/>
                <a:gd name="T9" fmla="*/ 2 h 30"/>
                <a:gd name="T10" fmla="*/ 0 w 57"/>
                <a:gd name="T11" fmla="*/ 3 h 30"/>
                <a:gd name="T12" fmla="*/ 0 w 57"/>
                <a:gd name="T13" fmla="*/ 4 h 30"/>
                <a:gd name="T14" fmla="*/ 2 w 57"/>
                <a:gd name="T15" fmla="*/ 3 h 30"/>
                <a:gd name="T16" fmla="*/ 3 w 57"/>
                <a:gd name="T17" fmla="*/ 3 h 30"/>
                <a:gd name="T18" fmla="*/ 5 w 57"/>
                <a:gd name="T19" fmla="*/ 2 h 30"/>
                <a:gd name="T20" fmla="*/ 7 w 57"/>
                <a:gd name="T21" fmla="*/ 2 h 30"/>
                <a:gd name="T22" fmla="*/ 7 w 57"/>
                <a:gd name="T23" fmla="*/ 2 h 30"/>
                <a:gd name="T24" fmla="*/ 6 w 57"/>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30">
                  <a:moveTo>
                    <a:pt x="55" y="0"/>
                  </a:moveTo>
                  <a:lnTo>
                    <a:pt x="55" y="0"/>
                  </a:lnTo>
                  <a:lnTo>
                    <a:pt x="40" y="3"/>
                  </a:lnTo>
                  <a:lnTo>
                    <a:pt x="26" y="7"/>
                  </a:lnTo>
                  <a:lnTo>
                    <a:pt x="12" y="13"/>
                  </a:lnTo>
                  <a:lnTo>
                    <a:pt x="0" y="20"/>
                  </a:lnTo>
                  <a:lnTo>
                    <a:pt x="6" y="30"/>
                  </a:lnTo>
                  <a:lnTo>
                    <a:pt x="18" y="24"/>
                  </a:lnTo>
                  <a:lnTo>
                    <a:pt x="31" y="19"/>
                  </a:lnTo>
                  <a:lnTo>
                    <a:pt x="43" y="14"/>
                  </a:lnTo>
                  <a:lnTo>
                    <a:pt x="57" y="11"/>
                  </a:lnTo>
                  <a:lnTo>
                    <a:pt x="5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699" name="Freeform 382"/>
            <p:cNvSpPr>
              <a:spLocks/>
            </p:cNvSpPr>
            <p:nvPr/>
          </p:nvSpPr>
          <p:spPr bwMode="auto">
            <a:xfrm>
              <a:off x="5244" y="3717"/>
              <a:ext cx="27" cy="12"/>
            </a:xfrm>
            <a:custGeom>
              <a:avLst/>
              <a:gdLst>
                <a:gd name="T0" fmla="*/ 6 w 53"/>
                <a:gd name="T1" fmla="*/ 3 h 25"/>
                <a:gd name="T2" fmla="*/ 7 w 53"/>
                <a:gd name="T3" fmla="*/ 1 h 25"/>
                <a:gd name="T4" fmla="*/ 6 w 53"/>
                <a:gd name="T5" fmla="*/ 1 h 25"/>
                <a:gd name="T6" fmla="*/ 4 w 53"/>
                <a:gd name="T7" fmla="*/ 0 h 25"/>
                <a:gd name="T8" fmla="*/ 3 w 53"/>
                <a:gd name="T9" fmla="*/ 0 h 25"/>
                <a:gd name="T10" fmla="*/ 3 w 53"/>
                <a:gd name="T11" fmla="*/ 0 h 25"/>
                <a:gd name="T12" fmla="*/ 1 w 53"/>
                <a:gd name="T13" fmla="*/ 0 h 25"/>
                <a:gd name="T14" fmla="*/ 0 w 53"/>
                <a:gd name="T15" fmla="*/ 0 h 25"/>
                <a:gd name="T16" fmla="*/ 1 w 53"/>
                <a:gd name="T17" fmla="*/ 1 h 25"/>
                <a:gd name="T18" fmla="*/ 2 w 53"/>
                <a:gd name="T19" fmla="*/ 1 h 25"/>
                <a:gd name="T20" fmla="*/ 2 w 53"/>
                <a:gd name="T21" fmla="*/ 1 h 25"/>
                <a:gd name="T22" fmla="*/ 3 w 53"/>
                <a:gd name="T23" fmla="*/ 1 h 25"/>
                <a:gd name="T24" fmla="*/ 4 w 53"/>
                <a:gd name="T25" fmla="*/ 1 h 25"/>
                <a:gd name="T26" fmla="*/ 5 w 53"/>
                <a:gd name="T27" fmla="*/ 2 h 25"/>
                <a:gd name="T28" fmla="*/ 6 w 53"/>
                <a:gd name="T29" fmla="*/ 3 h 25"/>
                <a:gd name="T30" fmla="*/ 7 w 53"/>
                <a:gd name="T31" fmla="*/ 1 h 25"/>
                <a:gd name="T32" fmla="*/ 6 w 53"/>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25">
                  <a:moveTo>
                    <a:pt x="47" y="25"/>
                  </a:moveTo>
                  <a:lnTo>
                    <a:pt x="53" y="15"/>
                  </a:lnTo>
                  <a:lnTo>
                    <a:pt x="43" y="9"/>
                  </a:lnTo>
                  <a:lnTo>
                    <a:pt x="31" y="5"/>
                  </a:lnTo>
                  <a:lnTo>
                    <a:pt x="24" y="2"/>
                  </a:lnTo>
                  <a:lnTo>
                    <a:pt x="17" y="2"/>
                  </a:lnTo>
                  <a:lnTo>
                    <a:pt x="8" y="0"/>
                  </a:lnTo>
                  <a:lnTo>
                    <a:pt x="0" y="2"/>
                  </a:lnTo>
                  <a:lnTo>
                    <a:pt x="2" y="13"/>
                  </a:lnTo>
                  <a:lnTo>
                    <a:pt x="9" y="13"/>
                  </a:lnTo>
                  <a:lnTo>
                    <a:pt x="15" y="13"/>
                  </a:lnTo>
                  <a:lnTo>
                    <a:pt x="21" y="13"/>
                  </a:lnTo>
                  <a:lnTo>
                    <a:pt x="26" y="15"/>
                  </a:lnTo>
                  <a:lnTo>
                    <a:pt x="37" y="19"/>
                  </a:lnTo>
                  <a:lnTo>
                    <a:pt x="46" y="25"/>
                  </a:lnTo>
                  <a:lnTo>
                    <a:pt x="52" y="15"/>
                  </a:lnTo>
                  <a:lnTo>
                    <a:pt x="47" y="2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0" name="Freeform 383"/>
            <p:cNvSpPr>
              <a:spLocks/>
            </p:cNvSpPr>
            <p:nvPr/>
          </p:nvSpPr>
          <p:spPr bwMode="auto">
            <a:xfrm>
              <a:off x="5244" y="3720"/>
              <a:ext cx="26" cy="9"/>
            </a:xfrm>
            <a:custGeom>
              <a:avLst/>
              <a:gdLst>
                <a:gd name="T0" fmla="*/ 1 w 54"/>
                <a:gd name="T1" fmla="*/ 1 h 19"/>
                <a:gd name="T2" fmla="*/ 1 w 54"/>
                <a:gd name="T3" fmla="*/ 1 h 19"/>
                <a:gd name="T4" fmla="*/ 1 w 54"/>
                <a:gd name="T5" fmla="*/ 1 h 19"/>
                <a:gd name="T6" fmla="*/ 1 w 54"/>
                <a:gd name="T7" fmla="*/ 1 h 19"/>
                <a:gd name="T8" fmla="*/ 1 w 54"/>
                <a:gd name="T9" fmla="*/ 1 h 19"/>
                <a:gd name="T10" fmla="*/ 1 w 54"/>
                <a:gd name="T11" fmla="*/ 1 h 19"/>
                <a:gd name="T12" fmla="*/ 1 w 54"/>
                <a:gd name="T13" fmla="*/ 1 h 19"/>
                <a:gd name="T14" fmla="*/ 2 w 54"/>
                <a:gd name="T15" fmla="*/ 1 h 19"/>
                <a:gd name="T16" fmla="*/ 4 w 54"/>
                <a:gd name="T17" fmla="*/ 1 h 19"/>
                <a:gd name="T18" fmla="*/ 6 w 54"/>
                <a:gd name="T19" fmla="*/ 2 h 19"/>
                <a:gd name="T20" fmla="*/ 6 w 54"/>
                <a:gd name="T21" fmla="*/ 1 h 19"/>
                <a:gd name="T22" fmla="*/ 4 w 54"/>
                <a:gd name="T23" fmla="*/ 0 h 19"/>
                <a:gd name="T24" fmla="*/ 2 w 54"/>
                <a:gd name="T25" fmla="*/ 0 h 19"/>
                <a:gd name="T26" fmla="*/ 1 w 54"/>
                <a:gd name="T27" fmla="*/ 0 h 19"/>
                <a:gd name="T28" fmla="*/ 0 w 54"/>
                <a:gd name="T29" fmla="*/ 0 h 19"/>
                <a:gd name="T30" fmla="*/ 0 w 54"/>
                <a:gd name="T31" fmla="*/ 0 h 19"/>
                <a:gd name="T32" fmla="*/ 0 w 54"/>
                <a:gd name="T33" fmla="*/ 1 h 19"/>
                <a:gd name="T34" fmla="*/ 0 w 54"/>
                <a:gd name="T35" fmla="*/ 1 h 19"/>
                <a:gd name="T36" fmla="*/ 0 w 54"/>
                <a:gd name="T37" fmla="*/ 2 h 19"/>
                <a:gd name="T38" fmla="*/ 0 w 54"/>
                <a:gd name="T39" fmla="*/ 2 h 19"/>
                <a:gd name="T40" fmla="*/ 1 w 54"/>
                <a:gd name="T41" fmla="*/ 1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19">
                  <a:moveTo>
                    <a:pt x="13" y="10"/>
                  </a:moveTo>
                  <a:lnTo>
                    <a:pt x="13" y="12"/>
                  </a:lnTo>
                  <a:lnTo>
                    <a:pt x="13" y="10"/>
                  </a:lnTo>
                  <a:lnTo>
                    <a:pt x="13" y="12"/>
                  </a:lnTo>
                  <a:lnTo>
                    <a:pt x="11" y="13"/>
                  </a:lnTo>
                  <a:lnTo>
                    <a:pt x="14" y="12"/>
                  </a:lnTo>
                  <a:lnTo>
                    <a:pt x="19" y="12"/>
                  </a:lnTo>
                  <a:lnTo>
                    <a:pt x="34" y="15"/>
                  </a:lnTo>
                  <a:lnTo>
                    <a:pt x="49" y="19"/>
                  </a:lnTo>
                  <a:lnTo>
                    <a:pt x="54" y="9"/>
                  </a:lnTo>
                  <a:lnTo>
                    <a:pt x="37" y="3"/>
                  </a:lnTo>
                  <a:lnTo>
                    <a:pt x="20" y="0"/>
                  </a:lnTo>
                  <a:lnTo>
                    <a:pt x="13" y="0"/>
                  </a:lnTo>
                  <a:lnTo>
                    <a:pt x="7" y="2"/>
                  </a:lnTo>
                  <a:lnTo>
                    <a:pt x="2" y="5"/>
                  </a:lnTo>
                  <a:lnTo>
                    <a:pt x="0" y="9"/>
                  </a:lnTo>
                  <a:lnTo>
                    <a:pt x="0" y="12"/>
                  </a:lnTo>
                  <a:lnTo>
                    <a:pt x="2" y="16"/>
                  </a:lnTo>
                  <a:lnTo>
                    <a:pt x="2" y="17"/>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1" name="Freeform 384"/>
            <p:cNvSpPr>
              <a:spLocks/>
            </p:cNvSpPr>
            <p:nvPr/>
          </p:nvSpPr>
          <p:spPr bwMode="auto">
            <a:xfrm>
              <a:off x="5244" y="3725"/>
              <a:ext cx="13" cy="12"/>
            </a:xfrm>
            <a:custGeom>
              <a:avLst/>
              <a:gdLst>
                <a:gd name="T0" fmla="*/ 2 w 24"/>
                <a:gd name="T1" fmla="*/ 3 h 23"/>
                <a:gd name="T2" fmla="*/ 4 w 24"/>
                <a:gd name="T3" fmla="*/ 2 h 23"/>
                <a:gd name="T4" fmla="*/ 3 w 24"/>
                <a:gd name="T5" fmla="*/ 1 h 23"/>
                <a:gd name="T6" fmla="*/ 2 w 24"/>
                <a:gd name="T7" fmla="*/ 0 h 23"/>
                <a:gd name="T8" fmla="*/ 0 w 24"/>
                <a:gd name="T9" fmla="*/ 1 h 23"/>
                <a:gd name="T10" fmla="*/ 1 w 24"/>
                <a:gd name="T11" fmla="*/ 2 h 23"/>
                <a:gd name="T12" fmla="*/ 2 w 24"/>
                <a:gd name="T13" fmla="*/ 3 h 23"/>
                <a:gd name="T14" fmla="*/ 4 w 24"/>
                <a:gd name="T15" fmla="*/ 2 h 23"/>
                <a:gd name="T16" fmla="*/ 2 w 24"/>
                <a:gd name="T17" fmla="*/ 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15" y="23"/>
                  </a:moveTo>
                  <a:lnTo>
                    <a:pt x="24" y="15"/>
                  </a:lnTo>
                  <a:lnTo>
                    <a:pt x="17" y="7"/>
                  </a:lnTo>
                  <a:lnTo>
                    <a:pt x="11" y="0"/>
                  </a:lnTo>
                  <a:lnTo>
                    <a:pt x="0" y="7"/>
                  </a:lnTo>
                  <a:lnTo>
                    <a:pt x="8" y="16"/>
                  </a:lnTo>
                  <a:lnTo>
                    <a:pt x="14" y="23"/>
                  </a:lnTo>
                  <a:lnTo>
                    <a:pt x="23" y="15"/>
                  </a:lnTo>
                  <a:lnTo>
                    <a:pt x="15"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2" name="Freeform 385"/>
            <p:cNvSpPr>
              <a:spLocks/>
            </p:cNvSpPr>
            <p:nvPr/>
          </p:nvSpPr>
          <p:spPr bwMode="auto">
            <a:xfrm>
              <a:off x="5232" y="3724"/>
              <a:ext cx="24" cy="14"/>
            </a:xfrm>
            <a:custGeom>
              <a:avLst/>
              <a:gdLst>
                <a:gd name="T0" fmla="*/ 2 w 47"/>
                <a:gd name="T1" fmla="*/ 3 h 29"/>
                <a:gd name="T2" fmla="*/ 3 w 47"/>
                <a:gd name="T3" fmla="*/ 2 h 29"/>
                <a:gd name="T4" fmla="*/ 2 w 47"/>
                <a:gd name="T5" fmla="*/ 1 h 29"/>
                <a:gd name="T6" fmla="*/ 2 w 47"/>
                <a:gd name="T7" fmla="*/ 1 h 29"/>
                <a:gd name="T8" fmla="*/ 2 w 47"/>
                <a:gd name="T9" fmla="*/ 1 h 29"/>
                <a:gd name="T10" fmla="*/ 2 w 47"/>
                <a:gd name="T11" fmla="*/ 1 h 29"/>
                <a:gd name="T12" fmla="*/ 2 w 47"/>
                <a:gd name="T13" fmla="*/ 1 h 29"/>
                <a:gd name="T14" fmla="*/ 2 w 47"/>
                <a:gd name="T15" fmla="*/ 1 h 29"/>
                <a:gd name="T16" fmla="*/ 2 w 47"/>
                <a:gd name="T17" fmla="*/ 1 h 29"/>
                <a:gd name="T18" fmla="*/ 3 w 47"/>
                <a:gd name="T19" fmla="*/ 1 h 29"/>
                <a:gd name="T20" fmla="*/ 4 w 47"/>
                <a:gd name="T21" fmla="*/ 2 h 29"/>
                <a:gd name="T22" fmla="*/ 5 w 47"/>
                <a:gd name="T23" fmla="*/ 3 h 29"/>
                <a:gd name="T24" fmla="*/ 6 w 47"/>
                <a:gd name="T25" fmla="*/ 2 h 29"/>
                <a:gd name="T26" fmla="*/ 5 w 47"/>
                <a:gd name="T27" fmla="*/ 1 h 29"/>
                <a:gd name="T28" fmla="*/ 4 w 47"/>
                <a:gd name="T29" fmla="*/ 0 h 29"/>
                <a:gd name="T30" fmla="*/ 3 w 47"/>
                <a:gd name="T31" fmla="*/ 0 h 29"/>
                <a:gd name="T32" fmla="*/ 2 w 47"/>
                <a:gd name="T33" fmla="*/ 0 h 29"/>
                <a:gd name="T34" fmla="*/ 1 w 47"/>
                <a:gd name="T35" fmla="*/ 0 h 29"/>
                <a:gd name="T36" fmla="*/ 1 w 47"/>
                <a:gd name="T37" fmla="*/ 0 h 29"/>
                <a:gd name="T38" fmla="*/ 0 w 47"/>
                <a:gd name="T39" fmla="*/ 1 h 29"/>
                <a:gd name="T40" fmla="*/ 0 w 47"/>
                <a:gd name="T41" fmla="*/ 1 h 29"/>
                <a:gd name="T42" fmla="*/ 1 w 47"/>
                <a:gd name="T43" fmla="*/ 2 h 29"/>
                <a:gd name="T44" fmla="*/ 2 w 47"/>
                <a:gd name="T45" fmla="*/ 3 h 29"/>
                <a:gd name="T46" fmla="*/ 2 w 47"/>
                <a:gd name="T47" fmla="*/ 2 h 29"/>
                <a:gd name="T48" fmla="*/ 2 w 47"/>
                <a:gd name="T49" fmla="*/ 3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29">
                  <a:moveTo>
                    <a:pt x="10" y="29"/>
                  </a:moveTo>
                  <a:lnTo>
                    <a:pt x="18" y="20"/>
                  </a:lnTo>
                  <a:lnTo>
                    <a:pt x="13" y="15"/>
                  </a:lnTo>
                  <a:lnTo>
                    <a:pt x="12" y="10"/>
                  </a:lnTo>
                  <a:lnTo>
                    <a:pt x="12" y="12"/>
                  </a:lnTo>
                  <a:lnTo>
                    <a:pt x="10" y="12"/>
                  </a:lnTo>
                  <a:lnTo>
                    <a:pt x="15" y="12"/>
                  </a:lnTo>
                  <a:lnTo>
                    <a:pt x="21" y="15"/>
                  </a:lnTo>
                  <a:lnTo>
                    <a:pt x="29" y="19"/>
                  </a:lnTo>
                  <a:lnTo>
                    <a:pt x="39" y="26"/>
                  </a:lnTo>
                  <a:lnTo>
                    <a:pt x="47" y="18"/>
                  </a:lnTo>
                  <a:lnTo>
                    <a:pt x="36" y="9"/>
                  </a:lnTo>
                  <a:lnTo>
                    <a:pt x="27" y="3"/>
                  </a:lnTo>
                  <a:lnTo>
                    <a:pt x="18" y="0"/>
                  </a:lnTo>
                  <a:lnTo>
                    <a:pt x="10" y="0"/>
                  </a:lnTo>
                  <a:lnTo>
                    <a:pt x="6" y="2"/>
                  </a:lnTo>
                  <a:lnTo>
                    <a:pt x="1" y="5"/>
                  </a:lnTo>
                  <a:lnTo>
                    <a:pt x="0" y="8"/>
                  </a:lnTo>
                  <a:lnTo>
                    <a:pt x="0" y="13"/>
                  </a:lnTo>
                  <a:lnTo>
                    <a:pt x="3" y="20"/>
                  </a:lnTo>
                  <a:lnTo>
                    <a:pt x="9" y="28"/>
                  </a:lnTo>
                  <a:lnTo>
                    <a:pt x="16" y="19"/>
                  </a:lnTo>
                  <a:lnTo>
                    <a:pt x="10" y="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3" name="Freeform 386"/>
            <p:cNvSpPr>
              <a:spLocks/>
            </p:cNvSpPr>
            <p:nvPr/>
          </p:nvSpPr>
          <p:spPr bwMode="auto">
            <a:xfrm>
              <a:off x="5230" y="3727"/>
              <a:ext cx="11" cy="11"/>
            </a:xfrm>
            <a:custGeom>
              <a:avLst/>
              <a:gdLst>
                <a:gd name="T0" fmla="*/ 1 w 21"/>
                <a:gd name="T1" fmla="*/ 1 h 23"/>
                <a:gd name="T2" fmla="*/ 0 w 21"/>
                <a:gd name="T3" fmla="*/ 1 h 23"/>
                <a:gd name="T4" fmla="*/ 1 w 21"/>
                <a:gd name="T5" fmla="*/ 2 h 23"/>
                <a:gd name="T6" fmla="*/ 2 w 21"/>
                <a:gd name="T7" fmla="*/ 2 h 23"/>
                <a:gd name="T8" fmla="*/ 3 w 21"/>
                <a:gd name="T9" fmla="*/ 1 h 23"/>
                <a:gd name="T10" fmla="*/ 2 w 21"/>
                <a:gd name="T11" fmla="*/ 1 h 23"/>
                <a:gd name="T12" fmla="*/ 1 w 21"/>
                <a:gd name="T13" fmla="*/ 0 h 23"/>
                <a:gd name="T14" fmla="*/ 0 w 21"/>
                <a:gd name="T15" fmla="*/ 0 h 23"/>
                <a:gd name="T16" fmla="*/ 1 w 21"/>
                <a:gd name="T17" fmla="*/ 0 h 23"/>
                <a:gd name="T18" fmla="*/ 1 w 21"/>
                <a:gd name="T19" fmla="*/ 0 h 23"/>
                <a:gd name="T20" fmla="*/ 0 w 21"/>
                <a:gd name="T21" fmla="*/ 0 h 23"/>
                <a:gd name="T22" fmla="*/ 1 w 21"/>
                <a:gd name="T23" fmla="*/ 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23">
                  <a:moveTo>
                    <a:pt x="6" y="13"/>
                  </a:moveTo>
                  <a:lnTo>
                    <a:pt x="0" y="12"/>
                  </a:lnTo>
                  <a:lnTo>
                    <a:pt x="6" y="17"/>
                  </a:lnTo>
                  <a:lnTo>
                    <a:pt x="15" y="23"/>
                  </a:lnTo>
                  <a:lnTo>
                    <a:pt x="21" y="13"/>
                  </a:lnTo>
                  <a:lnTo>
                    <a:pt x="15" y="9"/>
                  </a:lnTo>
                  <a:lnTo>
                    <a:pt x="8" y="3"/>
                  </a:lnTo>
                  <a:lnTo>
                    <a:pt x="0" y="2"/>
                  </a:lnTo>
                  <a:lnTo>
                    <a:pt x="8" y="3"/>
                  </a:lnTo>
                  <a:lnTo>
                    <a:pt x="5" y="0"/>
                  </a:lnTo>
                  <a:lnTo>
                    <a:pt x="0" y="2"/>
                  </a:lnTo>
                  <a:lnTo>
                    <a:pt x="6" y="1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4" name="Freeform 387"/>
            <p:cNvSpPr>
              <a:spLocks/>
            </p:cNvSpPr>
            <p:nvPr/>
          </p:nvSpPr>
          <p:spPr bwMode="auto">
            <a:xfrm>
              <a:off x="5211" y="3727"/>
              <a:ext cx="22" cy="7"/>
            </a:xfrm>
            <a:custGeom>
              <a:avLst/>
              <a:gdLst>
                <a:gd name="T0" fmla="*/ 2 w 44"/>
                <a:gd name="T1" fmla="*/ 1 h 14"/>
                <a:gd name="T2" fmla="*/ 2 w 44"/>
                <a:gd name="T3" fmla="*/ 2 h 14"/>
                <a:gd name="T4" fmla="*/ 3 w 44"/>
                <a:gd name="T5" fmla="*/ 2 h 14"/>
                <a:gd name="T6" fmla="*/ 4 w 44"/>
                <a:gd name="T7" fmla="*/ 2 h 14"/>
                <a:gd name="T8" fmla="*/ 5 w 44"/>
                <a:gd name="T9" fmla="*/ 2 h 14"/>
                <a:gd name="T10" fmla="*/ 6 w 44"/>
                <a:gd name="T11" fmla="*/ 2 h 14"/>
                <a:gd name="T12" fmla="*/ 5 w 44"/>
                <a:gd name="T13" fmla="*/ 0 h 14"/>
                <a:gd name="T14" fmla="*/ 5 w 44"/>
                <a:gd name="T15" fmla="*/ 1 h 14"/>
                <a:gd name="T16" fmla="*/ 4 w 44"/>
                <a:gd name="T17" fmla="*/ 1 h 14"/>
                <a:gd name="T18" fmla="*/ 3 w 44"/>
                <a:gd name="T19" fmla="*/ 1 h 14"/>
                <a:gd name="T20" fmla="*/ 3 w 44"/>
                <a:gd name="T21" fmla="*/ 1 h 14"/>
                <a:gd name="T22" fmla="*/ 3 w 44"/>
                <a:gd name="T23" fmla="*/ 2 h 14"/>
                <a:gd name="T24" fmla="*/ 2 w 44"/>
                <a:gd name="T25" fmla="*/ 1 h 14"/>
                <a:gd name="T26" fmla="*/ 0 w 44"/>
                <a:gd name="T27" fmla="*/ 1 h 14"/>
                <a:gd name="T28" fmla="*/ 2 w 44"/>
                <a:gd name="T29" fmla="*/ 2 h 14"/>
                <a:gd name="T30" fmla="*/ 2 w 44"/>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14">
                  <a:moveTo>
                    <a:pt x="12" y="1"/>
                  </a:moveTo>
                  <a:lnTo>
                    <a:pt x="13" y="12"/>
                  </a:lnTo>
                  <a:lnTo>
                    <a:pt x="21" y="14"/>
                  </a:lnTo>
                  <a:lnTo>
                    <a:pt x="30" y="14"/>
                  </a:lnTo>
                  <a:lnTo>
                    <a:pt x="38" y="12"/>
                  </a:lnTo>
                  <a:lnTo>
                    <a:pt x="44" y="11"/>
                  </a:lnTo>
                  <a:lnTo>
                    <a:pt x="38" y="0"/>
                  </a:lnTo>
                  <a:lnTo>
                    <a:pt x="35" y="1"/>
                  </a:lnTo>
                  <a:lnTo>
                    <a:pt x="29" y="1"/>
                  </a:lnTo>
                  <a:lnTo>
                    <a:pt x="23" y="1"/>
                  </a:lnTo>
                  <a:lnTo>
                    <a:pt x="17" y="1"/>
                  </a:lnTo>
                  <a:lnTo>
                    <a:pt x="18" y="11"/>
                  </a:lnTo>
                  <a:lnTo>
                    <a:pt x="12" y="1"/>
                  </a:lnTo>
                  <a:lnTo>
                    <a:pt x="0" y="8"/>
                  </a:lnTo>
                  <a:lnTo>
                    <a:pt x="13" y="12"/>
                  </a:lnTo>
                  <a:lnTo>
                    <a:pt x="12"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5" name="Freeform 388"/>
            <p:cNvSpPr>
              <a:spLocks/>
            </p:cNvSpPr>
            <p:nvPr/>
          </p:nvSpPr>
          <p:spPr bwMode="auto">
            <a:xfrm>
              <a:off x="5197" y="3704"/>
              <a:ext cx="15" cy="10"/>
            </a:xfrm>
            <a:custGeom>
              <a:avLst/>
              <a:gdLst>
                <a:gd name="T0" fmla="*/ 4 w 29"/>
                <a:gd name="T1" fmla="*/ 1 h 18"/>
                <a:gd name="T2" fmla="*/ 4 w 29"/>
                <a:gd name="T3" fmla="*/ 0 h 18"/>
                <a:gd name="T4" fmla="*/ 3 w 29"/>
                <a:gd name="T5" fmla="*/ 0 h 18"/>
                <a:gd name="T6" fmla="*/ 2 w 29"/>
                <a:gd name="T7" fmla="*/ 1 h 18"/>
                <a:gd name="T8" fmla="*/ 1 w 29"/>
                <a:gd name="T9" fmla="*/ 1 h 18"/>
                <a:gd name="T10" fmla="*/ 0 w 29"/>
                <a:gd name="T11" fmla="*/ 2 h 18"/>
                <a:gd name="T12" fmla="*/ 2 w 29"/>
                <a:gd name="T13" fmla="*/ 3 h 18"/>
                <a:gd name="T14" fmla="*/ 2 w 29"/>
                <a:gd name="T15" fmla="*/ 2 h 18"/>
                <a:gd name="T16" fmla="*/ 3 w 29"/>
                <a:gd name="T17" fmla="*/ 2 h 18"/>
                <a:gd name="T18" fmla="*/ 3 w 29"/>
                <a:gd name="T19" fmla="*/ 2 h 18"/>
                <a:gd name="T20" fmla="*/ 3 w 29"/>
                <a:gd name="T21" fmla="*/ 2 h 18"/>
                <a:gd name="T22" fmla="*/ 3 w 29"/>
                <a:gd name="T23" fmla="*/ 2 h 18"/>
                <a:gd name="T24" fmla="*/ 4 w 29"/>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18">
                  <a:moveTo>
                    <a:pt x="29" y="3"/>
                  </a:moveTo>
                  <a:lnTo>
                    <a:pt x="25" y="0"/>
                  </a:lnTo>
                  <a:lnTo>
                    <a:pt x="19" y="0"/>
                  </a:lnTo>
                  <a:lnTo>
                    <a:pt x="12" y="1"/>
                  </a:lnTo>
                  <a:lnTo>
                    <a:pt x="6" y="4"/>
                  </a:lnTo>
                  <a:lnTo>
                    <a:pt x="0" y="10"/>
                  </a:lnTo>
                  <a:lnTo>
                    <a:pt x="11" y="18"/>
                  </a:lnTo>
                  <a:lnTo>
                    <a:pt x="14" y="14"/>
                  </a:lnTo>
                  <a:lnTo>
                    <a:pt x="17" y="13"/>
                  </a:lnTo>
                  <a:lnTo>
                    <a:pt x="20" y="11"/>
                  </a:lnTo>
                  <a:lnTo>
                    <a:pt x="23" y="13"/>
                  </a:lnTo>
                  <a:lnTo>
                    <a:pt x="19" y="10"/>
                  </a:lnTo>
                  <a:lnTo>
                    <a:pt x="29"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6" name="Freeform 389"/>
            <p:cNvSpPr>
              <a:spLocks/>
            </p:cNvSpPr>
            <p:nvPr/>
          </p:nvSpPr>
          <p:spPr bwMode="auto">
            <a:xfrm>
              <a:off x="5206" y="3706"/>
              <a:ext cx="15" cy="16"/>
            </a:xfrm>
            <a:custGeom>
              <a:avLst/>
              <a:gdLst>
                <a:gd name="T0" fmla="*/ 3 w 29"/>
                <a:gd name="T1" fmla="*/ 4 h 31"/>
                <a:gd name="T2" fmla="*/ 4 w 29"/>
                <a:gd name="T3" fmla="*/ 3 h 31"/>
                <a:gd name="T4" fmla="*/ 3 w 29"/>
                <a:gd name="T5" fmla="*/ 2 h 31"/>
                <a:gd name="T6" fmla="*/ 2 w 29"/>
                <a:gd name="T7" fmla="*/ 0 h 31"/>
                <a:gd name="T8" fmla="*/ 0 w 29"/>
                <a:gd name="T9" fmla="*/ 1 h 31"/>
                <a:gd name="T10" fmla="*/ 2 w 29"/>
                <a:gd name="T11" fmla="*/ 3 h 31"/>
                <a:gd name="T12" fmla="*/ 3 w 29"/>
                <a:gd name="T13" fmla="*/ 4 h 31"/>
                <a:gd name="T14" fmla="*/ 4 w 29"/>
                <a:gd name="T15" fmla="*/ 3 h 31"/>
                <a:gd name="T16" fmla="*/ 3 w 29"/>
                <a:gd name="T17" fmla="*/ 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1">
                  <a:moveTo>
                    <a:pt x="21" y="31"/>
                  </a:moveTo>
                  <a:lnTo>
                    <a:pt x="29" y="21"/>
                  </a:lnTo>
                  <a:lnTo>
                    <a:pt x="19" y="11"/>
                  </a:lnTo>
                  <a:lnTo>
                    <a:pt x="10" y="0"/>
                  </a:lnTo>
                  <a:lnTo>
                    <a:pt x="0" y="7"/>
                  </a:lnTo>
                  <a:lnTo>
                    <a:pt x="9" y="18"/>
                  </a:lnTo>
                  <a:lnTo>
                    <a:pt x="19" y="30"/>
                  </a:lnTo>
                  <a:lnTo>
                    <a:pt x="29" y="21"/>
                  </a:lnTo>
                  <a:lnTo>
                    <a:pt x="21"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7" name="Freeform 390"/>
            <p:cNvSpPr>
              <a:spLocks/>
            </p:cNvSpPr>
            <p:nvPr/>
          </p:nvSpPr>
          <p:spPr bwMode="auto">
            <a:xfrm>
              <a:off x="5197" y="3708"/>
              <a:ext cx="24" cy="14"/>
            </a:xfrm>
            <a:custGeom>
              <a:avLst/>
              <a:gdLst>
                <a:gd name="T0" fmla="*/ 0 w 48"/>
                <a:gd name="T1" fmla="*/ 1 h 27"/>
                <a:gd name="T2" fmla="*/ 1 w 48"/>
                <a:gd name="T3" fmla="*/ 2 h 27"/>
                <a:gd name="T4" fmla="*/ 2 w 48"/>
                <a:gd name="T5" fmla="*/ 2 h 27"/>
                <a:gd name="T6" fmla="*/ 2 w 48"/>
                <a:gd name="T7" fmla="*/ 2 h 27"/>
                <a:gd name="T8" fmla="*/ 3 w 48"/>
                <a:gd name="T9" fmla="*/ 2 h 27"/>
                <a:gd name="T10" fmla="*/ 3 w 48"/>
                <a:gd name="T11" fmla="*/ 2 h 27"/>
                <a:gd name="T12" fmla="*/ 4 w 48"/>
                <a:gd name="T13" fmla="*/ 3 h 27"/>
                <a:gd name="T14" fmla="*/ 5 w 48"/>
                <a:gd name="T15" fmla="*/ 4 h 27"/>
                <a:gd name="T16" fmla="*/ 6 w 48"/>
                <a:gd name="T17" fmla="*/ 3 h 27"/>
                <a:gd name="T18" fmla="*/ 5 w 48"/>
                <a:gd name="T19" fmla="*/ 2 h 27"/>
                <a:gd name="T20" fmla="*/ 4 w 48"/>
                <a:gd name="T21" fmla="*/ 1 h 27"/>
                <a:gd name="T22" fmla="*/ 3 w 48"/>
                <a:gd name="T23" fmla="*/ 1 h 27"/>
                <a:gd name="T24" fmla="*/ 2 w 48"/>
                <a:gd name="T25" fmla="*/ 1 h 27"/>
                <a:gd name="T26" fmla="*/ 2 w 48"/>
                <a:gd name="T27" fmla="*/ 0 h 27"/>
                <a:gd name="T28" fmla="*/ 1 w 48"/>
                <a:gd name="T29" fmla="*/ 1 h 27"/>
                <a:gd name="T30" fmla="*/ 2 w 48"/>
                <a:gd name="T31" fmla="*/ 2 h 27"/>
                <a:gd name="T32" fmla="*/ 0 w 48"/>
                <a:gd name="T33" fmla="*/ 1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27">
                  <a:moveTo>
                    <a:pt x="0" y="3"/>
                  </a:moveTo>
                  <a:lnTo>
                    <a:pt x="8" y="13"/>
                  </a:lnTo>
                  <a:lnTo>
                    <a:pt x="9" y="13"/>
                  </a:lnTo>
                  <a:lnTo>
                    <a:pt x="14" y="13"/>
                  </a:lnTo>
                  <a:lnTo>
                    <a:pt x="17" y="14"/>
                  </a:lnTo>
                  <a:lnTo>
                    <a:pt x="22" y="16"/>
                  </a:lnTo>
                  <a:lnTo>
                    <a:pt x="31" y="20"/>
                  </a:lnTo>
                  <a:lnTo>
                    <a:pt x="40" y="27"/>
                  </a:lnTo>
                  <a:lnTo>
                    <a:pt x="48" y="17"/>
                  </a:lnTo>
                  <a:lnTo>
                    <a:pt x="37" y="10"/>
                  </a:lnTo>
                  <a:lnTo>
                    <a:pt x="28" y="4"/>
                  </a:lnTo>
                  <a:lnTo>
                    <a:pt x="22" y="3"/>
                  </a:lnTo>
                  <a:lnTo>
                    <a:pt x="15" y="1"/>
                  </a:lnTo>
                  <a:lnTo>
                    <a:pt x="9" y="0"/>
                  </a:lnTo>
                  <a:lnTo>
                    <a:pt x="3" y="1"/>
                  </a:lnTo>
                  <a:lnTo>
                    <a:pt x="11" y="11"/>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8" name="Freeform 391"/>
            <p:cNvSpPr>
              <a:spLocks/>
            </p:cNvSpPr>
            <p:nvPr/>
          </p:nvSpPr>
          <p:spPr bwMode="auto">
            <a:xfrm>
              <a:off x="5225" y="3726"/>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3" y="0"/>
                  </a:lnTo>
                  <a:lnTo>
                    <a:pt x="2" y="0"/>
                  </a:lnTo>
                  <a:lnTo>
                    <a:pt x="0" y="1"/>
                  </a:lnTo>
                  <a:lnTo>
                    <a:pt x="2" y="3"/>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09" name="Freeform 392"/>
            <p:cNvSpPr>
              <a:spLocks/>
            </p:cNvSpPr>
            <p:nvPr/>
          </p:nvSpPr>
          <p:spPr bwMode="auto">
            <a:xfrm>
              <a:off x="5225" y="3726"/>
              <a:ext cx="6" cy="6"/>
            </a:xfrm>
            <a:custGeom>
              <a:avLst/>
              <a:gdLst>
                <a:gd name="T0" fmla="*/ 2 w 12"/>
                <a:gd name="T1" fmla="*/ 1 h 11"/>
                <a:gd name="T2" fmla="*/ 1 w 12"/>
                <a:gd name="T3" fmla="*/ 0 h 11"/>
                <a:gd name="T4" fmla="*/ 0 w 12"/>
                <a:gd name="T5" fmla="*/ 1 h 11"/>
                <a:gd name="T6" fmla="*/ 2 w 12"/>
                <a:gd name="T7" fmla="*/ 2 h 11"/>
                <a:gd name="T8" fmla="*/ 2 w 12"/>
                <a:gd name="T9" fmla="*/ 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1">
                  <a:moveTo>
                    <a:pt x="12" y="8"/>
                  </a:moveTo>
                  <a:lnTo>
                    <a:pt x="3" y="0"/>
                  </a:lnTo>
                  <a:lnTo>
                    <a:pt x="0" y="3"/>
                  </a:lnTo>
                  <a:lnTo>
                    <a:pt x="10" y="11"/>
                  </a:lnTo>
                  <a:lnTo>
                    <a:pt x="12"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0" name="Freeform 393"/>
            <p:cNvSpPr>
              <a:spLocks/>
            </p:cNvSpPr>
            <p:nvPr/>
          </p:nvSpPr>
          <p:spPr bwMode="auto">
            <a:xfrm>
              <a:off x="5231" y="3730"/>
              <a:ext cx="1" cy="2"/>
            </a:xfrm>
            <a:custGeom>
              <a:avLst/>
              <a:gdLst>
                <a:gd name="T0" fmla="*/ 0 w 4"/>
                <a:gd name="T1" fmla="*/ 1 h 3"/>
                <a:gd name="T2" fmla="*/ 0 w 4"/>
                <a:gd name="T3" fmla="*/ 1 h 3"/>
                <a:gd name="T4" fmla="*/ 0 w 4"/>
                <a:gd name="T5" fmla="*/ 1 h 3"/>
                <a:gd name="T6" fmla="*/ 0 w 4"/>
                <a:gd name="T7" fmla="*/ 1 h 3"/>
                <a:gd name="T8" fmla="*/ 0 w 4"/>
                <a:gd name="T9" fmla="*/ 0 h 3"/>
                <a:gd name="T10" fmla="*/ 0 w 4"/>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3">
                  <a:moveTo>
                    <a:pt x="0" y="3"/>
                  </a:moveTo>
                  <a:lnTo>
                    <a:pt x="2" y="3"/>
                  </a:lnTo>
                  <a:lnTo>
                    <a:pt x="4" y="3"/>
                  </a:lnTo>
                  <a:lnTo>
                    <a:pt x="4" y="2"/>
                  </a:lnTo>
                  <a:lnTo>
                    <a:pt x="2"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1" name="Freeform 394"/>
            <p:cNvSpPr>
              <a:spLocks/>
            </p:cNvSpPr>
            <p:nvPr/>
          </p:nvSpPr>
          <p:spPr bwMode="auto">
            <a:xfrm>
              <a:off x="5303" y="3750"/>
              <a:ext cx="2" cy="2"/>
            </a:xfrm>
            <a:custGeom>
              <a:avLst/>
              <a:gdLst>
                <a:gd name="T0" fmla="*/ 0 w 5"/>
                <a:gd name="T1" fmla="*/ 1 h 3"/>
                <a:gd name="T2" fmla="*/ 0 w 5"/>
                <a:gd name="T3" fmla="*/ 1 h 3"/>
                <a:gd name="T4" fmla="*/ 0 w 5"/>
                <a:gd name="T5" fmla="*/ 1 h 3"/>
                <a:gd name="T6" fmla="*/ 0 w 5"/>
                <a:gd name="T7" fmla="*/ 1 h 3"/>
                <a:gd name="T8" fmla="*/ 0 w 5"/>
                <a:gd name="T9" fmla="*/ 0 h 3"/>
                <a:gd name="T10" fmla="*/ 0 w 5"/>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3"/>
                  </a:moveTo>
                  <a:lnTo>
                    <a:pt x="2" y="3"/>
                  </a:lnTo>
                  <a:lnTo>
                    <a:pt x="3" y="3"/>
                  </a:lnTo>
                  <a:lnTo>
                    <a:pt x="5" y="2"/>
                  </a:lnTo>
                  <a:lnTo>
                    <a:pt x="3"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2" name="Freeform 395"/>
            <p:cNvSpPr>
              <a:spLocks/>
            </p:cNvSpPr>
            <p:nvPr/>
          </p:nvSpPr>
          <p:spPr bwMode="auto">
            <a:xfrm>
              <a:off x="5282" y="3734"/>
              <a:ext cx="22" cy="18"/>
            </a:xfrm>
            <a:custGeom>
              <a:avLst/>
              <a:gdLst>
                <a:gd name="T0" fmla="*/ 0 w 44"/>
                <a:gd name="T1" fmla="*/ 1 h 36"/>
                <a:gd name="T2" fmla="*/ 2 w 44"/>
                <a:gd name="T3" fmla="*/ 2 h 36"/>
                <a:gd name="T4" fmla="*/ 3 w 44"/>
                <a:gd name="T5" fmla="*/ 3 h 36"/>
                <a:gd name="T6" fmla="*/ 5 w 44"/>
                <a:gd name="T7" fmla="*/ 4 h 36"/>
                <a:gd name="T8" fmla="*/ 6 w 44"/>
                <a:gd name="T9" fmla="*/ 5 h 36"/>
                <a:gd name="T10" fmla="*/ 6 w 44"/>
                <a:gd name="T11" fmla="*/ 5 h 36"/>
                <a:gd name="T12" fmla="*/ 5 w 44"/>
                <a:gd name="T13" fmla="*/ 3 h 36"/>
                <a:gd name="T14" fmla="*/ 4 w 44"/>
                <a:gd name="T15" fmla="*/ 2 h 36"/>
                <a:gd name="T16" fmla="*/ 2 w 44"/>
                <a:gd name="T17" fmla="*/ 1 h 36"/>
                <a:gd name="T18" fmla="*/ 1 w 44"/>
                <a:gd name="T19" fmla="*/ 0 h 36"/>
                <a:gd name="T20" fmla="*/ 0 w 44"/>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 h="36">
                  <a:moveTo>
                    <a:pt x="0" y="5"/>
                  </a:moveTo>
                  <a:lnTo>
                    <a:pt x="12" y="10"/>
                  </a:lnTo>
                  <a:lnTo>
                    <a:pt x="23" y="18"/>
                  </a:lnTo>
                  <a:lnTo>
                    <a:pt x="34" y="26"/>
                  </a:lnTo>
                  <a:lnTo>
                    <a:pt x="41" y="36"/>
                  </a:lnTo>
                  <a:lnTo>
                    <a:pt x="44" y="33"/>
                  </a:lnTo>
                  <a:lnTo>
                    <a:pt x="37" y="23"/>
                  </a:lnTo>
                  <a:lnTo>
                    <a:pt x="26" y="13"/>
                  </a:lnTo>
                  <a:lnTo>
                    <a:pt x="14" y="6"/>
                  </a:lnTo>
                  <a:lnTo>
                    <a:pt x="1"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3" name="Freeform 396"/>
            <p:cNvSpPr>
              <a:spLocks/>
            </p:cNvSpPr>
            <p:nvPr/>
          </p:nvSpPr>
          <p:spPr bwMode="auto">
            <a:xfrm>
              <a:off x="5281" y="3734"/>
              <a:ext cx="2" cy="2"/>
            </a:xfrm>
            <a:custGeom>
              <a:avLst/>
              <a:gdLst>
                <a:gd name="T0" fmla="*/ 1 w 3"/>
                <a:gd name="T1" fmla="*/ 0 h 5"/>
                <a:gd name="T2" fmla="*/ 1 w 3"/>
                <a:gd name="T3" fmla="*/ 0 h 5"/>
                <a:gd name="T4" fmla="*/ 0 w 3"/>
                <a:gd name="T5" fmla="*/ 0 h 5"/>
                <a:gd name="T6" fmla="*/ 0 w 3"/>
                <a:gd name="T7" fmla="*/ 0 h 5"/>
                <a:gd name="T8" fmla="*/ 1 w 3"/>
                <a:gd name="T9" fmla="*/ 0 h 5"/>
                <a:gd name="T10" fmla="*/ 1 w 3"/>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3" y="0"/>
                  </a:moveTo>
                  <a:lnTo>
                    <a:pt x="2" y="0"/>
                  </a:lnTo>
                  <a:lnTo>
                    <a:pt x="0" y="2"/>
                  </a:lnTo>
                  <a:lnTo>
                    <a:pt x="0" y="3"/>
                  </a:lnTo>
                  <a:lnTo>
                    <a:pt x="2" y="5"/>
                  </a:lnTo>
                  <a:lnTo>
                    <a:pt x="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4" name="Freeform 397"/>
            <p:cNvSpPr>
              <a:spLocks/>
            </p:cNvSpPr>
            <p:nvPr/>
          </p:nvSpPr>
          <p:spPr bwMode="auto">
            <a:xfrm>
              <a:off x="5241" y="3720"/>
              <a:ext cx="2" cy="2"/>
            </a:xfrm>
            <a:custGeom>
              <a:avLst/>
              <a:gdLst>
                <a:gd name="T0" fmla="*/ 0 w 5"/>
                <a:gd name="T1" fmla="*/ 0 h 3"/>
                <a:gd name="T2" fmla="*/ 0 w 5"/>
                <a:gd name="T3" fmla="*/ 0 h 3"/>
                <a:gd name="T4" fmla="*/ 0 w 5"/>
                <a:gd name="T5" fmla="*/ 0 h 3"/>
                <a:gd name="T6" fmla="*/ 0 w 5"/>
                <a:gd name="T7" fmla="*/ 1 h 3"/>
                <a:gd name="T8" fmla="*/ 0 w 5"/>
                <a:gd name="T9" fmla="*/ 1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5" y="0"/>
                  </a:moveTo>
                  <a:lnTo>
                    <a:pt x="3" y="0"/>
                  </a:lnTo>
                  <a:lnTo>
                    <a:pt x="2" y="0"/>
                  </a:lnTo>
                  <a:lnTo>
                    <a:pt x="0" y="2"/>
                  </a:lnTo>
                  <a:lnTo>
                    <a:pt x="0" y="3"/>
                  </a:lnTo>
                  <a:lnTo>
                    <a:pt x="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5" name="Freeform 398"/>
            <p:cNvSpPr>
              <a:spLocks/>
            </p:cNvSpPr>
            <p:nvPr/>
          </p:nvSpPr>
          <p:spPr bwMode="auto">
            <a:xfrm>
              <a:off x="5241" y="3720"/>
              <a:ext cx="30" cy="25"/>
            </a:xfrm>
            <a:custGeom>
              <a:avLst/>
              <a:gdLst>
                <a:gd name="T0" fmla="*/ 7 w 61"/>
                <a:gd name="T1" fmla="*/ 6 h 50"/>
                <a:gd name="T2" fmla="*/ 7 w 61"/>
                <a:gd name="T3" fmla="*/ 6 h 50"/>
                <a:gd name="T4" fmla="*/ 5 w 61"/>
                <a:gd name="T5" fmla="*/ 5 h 50"/>
                <a:gd name="T6" fmla="*/ 3 w 61"/>
                <a:gd name="T7" fmla="*/ 4 h 50"/>
                <a:gd name="T8" fmla="*/ 2 w 61"/>
                <a:gd name="T9" fmla="*/ 2 h 50"/>
                <a:gd name="T10" fmla="*/ 0 w 61"/>
                <a:gd name="T11" fmla="*/ 0 h 50"/>
                <a:gd name="T12" fmla="*/ 0 w 61"/>
                <a:gd name="T13" fmla="*/ 1 h 50"/>
                <a:gd name="T14" fmla="*/ 1 w 61"/>
                <a:gd name="T15" fmla="*/ 3 h 50"/>
                <a:gd name="T16" fmla="*/ 3 w 61"/>
                <a:gd name="T17" fmla="*/ 4 h 50"/>
                <a:gd name="T18" fmla="*/ 5 w 61"/>
                <a:gd name="T19" fmla="*/ 6 h 50"/>
                <a:gd name="T20" fmla="*/ 7 w 61"/>
                <a:gd name="T21" fmla="*/ 7 h 50"/>
                <a:gd name="T22" fmla="*/ 7 w 61"/>
                <a:gd name="T23" fmla="*/ 7 h 50"/>
                <a:gd name="T24" fmla="*/ 7 w 61"/>
                <a:gd name="T25" fmla="*/ 7 h 50"/>
                <a:gd name="T26" fmla="*/ 7 w 61"/>
                <a:gd name="T27" fmla="*/ 7 h 50"/>
                <a:gd name="T28" fmla="*/ 7 w 61"/>
                <a:gd name="T29" fmla="*/ 7 h 50"/>
                <a:gd name="T30" fmla="*/ 7 w 61"/>
                <a:gd name="T31" fmla="*/ 6 h 50"/>
                <a:gd name="T32" fmla="*/ 7 w 61"/>
                <a:gd name="T33" fmla="*/ 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50">
                  <a:moveTo>
                    <a:pt x="60" y="46"/>
                  </a:moveTo>
                  <a:lnTo>
                    <a:pt x="60" y="46"/>
                  </a:lnTo>
                  <a:lnTo>
                    <a:pt x="45" y="39"/>
                  </a:lnTo>
                  <a:lnTo>
                    <a:pt x="31" y="29"/>
                  </a:lnTo>
                  <a:lnTo>
                    <a:pt x="17" y="16"/>
                  </a:lnTo>
                  <a:lnTo>
                    <a:pt x="5" y="0"/>
                  </a:lnTo>
                  <a:lnTo>
                    <a:pt x="0" y="3"/>
                  </a:lnTo>
                  <a:lnTo>
                    <a:pt x="14" y="19"/>
                  </a:lnTo>
                  <a:lnTo>
                    <a:pt x="28" y="32"/>
                  </a:lnTo>
                  <a:lnTo>
                    <a:pt x="42" y="42"/>
                  </a:lnTo>
                  <a:lnTo>
                    <a:pt x="58" y="50"/>
                  </a:lnTo>
                  <a:lnTo>
                    <a:pt x="60" y="50"/>
                  </a:lnTo>
                  <a:lnTo>
                    <a:pt x="61" y="49"/>
                  </a:lnTo>
                  <a:lnTo>
                    <a:pt x="61" y="47"/>
                  </a:lnTo>
                  <a:lnTo>
                    <a:pt x="60" y="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6" name="Freeform 399"/>
            <p:cNvSpPr>
              <a:spLocks/>
            </p:cNvSpPr>
            <p:nvPr/>
          </p:nvSpPr>
          <p:spPr bwMode="auto">
            <a:xfrm>
              <a:off x="5270" y="3743"/>
              <a:ext cx="23" cy="18"/>
            </a:xfrm>
            <a:custGeom>
              <a:avLst/>
              <a:gdLst>
                <a:gd name="T0" fmla="*/ 5 w 48"/>
                <a:gd name="T1" fmla="*/ 5 h 36"/>
                <a:gd name="T2" fmla="*/ 4 w 48"/>
                <a:gd name="T3" fmla="*/ 3 h 36"/>
                <a:gd name="T4" fmla="*/ 3 w 48"/>
                <a:gd name="T5" fmla="*/ 2 h 36"/>
                <a:gd name="T6" fmla="*/ 3 w 48"/>
                <a:gd name="T7" fmla="*/ 2 h 36"/>
                <a:gd name="T8" fmla="*/ 2 w 48"/>
                <a:gd name="T9" fmla="*/ 1 h 36"/>
                <a:gd name="T10" fmla="*/ 1 w 48"/>
                <a:gd name="T11" fmla="*/ 1 h 36"/>
                <a:gd name="T12" fmla="*/ 0 w 48"/>
                <a:gd name="T13" fmla="*/ 0 h 36"/>
                <a:gd name="T14" fmla="*/ 0 w 48"/>
                <a:gd name="T15" fmla="*/ 1 h 36"/>
                <a:gd name="T16" fmla="*/ 1 w 48"/>
                <a:gd name="T17" fmla="*/ 1 h 36"/>
                <a:gd name="T18" fmla="*/ 2 w 48"/>
                <a:gd name="T19" fmla="*/ 2 h 36"/>
                <a:gd name="T20" fmla="*/ 2 w 48"/>
                <a:gd name="T21" fmla="*/ 2 h 36"/>
                <a:gd name="T22" fmla="*/ 3 w 48"/>
                <a:gd name="T23" fmla="*/ 3 h 36"/>
                <a:gd name="T24" fmla="*/ 4 w 48"/>
                <a:gd name="T25" fmla="*/ 4 h 36"/>
                <a:gd name="T26" fmla="*/ 5 w 48"/>
                <a:gd name="T27" fmla="*/ 5 h 36"/>
                <a:gd name="T28" fmla="*/ 5 w 48"/>
                <a:gd name="T29" fmla="*/ 5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36">
                  <a:moveTo>
                    <a:pt x="48" y="33"/>
                  </a:moveTo>
                  <a:lnTo>
                    <a:pt x="39" y="23"/>
                  </a:lnTo>
                  <a:lnTo>
                    <a:pt x="29" y="14"/>
                  </a:lnTo>
                  <a:lnTo>
                    <a:pt x="25" y="10"/>
                  </a:lnTo>
                  <a:lnTo>
                    <a:pt x="19" y="6"/>
                  </a:lnTo>
                  <a:lnTo>
                    <a:pt x="11" y="3"/>
                  </a:lnTo>
                  <a:lnTo>
                    <a:pt x="2" y="0"/>
                  </a:lnTo>
                  <a:lnTo>
                    <a:pt x="0" y="4"/>
                  </a:lnTo>
                  <a:lnTo>
                    <a:pt x="10" y="7"/>
                  </a:lnTo>
                  <a:lnTo>
                    <a:pt x="16" y="10"/>
                  </a:lnTo>
                  <a:lnTo>
                    <a:pt x="22" y="13"/>
                  </a:lnTo>
                  <a:lnTo>
                    <a:pt x="26" y="17"/>
                  </a:lnTo>
                  <a:lnTo>
                    <a:pt x="36" y="26"/>
                  </a:lnTo>
                  <a:lnTo>
                    <a:pt x="45" y="36"/>
                  </a:lnTo>
                  <a:lnTo>
                    <a:pt x="48"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7" name="Freeform 400"/>
            <p:cNvSpPr>
              <a:spLocks/>
            </p:cNvSpPr>
            <p:nvPr/>
          </p:nvSpPr>
          <p:spPr bwMode="auto">
            <a:xfrm>
              <a:off x="5292" y="3759"/>
              <a:ext cx="1" cy="3"/>
            </a:xfrm>
            <a:custGeom>
              <a:avLst/>
              <a:gdLst>
                <a:gd name="T0" fmla="*/ 0 w 3"/>
                <a:gd name="T1" fmla="*/ 2 h 4"/>
                <a:gd name="T2" fmla="*/ 0 w 3"/>
                <a:gd name="T3" fmla="*/ 2 h 4"/>
                <a:gd name="T4" fmla="*/ 0 w 3"/>
                <a:gd name="T5" fmla="*/ 2 h 4"/>
                <a:gd name="T6" fmla="*/ 0 w 3"/>
                <a:gd name="T7" fmla="*/ 1 h 4"/>
                <a:gd name="T8" fmla="*/ 0 w 3"/>
                <a:gd name="T9" fmla="*/ 0 h 4"/>
                <a:gd name="T10" fmla="*/ 0 w 3"/>
                <a:gd name="T11" fmla="*/ 2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3"/>
                  </a:moveTo>
                  <a:lnTo>
                    <a:pt x="1" y="4"/>
                  </a:lnTo>
                  <a:lnTo>
                    <a:pt x="3" y="3"/>
                  </a:lnTo>
                  <a:lnTo>
                    <a:pt x="3" y="1"/>
                  </a:lnTo>
                  <a:lnTo>
                    <a:pt x="3"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8" name="Freeform 401"/>
            <p:cNvSpPr>
              <a:spLocks/>
            </p:cNvSpPr>
            <p:nvPr/>
          </p:nvSpPr>
          <p:spPr bwMode="auto">
            <a:xfrm>
              <a:off x="5207" y="3706"/>
              <a:ext cx="2" cy="2"/>
            </a:xfrm>
            <a:custGeom>
              <a:avLst/>
              <a:gdLst>
                <a:gd name="T0" fmla="*/ 0 w 5"/>
                <a:gd name="T1" fmla="*/ 1 h 4"/>
                <a:gd name="T2" fmla="*/ 0 w 5"/>
                <a:gd name="T3" fmla="*/ 0 h 4"/>
                <a:gd name="T4" fmla="*/ 0 w 5"/>
                <a:gd name="T5" fmla="*/ 0 h 4"/>
                <a:gd name="T6" fmla="*/ 0 w 5"/>
                <a:gd name="T7" fmla="*/ 1 h 4"/>
                <a:gd name="T8" fmla="*/ 0 w 5"/>
                <a:gd name="T9" fmla="*/ 1 h 4"/>
                <a:gd name="T10" fmla="*/ 0 w 5"/>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4">
                  <a:moveTo>
                    <a:pt x="5" y="1"/>
                  </a:moveTo>
                  <a:lnTo>
                    <a:pt x="3" y="0"/>
                  </a:lnTo>
                  <a:lnTo>
                    <a:pt x="2" y="0"/>
                  </a:lnTo>
                  <a:lnTo>
                    <a:pt x="0" y="1"/>
                  </a:lnTo>
                  <a:lnTo>
                    <a:pt x="0" y="4"/>
                  </a:lnTo>
                  <a:lnTo>
                    <a:pt x="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19" name="Freeform 402"/>
            <p:cNvSpPr>
              <a:spLocks/>
            </p:cNvSpPr>
            <p:nvPr/>
          </p:nvSpPr>
          <p:spPr bwMode="auto">
            <a:xfrm>
              <a:off x="5207" y="3707"/>
              <a:ext cx="12" cy="12"/>
            </a:xfrm>
            <a:custGeom>
              <a:avLst/>
              <a:gdLst>
                <a:gd name="T0" fmla="*/ 3 w 25"/>
                <a:gd name="T1" fmla="*/ 2 h 26"/>
                <a:gd name="T2" fmla="*/ 1 w 25"/>
                <a:gd name="T3" fmla="*/ 1 h 26"/>
                <a:gd name="T4" fmla="*/ 0 w 25"/>
                <a:gd name="T5" fmla="*/ 0 h 26"/>
                <a:gd name="T6" fmla="*/ 0 w 25"/>
                <a:gd name="T7" fmla="*/ 0 h 26"/>
                <a:gd name="T8" fmla="*/ 1 w 25"/>
                <a:gd name="T9" fmla="*/ 1 h 26"/>
                <a:gd name="T10" fmla="*/ 2 w 25"/>
                <a:gd name="T11" fmla="*/ 3 h 26"/>
                <a:gd name="T12" fmla="*/ 3 w 25"/>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6">
                  <a:moveTo>
                    <a:pt x="25" y="23"/>
                  </a:moveTo>
                  <a:lnTo>
                    <a:pt x="14" y="11"/>
                  </a:lnTo>
                  <a:lnTo>
                    <a:pt x="5" y="0"/>
                  </a:lnTo>
                  <a:lnTo>
                    <a:pt x="0" y="3"/>
                  </a:lnTo>
                  <a:lnTo>
                    <a:pt x="11" y="14"/>
                  </a:lnTo>
                  <a:lnTo>
                    <a:pt x="21" y="26"/>
                  </a:lnTo>
                  <a:lnTo>
                    <a:pt x="25"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0" name="Freeform 403"/>
            <p:cNvSpPr>
              <a:spLocks/>
            </p:cNvSpPr>
            <p:nvPr/>
          </p:nvSpPr>
          <p:spPr bwMode="auto">
            <a:xfrm>
              <a:off x="5218" y="3718"/>
              <a:ext cx="2" cy="1"/>
            </a:xfrm>
            <a:custGeom>
              <a:avLst/>
              <a:gdLst>
                <a:gd name="T0" fmla="*/ 0 w 5"/>
                <a:gd name="T1" fmla="*/ 0 h 3"/>
                <a:gd name="T2" fmla="*/ 0 w 5"/>
                <a:gd name="T3" fmla="*/ 0 h 3"/>
                <a:gd name="T4" fmla="*/ 0 w 5"/>
                <a:gd name="T5" fmla="*/ 0 h 3"/>
                <a:gd name="T6" fmla="*/ 0 w 5"/>
                <a:gd name="T7" fmla="*/ 0 h 3"/>
                <a:gd name="T8" fmla="*/ 0 w 5"/>
                <a:gd name="T9" fmla="*/ 0 h 3"/>
                <a:gd name="T10" fmla="*/ 0 w 5"/>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0" y="3"/>
                  </a:moveTo>
                  <a:lnTo>
                    <a:pt x="2" y="3"/>
                  </a:lnTo>
                  <a:lnTo>
                    <a:pt x="4" y="3"/>
                  </a:lnTo>
                  <a:lnTo>
                    <a:pt x="5" y="1"/>
                  </a:lnTo>
                  <a:lnTo>
                    <a:pt x="4"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1" name="Freeform 404"/>
            <p:cNvSpPr>
              <a:spLocks/>
            </p:cNvSpPr>
            <p:nvPr/>
          </p:nvSpPr>
          <p:spPr bwMode="auto">
            <a:xfrm>
              <a:off x="5218" y="3729"/>
              <a:ext cx="1" cy="3"/>
            </a:xfrm>
            <a:custGeom>
              <a:avLst/>
              <a:gdLst>
                <a:gd name="T0" fmla="*/ 0 w 4"/>
                <a:gd name="T1" fmla="*/ 0 h 4"/>
                <a:gd name="T2" fmla="*/ 0 w 4"/>
                <a:gd name="T3" fmla="*/ 1 h 4"/>
                <a:gd name="T4" fmla="*/ 0 w 4"/>
                <a:gd name="T5" fmla="*/ 2 h 4"/>
                <a:gd name="T6" fmla="*/ 0 w 4"/>
                <a:gd name="T7" fmla="*/ 2 h 4"/>
                <a:gd name="T8" fmla="*/ 0 w 4"/>
                <a:gd name="T9" fmla="*/ 2 h 4"/>
                <a:gd name="T10" fmla="*/ 0 w 4"/>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4">
                  <a:moveTo>
                    <a:pt x="2" y="0"/>
                  </a:moveTo>
                  <a:lnTo>
                    <a:pt x="0" y="1"/>
                  </a:lnTo>
                  <a:lnTo>
                    <a:pt x="0" y="4"/>
                  </a:lnTo>
                  <a:lnTo>
                    <a:pt x="2" y="4"/>
                  </a:lnTo>
                  <a:lnTo>
                    <a:pt x="4" y="4"/>
                  </a:lnTo>
                  <a:lnTo>
                    <a:pt x="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2" name="Freeform 405"/>
            <p:cNvSpPr>
              <a:spLocks/>
            </p:cNvSpPr>
            <p:nvPr/>
          </p:nvSpPr>
          <p:spPr bwMode="auto">
            <a:xfrm>
              <a:off x="5218" y="3719"/>
              <a:ext cx="53" cy="13"/>
            </a:xfrm>
            <a:custGeom>
              <a:avLst/>
              <a:gdLst>
                <a:gd name="T0" fmla="*/ 14 w 105"/>
                <a:gd name="T1" fmla="*/ 2 h 24"/>
                <a:gd name="T2" fmla="*/ 13 w 105"/>
                <a:gd name="T3" fmla="*/ 2 h 24"/>
                <a:gd name="T4" fmla="*/ 12 w 105"/>
                <a:gd name="T5" fmla="*/ 1 h 24"/>
                <a:gd name="T6" fmla="*/ 11 w 105"/>
                <a:gd name="T7" fmla="*/ 1 h 24"/>
                <a:gd name="T8" fmla="*/ 10 w 105"/>
                <a:gd name="T9" fmla="*/ 1 h 24"/>
                <a:gd name="T10" fmla="*/ 8 w 105"/>
                <a:gd name="T11" fmla="*/ 0 h 24"/>
                <a:gd name="T12" fmla="*/ 6 w 105"/>
                <a:gd name="T13" fmla="*/ 1 h 24"/>
                <a:gd name="T14" fmla="*/ 5 w 105"/>
                <a:gd name="T15" fmla="*/ 1 h 24"/>
                <a:gd name="T16" fmla="*/ 3 w 105"/>
                <a:gd name="T17" fmla="*/ 1 h 24"/>
                <a:gd name="T18" fmla="*/ 2 w 105"/>
                <a:gd name="T19" fmla="*/ 2 h 24"/>
                <a:gd name="T20" fmla="*/ 0 w 105"/>
                <a:gd name="T21" fmla="*/ 3 h 24"/>
                <a:gd name="T22" fmla="*/ 1 w 105"/>
                <a:gd name="T23" fmla="*/ 4 h 24"/>
                <a:gd name="T24" fmla="*/ 2 w 105"/>
                <a:gd name="T25" fmla="*/ 3 h 24"/>
                <a:gd name="T26" fmla="*/ 3 w 105"/>
                <a:gd name="T27" fmla="*/ 2 h 24"/>
                <a:gd name="T28" fmla="*/ 5 w 105"/>
                <a:gd name="T29" fmla="*/ 1 h 24"/>
                <a:gd name="T30" fmla="*/ 6 w 105"/>
                <a:gd name="T31" fmla="*/ 1 h 24"/>
                <a:gd name="T32" fmla="*/ 8 w 105"/>
                <a:gd name="T33" fmla="*/ 1 h 24"/>
                <a:gd name="T34" fmla="*/ 10 w 105"/>
                <a:gd name="T35" fmla="*/ 1 h 24"/>
                <a:gd name="T36" fmla="*/ 11 w 105"/>
                <a:gd name="T37" fmla="*/ 1 h 24"/>
                <a:gd name="T38" fmla="*/ 12 w 105"/>
                <a:gd name="T39" fmla="*/ 2 h 24"/>
                <a:gd name="T40" fmla="*/ 12 w 105"/>
                <a:gd name="T41" fmla="*/ 2 h 24"/>
                <a:gd name="T42" fmla="*/ 13 w 105"/>
                <a:gd name="T43" fmla="*/ 3 h 24"/>
                <a:gd name="T44" fmla="*/ 14 w 105"/>
                <a:gd name="T45" fmla="*/ 2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 h="24">
                  <a:moveTo>
                    <a:pt x="105" y="14"/>
                  </a:moveTo>
                  <a:lnTo>
                    <a:pt x="98" y="10"/>
                  </a:lnTo>
                  <a:lnTo>
                    <a:pt x="90" y="6"/>
                  </a:lnTo>
                  <a:lnTo>
                    <a:pt x="83" y="3"/>
                  </a:lnTo>
                  <a:lnTo>
                    <a:pt x="75" y="1"/>
                  </a:lnTo>
                  <a:lnTo>
                    <a:pt x="61" y="0"/>
                  </a:lnTo>
                  <a:lnTo>
                    <a:pt x="47" y="1"/>
                  </a:lnTo>
                  <a:lnTo>
                    <a:pt x="34" y="4"/>
                  </a:lnTo>
                  <a:lnTo>
                    <a:pt x="21" y="8"/>
                  </a:lnTo>
                  <a:lnTo>
                    <a:pt x="9" y="14"/>
                  </a:lnTo>
                  <a:lnTo>
                    <a:pt x="0" y="20"/>
                  </a:lnTo>
                  <a:lnTo>
                    <a:pt x="2" y="24"/>
                  </a:lnTo>
                  <a:lnTo>
                    <a:pt x="12" y="18"/>
                  </a:lnTo>
                  <a:lnTo>
                    <a:pt x="23" y="13"/>
                  </a:lnTo>
                  <a:lnTo>
                    <a:pt x="35" y="8"/>
                  </a:lnTo>
                  <a:lnTo>
                    <a:pt x="47" y="6"/>
                  </a:lnTo>
                  <a:lnTo>
                    <a:pt x="61" y="4"/>
                  </a:lnTo>
                  <a:lnTo>
                    <a:pt x="75" y="6"/>
                  </a:lnTo>
                  <a:lnTo>
                    <a:pt x="81" y="7"/>
                  </a:lnTo>
                  <a:lnTo>
                    <a:pt x="89" y="10"/>
                  </a:lnTo>
                  <a:lnTo>
                    <a:pt x="95" y="13"/>
                  </a:lnTo>
                  <a:lnTo>
                    <a:pt x="102" y="18"/>
                  </a:lnTo>
                  <a:lnTo>
                    <a:pt x="105"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3" name="Freeform 406"/>
            <p:cNvSpPr>
              <a:spLocks/>
            </p:cNvSpPr>
            <p:nvPr/>
          </p:nvSpPr>
          <p:spPr bwMode="auto">
            <a:xfrm>
              <a:off x="5270" y="3727"/>
              <a:ext cx="1" cy="2"/>
            </a:xfrm>
            <a:custGeom>
              <a:avLst/>
              <a:gdLst>
                <a:gd name="T0" fmla="*/ 0 w 3"/>
                <a:gd name="T1" fmla="*/ 1 h 4"/>
                <a:gd name="T2" fmla="*/ 0 w 3"/>
                <a:gd name="T3" fmla="*/ 1 h 4"/>
                <a:gd name="T4" fmla="*/ 0 w 3"/>
                <a:gd name="T5" fmla="*/ 1 h 4"/>
                <a:gd name="T6" fmla="*/ 0 w 3"/>
                <a:gd name="T7" fmla="*/ 1 h 4"/>
                <a:gd name="T8" fmla="*/ 0 w 3"/>
                <a:gd name="T9" fmla="*/ 0 h 4"/>
                <a:gd name="T10" fmla="*/ 0 w 3"/>
                <a:gd name="T11" fmla="*/ 1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4">
                  <a:moveTo>
                    <a:pt x="0" y="4"/>
                  </a:moveTo>
                  <a:lnTo>
                    <a:pt x="2" y="4"/>
                  </a:lnTo>
                  <a:lnTo>
                    <a:pt x="3" y="3"/>
                  </a:lnTo>
                  <a:lnTo>
                    <a:pt x="3" y="2"/>
                  </a:lnTo>
                  <a:lnTo>
                    <a:pt x="3" y="0"/>
                  </a:lnTo>
                  <a:lnTo>
                    <a:pt x="0"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4" name="Freeform 407"/>
            <p:cNvSpPr>
              <a:spLocks/>
            </p:cNvSpPr>
            <p:nvPr/>
          </p:nvSpPr>
          <p:spPr bwMode="auto">
            <a:xfrm>
              <a:off x="5206" y="3724"/>
              <a:ext cx="2" cy="2"/>
            </a:xfrm>
            <a:custGeom>
              <a:avLst/>
              <a:gdLst>
                <a:gd name="T0" fmla="*/ 1 w 3"/>
                <a:gd name="T1" fmla="*/ 0 h 5"/>
                <a:gd name="T2" fmla="*/ 0 w 3"/>
                <a:gd name="T3" fmla="*/ 0 h 5"/>
                <a:gd name="T4" fmla="*/ 0 w 3"/>
                <a:gd name="T5" fmla="*/ 0 h 5"/>
                <a:gd name="T6" fmla="*/ 1 w 3"/>
                <a:gd name="T7" fmla="*/ 0 h 5"/>
                <a:gd name="T8" fmla="*/ 1 w 3"/>
                <a:gd name="T9" fmla="*/ 0 h 5"/>
                <a:gd name="T10" fmla="*/ 1 w 3"/>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5">
                  <a:moveTo>
                    <a:pt x="1" y="0"/>
                  </a:moveTo>
                  <a:lnTo>
                    <a:pt x="0" y="2"/>
                  </a:lnTo>
                  <a:lnTo>
                    <a:pt x="0" y="5"/>
                  </a:lnTo>
                  <a:lnTo>
                    <a:pt x="1" y="5"/>
                  </a:lnTo>
                  <a:lnTo>
                    <a:pt x="3" y="5"/>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5" name="Freeform 408"/>
            <p:cNvSpPr>
              <a:spLocks/>
            </p:cNvSpPr>
            <p:nvPr/>
          </p:nvSpPr>
          <p:spPr bwMode="auto">
            <a:xfrm>
              <a:off x="5207" y="3709"/>
              <a:ext cx="26" cy="17"/>
            </a:xfrm>
            <a:custGeom>
              <a:avLst/>
              <a:gdLst>
                <a:gd name="T0" fmla="*/ 7 w 52"/>
                <a:gd name="T1" fmla="*/ 0 h 33"/>
                <a:gd name="T2" fmla="*/ 5 w 52"/>
                <a:gd name="T3" fmla="*/ 1 h 33"/>
                <a:gd name="T4" fmla="*/ 4 w 52"/>
                <a:gd name="T5" fmla="*/ 2 h 33"/>
                <a:gd name="T6" fmla="*/ 3 w 52"/>
                <a:gd name="T7" fmla="*/ 3 h 33"/>
                <a:gd name="T8" fmla="*/ 0 w 52"/>
                <a:gd name="T9" fmla="*/ 4 h 33"/>
                <a:gd name="T10" fmla="*/ 1 w 52"/>
                <a:gd name="T11" fmla="*/ 5 h 33"/>
                <a:gd name="T12" fmla="*/ 3 w 52"/>
                <a:gd name="T13" fmla="*/ 3 h 33"/>
                <a:gd name="T14" fmla="*/ 5 w 52"/>
                <a:gd name="T15" fmla="*/ 2 h 33"/>
                <a:gd name="T16" fmla="*/ 6 w 52"/>
                <a:gd name="T17" fmla="*/ 1 h 33"/>
                <a:gd name="T18" fmla="*/ 7 w 52"/>
                <a:gd name="T19" fmla="*/ 1 h 33"/>
                <a:gd name="T20" fmla="*/ 7 w 52"/>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33">
                  <a:moveTo>
                    <a:pt x="51" y="0"/>
                  </a:moveTo>
                  <a:lnTo>
                    <a:pt x="38" y="4"/>
                  </a:lnTo>
                  <a:lnTo>
                    <a:pt x="31" y="11"/>
                  </a:lnTo>
                  <a:lnTo>
                    <a:pt x="18" y="18"/>
                  </a:lnTo>
                  <a:lnTo>
                    <a:pt x="0" y="28"/>
                  </a:lnTo>
                  <a:lnTo>
                    <a:pt x="2" y="33"/>
                  </a:lnTo>
                  <a:lnTo>
                    <a:pt x="21" y="23"/>
                  </a:lnTo>
                  <a:lnTo>
                    <a:pt x="34" y="14"/>
                  </a:lnTo>
                  <a:lnTo>
                    <a:pt x="41" y="8"/>
                  </a:lnTo>
                  <a:lnTo>
                    <a:pt x="52" y="3"/>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6" name="Freeform 409"/>
            <p:cNvSpPr>
              <a:spLocks/>
            </p:cNvSpPr>
            <p:nvPr/>
          </p:nvSpPr>
          <p:spPr bwMode="auto">
            <a:xfrm>
              <a:off x="5232" y="3709"/>
              <a:ext cx="2" cy="2"/>
            </a:xfrm>
            <a:custGeom>
              <a:avLst/>
              <a:gdLst>
                <a:gd name="T0" fmla="*/ 1 w 3"/>
                <a:gd name="T1" fmla="*/ 1 h 3"/>
                <a:gd name="T2" fmla="*/ 1 w 3"/>
                <a:gd name="T3" fmla="*/ 1 h 3"/>
                <a:gd name="T4" fmla="*/ 1 w 3"/>
                <a:gd name="T5" fmla="*/ 0 h 3"/>
                <a:gd name="T6" fmla="*/ 1 w 3"/>
                <a:gd name="T7" fmla="*/ 0 h 3"/>
                <a:gd name="T8" fmla="*/ 0 w 3"/>
                <a:gd name="T9" fmla="*/ 0 h 3"/>
                <a:gd name="T10" fmla="*/ 1 w 3"/>
                <a:gd name="T11" fmla="*/ 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3">
                  <a:moveTo>
                    <a:pt x="1" y="3"/>
                  </a:moveTo>
                  <a:lnTo>
                    <a:pt x="3" y="3"/>
                  </a:lnTo>
                  <a:lnTo>
                    <a:pt x="3" y="0"/>
                  </a:lnTo>
                  <a:lnTo>
                    <a:pt x="1" y="0"/>
                  </a:lnTo>
                  <a:lnTo>
                    <a:pt x="0" y="0"/>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7" name="Freeform 410"/>
            <p:cNvSpPr>
              <a:spLocks noEditPoints="1"/>
            </p:cNvSpPr>
            <p:nvPr/>
          </p:nvSpPr>
          <p:spPr bwMode="auto">
            <a:xfrm>
              <a:off x="4525" y="3350"/>
              <a:ext cx="493" cy="437"/>
            </a:xfrm>
            <a:custGeom>
              <a:avLst/>
              <a:gdLst>
                <a:gd name="T0" fmla="*/ 124 w 986"/>
                <a:gd name="T1" fmla="*/ 103 h 875"/>
                <a:gd name="T2" fmla="*/ 114 w 986"/>
                <a:gd name="T3" fmla="*/ 109 h 875"/>
                <a:gd name="T4" fmla="*/ 118 w 986"/>
                <a:gd name="T5" fmla="*/ 104 h 875"/>
                <a:gd name="T6" fmla="*/ 114 w 986"/>
                <a:gd name="T7" fmla="*/ 86 h 875"/>
                <a:gd name="T8" fmla="*/ 111 w 986"/>
                <a:gd name="T9" fmla="*/ 81 h 875"/>
                <a:gd name="T10" fmla="*/ 117 w 986"/>
                <a:gd name="T11" fmla="*/ 56 h 875"/>
                <a:gd name="T12" fmla="*/ 121 w 986"/>
                <a:gd name="T13" fmla="*/ 49 h 875"/>
                <a:gd name="T14" fmla="*/ 117 w 986"/>
                <a:gd name="T15" fmla="*/ 51 h 875"/>
                <a:gd name="T16" fmla="*/ 117 w 986"/>
                <a:gd name="T17" fmla="*/ 49 h 875"/>
                <a:gd name="T18" fmla="*/ 117 w 986"/>
                <a:gd name="T19" fmla="*/ 48 h 875"/>
                <a:gd name="T20" fmla="*/ 75 w 986"/>
                <a:gd name="T21" fmla="*/ 90 h 875"/>
                <a:gd name="T22" fmla="*/ 82 w 986"/>
                <a:gd name="T23" fmla="*/ 88 h 875"/>
                <a:gd name="T24" fmla="*/ 77 w 986"/>
                <a:gd name="T25" fmla="*/ 90 h 875"/>
                <a:gd name="T26" fmla="*/ 16 w 986"/>
                <a:gd name="T27" fmla="*/ 1 h 875"/>
                <a:gd name="T28" fmla="*/ 14 w 986"/>
                <a:gd name="T29" fmla="*/ 15 h 875"/>
                <a:gd name="T30" fmla="*/ 25 w 986"/>
                <a:gd name="T31" fmla="*/ 29 h 875"/>
                <a:gd name="T32" fmla="*/ 32 w 986"/>
                <a:gd name="T33" fmla="*/ 32 h 875"/>
                <a:gd name="T34" fmla="*/ 18 w 986"/>
                <a:gd name="T35" fmla="*/ 20 h 875"/>
                <a:gd name="T36" fmla="*/ 16 w 986"/>
                <a:gd name="T37" fmla="*/ 7 h 875"/>
                <a:gd name="T38" fmla="*/ 2 w 986"/>
                <a:gd name="T39" fmla="*/ 24 h 875"/>
                <a:gd name="T40" fmla="*/ 8 w 986"/>
                <a:gd name="T41" fmla="*/ 35 h 875"/>
                <a:gd name="T42" fmla="*/ 25 w 986"/>
                <a:gd name="T43" fmla="*/ 42 h 875"/>
                <a:gd name="T44" fmla="*/ 39 w 986"/>
                <a:gd name="T45" fmla="*/ 44 h 875"/>
                <a:gd name="T46" fmla="*/ 13 w 986"/>
                <a:gd name="T47" fmla="*/ 35 h 875"/>
                <a:gd name="T48" fmla="*/ 5 w 986"/>
                <a:gd name="T49" fmla="*/ 24 h 875"/>
                <a:gd name="T50" fmla="*/ 1 w 986"/>
                <a:gd name="T51" fmla="*/ 46 h 875"/>
                <a:gd name="T52" fmla="*/ 12 w 986"/>
                <a:gd name="T53" fmla="*/ 53 h 875"/>
                <a:gd name="T54" fmla="*/ 33 w 986"/>
                <a:gd name="T55" fmla="*/ 51 h 875"/>
                <a:gd name="T56" fmla="*/ 33 w 986"/>
                <a:gd name="T57" fmla="*/ 50 h 875"/>
                <a:gd name="T58" fmla="*/ 8 w 986"/>
                <a:gd name="T59" fmla="*/ 49 h 875"/>
                <a:gd name="T60" fmla="*/ 1 w 986"/>
                <a:gd name="T61" fmla="*/ 41 h 875"/>
                <a:gd name="T62" fmla="*/ 9 w 986"/>
                <a:gd name="T63" fmla="*/ 65 h 875"/>
                <a:gd name="T64" fmla="*/ 22 w 986"/>
                <a:gd name="T65" fmla="*/ 67 h 875"/>
                <a:gd name="T66" fmla="*/ 43 w 986"/>
                <a:gd name="T67" fmla="*/ 61 h 875"/>
                <a:gd name="T68" fmla="*/ 32 w 986"/>
                <a:gd name="T69" fmla="*/ 62 h 875"/>
                <a:gd name="T70" fmla="*/ 13 w 986"/>
                <a:gd name="T71" fmla="*/ 65 h 875"/>
                <a:gd name="T72" fmla="*/ 18 w 986"/>
                <a:gd name="T73" fmla="*/ 73 h 875"/>
                <a:gd name="T74" fmla="*/ 25 w 986"/>
                <a:gd name="T75" fmla="*/ 78 h 875"/>
                <a:gd name="T76" fmla="*/ 34 w 986"/>
                <a:gd name="T77" fmla="*/ 76 h 875"/>
                <a:gd name="T78" fmla="*/ 52 w 986"/>
                <a:gd name="T79" fmla="*/ 66 h 875"/>
                <a:gd name="T80" fmla="*/ 27 w 986"/>
                <a:gd name="T81" fmla="*/ 76 h 875"/>
                <a:gd name="T82" fmla="*/ 18 w 986"/>
                <a:gd name="T83" fmla="*/ 73 h 875"/>
                <a:gd name="T84" fmla="*/ 42 w 986"/>
                <a:gd name="T85" fmla="*/ 81 h 875"/>
                <a:gd name="T86" fmla="*/ 45 w 986"/>
                <a:gd name="T87" fmla="*/ 78 h 875"/>
                <a:gd name="T88" fmla="*/ 34 w 986"/>
                <a:gd name="T89" fmla="*/ 79 h 875"/>
                <a:gd name="T90" fmla="*/ 49 w 986"/>
                <a:gd name="T91" fmla="*/ 85 h 875"/>
                <a:gd name="T92" fmla="*/ 71 w 986"/>
                <a:gd name="T93" fmla="*/ 73 h 875"/>
                <a:gd name="T94" fmla="*/ 54 w 986"/>
                <a:gd name="T95" fmla="*/ 82 h 875"/>
                <a:gd name="T96" fmla="*/ 45 w 986"/>
                <a:gd name="T97" fmla="*/ 82 h 875"/>
                <a:gd name="T98" fmla="*/ 63 w 986"/>
                <a:gd name="T99" fmla="*/ 88 h 875"/>
                <a:gd name="T100" fmla="*/ 78 w 986"/>
                <a:gd name="T101" fmla="*/ 78 h 875"/>
                <a:gd name="T102" fmla="*/ 64 w 986"/>
                <a:gd name="T103" fmla="*/ 86 h 875"/>
                <a:gd name="T104" fmla="*/ 65 w 986"/>
                <a:gd name="T105" fmla="*/ 90 h 875"/>
                <a:gd name="T106" fmla="*/ 74 w 986"/>
                <a:gd name="T107" fmla="*/ 89 h 875"/>
                <a:gd name="T108" fmla="*/ 80 w 986"/>
                <a:gd name="T109" fmla="*/ 82 h 875"/>
                <a:gd name="T110" fmla="*/ 68 w 986"/>
                <a:gd name="T111" fmla="*/ 90 h 875"/>
                <a:gd name="T112" fmla="*/ 89 w 986"/>
                <a:gd name="T113" fmla="*/ 90 h 875"/>
                <a:gd name="T114" fmla="*/ 85 w 986"/>
                <a:gd name="T115" fmla="*/ 87 h 875"/>
                <a:gd name="T116" fmla="*/ 92 w 986"/>
                <a:gd name="T117" fmla="*/ 87 h 875"/>
                <a:gd name="T118" fmla="*/ 93 w 986"/>
                <a:gd name="T119" fmla="*/ 93 h 875"/>
                <a:gd name="T120" fmla="*/ 102 w 986"/>
                <a:gd name="T121" fmla="*/ 90 h 875"/>
                <a:gd name="T122" fmla="*/ 98 w 986"/>
                <a:gd name="T123" fmla="*/ 91 h 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86" h="875">
                  <a:moveTo>
                    <a:pt x="910" y="689"/>
                  </a:moveTo>
                  <a:lnTo>
                    <a:pt x="957" y="810"/>
                  </a:lnTo>
                  <a:lnTo>
                    <a:pt x="968" y="810"/>
                  </a:lnTo>
                  <a:lnTo>
                    <a:pt x="977" y="813"/>
                  </a:lnTo>
                  <a:lnTo>
                    <a:pt x="980" y="815"/>
                  </a:lnTo>
                  <a:lnTo>
                    <a:pt x="983" y="818"/>
                  </a:lnTo>
                  <a:lnTo>
                    <a:pt x="985" y="822"/>
                  </a:lnTo>
                  <a:lnTo>
                    <a:pt x="986" y="828"/>
                  </a:lnTo>
                  <a:lnTo>
                    <a:pt x="983" y="838"/>
                  </a:lnTo>
                  <a:lnTo>
                    <a:pt x="979" y="848"/>
                  </a:lnTo>
                  <a:lnTo>
                    <a:pt x="971" y="856"/>
                  </a:lnTo>
                  <a:lnTo>
                    <a:pt x="962" y="863"/>
                  </a:lnTo>
                  <a:lnTo>
                    <a:pt x="951" y="869"/>
                  </a:lnTo>
                  <a:lnTo>
                    <a:pt x="939" y="873"/>
                  </a:lnTo>
                  <a:lnTo>
                    <a:pt x="925" y="875"/>
                  </a:lnTo>
                  <a:lnTo>
                    <a:pt x="910" y="875"/>
                  </a:lnTo>
                  <a:lnTo>
                    <a:pt x="907" y="873"/>
                  </a:lnTo>
                  <a:lnTo>
                    <a:pt x="905" y="871"/>
                  </a:lnTo>
                  <a:lnTo>
                    <a:pt x="905" y="869"/>
                  </a:lnTo>
                  <a:lnTo>
                    <a:pt x="909" y="866"/>
                  </a:lnTo>
                  <a:lnTo>
                    <a:pt x="916" y="861"/>
                  </a:lnTo>
                  <a:lnTo>
                    <a:pt x="925" y="853"/>
                  </a:lnTo>
                  <a:lnTo>
                    <a:pt x="936" y="845"/>
                  </a:lnTo>
                  <a:lnTo>
                    <a:pt x="944" y="836"/>
                  </a:lnTo>
                  <a:lnTo>
                    <a:pt x="947" y="832"/>
                  </a:lnTo>
                  <a:lnTo>
                    <a:pt x="948" y="826"/>
                  </a:lnTo>
                  <a:lnTo>
                    <a:pt x="948" y="822"/>
                  </a:lnTo>
                  <a:lnTo>
                    <a:pt x="947" y="816"/>
                  </a:lnTo>
                  <a:lnTo>
                    <a:pt x="934" y="782"/>
                  </a:lnTo>
                  <a:lnTo>
                    <a:pt x="916" y="732"/>
                  </a:lnTo>
                  <a:lnTo>
                    <a:pt x="910" y="709"/>
                  </a:lnTo>
                  <a:lnTo>
                    <a:pt x="905" y="692"/>
                  </a:lnTo>
                  <a:lnTo>
                    <a:pt x="904" y="687"/>
                  </a:lnTo>
                  <a:lnTo>
                    <a:pt x="904" y="684"/>
                  </a:lnTo>
                  <a:lnTo>
                    <a:pt x="907" y="684"/>
                  </a:lnTo>
                  <a:lnTo>
                    <a:pt x="910" y="689"/>
                  </a:lnTo>
                  <a:close/>
                  <a:moveTo>
                    <a:pt x="884" y="664"/>
                  </a:moveTo>
                  <a:lnTo>
                    <a:pt x="883" y="663"/>
                  </a:lnTo>
                  <a:lnTo>
                    <a:pt x="883" y="659"/>
                  </a:lnTo>
                  <a:lnTo>
                    <a:pt x="884" y="649"/>
                  </a:lnTo>
                  <a:lnTo>
                    <a:pt x="887" y="634"/>
                  </a:lnTo>
                  <a:lnTo>
                    <a:pt x="893" y="598"/>
                  </a:lnTo>
                  <a:lnTo>
                    <a:pt x="904" y="557"/>
                  </a:lnTo>
                  <a:lnTo>
                    <a:pt x="913" y="515"/>
                  </a:lnTo>
                  <a:lnTo>
                    <a:pt x="924" y="480"/>
                  </a:lnTo>
                  <a:lnTo>
                    <a:pt x="927" y="467"/>
                  </a:lnTo>
                  <a:lnTo>
                    <a:pt x="930" y="457"/>
                  </a:lnTo>
                  <a:lnTo>
                    <a:pt x="933" y="452"/>
                  </a:lnTo>
                  <a:lnTo>
                    <a:pt x="933" y="454"/>
                  </a:lnTo>
                  <a:lnTo>
                    <a:pt x="925" y="498"/>
                  </a:lnTo>
                  <a:lnTo>
                    <a:pt x="912" y="557"/>
                  </a:lnTo>
                  <a:lnTo>
                    <a:pt x="896" y="616"/>
                  </a:lnTo>
                  <a:lnTo>
                    <a:pt x="884" y="664"/>
                  </a:lnTo>
                  <a:close/>
                  <a:moveTo>
                    <a:pt x="967" y="388"/>
                  </a:moveTo>
                  <a:lnTo>
                    <a:pt x="968" y="392"/>
                  </a:lnTo>
                  <a:lnTo>
                    <a:pt x="967" y="398"/>
                  </a:lnTo>
                  <a:lnTo>
                    <a:pt x="965" y="402"/>
                  </a:lnTo>
                  <a:lnTo>
                    <a:pt x="964" y="407"/>
                  </a:lnTo>
                  <a:lnTo>
                    <a:pt x="959" y="411"/>
                  </a:lnTo>
                  <a:lnTo>
                    <a:pt x="954" y="412"/>
                  </a:lnTo>
                  <a:lnTo>
                    <a:pt x="948" y="414"/>
                  </a:lnTo>
                  <a:lnTo>
                    <a:pt x="942" y="412"/>
                  </a:lnTo>
                  <a:lnTo>
                    <a:pt x="939" y="411"/>
                  </a:lnTo>
                  <a:lnTo>
                    <a:pt x="936" y="408"/>
                  </a:lnTo>
                  <a:lnTo>
                    <a:pt x="936" y="407"/>
                  </a:lnTo>
                  <a:lnTo>
                    <a:pt x="936" y="404"/>
                  </a:lnTo>
                  <a:lnTo>
                    <a:pt x="938" y="401"/>
                  </a:lnTo>
                  <a:lnTo>
                    <a:pt x="939" y="398"/>
                  </a:lnTo>
                  <a:lnTo>
                    <a:pt x="939" y="397"/>
                  </a:lnTo>
                  <a:lnTo>
                    <a:pt x="936" y="397"/>
                  </a:lnTo>
                  <a:lnTo>
                    <a:pt x="933" y="397"/>
                  </a:lnTo>
                  <a:lnTo>
                    <a:pt x="925" y="398"/>
                  </a:lnTo>
                  <a:lnTo>
                    <a:pt x="913" y="401"/>
                  </a:lnTo>
                  <a:lnTo>
                    <a:pt x="902" y="405"/>
                  </a:lnTo>
                  <a:lnTo>
                    <a:pt x="892" y="407"/>
                  </a:lnTo>
                  <a:lnTo>
                    <a:pt x="884" y="408"/>
                  </a:lnTo>
                  <a:lnTo>
                    <a:pt x="879" y="405"/>
                  </a:lnTo>
                  <a:lnTo>
                    <a:pt x="904" y="395"/>
                  </a:lnTo>
                  <a:lnTo>
                    <a:pt x="930" y="385"/>
                  </a:lnTo>
                  <a:lnTo>
                    <a:pt x="941" y="382"/>
                  </a:lnTo>
                  <a:lnTo>
                    <a:pt x="951" y="381"/>
                  </a:lnTo>
                  <a:lnTo>
                    <a:pt x="956" y="382"/>
                  </a:lnTo>
                  <a:lnTo>
                    <a:pt x="960" y="384"/>
                  </a:lnTo>
                  <a:lnTo>
                    <a:pt x="964" y="385"/>
                  </a:lnTo>
                  <a:lnTo>
                    <a:pt x="967" y="388"/>
                  </a:lnTo>
                  <a:close/>
                  <a:moveTo>
                    <a:pt x="594" y="720"/>
                  </a:moveTo>
                  <a:lnTo>
                    <a:pt x="598" y="726"/>
                  </a:lnTo>
                  <a:lnTo>
                    <a:pt x="604" y="729"/>
                  </a:lnTo>
                  <a:lnTo>
                    <a:pt x="609" y="730"/>
                  </a:lnTo>
                  <a:lnTo>
                    <a:pt x="615" y="732"/>
                  </a:lnTo>
                  <a:lnTo>
                    <a:pt x="620" y="730"/>
                  </a:lnTo>
                  <a:lnTo>
                    <a:pt x="626" y="727"/>
                  </a:lnTo>
                  <a:lnTo>
                    <a:pt x="630" y="724"/>
                  </a:lnTo>
                  <a:lnTo>
                    <a:pt x="635" y="722"/>
                  </a:lnTo>
                  <a:lnTo>
                    <a:pt x="649" y="707"/>
                  </a:lnTo>
                  <a:lnTo>
                    <a:pt x="658" y="692"/>
                  </a:lnTo>
                  <a:lnTo>
                    <a:pt x="665" y="679"/>
                  </a:lnTo>
                  <a:lnTo>
                    <a:pt x="672" y="666"/>
                  </a:lnTo>
                  <a:lnTo>
                    <a:pt x="656" y="687"/>
                  </a:lnTo>
                  <a:lnTo>
                    <a:pt x="638" y="706"/>
                  </a:lnTo>
                  <a:lnTo>
                    <a:pt x="627" y="713"/>
                  </a:lnTo>
                  <a:lnTo>
                    <a:pt x="617" y="719"/>
                  </a:lnTo>
                  <a:lnTo>
                    <a:pt x="610" y="720"/>
                  </a:lnTo>
                  <a:lnTo>
                    <a:pt x="606" y="720"/>
                  </a:lnTo>
                  <a:lnTo>
                    <a:pt x="600" y="720"/>
                  </a:lnTo>
                  <a:lnTo>
                    <a:pt x="594" y="720"/>
                  </a:lnTo>
                  <a:close/>
                  <a:moveTo>
                    <a:pt x="141" y="0"/>
                  </a:moveTo>
                  <a:lnTo>
                    <a:pt x="137" y="3"/>
                  </a:lnTo>
                  <a:lnTo>
                    <a:pt x="132" y="6"/>
                  </a:lnTo>
                  <a:lnTo>
                    <a:pt x="127" y="8"/>
                  </a:lnTo>
                  <a:lnTo>
                    <a:pt x="123" y="13"/>
                  </a:lnTo>
                  <a:lnTo>
                    <a:pt x="117" y="21"/>
                  </a:lnTo>
                  <a:lnTo>
                    <a:pt x="111" y="33"/>
                  </a:lnTo>
                  <a:lnTo>
                    <a:pt x="106" y="46"/>
                  </a:lnTo>
                  <a:lnTo>
                    <a:pt x="104" y="60"/>
                  </a:lnTo>
                  <a:lnTo>
                    <a:pt x="103" y="76"/>
                  </a:lnTo>
                  <a:lnTo>
                    <a:pt x="103" y="92"/>
                  </a:lnTo>
                  <a:lnTo>
                    <a:pt x="103" y="107"/>
                  </a:lnTo>
                  <a:lnTo>
                    <a:pt x="106" y="123"/>
                  </a:lnTo>
                  <a:lnTo>
                    <a:pt x="109" y="139"/>
                  </a:lnTo>
                  <a:lnTo>
                    <a:pt x="114" y="155"/>
                  </a:lnTo>
                  <a:lnTo>
                    <a:pt x="118" y="167"/>
                  </a:lnTo>
                  <a:lnTo>
                    <a:pt x="124" y="180"/>
                  </a:lnTo>
                  <a:lnTo>
                    <a:pt x="132" y="192"/>
                  </a:lnTo>
                  <a:lnTo>
                    <a:pt x="140" y="200"/>
                  </a:lnTo>
                  <a:lnTo>
                    <a:pt x="167" y="218"/>
                  </a:lnTo>
                  <a:lnTo>
                    <a:pt x="193" y="235"/>
                  </a:lnTo>
                  <a:lnTo>
                    <a:pt x="219" y="249"/>
                  </a:lnTo>
                  <a:lnTo>
                    <a:pt x="244" y="263"/>
                  </a:lnTo>
                  <a:lnTo>
                    <a:pt x="270" y="276"/>
                  </a:lnTo>
                  <a:lnTo>
                    <a:pt x="294" y="288"/>
                  </a:lnTo>
                  <a:lnTo>
                    <a:pt x="317" y="298"/>
                  </a:lnTo>
                  <a:lnTo>
                    <a:pt x="341" y="306"/>
                  </a:lnTo>
                  <a:lnTo>
                    <a:pt x="299" y="285"/>
                  </a:lnTo>
                  <a:lnTo>
                    <a:pt x="253" y="262"/>
                  </a:lnTo>
                  <a:lnTo>
                    <a:pt x="231" y="248"/>
                  </a:lnTo>
                  <a:lnTo>
                    <a:pt x="208" y="233"/>
                  </a:lnTo>
                  <a:lnTo>
                    <a:pt x="188" y="218"/>
                  </a:lnTo>
                  <a:lnTo>
                    <a:pt x="169" y="200"/>
                  </a:lnTo>
                  <a:lnTo>
                    <a:pt x="161" y="192"/>
                  </a:lnTo>
                  <a:lnTo>
                    <a:pt x="152" y="182"/>
                  </a:lnTo>
                  <a:lnTo>
                    <a:pt x="146" y="172"/>
                  </a:lnTo>
                  <a:lnTo>
                    <a:pt x="138" y="162"/>
                  </a:lnTo>
                  <a:lnTo>
                    <a:pt x="133" y="152"/>
                  </a:lnTo>
                  <a:lnTo>
                    <a:pt x="127" y="140"/>
                  </a:lnTo>
                  <a:lnTo>
                    <a:pt x="124" y="129"/>
                  </a:lnTo>
                  <a:lnTo>
                    <a:pt x="121" y="116"/>
                  </a:lnTo>
                  <a:lnTo>
                    <a:pt x="120" y="104"/>
                  </a:lnTo>
                  <a:lnTo>
                    <a:pt x="118" y="90"/>
                  </a:lnTo>
                  <a:lnTo>
                    <a:pt x="120" y="77"/>
                  </a:lnTo>
                  <a:lnTo>
                    <a:pt x="121" y="63"/>
                  </a:lnTo>
                  <a:lnTo>
                    <a:pt x="124" y="49"/>
                  </a:lnTo>
                  <a:lnTo>
                    <a:pt x="129" y="33"/>
                  </a:lnTo>
                  <a:lnTo>
                    <a:pt x="135" y="17"/>
                  </a:lnTo>
                  <a:lnTo>
                    <a:pt x="141" y="0"/>
                  </a:lnTo>
                  <a:close/>
                  <a:moveTo>
                    <a:pt x="28" y="149"/>
                  </a:moveTo>
                  <a:lnTo>
                    <a:pt x="22" y="165"/>
                  </a:lnTo>
                  <a:lnTo>
                    <a:pt x="17" y="180"/>
                  </a:lnTo>
                  <a:lnTo>
                    <a:pt x="16" y="195"/>
                  </a:lnTo>
                  <a:lnTo>
                    <a:pt x="17" y="209"/>
                  </a:lnTo>
                  <a:lnTo>
                    <a:pt x="19" y="222"/>
                  </a:lnTo>
                  <a:lnTo>
                    <a:pt x="22" y="235"/>
                  </a:lnTo>
                  <a:lnTo>
                    <a:pt x="28" y="246"/>
                  </a:lnTo>
                  <a:lnTo>
                    <a:pt x="34" y="258"/>
                  </a:lnTo>
                  <a:lnTo>
                    <a:pt x="40" y="268"/>
                  </a:lnTo>
                  <a:lnTo>
                    <a:pt x="48" y="276"/>
                  </a:lnTo>
                  <a:lnTo>
                    <a:pt x="57" y="285"/>
                  </a:lnTo>
                  <a:lnTo>
                    <a:pt x="65" y="292"/>
                  </a:lnTo>
                  <a:lnTo>
                    <a:pt x="72" y="298"/>
                  </a:lnTo>
                  <a:lnTo>
                    <a:pt x="81" y="302"/>
                  </a:lnTo>
                  <a:lnTo>
                    <a:pt x="89" y="305"/>
                  </a:lnTo>
                  <a:lnTo>
                    <a:pt x="95" y="308"/>
                  </a:lnTo>
                  <a:lnTo>
                    <a:pt x="129" y="318"/>
                  </a:lnTo>
                  <a:lnTo>
                    <a:pt x="164" y="328"/>
                  </a:lnTo>
                  <a:lnTo>
                    <a:pt x="198" y="336"/>
                  </a:lnTo>
                  <a:lnTo>
                    <a:pt x="233" y="346"/>
                  </a:lnTo>
                  <a:lnTo>
                    <a:pt x="266" y="354"/>
                  </a:lnTo>
                  <a:lnTo>
                    <a:pt x="300" y="362"/>
                  </a:lnTo>
                  <a:lnTo>
                    <a:pt x="332" y="368"/>
                  </a:lnTo>
                  <a:lnTo>
                    <a:pt x="364" y="372"/>
                  </a:lnTo>
                  <a:lnTo>
                    <a:pt x="347" y="366"/>
                  </a:lnTo>
                  <a:lnTo>
                    <a:pt x="328" y="361"/>
                  </a:lnTo>
                  <a:lnTo>
                    <a:pt x="305" y="355"/>
                  </a:lnTo>
                  <a:lnTo>
                    <a:pt x="279" y="349"/>
                  </a:lnTo>
                  <a:lnTo>
                    <a:pt x="251" y="342"/>
                  </a:lnTo>
                  <a:lnTo>
                    <a:pt x="224" y="335"/>
                  </a:lnTo>
                  <a:lnTo>
                    <a:pt x="195" y="328"/>
                  </a:lnTo>
                  <a:lnTo>
                    <a:pt x="167" y="318"/>
                  </a:lnTo>
                  <a:lnTo>
                    <a:pt x="140" y="306"/>
                  </a:lnTo>
                  <a:lnTo>
                    <a:pt x="114" y="292"/>
                  </a:lnTo>
                  <a:lnTo>
                    <a:pt x="101" y="285"/>
                  </a:lnTo>
                  <a:lnTo>
                    <a:pt x="91" y="276"/>
                  </a:lnTo>
                  <a:lnTo>
                    <a:pt x="80" y="268"/>
                  </a:lnTo>
                  <a:lnTo>
                    <a:pt x="69" y="258"/>
                  </a:lnTo>
                  <a:lnTo>
                    <a:pt x="60" y="248"/>
                  </a:lnTo>
                  <a:lnTo>
                    <a:pt x="52" y="236"/>
                  </a:lnTo>
                  <a:lnTo>
                    <a:pt x="45" y="223"/>
                  </a:lnTo>
                  <a:lnTo>
                    <a:pt x="39" y="210"/>
                  </a:lnTo>
                  <a:lnTo>
                    <a:pt x="34" y="198"/>
                  </a:lnTo>
                  <a:lnTo>
                    <a:pt x="31" y="182"/>
                  </a:lnTo>
                  <a:lnTo>
                    <a:pt x="30" y="166"/>
                  </a:lnTo>
                  <a:lnTo>
                    <a:pt x="28" y="149"/>
                  </a:lnTo>
                  <a:close/>
                  <a:moveTo>
                    <a:pt x="2" y="328"/>
                  </a:moveTo>
                  <a:lnTo>
                    <a:pt x="0" y="341"/>
                  </a:lnTo>
                  <a:lnTo>
                    <a:pt x="0" y="352"/>
                  </a:lnTo>
                  <a:lnTo>
                    <a:pt x="2" y="364"/>
                  </a:lnTo>
                  <a:lnTo>
                    <a:pt x="7" y="375"/>
                  </a:lnTo>
                  <a:lnTo>
                    <a:pt x="11" y="385"/>
                  </a:lnTo>
                  <a:lnTo>
                    <a:pt x="19" y="395"/>
                  </a:lnTo>
                  <a:lnTo>
                    <a:pt x="28" y="404"/>
                  </a:lnTo>
                  <a:lnTo>
                    <a:pt x="39" y="411"/>
                  </a:lnTo>
                  <a:lnTo>
                    <a:pt x="49" y="418"/>
                  </a:lnTo>
                  <a:lnTo>
                    <a:pt x="62" y="422"/>
                  </a:lnTo>
                  <a:lnTo>
                    <a:pt x="75" y="427"/>
                  </a:lnTo>
                  <a:lnTo>
                    <a:pt x="89" y="429"/>
                  </a:lnTo>
                  <a:lnTo>
                    <a:pt x="104" y="431"/>
                  </a:lnTo>
                  <a:lnTo>
                    <a:pt x="121" y="429"/>
                  </a:lnTo>
                  <a:lnTo>
                    <a:pt x="138" y="428"/>
                  </a:lnTo>
                  <a:lnTo>
                    <a:pt x="155" y="424"/>
                  </a:lnTo>
                  <a:lnTo>
                    <a:pt x="179" y="418"/>
                  </a:lnTo>
                  <a:lnTo>
                    <a:pt x="205" y="415"/>
                  </a:lnTo>
                  <a:lnTo>
                    <a:pt x="231" y="414"/>
                  </a:lnTo>
                  <a:lnTo>
                    <a:pt x="257" y="414"/>
                  </a:lnTo>
                  <a:lnTo>
                    <a:pt x="282" y="414"/>
                  </a:lnTo>
                  <a:lnTo>
                    <a:pt x="306" y="412"/>
                  </a:lnTo>
                  <a:lnTo>
                    <a:pt x="331" y="409"/>
                  </a:lnTo>
                  <a:lnTo>
                    <a:pt x="354" y="405"/>
                  </a:lnTo>
                  <a:lnTo>
                    <a:pt x="332" y="402"/>
                  </a:lnTo>
                  <a:lnTo>
                    <a:pt x="308" y="401"/>
                  </a:lnTo>
                  <a:lnTo>
                    <a:pt x="283" y="402"/>
                  </a:lnTo>
                  <a:lnTo>
                    <a:pt x="257" y="404"/>
                  </a:lnTo>
                  <a:lnTo>
                    <a:pt x="204" y="409"/>
                  </a:lnTo>
                  <a:lnTo>
                    <a:pt x="150" y="412"/>
                  </a:lnTo>
                  <a:lnTo>
                    <a:pt x="124" y="412"/>
                  </a:lnTo>
                  <a:lnTo>
                    <a:pt x="100" y="411"/>
                  </a:lnTo>
                  <a:lnTo>
                    <a:pt x="88" y="408"/>
                  </a:lnTo>
                  <a:lnTo>
                    <a:pt x="77" y="407"/>
                  </a:lnTo>
                  <a:lnTo>
                    <a:pt x="66" y="402"/>
                  </a:lnTo>
                  <a:lnTo>
                    <a:pt x="57" y="398"/>
                  </a:lnTo>
                  <a:lnTo>
                    <a:pt x="46" y="394"/>
                  </a:lnTo>
                  <a:lnTo>
                    <a:pt x="39" y="388"/>
                  </a:lnTo>
                  <a:lnTo>
                    <a:pt x="30" y="381"/>
                  </a:lnTo>
                  <a:lnTo>
                    <a:pt x="22" y="372"/>
                  </a:lnTo>
                  <a:lnTo>
                    <a:pt x="16" y="364"/>
                  </a:lnTo>
                  <a:lnTo>
                    <a:pt x="11" y="352"/>
                  </a:lnTo>
                  <a:lnTo>
                    <a:pt x="5" y="341"/>
                  </a:lnTo>
                  <a:lnTo>
                    <a:pt x="2" y="328"/>
                  </a:lnTo>
                  <a:close/>
                  <a:moveTo>
                    <a:pt x="51" y="471"/>
                  </a:moveTo>
                  <a:lnTo>
                    <a:pt x="48" y="478"/>
                  </a:lnTo>
                  <a:lnTo>
                    <a:pt x="48" y="485"/>
                  </a:lnTo>
                  <a:lnTo>
                    <a:pt x="49" y="492"/>
                  </a:lnTo>
                  <a:lnTo>
                    <a:pt x="52" y="501"/>
                  </a:lnTo>
                  <a:lnTo>
                    <a:pt x="57" y="508"/>
                  </a:lnTo>
                  <a:lnTo>
                    <a:pt x="65" y="515"/>
                  </a:lnTo>
                  <a:lnTo>
                    <a:pt x="72" y="523"/>
                  </a:lnTo>
                  <a:lnTo>
                    <a:pt x="81" y="530"/>
                  </a:lnTo>
                  <a:lnTo>
                    <a:pt x="92" y="534"/>
                  </a:lnTo>
                  <a:lnTo>
                    <a:pt x="104" y="540"/>
                  </a:lnTo>
                  <a:lnTo>
                    <a:pt x="117" y="543"/>
                  </a:lnTo>
                  <a:lnTo>
                    <a:pt x="129" y="544"/>
                  </a:lnTo>
                  <a:lnTo>
                    <a:pt x="143" y="545"/>
                  </a:lnTo>
                  <a:lnTo>
                    <a:pt x="155" y="544"/>
                  </a:lnTo>
                  <a:lnTo>
                    <a:pt x="169" y="540"/>
                  </a:lnTo>
                  <a:lnTo>
                    <a:pt x="181" y="535"/>
                  </a:lnTo>
                  <a:lnTo>
                    <a:pt x="190" y="528"/>
                  </a:lnTo>
                  <a:lnTo>
                    <a:pt x="201" y="521"/>
                  </a:lnTo>
                  <a:lnTo>
                    <a:pt x="213" y="517"/>
                  </a:lnTo>
                  <a:lnTo>
                    <a:pt x="224" y="511"/>
                  </a:lnTo>
                  <a:lnTo>
                    <a:pt x="250" y="504"/>
                  </a:lnTo>
                  <a:lnTo>
                    <a:pt x="279" y="500"/>
                  </a:lnTo>
                  <a:lnTo>
                    <a:pt x="337" y="491"/>
                  </a:lnTo>
                  <a:lnTo>
                    <a:pt x="393" y="481"/>
                  </a:lnTo>
                  <a:lnTo>
                    <a:pt x="383" y="480"/>
                  </a:lnTo>
                  <a:lnTo>
                    <a:pt x="372" y="478"/>
                  </a:lnTo>
                  <a:lnTo>
                    <a:pt x="361" y="478"/>
                  </a:lnTo>
                  <a:lnTo>
                    <a:pt x="349" y="478"/>
                  </a:lnTo>
                  <a:lnTo>
                    <a:pt x="326" y="481"/>
                  </a:lnTo>
                  <a:lnTo>
                    <a:pt x="302" y="487"/>
                  </a:lnTo>
                  <a:lnTo>
                    <a:pt x="253" y="500"/>
                  </a:lnTo>
                  <a:lnTo>
                    <a:pt x="204" y="514"/>
                  </a:lnTo>
                  <a:lnTo>
                    <a:pt x="179" y="520"/>
                  </a:lnTo>
                  <a:lnTo>
                    <a:pt x="156" y="524"/>
                  </a:lnTo>
                  <a:lnTo>
                    <a:pt x="146" y="524"/>
                  </a:lnTo>
                  <a:lnTo>
                    <a:pt x="135" y="525"/>
                  </a:lnTo>
                  <a:lnTo>
                    <a:pt x="124" y="524"/>
                  </a:lnTo>
                  <a:lnTo>
                    <a:pt x="114" y="523"/>
                  </a:lnTo>
                  <a:lnTo>
                    <a:pt x="104" y="521"/>
                  </a:lnTo>
                  <a:lnTo>
                    <a:pt x="95" y="517"/>
                  </a:lnTo>
                  <a:lnTo>
                    <a:pt x="86" y="513"/>
                  </a:lnTo>
                  <a:lnTo>
                    <a:pt x="78" y="507"/>
                  </a:lnTo>
                  <a:lnTo>
                    <a:pt x="71" y="500"/>
                  </a:lnTo>
                  <a:lnTo>
                    <a:pt x="63" y="491"/>
                  </a:lnTo>
                  <a:lnTo>
                    <a:pt x="57" y="482"/>
                  </a:lnTo>
                  <a:lnTo>
                    <a:pt x="51" y="471"/>
                  </a:lnTo>
                  <a:close/>
                  <a:moveTo>
                    <a:pt x="141" y="591"/>
                  </a:moveTo>
                  <a:lnTo>
                    <a:pt x="144" y="598"/>
                  </a:lnTo>
                  <a:lnTo>
                    <a:pt x="149" y="604"/>
                  </a:lnTo>
                  <a:lnTo>
                    <a:pt x="153" y="611"/>
                  </a:lnTo>
                  <a:lnTo>
                    <a:pt x="161" y="616"/>
                  </a:lnTo>
                  <a:lnTo>
                    <a:pt x="169" y="620"/>
                  </a:lnTo>
                  <a:lnTo>
                    <a:pt x="176" y="624"/>
                  </a:lnTo>
                  <a:lnTo>
                    <a:pt x="185" y="627"/>
                  </a:lnTo>
                  <a:lnTo>
                    <a:pt x="195" y="629"/>
                  </a:lnTo>
                  <a:lnTo>
                    <a:pt x="205" y="630"/>
                  </a:lnTo>
                  <a:lnTo>
                    <a:pt x="214" y="630"/>
                  </a:lnTo>
                  <a:lnTo>
                    <a:pt x="224" y="630"/>
                  </a:lnTo>
                  <a:lnTo>
                    <a:pt x="234" y="627"/>
                  </a:lnTo>
                  <a:lnTo>
                    <a:pt x="242" y="626"/>
                  </a:lnTo>
                  <a:lnTo>
                    <a:pt x="251" y="621"/>
                  </a:lnTo>
                  <a:lnTo>
                    <a:pt x="259" y="617"/>
                  </a:lnTo>
                  <a:lnTo>
                    <a:pt x="266" y="613"/>
                  </a:lnTo>
                  <a:lnTo>
                    <a:pt x="288" y="597"/>
                  </a:lnTo>
                  <a:lnTo>
                    <a:pt x="311" y="584"/>
                  </a:lnTo>
                  <a:lnTo>
                    <a:pt x="335" y="573"/>
                  </a:lnTo>
                  <a:lnTo>
                    <a:pt x="358" y="563"/>
                  </a:lnTo>
                  <a:lnTo>
                    <a:pt x="406" y="544"/>
                  </a:lnTo>
                  <a:lnTo>
                    <a:pt x="451" y="530"/>
                  </a:lnTo>
                  <a:lnTo>
                    <a:pt x="430" y="531"/>
                  </a:lnTo>
                  <a:lnTo>
                    <a:pt x="410" y="534"/>
                  </a:lnTo>
                  <a:lnTo>
                    <a:pt x="390" y="540"/>
                  </a:lnTo>
                  <a:lnTo>
                    <a:pt x="370" y="548"/>
                  </a:lnTo>
                  <a:lnTo>
                    <a:pt x="331" y="567"/>
                  </a:lnTo>
                  <a:lnTo>
                    <a:pt x="292" y="586"/>
                  </a:lnTo>
                  <a:lnTo>
                    <a:pt x="273" y="594"/>
                  </a:lnTo>
                  <a:lnTo>
                    <a:pt x="254" y="601"/>
                  </a:lnTo>
                  <a:lnTo>
                    <a:pt x="234" y="607"/>
                  </a:lnTo>
                  <a:lnTo>
                    <a:pt x="216" y="611"/>
                  </a:lnTo>
                  <a:lnTo>
                    <a:pt x="207" y="611"/>
                  </a:lnTo>
                  <a:lnTo>
                    <a:pt x="198" y="611"/>
                  </a:lnTo>
                  <a:lnTo>
                    <a:pt x="188" y="610"/>
                  </a:lnTo>
                  <a:lnTo>
                    <a:pt x="178" y="608"/>
                  </a:lnTo>
                  <a:lnTo>
                    <a:pt x="169" y="606"/>
                  </a:lnTo>
                  <a:lnTo>
                    <a:pt x="159" y="601"/>
                  </a:lnTo>
                  <a:lnTo>
                    <a:pt x="150" y="597"/>
                  </a:lnTo>
                  <a:lnTo>
                    <a:pt x="141" y="591"/>
                  </a:lnTo>
                  <a:close/>
                  <a:moveTo>
                    <a:pt x="268" y="634"/>
                  </a:moveTo>
                  <a:lnTo>
                    <a:pt x="274" y="640"/>
                  </a:lnTo>
                  <a:lnTo>
                    <a:pt x="282" y="646"/>
                  </a:lnTo>
                  <a:lnTo>
                    <a:pt x="289" y="649"/>
                  </a:lnTo>
                  <a:lnTo>
                    <a:pt x="300" y="651"/>
                  </a:lnTo>
                  <a:lnTo>
                    <a:pt x="311" y="651"/>
                  </a:lnTo>
                  <a:lnTo>
                    <a:pt x="321" y="651"/>
                  </a:lnTo>
                  <a:lnTo>
                    <a:pt x="335" y="649"/>
                  </a:lnTo>
                  <a:lnTo>
                    <a:pt x="352" y="644"/>
                  </a:lnTo>
                  <a:lnTo>
                    <a:pt x="390" y="627"/>
                  </a:lnTo>
                  <a:lnTo>
                    <a:pt x="427" y="608"/>
                  </a:lnTo>
                  <a:lnTo>
                    <a:pt x="464" y="588"/>
                  </a:lnTo>
                  <a:lnTo>
                    <a:pt x="496" y="568"/>
                  </a:lnTo>
                  <a:lnTo>
                    <a:pt x="441" y="594"/>
                  </a:lnTo>
                  <a:lnTo>
                    <a:pt x="373" y="624"/>
                  </a:lnTo>
                  <a:lnTo>
                    <a:pt x="357" y="631"/>
                  </a:lnTo>
                  <a:lnTo>
                    <a:pt x="341" y="637"/>
                  </a:lnTo>
                  <a:lnTo>
                    <a:pt x="326" y="641"/>
                  </a:lnTo>
                  <a:lnTo>
                    <a:pt x="311" y="644"/>
                  </a:lnTo>
                  <a:lnTo>
                    <a:pt x="297" y="644"/>
                  </a:lnTo>
                  <a:lnTo>
                    <a:pt x="286" y="643"/>
                  </a:lnTo>
                  <a:lnTo>
                    <a:pt x="280" y="641"/>
                  </a:lnTo>
                  <a:lnTo>
                    <a:pt x="276" y="640"/>
                  </a:lnTo>
                  <a:lnTo>
                    <a:pt x="271" y="637"/>
                  </a:lnTo>
                  <a:lnTo>
                    <a:pt x="268" y="634"/>
                  </a:lnTo>
                  <a:close/>
                  <a:moveTo>
                    <a:pt x="357" y="663"/>
                  </a:moveTo>
                  <a:lnTo>
                    <a:pt x="358" y="667"/>
                  </a:lnTo>
                  <a:lnTo>
                    <a:pt x="361" y="670"/>
                  </a:lnTo>
                  <a:lnTo>
                    <a:pt x="366" y="674"/>
                  </a:lnTo>
                  <a:lnTo>
                    <a:pt x="370" y="676"/>
                  </a:lnTo>
                  <a:lnTo>
                    <a:pt x="380" y="680"/>
                  </a:lnTo>
                  <a:lnTo>
                    <a:pt x="392" y="680"/>
                  </a:lnTo>
                  <a:lnTo>
                    <a:pt x="404" y="680"/>
                  </a:lnTo>
                  <a:lnTo>
                    <a:pt x="416" y="677"/>
                  </a:lnTo>
                  <a:lnTo>
                    <a:pt x="428" y="673"/>
                  </a:lnTo>
                  <a:lnTo>
                    <a:pt x="439" y="666"/>
                  </a:lnTo>
                  <a:lnTo>
                    <a:pt x="471" y="649"/>
                  </a:lnTo>
                  <a:lnTo>
                    <a:pt x="503" y="629"/>
                  </a:lnTo>
                  <a:lnTo>
                    <a:pt x="536" y="610"/>
                  </a:lnTo>
                  <a:lnTo>
                    <a:pt x="568" y="591"/>
                  </a:lnTo>
                  <a:lnTo>
                    <a:pt x="555" y="597"/>
                  </a:lnTo>
                  <a:lnTo>
                    <a:pt x="542" y="603"/>
                  </a:lnTo>
                  <a:lnTo>
                    <a:pt x="528" y="608"/>
                  </a:lnTo>
                  <a:lnTo>
                    <a:pt x="514" y="617"/>
                  </a:lnTo>
                  <a:lnTo>
                    <a:pt x="487" y="634"/>
                  </a:lnTo>
                  <a:lnTo>
                    <a:pt x="458" y="650"/>
                  </a:lnTo>
                  <a:lnTo>
                    <a:pt x="444" y="657"/>
                  </a:lnTo>
                  <a:lnTo>
                    <a:pt x="430" y="663"/>
                  </a:lnTo>
                  <a:lnTo>
                    <a:pt x="416" y="669"/>
                  </a:lnTo>
                  <a:lnTo>
                    <a:pt x="403" y="671"/>
                  </a:lnTo>
                  <a:lnTo>
                    <a:pt x="390" y="673"/>
                  </a:lnTo>
                  <a:lnTo>
                    <a:pt x="378" y="673"/>
                  </a:lnTo>
                  <a:lnTo>
                    <a:pt x="372" y="671"/>
                  </a:lnTo>
                  <a:lnTo>
                    <a:pt x="367" y="669"/>
                  </a:lnTo>
                  <a:lnTo>
                    <a:pt x="361" y="666"/>
                  </a:lnTo>
                  <a:lnTo>
                    <a:pt x="357" y="663"/>
                  </a:lnTo>
                  <a:close/>
                  <a:moveTo>
                    <a:pt x="439" y="697"/>
                  </a:moveTo>
                  <a:lnTo>
                    <a:pt x="442" y="702"/>
                  </a:lnTo>
                  <a:lnTo>
                    <a:pt x="445" y="704"/>
                  </a:lnTo>
                  <a:lnTo>
                    <a:pt x="450" y="706"/>
                  </a:lnTo>
                  <a:lnTo>
                    <a:pt x="454" y="709"/>
                  </a:lnTo>
                  <a:lnTo>
                    <a:pt x="465" y="710"/>
                  </a:lnTo>
                  <a:lnTo>
                    <a:pt x="476" y="709"/>
                  </a:lnTo>
                  <a:lnTo>
                    <a:pt x="499" y="704"/>
                  </a:lnTo>
                  <a:lnTo>
                    <a:pt x="517" y="699"/>
                  </a:lnTo>
                  <a:lnTo>
                    <a:pt x="531" y="687"/>
                  </a:lnTo>
                  <a:lnTo>
                    <a:pt x="545" y="676"/>
                  </a:lnTo>
                  <a:lnTo>
                    <a:pt x="558" y="667"/>
                  </a:lnTo>
                  <a:lnTo>
                    <a:pt x="574" y="657"/>
                  </a:lnTo>
                  <a:lnTo>
                    <a:pt x="603" y="640"/>
                  </a:lnTo>
                  <a:lnTo>
                    <a:pt x="632" y="621"/>
                  </a:lnTo>
                  <a:lnTo>
                    <a:pt x="620" y="626"/>
                  </a:lnTo>
                  <a:lnTo>
                    <a:pt x="607" y="631"/>
                  </a:lnTo>
                  <a:lnTo>
                    <a:pt x="597" y="637"/>
                  </a:lnTo>
                  <a:lnTo>
                    <a:pt x="584" y="644"/>
                  </a:lnTo>
                  <a:lnTo>
                    <a:pt x="563" y="659"/>
                  </a:lnTo>
                  <a:lnTo>
                    <a:pt x="542" y="674"/>
                  </a:lnTo>
                  <a:lnTo>
                    <a:pt x="531" y="680"/>
                  </a:lnTo>
                  <a:lnTo>
                    <a:pt x="519" y="686"/>
                  </a:lnTo>
                  <a:lnTo>
                    <a:pt x="508" y="692"/>
                  </a:lnTo>
                  <a:lnTo>
                    <a:pt x="496" y="696"/>
                  </a:lnTo>
                  <a:lnTo>
                    <a:pt x="482" y="699"/>
                  </a:lnTo>
                  <a:lnTo>
                    <a:pt x="468" y="700"/>
                  </a:lnTo>
                  <a:lnTo>
                    <a:pt x="454" y="700"/>
                  </a:lnTo>
                  <a:lnTo>
                    <a:pt x="439" y="697"/>
                  </a:lnTo>
                  <a:close/>
                  <a:moveTo>
                    <a:pt x="514" y="713"/>
                  </a:moveTo>
                  <a:lnTo>
                    <a:pt x="517" y="717"/>
                  </a:lnTo>
                  <a:lnTo>
                    <a:pt x="520" y="722"/>
                  </a:lnTo>
                  <a:lnTo>
                    <a:pt x="523" y="724"/>
                  </a:lnTo>
                  <a:lnTo>
                    <a:pt x="528" y="727"/>
                  </a:lnTo>
                  <a:lnTo>
                    <a:pt x="539" y="730"/>
                  </a:lnTo>
                  <a:lnTo>
                    <a:pt x="549" y="730"/>
                  </a:lnTo>
                  <a:lnTo>
                    <a:pt x="561" y="727"/>
                  </a:lnTo>
                  <a:lnTo>
                    <a:pt x="572" y="724"/>
                  </a:lnTo>
                  <a:lnTo>
                    <a:pt x="581" y="719"/>
                  </a:lnTo>
                  <a:lnTo>
                    <a:pt x="589" y="713"/>
                  </a:lnTo>
                  <a:lnTo>
                    <a:pt x="609" y="693"/>
                  </a:lnTo>
                  <a:lnTo>
                    <a:pt x="632" y="674"/>
                  </a:lnTo>
                  <a:lnTo>
                    <a:pt x="655" y="656"/>
                  </a:lnTo>
                  <a:lnTo>
                    <a:pt x="676" y="637"/>
                  </a:lnTo>
                  <a:lnTo>
                    <a:pt x="665" y="641"/>
                  </a:lnTo>
                  <a:lnTo>
                    <a:pt x="656" y="647"/>
                  </a:lnTo>
                  <a:lnTo>
                    <a:pt x="647" y="654"/>
                  </a:lnTo>
                  <a:lnTo>
                    <a:pt x="639" y="661"/>
                  </a:lnTo>
                  <a:lnTo>
                    <a:pt x="621" y="679"/>
                  </a:lnTo>
                  <a:lnTo>
                    <a:pt x="603" y="694"/>
                  </a:lnTo>
                  <a:lnTo>
                    <a:pt x="594" y="702"/>
                  </a:lnTo>
                  <a:lnTo>
                    <a:pt x="584" y="709"/>
                  </a:lnTo>
                  <a:lnTo>
                    <a:pt x="575" y="713"/>
                  </a:lnTo>
                  <a:lnTo>
                    <a:pt x="565" y="717"/>
                  </a:lnTo>
                  <a:lnTo>
                    <a:pt x="552" y="720"/>
                  </a:lnTo>
                  <a:lnTo>
                    <a:pt x="542" y="720"/>
                  </a:lnTo>
                  <a:lnTo>
                    <a:pt x="528" y="717"/>
                  </a:lnTo>
                  <a:lnTo>
                    <a:pt x="514" y="713"/>
                  </a:lnTo>
                  <a:close/>
                  <a:moveTo>
                    <a:pt x="769" y="669"/>
                  </a:moveTo>
                  <a:lnTo>
                    <a:pt x="757" y="683"/>
                  </a:lnTo>
                  <a:lnTo>
                    <a:pt x="745" y="696"/>
                  </a:lnTo>
                  <a:lnTo>
                    <a:pt x="731" y="709"/>
                  </a:lnTo>
                  <a:lnTo>
                    <a:pt x="717" y="719"/>
                  </a:lnTo>
                  <a:lnTo>
                    <a:pt x="710" y="722"/>
                  </a:lnTo>
                  <a:lnTo>
                    <a:pt x="704" y="724"/>
                  </a:lnTo>
                  <a:lnTo>
                    <a:pt x="696" y="724"/>
                  </a:lnTo>
                  <a:lnTo>
                    <a:pt x="690" y="723"/>
                  </a:lnTo>
                  <a:lnTo>
                    <a:pt x="684" y="720"/>
                  </a:lnTo>
                  <a:lnTo>
                    <a:pt x="678" y="716"/>
                  </a:lnTo>
                  <a:lnTo>
                    <a:pt x="673" y="709"/>
                  </a:lnTo>
                  <a:lnTo>
                    <a:pt x="670" y="699"/>
                  </a:lnTo>
                  <a:lnTo>
                    <a:pt x="675" y="703"/>
                  </a:lnTo>
                  <a:lnTo>
                    <a:pt x="681" y="707"/>
                  </a:lnTo>
                  <a:lnTo>
                    <a:pt x="687" y="710"/>
                  </a:lnTo>
                  <a:lnTo>
                    <a:pt x="693" y="712"/>
                  </a:lnTo>
                  <a:lnTo>
                    <a:pt x="699" y="712"/>
                  </a:lnTo>
                  <a:lnTo>
                    <a:pt x="707" y="712"/>
                  </a:lnTo>
                  <a:lnTo>
                    <a:pt x="713" y="709"/>
                  </a:lnTo>
                  <a:lnTo>
                    <a:pt x="719" y="707"/>
                  </a:lnTo>
                  <a:lnTo>
                    <a:pt x="733" y="700"/>
                  </a:lnTo>
                  <a:lnTo>
                    <a:pt x="745" y="690"/>
                  </a:lnTo>
                  <a:lnTo>
                    <a:pt x="757" y="680"/>
                  </a:lnTo>
                  <a:lnTo>
                    <a:pt x="769" y="669"/>
                  </a:lnTo>
                  <a:close/>
                  <a:moveTo>
                    <a:pt x="730" y="733"/>
                  </a:moveTo>
                  <a:lnTo>
                    <a:pt x="730" y="737"/>
                  </a:lnTo>
                  <a:lnTo>
                    <a:pt x="733" y="742"/>
                  </a:lnTo>
                  <a:lnTo>
                    <a:pt x="734" y="745"/>
                  </a:lnTo>
                  <a:lnTo>
                    <a:pt x="737" y="747"/>
                  </a:lnTo>
                  <a:lnTo>
                    <a:pt x="745" y="750"/>
                  </a:lnTo>
                  <a:lnTo>
                    <a:pt x="754" y="752"/>
                  </a:lnTo>
                  <a:lnTo>
                    <a:pt x="765" y="750"/>
                  </a:lnTo>
                  <a:lnTo>
                    <a:pt x="776" y="749"/>
                  </a:lnTo>
                  <a:lnTo>
                    <a:pt x="785" y="745"/>
                  </a:lnTo>
                  <a:lnTo>
                    <a:pt x="794" y="742"/>
                  </a:lnTo>
                  <a:lnTo>
                    <a:pt x="806" y="736"/>
                  </a:lnTo>
                  <a:lnTo>
                    <a:pt x="815" y="727"/>
                  </a:lnTo>
                  <a:lnTo>
                    <a:pt x="824" y="719"/>
                  </a:lnTo>
                  <a:lnTo>
                    <a:pt x="834" y="709"/>
                  </a:lnTo>
                  <a:lnTo>
                    <a:pt x="847" y="692"/>
                  </a:lnTo>
                  <a:lnTo>
                    <a:pt x="861" y="679"/>
                  </a:lnTo>
                  <a:lnTo>
                    <a:pt x="831" y="702"/>
                  </a:lnTo>
                  <a:lnTo>
                    <a:pt x="797" y="726"/>
                  </a:lnTo>
                  <a:lnTo>
                    <a:pt x="788" y="730"/>
                  </a:lnTo>
                  <a:lnTo>
                    <a:pt x="779" y="734"/>
                  </a:lnTo>
                  <a:lnTo>
                    <a:pt x="769" y="737"/>
                  </a:lnTo>
                  <a:lnTo>
                    <a:pt x="760" y="740"/>
                  </a:lnTo>
                  <a:lnTo>
                    <a:pt x="753" y="740"/>
                  </a:lnTo>
                  <a:lnTo>
                    <a:pt x="745" y="740"/>
                  </a:lnTo>
                  <a:lnTo>
                    <a:pt x="737" y="737"/>
                  </a:lnTo>
                  <a:lnTo>
                    <a:pt x="730" y="733"/>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8" name="Freeform 411"/>
            <p:cNvSpPr>
              <a:spLocks/>
            </p:cNvSpPr>
            <p:nvPr/>
          </p:nvSpPr>
          <p:spPr bwMode="auto">
            <a:xfrm>
              <a:off x="4977" y="3694"/>
              <a:ext cx="30" cy="65"/>
            </a:xfrm>
            <a:custGeom>
              <a:avLst/>
              <a:gdLst>
                <a:gd name="T0" fmla="*/ 7 w 60"/>
                <a:gd name="T1" fmla="*/ 16 h 131"/>
                <a:gd name="T2" fmla="*/ 8 w 60"/>
                <a:gd name="T3" fmla="*/ 15 h 131"/>
                <a:gd name="T4" fmla="*/ 2 w 60"/>
                <a:gd name="T5" fmla="*/ 0 h 131"/>
                <a:gd name="T6" fmla="*/ 0 w 60"/>
                <a:gd name="T7" fmla="*/ 0 h 131"/>
                <a:gd name="T8" fmla="*/ 6 w 60"/>
                <a:gd name="T9" fmla="*/ 15 h 131"/>
                <a:gd name="T10" fmla="*/ 7 w 60"/>
                <a:gd name="T11" fmla="*/ 16 h 131"/>
                <a:gd name="T12" fmla="*/ 6 w 60"/>
                <a:gd name="T13" fmla="*/ 15 h 131"/>
                <a:gd name="T14" fmla="*/ 7 w 60"/>
                <a:gd name="T15" fmla="*/ 16 h 131"/>
                <a:gd name="T16" fmla="*/ 7 w 60"/>
                <a:gd name="T17" fmla="*/ 16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131">
                  <a:moveTo>
                    <a:pt x="53" y="131"/>
                  </a:moveTo>
                  <a:lnTo>
                    <a:pt x="60" y="122"/>
                  </a:lnTo>
                  <a:lnTo>
                    <a:pt x="12" y="0"/>
                  </a:lnTo>
                  <a:lnTo>
                    <a:pt x="0" y="5"/>
                  </a:lnTo>
                  <a:lnTo>
                    <a:pt x="47" y="126"/>
                  </a:lnTo>
                  <a:lnTo>
                    <a:pt x="53" y="131"/>
                  </a:lnTo>
                  <a:lnTo>
                    <a:pt x="47" y="126"/>
                  </a:lnTo>
                  <a:lnTo>
                    <a:pt x="49" y="131"/>
                  </a:lnTo>
                  <a:lnTo>
                    <a:pt x="53" y="1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29" name="Freeform 412"/>
            <p:cNvSpPr>
              <a:spLocks/>
            </p:cNvSpPr>
            <p:nvPr/>
          </p:nvSpPr>
          <p:spPr bwMode="auto">
            <a:xfrm>
              <a:off x="5004" y="3752"/>
              <a:ext cx="17" cy="12"/>
            </a:xfrm>
            <a:custGeom>
              <a:avLst/>
              <a:gdLst>
                <a:gd name="T0" fmla="*/ 4 w 36"/>
                <a:gd name="T1" fmla="*/ 3 h 23"/>
                <a:gd name="T2" fmla="*/ 4 w 36"/>
                <a:gd name="T3" fmla="*/ 3 h 23"/>
                <a:gd name="T4" fmla="*/ 4 w 36"/>
                <a:gd name="T5" fmla="*/ 2 h 23"/>
                <a:gd name="T6" fmla="*/ 4 w 36"/>
                <a:gd name="T7" fmla="*/ 2 h 23"/>
                <a:gd name="T8" fmla="*/ 3 w 36"/>
                <a:gd name="T9" fmla="*/ 1 h 23"/>
                <a:gd name="T10" fmla="*/ 2 w 36"/>
                <a:gd name="T11" fmla="*/ 1 h 23"/>
                <a:gd name="T12" fmla="*/ 1 w 36"/>
                <a:gd name="T13" fmla="*/ 0 h 23"/>
                <a:gd name="T14" fmla="*/ 0 w 36"/>
                <a:gd name="T15" fmla="*/ 0 h 23"/>
                <a:gd name="T16" fmla="*/ 0 w 36"/>
                <a:gd name="T17" fmla="*/ 2 h 23"/>
                <a:gd name="T18" fmla="*/ 1 w 36"/>
                <a:gd name="T19" fmla="*/ 2 h 23"/>
                <a:gd name="T20" fmla="*/ 2 w 36"/>
                <a:gd name="T21" fmla="*/ 2 h 23"/>
                <a:gd name="T22" fmla="*/ 2 w 36"/>
                <a:gd name="T23" fmla="*/ 2 h 23"/>
                <a:gd name="T24" fmla="*/ 2 w 36"/>
                <a:gd name="T25" fmla="*/ 2 h 23"/>
                <a:gd name="T26" fmla="*/ 2 w 36"/>
                <a:gd name="T27" fmla="*/ 3 h 23"/>
                <a:gd name="T28" fmla="*/ 2 w 36"/>
                <a:gd name="T29" fmla="*/ 3 h 23"/>
                <a:gd name="T30" fmla="*/ 2 w 36"/>
                <a:gd name="T31" fmla="*/ 3 h 23"/>
                <a:gd name="T32" fmla="*/ 4 w 36"/>
                <a:gd name="T33" fmla="*/ 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23">
                  <a:moveTo>
                    <a:pt x="36" y="23"/>
                  </a:moveTo>
                  <a:lnTo>
                    <a:pt x="36" y="23"/>
                  </a:lnTo>
                  <a:lnTo>
                    <a:pt x="34" y="15"/>
                  </a:lnTo>
                  <a:lnTo>
                    <a:pt x="33" y="10"/>
                  </a:lnTo>
                  <a:lnTo>
                    <a:pt x="28" y="5"/>
                  </a:lnTo>
                  <a:lnTo>
                    <a:pt x="22" y="3"/>
                  </a:lnTo>
                  <a:lnTo>
                    <a:pt x="11" y="0"/>
                  </a:lnTo>
                  <a:lnTo>
                    <a:pt x="0" y="0"/>
                  </a:lnTo>
                  <a:lnTo>
                    <a:pt x="0" y="13"/>
                  </a:lnTo>
                  <a:lnTo>
                    <a:pt x="11" y="13"/>
                  </a:lnTo>
                  <a:lnTo>
                    <a:pt x="19" y="14"/>
                  </a:lnTo>
                  <a:lnTo>
                    <a:pt x="20" y="14"/>
                  </a:lnTo>
                  <a:lnTo>
                    <a:pt x="22" y="15"/>
                  </a:lnTo>
                  <a:lnTo>
                    <a:pt x="22" y="18"/>
                  </a:lnTo>
                  <a:lnTo>
                    <a:pt x="23" y="23"/>
                  </a:lnTo>
                  <a:lnTo>
                    <a:pt x="36"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0" name="Freeform 413"/>
            <p:cNvSpPr>
              <a:spLocks/>
            </p:cNvSpPr>
            <p:nvPr/>
          </p:nvSpPr>
          <p:spPr bwMode="auto">
            <a:xfrm>
              <a:off x="4978" y="3764"/>
              <a:ext cx="43" cy="27"/>
            </a:xfrm>
            <a:custGeom>
              <a:avLst/>
              <a:gdLst>
                <a:gd name="T0" fmla="*/ 0 w 86"/>
                <a:gd name="T1" fmla="*/ 7 h 54"/>
                <a:gd name="T2" fmla="*/ 1 w 86"/>
                <a:gd name="T3" fmla="*/ 7 h 54"/>
                <a:gd name="T4" fmla="*/ 3 w 86"/>
                <a:gd name="T5" fmla="*/ 7 h 54"/>
                <a:gd name="T6" fmla="*/ 5 w 86"/>
                <a:gd name="T7" fmla="*/ 7 h 54"/>
                <a:gd name="T8" fmla="*/ 6 w 86"/>
                <a:gd name="T9" fmla="*/ 6 h 54"/>
                <a:gd name="T10" fmla="*/ 8 w 86"/>
                <a:gd name="T11" fmla="*/ 6 h 54"/>
                <a:gd name="T12" fmla="*/ 9 w 86"/>
                <a:gd name="T13" fmla="*/ 5 h 54"/>
                <a:gd name="T14" fmla="*/ 10 w 86"/>
                <a:gd name="T15" fmla="*/ 3 h 54"/>
                <a:gd name="T16" fmla="*/ 11 w 86"/>
                <a:gd name="T17" fmla="*/ 2 h 54"/>
                <a:gd name="T18" fmla="*/ 11 w 86"/>
                <a:gd name="T19" fmla="*/ 0 h 54"/>
                <a:gd name="T20" fmla="*/ 10 w 86"/>
                <a:gd name="T21" fmla="*/ 0 h 54"/>
                <a:gd name="T22" fmla="*/ 9 w 86"/>
                <a:gd name="T23" fmla="*/ 1 h 54"/>
                <a:gd name="T24" fmla="*/ 9 w 86"/>
                <a:gd name="T25" fmla="*/ 3 h 54"/>
                <a:gd name="T26" fmla="*/ 8 w 86"/>
                <a:gd name="T27" fmla="*/ 3 h 54"/>
                <a:gd name="T28" fmla="*/ 7 w 86"/>
                <a:gd name="T29" fmla="*/ 4 h 54"/>
                <a:gd name="T30" fmla="*/ 6 w 86"/>
                <a:gd name="T31" fmla="*/ 5 h 54"/>
                <a:gd name="T32" fmla="*/ 4 w 86"/>
                <a:gd name="T33" fmla="*/ 5 h 54"/>
                <a:gd name="T34" fmla="*/ 3 w 86"/>
                <a:gd name="T35" fmla="*/ 6 h 54"/>
                <a:gd name="T36" fmla="*/ 1 w 86"/>
                <a:gd name="T37" fmla="*/ 5 h 54"/>
                <a:gd name="T38" fmla="*/ 1 w 86"/>
                <a:gd name="T39" fmla="*/ 6 h 54"/>
                <a:gd name="T40" fmla="*/ 0 w 86"/>
                <a:gd name="T41" fmla="*/ 7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6" h="54">
                  <a:moveTo>
                    <a:pt x="0" y="53"/>
                  </a:moveTo>
                  <a:lnTo>
                    <a:pt x="2" y="53"/>
                  </a:lnTo>
                  <a:lnTo>
                    <a:pt x="18" y="54"/>
                  </a:lnTo>
                  <a:lnTo>
                    <a:pt x="34" y="51"/>
                  </a:lnTo>
                  <a:lnTo>
                    <a:pt x="47" y="47"/>
                  </a:lnTo>
                  <a:lnTo>
                    <a:pt x="60" y="41"/>
                  </a:lnTo>
                  <a:lnTo>
                    <a:pt x="69" y="33"/>
                  </a:lnTo>
                  <a:lnTo>
                    <a:pt x="78" y="22"/>
                  </a:lnTo>
                  <a:lnTo>
                    <a:pt x="83" y="11"/>
                  </a:lnTo>
                  <a:lnTo>
                    <a:pt x="86" y="0"/>
                  </a:lnTo>
                  <a:lnTo>
                    <a:pt x="73" y="0"/>
                  </a:lnTo>
                  <a:lnTo>
                    <a:pt x="70" y="8"/>
                  </a:lnTo>
                  <a:lnTo>
                    <a:pt x="67" y="17"/>
                  </a:lnTo>
                  <a:lnTo>
                    <a:pt x="60" y="24"/>
                  </a:lnTo>
                  <a:lnTo>
                    <a:pt x="52" y="31"/>
                  </a:lnTo>
                  <a:lnTo>
                    <a:pt x="41" y="37"/>
                  </a:lnTo>
                  <a:lnTo>
                    <a:pt x="31" y="40"/>
                  </a:lnTo>
                  <a:lnTo>
                    <a:pt x="18" y="41"/>
                  </a:lnTo>
                  <a:lnTo>
                    <a:pt x="3" y="40"/>
                  </a:lnTo>
                  <a:lnTo>
                    <a:pt x="5" y="41"/>
                  </a:lnTo>
                  <a:lnTo>
                    <a:pt x="0"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1" name="Freeform 414"/>
            <p:cNvSpPr>
              <a:spLocks/>
            </p:cNvSpPr>
            <p:nvPr/>
          </p:nvSpPr>
          <p:spPr bwMode="auto">
            <a:xfrm>
              <a:off x="4975" y="3757"/>
              <a:ext cx="27" cy="33"/>
            </a:xfrm>
            <a:custGeom>
              <a:avLst/>
              <a:gdLst>
                <a:gd name="T0" fmla="*/ 5 w 55"/>
                <a:gd name="T1" fmla="*/ 0 h 68"/>
                <a:gd name="T2" fmla="*/ 5 w 55"/>
                <a:gd name="T3" fmla="*/ 0 h 68"/>
                <a:gd name="T4" fmla="*/ 5 w 55"/>
                <a:gd name="T5" fmla="*/ 1 h 68"/>
                <a:gd name="T6" fmla="*/ 5 w 55"/>
                <a:gd name="T7" fmla="*/ 1 h 68"/>
                <a:gd name="T8" fmla="*/ 5 w 55"/>
                <a:gd name="T9" fmla="*/ 2 h 68"/>
                <a:gd name="T10" fmla="*/ 5 w 55"/>
                <a:gd name="T11" fmla="*/ 2 h 68"/>
                <a:gd name="T12" fmla="*/ 4 w 55"/>
                <a:gd name="T13" fmla="*/ 3 h 68"/>
                <a:gd name="T14" fmla="*/ 2 w 55"/>
                <a:gd name="T15" fmla="*/ 4 h 68"/>
                <a:gd name="T16" fmla="*/ 1 w 55"/>
                <a:gd name="T17" fmla="*/ 5 h 68"/>
                <a:gd name="T18" fmla="*/ 0 w 55"/>
                <a:gd name="T19" fmla="*/ 6 h 68"/>
                <a:gd name="T20" fmla="*/ 0 w 55"/>
                <a:gd name="T21" fmla="*/ 6 h 68"/>
                <a:gd name="T22" fmla="*/ 0 w 55"/>
                <a:gd name="T23" fmla="*/ 7 h 68"/>
                <a:gd name="T24" fmla="*/ 0 w 55"/>
                <a:gd name="T25" fmla="*/ 8 h 68"/>
                <a:gd name="T26" fmla="*/ 1 w 55"/>
                <a:gd name="T27" fmla="*/ 8 h 68"/>
                <a:gd name="T28" fmla="*/ 1 w 55"/>
                <a:gd name="T29" fmla="*/ 6 h 68"/>
                <a:gd name="T30" fmla="*/ 1 w 55"/>
                <a:gd name="T31" fmla="*/ 6 h 68"/>
                <a:gd name="T32" fmla="*/ 1 w 55"/>
                <a:gd name="T33" fmla="*/ 7 h 68"/>
                <a:gd name="T34" fmla="*/ 1 w 55"/>
                <a:gd name="T35" fmla="*/ 7 h 68"/>
                <a:gd name="T36" fmla="*/ 1 w 55"/>
                <a:gd name="T37" fmla="*/ 7 h 68"/>
                <a:gd name="T38" fmla="*/ 2 w 55"/>
                <a:gd name="T39" fmla="*/ 6 h 68"/>
                <a:gd name="T40" fmla="*/ 3 w 55"/>
                <a:gd name="T41" fmla="*/ 5 h 68"/>
                <a:gd name="T42" fmla="*/ 5 w 55"/>
                <a:gd name="T43" fmla="*/ 4 h 68"/>
                <a:gd name="T44" fmla="*/ 6 w 55"/>
                <a:gd name="T45" fmla="*/ 3 h 68"/>
                <a:gd name="T46" fmla="*/ 6 w 55"/>
                <a:gd name="T47" fmla="*/ 2 h 68"/>
                <a:gd name="T48" fmla="*/ 6 w 55"/>
                <a:gd name="T49" fmla="*/ 1 h 68"/>
                <a:gd name="T50" fmla="*/ 6 w 55"/>
                <a:gd name="T51" fmla="*/ 0 h 68"/>
                <a:gd name="T52" fmla="*/ 6 w 55"/>
                <a:gd name="T53" fmla="*/ 0 h 68"/>
                <a:gd name="T54" fmla="*/ 6 w 55"/>
                <a:gd name="T55" fmla="*/ 0 h 68"/>
                <a:gd name="T56" fmla="*/ 5 w 55"/>
                <a:gd name="T57" fmla="*/ 0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68">
                  <a:moveTo>
                    <a:pt x="42" y="5"/>
                  </a:moveTo>
                  <a:lnTo>
                    <a:pt x="42" y="6"/>
                  </a:lnTo>
                  <a:lnTo>
                    <a:pt x="43" y="9"/>
                  </a:lnTo>
                  <a:lnTo>
                    <a:pt x="43" y="13"/>
                  </a:lnTo>
                  <a:lnTo>
                    <a:pt x="42" y="16"/>
                  </a:lnTo>
                  <a:lnTo>
                    <a:pt x="40" y="19"/>
                  </a:lnTo>
                  <a:lnTo>
                    <a:pt x="32" y="27"/>
                  </a:lnTo>
                  <a:lnTo>
                    <a:pt x="22" y="36"/>
                  </a:lnTo>
                  <a:lnTo>
                    <a:pt x="13" y="43"/>
                  </a:lnTo>
                  <a:lnTo>
                    <a:pt x="5" y="49"/>
                  </a:lnTo>
                  <a:lnTo>
                    <a:pt x="2" y="53"/>
                  </a:lnTo>
                  <a:lnTo>
                    <a:pt x="0" y="59"/>
                  </a:lnTo>
                  <a:lnTo>
                    <a:pt x="3" y="65"/>
                  </a:lnTo>
                  <a:lnTo>
                    <a:pt x="8" y="68"/>
                  </a:lnTo>
                  <a:lnTo>
                    <a:pt x="13" y="56"/>
                  </a:lnTo>
                  <a:lnTo>
                    <a:pt x="11" y="55"/>
                  </a:lnTo>
                  <a:lnTo>
                    <a:pt x="13" y="58"/>
                  </a:lnTo>
                  <a:lnTo>
                    <a:pt x="13" y="59"/>
                  </a:lnTo>
                  <a:lnTo>
                    <a:pt x="14" y="58"/>
                  </a:lnTo>
                  <a:lnTo>
                    <a:pt x="20" y="52"/>
                  </a:lnTo>
                  <a:lnTo>
                    <a:pt x="31" y="45"/>
                  </a:lnTo>
                  <a:lnTo>
                    <a:pt x="42" y="36"/>
                  </a:lnTo>
                  <a:lnTo>
                    <a:pt x="49" y="27"/>
                  </a:lnTo>
                  <a:lnTo>
                    <a:pt x="54" y="20"/>
                  </a:lnTo>
                  <a:lnTo>
                    <a:pt x="55" y="15"/>
                  </a:lnTo>
                  <a:lnTo>
                    <a:pt x="55" y="7"/>
                  </a:lnTo>
                  <a:lnTo>
                    <a:pt x="54" y="0"/>
                  </a:lnTo>
                  <a:lnTo>
                    <a:pt x="4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2" name="Freeform 415"/>
            <p:cNvSpPr>
              <a:spLocks/>
            </p:cNvSpPr>
            <p:nvPr/>
          </p:nvSpPr>
          <p:spPr bwMode="auto">
            <a:xfrm>
              <a:off x="4974" y="3690"/>
              <a:ext cx="27" cy="69"/>
            </a:xfrm>
            <a:custGeom>
              <a:avLst/>
              <a:gdLst>
                <a:gd name="T0" fmla="*/ 2 w 55"/>
                <a:gd name="T1" fmla="*/ 1 h 138"/>
                <a:gd name="T2" fmla="*/ 2 w 55"/>
                <a:gd name="T3" fmla="*/ 1 h 138"/>
                <a:gd name="T4" fmla="*/ 1 w 55"/>
                <a:gd name="T5" fmla="*/ 0 h 138"/>
                <a:gd name="T6" fmla="*/ 0 w 55"/>
                <a:gd name="T7" fmla="*/ 0 h 138"/>
                <a:gd name="T8" fmla="*/ 0 w 55"/>
                <a:gd name="T9" fmla="*/ 1 h 138"/>
                <a:gd name="T10" fmla="*/ 0 w 55"/>
                <a:gd name="T11" fmla="*/ 2 h 138"/>
                <a:gd name="T12" fmla="*/ 0 w 55"/>
                <a:gd name="T13" fmla="*/ 4 h 138"/>
                <a:gd name="T14" fmla="*/ 1 w 55"/>
                <a:gd name="T15" fmla="*/ 7 h 138"/>
                <a:gd name="T16" fmla="*/ 3 w 55"/>
                <a:gd name="T17" fmla="*/ 14 h 138"/>
                <a:gd name="T18" fmla="*/ 5 w 55"/>
                <a:gd name="T19" fmla="*/ 18 h 138"/>
                <a:gd name="T20" fmla="*/ 6 w 55"/>
                <a:gd name="T21" fmla="*/ 17 h 138"/>
                <a:gd name="T22" fmla="*/ 5 w 55"/>
                <a:gd name="T23" fmla="*/ 13 h 138"/>
                <a:gd name="T24" fmla="*/ 3 w 55"/>
                <a:gd name="T25" fmla="*/ 7 h 138"/>
                <a:gd name="T26" fmla="*/ 2 w 55"/>
                <a:gd name="T27" fmla="*/ 4 h 138"/>
                <a:gd name="T28" fmla="*/ 1 w 55"/>
                <a:gd name="T29" fmla="*/ 2 h 138"/>
                <a:gd name="T30" fmla="*/ 1 w 55"/>
                <a:gd name="T31" fmla="*/ 1 h 138"/>
                <a:gd name="T32" fmla="*/ 1 w 55"/>
                <a:gd name="T33" fmla="*/ 2 h 138"/>
                <a:gd name="T34" fmla="*/ 0 w 55"/>
                <a:gd name="T35" fmla="*/ 2 h 138"/>
                <a:gd name="T36" fmla="*/ 0 w 55"/>
                <a:gd name="T37" fmla="*/ 2 h 138"/>
                <a:gd name="T38" fmla="*/ 0 w 55"/>
                <a:gd name="T39" fmla="*/ 2 h 138"/>
                <a:gd name="T40" fmla="*/ 2 w 55"/>
                <a:gd name="T41" fmla="*/ 1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 h="138">
                  <a:moveTo>
                    <a:pt x="18" y="7"/>
                  </a:moveTo>
                  <a:lnTo>
                    <a:pt x="17" y="6"/>
                  </a:lnTo>
                  <a:lnTo>
                    <a:pt x="14" y="0"/>
                  </a:lnTo>
                  <a:lnTo>
                    <a:pt x="3" y="0"/>
                  </a:lnTo>
                  <a:lnTo>
                    <a:pt x="0" y="7"/>
                  </a:lnTo>
                  <a:lnTo>
                    <a:pt x="1" y="13"/>
                  </a:lnTo>
                  <a:lnTo>
                    <a:pt x="6" y="30"/>
                  </a:lnTo>
                  <a:lnTo>
                    <a:pt x="12" y="54"/>
                  </a:lnTo>
                  <a:lnTo>
                    <a:pt x="30" y="105"/>
                  </a:lnTo>
                  <a:lnTo>
                    <a:pt x="43" y="138"/>
                  </a:lnTo>
                  <a:lnTo>
                    <a:pt x="55" y="133"/>
                  </a:lnTo>
                  <a:lnTo>
                    <a:pt x="43" y="100"/>
                  </a:lnTo>
                  <a:lnTo>
                    <a:pt x="24" y="50"/>
                  </a:lnTo>
                  <a:lnTo>
                    <a:pt x="18" y="27"/>
                  </a:lnTo>
                  <a:lnTo>
                    <a:pt x="14" y="10"/>
                  </a:lnTo>
                  <a:lnTo>
                    <a:pt x="12" y="6"/>
                  </a:lnTo>
                  <a:lnTo>
                    <a:pt x="11" y="9"/>
                  </a:lnTo>
                  <a:lnTo>
                    <a:pt x="4" y="9"/>
                  </a:lnTo>
                  <a:lnTo>
                    <a:pt x="6" y="12"/>
                  </a:lnTo>
                  <a:lnTo>
                    <a:pt x="18"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3" name="Freeform 416"/>
            <p:cNvSpPr>
              <a:spLocks/>
            </p:cNvSpPr>
            <p:nvPr/>
          </p:nvSpPr>
          <p:spPr bwMode="auto">
            <a:xfrm>
              <a:off x="4963" y="3575"/>
              <a:ext cx="32" cy="109"/>
            </a:xfrm>
            <a:custGeom>
              <a:avLst/>
              <a:gdLst>
                <a:gd name="T0" fmla="*/ 8 w 65"/>
                <a:gd name="T1" fmla="*/ 1 h 217"/>
                <a:gd name="T2" fmla="*/ 8 w 65"/>
                <a:gd name="T3" fmla="*/ 1 h 217"/>
                <a:gd name="T4" fmla="*/ 6 w 65"/>
                <a:gd name="T5" fmla="*/ 0 h 217"/>
                <a:gd name="T6" fmla="*/ 6 w 65"/>
                <a:gd name="T7" fmla="*/ 1 h 217"/>
                <a:gd name="T8" fmla="*/ 5 w 65"/>
                <a:gd name="T9" fmla="*/ 2 h 217"/>
                <a:gd name="T10" fmla="*/ 5 w 65"/>
                <a:gd name="T11" fmla="*/ 4 h 217"/>
                <a:gd name="T12" fmla="*/ 3 w 65"/>
                <a:gd name="T13" fmla="*/ 8 h 217"/>
                <a:gd name="T14" fmla="*/ 2 w 65"/>
                <a:gd name="T15" fmla="*/ 14 h 217"/>
                <a:gd name="T16" fmla="*/ 1 w 65"/>
                <a:gd name="T17" fmla="*/ 19 h 217"/>
                <a:gd name="T18" fmla="*/ 0 w 65"/>
                <a:gd name="T19" fmla="*/ 23 h 217"/>
                <a:gd name="T20" fmla="*/ 0 w 65"/>
                <a:gd name="T21" fmla="*/ 25 h 217"/>
                <a:gd name="T22" fmla="*/ 0 w 65"/>
                <a:gd name="T23" fmla="*/ 26 h 217"/>
                <a:gd name="T24" fmla="*/ 0 w 65"/>
                <a:gd name="T25" fmla="*/ 27 h 217"/>
                <a:gd name="T26" fmla="*/ 1 w 65"/>
                <a:gd name="T27" fmla="*/ 28 h 217"/>
                <a:gd name="T28" fmla="*/ 0 w 65"/>
                <a:gd name="T29" fmla="*/ 27 h 217"/>
                <a:gd name="T30" fmla="*/ 1 w 65"/>
                <a:gd name="T31" fmla="*/ 27 h 217"/>
                <a:gd name="T32" fmla="*/ 1 w 65"/>
                <a:gd name="T33" fmla="*/ 27 h 217"/>
                <a:gd name="T34" fmla="*/ 1 w 65"/>
                <a:gd name="T35" fmla="*/ 25 h 217"/>
                <a:gd name="T36" fmla="*/ 2 w 65"/>
                <a:gd name="T37" fmla="*/ 24 h 217"/>
                <a:gd name="T38" fmla="*/ 3 w 65"/>
                <a:gd name="T39" fmla="*/ 19 h 217"/>
                <a:gd name="T40" fmla="*/ 4 w 65"/>
                <a:gd name="T41" fmla="*/ 14 h 217"/>
                <a:gd name="T42" fmla="*/ 5 w 65"/>
                <a:gd name="T43" fmla="*/ 9 h 217"/>
                <a:gd name="T44" fmla="*/ 6 w 65"/>
                <a:gd name="T45" fmla="*/ 4 h 217"/>
                <a:gd name="T46" fmla="*/ 7 w 65"/>
                <a:gd name="T47" fmla="*/ 3 h 217"/>
                <a:gd name="T48" fmla="*/ 7 w 65"/>
                <a:gd name="T49" fmla="*/ 2 h 217"/>
                <a:gd name="T50" fmla="*/ 7 w 65"/>
                <a:gd name="T51" fmla="*/ 1 h 217"/>
                <a:gd name="T52" fmla="*/ 6 w 65"/>
                <a:gd name="T53" fmla="*/ 1 h 217"/>
                <a:gd name="T54" fmla="*/ 6 w 65"/>
                <a:gd name="T55" fmla="*/ 1 h 217"/>
                <a:gd name="T56" fmla="*/ 8 w 65"/>
                <a:gd name="T57" fmla="*/ 1 h 2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5" h="217">
                  <a:moveTo>
                    <a:pt x="65" y="5"/>
                  </a:moveTo>
                  <a:lnTo>
                    <a:pt x="65" y="2"/>
                  </a:lnTo>
                  <a:lnTo>
                    <a:pt x="52" y="0"/>
                  </a:lnTo>
                  <a:lnTo>
                    <a:pt x="48" y="5"/>
                  </a:lnTo>
                  <a:lnTo>
                    <a:pt x="45" y="15"/>
                  </a:lnTo>
                  <a:lnTo>
                    <a:pt x="40" y="28"/>
                  </a:lnTo>
                  <a:lnTo>
                    <a:pt x="31" y="64"/>
                  </a:lnTo>
                  <a:lnTo>
                    <a:pt x="22" y="106"/>
                  </a:lnTo>
                  <a:lnTo>
                    <a:pt x="11" y="147"/>
                  </a:lnTo>
                  <a:lnTo>
                    <a:pt x="3" y="183"/>
                  </a:lnTo>
                  <a:lnTo>
                    <a:pt x="2" y="197"/>
                  </a:lnTo>
                  <a:lnTo>
                    <a:pt x="0" y="207"/>
                  </a:lnTo>
                  <a:lnTo>
                    <a:pt x="0" y="214"/>
                  </a:lnTo>
                  <a:lnTo>
                    <a:pt x="13" y="217"/>
                  </a:lnTo>
                  <a:lnTo>
                    <a:pt x="2" y="210"/>
                  </a:lnTo>
                  <a:lnTo>
                    <a:pt x="13" y="213"/>
                  </a:lnTo>
                  <a:lnTo>
                    <a:pt x="13" y="209"/>
                  </a:lnTo>
                  <a:lnTo>
                    <a:pt x="14" y="199"/>
                  </a:lnTo>
                  <a:lnTo>
                    <a:pt x="17" y="186"/>
                  </a:lnTo>
                  <a:lnTo>
                    <a:pt x="25" y="150"/>
                  </a:lnTo>
                  <a:lnTo>
                    <a:pt x="34" y="108"/>
                  </a:lnTo>
                  <a:lnTo>
                    <a:pt x="43" y="67"/>
                  </a:lnTo>
                  <a:lnTo>
                    <a:pt x="54" y="31"/>
                  </a:lnTo>
                  <a:lnTo>
                    <a:pt x="57" y="18"/>
                  </a:lnTo>
                  <a:lnTo>
                    <a:pt x="60" y="10"/>
                  </a:lnTo>
                  <a:lnTo>
                    <a:pt x="62" y="7"/>
                  </a:lnTo>
                  <a:lnTo>
                    <a:pt x="51" y="4"/>
                  </a:lnTo>
                  <a:lnTo>
                    <a:pt x="51" y="2"/>
                  </a:lnTo>
                  <a:lnTo>
                    <a:pt x="65"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4" name="Freeform 417"/>
            <p:cNvSpPr>
              <a:spLocks/>
            </p:cNvSpPr>
            <p:nvPr/>
          </p:nvSpPr>
          <p:spPr bwMode="auto">
            <a:xfrm>
              <a:off x="4964" y="3576"/>
              <a:ext cx="31" cy="108"/>
            </a:xfrm>
            <a:custGeom>
              <a:avLst/>
              <a:gdLst>
                <a:gd name="T0" fmla="*/ 1 w 63"/>
                <a:gd name="T1" fmla="*/ 27 h 215"/>
                <a:gd name="T2" fmla="*/ 1 w 63"/>
                <a:gd name="T3" fmla="*/ 27 h 215"/>
                <a:gd name="T4" fmla="*/ 3 w 63"/>
                <a:gd name="T5" fmla="*/ 21 h 215"/>
                <a:gd name="T6" fmla="*/ 5 w 63"/>
                <a:gd name="T7" fmla="*/ 14 h 215"/>
                <a:gd name="T8" fmla="*/ 6 w 63"/>
                <a:gd name="T9" fmla="*/ 6 h 215"/>
                <a:gd name="T10" fmla="*/ 7 w 63"/>
                <a:gd name="T11" fmla="*/ 1 h 215"/>
                <a:gd name="T12" fmla="*/ 6 w 63"/>
                <a:gd name="T13" fmla="*/ 0 h 215"/>
                <a:gd name="T14" fmla="*/ 5 w 63"/>
                <a:gd name="T15" fmla="*/ 6 h 215"/>
                <a:gd name="T16" fmla="*/ 3 w 63"/>
                <a:gd name="T17" fmla="*/ 13 h 215"/>
                <a:gd name="T18" fmla="*/ 1 w 63"/>
                <a:gd name="T19" fmla="*/ 21 h 215"/>
                <a:gd name="T20" fmla="*/ 0 w 63"/>
                <a:gd name="T21" fmla="*/ 27 h 215"/>
                <a:gd name="T22" fmla="*/ 0 w 63"/>
                <a:gd name="T23" fmla="*/ 26 h 215"/>
                <a:gd name="T24" fmla="*/ 1 w 63"/>
                <a:gd name="T25" fmla="*/ 27 h 2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215">
                  <a:moveTo>
                    <a:pt x="11" y="215"/>
                  </a:moveTo>
                  <a:lnTo>
                    <a:pt x="12" y="214"/>
                  </a:lnTo>
                  <a:lnTo>
                    <a:pt x="26" y="165"/>
                  </a:lnTo>
                  <a:lnTo>
                    <a:pt x="40" y="105"/>
                  </a:lnTo>
                  <a:lnTo>
                    <a:pt x="53" y="46"/>
                  </a:lnTo>
                  <a:lnTo>
                    <a:pt x="63" y="3"/>
                  </a:lnTo>
                  <a:lnTo>
                    <a:pt x="49" y="0"/>
                  </a:lnTo>
                  <a:lnTo>
                    <a:pt x="41" y="45"/>
                  </a:lnTo>
                  <a:lnTo>
                    <a:pt x="27" y="104"/>
                  </a:lnTo>
                  <a:lnTo>
                    <a:pt x="12" y="162"/>
                  </a:lnTo>
                  <a:lnTo>
                    <a:pt x="0" y="209"/>
                  </a:lnTo>
                  <a:lnTo>
                    <a:pt x="0" y="208"/>
                  </a:lnTo>
                  <a:lnTo>
                    <a:pt x="11" y="2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5" name="Freeform 418"/>
            <p:cNvSpPr>
              <a:spLocks/>
            </p:cNvSpPr>
            <p:nvPr/>
          </p:nvSpPr>
          <p:spPr bwMode="auto">
            <a:xfrm>
              <a:off x="4995" y="3543"/>
              <a:ext cx="17" cy="17"/>
            </a:xfrm>
            <a:custGeom>
              <a:avLst/>
              <a:gdLst>
                <a:gd name="T0" fmla="*/ 0 w 33"/>
                <a:gd name="T1" fmla="*/ 5 h 32"/>
                <a:gd name="T2" fmla="*/ 0 w 33"/>
                <a:gd name="T3" fmla="*/ 5 h 32"/>
                <a:gd name="T4" fmla="*/ 1 w 33"/>
                <a:gd name="T5" fmla="*/ 5 h 32"/>
                <a:gd name="T6" fmla="*/ 2 w 33"/>
                <a:gd name="T7" fmla="*/ 5 h 32"/>
                <a:gd name="T8" fmla="*/ 3 w 33"/>
                <a:gd name="T9" fmla="*/ 4 h 32"/>
                <a:gd name="T10" fmla="*/ 4 w 33"/>
                <a:gd name="T11" fmla="*/ 4 h 32"/>
                <a:gd name="T12" fmla="*/ 4 w 33"/>
                <a:gd name="T13" fmla="*/ 3 h 32"/>
                <a:gd name="T14" fmla="*/ 5 w 33"/>
                <a:gd name="T15" fmla="*/ 2 h 32"/>
                <a:gd name="T16" fmla="*/ 5 w 33"/>
                <a:gd name="T17" fmla="*/ 1 h 32"/>
                <a:gd name="T18" fmla="*/ 4 w 33"/>
                <a:gd name="T19" fmla="*/ 0 h 32"/>
                <a:gd name="T20" fmla="*/ 3 w 33"/>
                <a:gd name="T21" fmla="*/ 1 h 32"/>
                <a:gd name="T22" fmla="*/ 3 w 33"/>
                <a:gd name="T23" fmla="*/ 1 h 32"/>
                <a:gd name="T24" fmla="*/ 3 w 33"/>
                <a:gd name="T25" fmla="*/ 2 h 32"/>
                <a:gd name="T26" fmla="*/ 3 w 33"/>
                <a:gd name="T27" fmla="*/ 2 h 32"/>
                <a:gd name="T28" fmla="*/ 2 w 33"/>
                <a:gd name="T29" fmla="*/ 3 h 32"/>
                <a:gd name="T30" fmla="*/ 2 w 33"/>
                <a:gd name="T31" fmla="*/ 3 h 32"/>
                <a:gd name="T32" fmla="*/ 2 w 33"/>
                <a:gd name="T33" fmla="*/ 3 h 32"/>
                <a:gd name="T34" fmla="*/ 2 w 33"/>
                <a:gd name="T35" fmla="*/ 3 h 32"/>
                <a:gd name="T36" fmla="*/ 1 w 33"/>
                <a:gd name="T37" fmla="*/ 3 h 32"/>
                <a:gd name="T38" fmla="*/ 1 w 33"/>
                <a:gd name="T39" fmla="*/ 3 h 32"/>
                <a:gd name="T40" fmla="*/ 0 w 33"/>
                <a:gd name="T41" fmla="*/ 5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3" h="32">
                  <a:moveTo>
                    <a:pt x="0" y="31"/>
                  </a:moveTo>
                  <a:lnTo>
                    <a:pt x="0" y="31"/>
                  </a:lnTo>
                  <a:lnTo>
                    <a:pt x="7" y="32"/>
                  </a:lnTo>
                  <a:lnTo>
                    <a:pt x="15" y="31"/>
                  </a:lnTo>
                  <a:lnTo>
                    <a:pt x="23" y="28"/>
                  </a:lnTo>
                  <a:lnTo>
                    <a:pt x="27" y="24"/>
                  </a:lnTo>
                  <a:lnTo>
                    <a:pt x="30" y="18"/>
                  </a:lnTo>
                  <a:lnTo>
                    <a:pt x="33" y="12"/>
                  </a:lnTo>
                  <a:lnTo>
                    <a:pt x="33" y="5"/>
                  </a:lnTo>
                  <a:lnTo>
                    <a:pt x="32" y="0"/>
                  </a:lnTo>
                  <a:lnTo>
                    <a:pt x="19" y="4"/>
                  </a:lnTo>
                  <a:lnTo>
                    <a:pt x="19" y="7"/>
                  </a:lnTo>
                  <a:lnTo>
                    <a:pt x="19" y="10"/>
                  </a:lnTo>
                  <a:lnTo>
                    <a:pt x="19" y="14"/>
                  </a:lnTo>
                  <a:lnTo>
                    <a:pt x="16" y="17"/>
                  </a:lnTo>
                  <a:lnTo>
                    <a:pt x="15" y="18"/>
                  </a:lnTo>
                  <a:lnTo>
                    <a:pt x="12" y="20"/>
                  </a:lnTo>
                  <a:lnTo>
                    <a:pt x="9" y="21"/>
                  </a:lnTo>
                  <a:lnTo>
                    <a:pt x="4" y="20"/>
                  </a:lnTo>
                  <a:lnTo>
                    <a:pt x="0"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6" name="Freeform 419"/>
            <p:cNvSpPr>
              <a:spLocks/>
            </p:cNvSpPr>
            <p:nvPr/>
          </p:nvSpPr>
          <p:spPr bwMode="auto">
            <a:xfrm>
              <a:off x="4990" y="3548"/>
              <a:ext cx="8" cy="11"/>
            </a:xfrm>
            <a:custGeom>
              <a:avLst/>
              <a:gdLst>
                <a:gd name="T0" fmla="*/ 1 w 15"/>
                <a:gd name="T1" fmla="*/ 0 h 23"/>
                <a:gd name="T2" fmla="*/ 1 w 15"/>
                <a:gd name="T3" fmla="*/ 0 h 23"/>
                <a:gd name="T4" fmla="*/ 1 w 15"/>
                <a:gd name="T5" fmla="*/ 0 h 23"/>
                <a:gd name="T6" fmla="*/ 0 w 15"/>
                <a:gd name="T7" fmla="*/ 1 h 23"/>
                <a:gd name="T8" fmla="*/ 0 w 15"/>
                <a:gd name="T9" fmla="*/ 1 h 23"/>
                <a:gd name="T10" fmla="*/ 1 w 15"/>
                <a:gd name="T11" fmla="*/ 2 h 23"/>
                <a:gd name="T12" fmla="*/ 1 w 15"/>
                <a:gd name="T13" fmla="*/ 2 h 23"/>
                <a:gd name="T14" fmla="*/ 2 w 15"/>
                <a:gd name="T15" fmla="*/ 2 h 23"/>
                <a:gd name="T16" fmla="*/ 2 w 15"/>
                <a:gd name="T17" fmla="*/ 1 h 23"/>
                <a:gd name="T18" fmla="*/ 2 w 15"/>
                <a:gd name="T19" fmla="*/ 1 h 23"/>
                <a:gd name="T20" fmla="*/ 2 w 15"/>
                <a:gd name="T21" fmla="*/ 1 h 23"/>
                <a:gd name="T22" fmla="*/ 2 w 15"/>
                <a:gd name="T23" fmla="*/ 1 h 23"/>
                <a:gd name="T24" fmla="*/ 2 w 15"/>
                <a:gd name="T25" fmla="*/ 1 h 23"/>
                <a:gd name="T26" fmla="*/ 2 w 15"/>
                <a:gd name="T27" fmla="*/ 1 h 23"/>
                <a:gd name="T28" fmla="*/ 2 w 15"/>
                <a:gd name="T29" fmla="*/ 0 h 23"/>
                <a:gd name="T30" fmla="*/ 2 w 15"/>
                <a:gd name="T31" fmla="*/ 0 h 23"/>
                <a:gd name="T32" fmla="*/ 1 w 15"/>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23">
                  <a:moveTo>
                    <a:pt x="4" y="0"/>
                  </a:moveTo>
                  <a:lnTo>
                    <a:pt x="4" y="0"/>
                  </a:lnTo>
                  <a:lnTo>
                    <a:pt x="1" y="4"/>
                  </a:lnTo>
                  <a:lnTo>
                    <a:pt x="0" y="9"/>
                  </a:lnTo>
                  <a:lnTo>
                    <a:pt x="0" y="13"/>
                  </a:lnTo>
                  <a:lnTo>
                    <a:pt x="1" y="17"/>
                  </a:lnTo>
                  <a:lnTo>
                    <a:pt x="6" y="20"/>
                  </a:lnTo>
                  <a:lnTo>
                    <a:pt x="11" y="23"/>
                  </a:lnTo>
                  <a:lnTo>
                    <a:pt x="15" y="12"/>
                  </a:lnTo>
                  <a:lnTo>
                    <a:pt x="14" y="12"/>
                  </a:lnTo>
                  <a:lnTo>
                    <a:pt x="12" y="10"/>
                  </a:lnTo>
                  <a:lnTo>
                    <a:pt x="12" y="9"/>
                  </a:lnTo>
                  <a:lnTo>
                    <a:pt x="14" y="7"/>
                  </a:lnTo>
                  <a:lnTo>
                    <a:pt x="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7" name="Freeform 420"/>
            <p:cNvSpPr>
              <a:spLocks/>
            </p:cNvSpPr>
            <p:nvPr/>
          </p:nvSpPr>
          <p:spPr bwMode="auto">
            <a:xfrm>
              <a:off x="4960" y="3545"/>
              <a:ext cx="38" cy="12"/>
            </a:xfrm>
            <a:custGeom>
              <a:avLst/>
              <a:gdLst>
                <a:gd name="T0" fmla="*/ 0 w 77"/>
                <a:gd name="T1" fmla="*/ 1 h 25"/>
                <a:gd name="T2" fmla="*/ 0 w 77"/>
                <a:gd name="T3" fmla="*/ 2 h 25"/>
                <a:gd name="T4" fmla="*/ 1 w 77"/>
                <a:gd name="T5" fmla="*/ 3 h 25"/>
                <a:gd name="T6" fmla="*/ 2 w 77"/>
                <a:gd name="T7" fmla="*/ 2 h 25"/>
                <a:gd name="T8" fmla="*/ 4 w 77"/>
                <a:gd name="T9" fmla="*/ 2 h 25"/>
                <a:gd name="T10" fmla="*/ 5 w 77"/>
                <a:gd name="T11" fmla="*/ 2 h 25"/>
                <a:gd name="T12" fmla="*/ 7 w 77"/>
                <a:gd name="T13" fmla="*/ 1 h 25"/>
                <a:gd name="T14" fmla="*/ 8 w 77"/>
                <a:gd name="T15" fmla="*/ 1 h 25"/>
                <a:gd name="T16" fmla="*/ 8 w 77"/>
                <a:gd name="T17" fmla="*/ 1 h 25"/>
                <a:gd name="T18" fmla="*/ 8 w 77"/>
                <a:gd name="T19" fmla="*/ 1 h 25"/>
                <a:gd name="T20" fmla="*/ 7 w 77"/>
                <a:gd name="T21" fmla="*/ 1 h 25"/>
                <a:gd name="T22" fmla="*/ 8 w 77"/>
                <a:gd name="T23" fmla="*/ 0 h 25"/>
                <a:gd name="T24" fmla="*/ 9 w 77"/>
                <a:gd name="T25" fmla="*/ 1 h 25"/>
                <a:gd name="T26" fmla="*/ 9 w 77"/>
                <a:gd name="T27" fmla="*/ 1 h 25"/>
                <a:gd name="T28" fmla="*/ 8 w 77"/>
                <a:gd name="T29" fmla="*/ 0 h 25"/>
                <a:gd name="T30" fmla="*/ 8 w 77"/>
                <a:gd name="T31" fmla="*/ 0 h 25"/>
                <a:gd name="T32" fmla="*/ 7 w 77"/>
                <a:gd name="T33" fmla="*/ 0 h 25"/>
                <a:gd name="T34" fmla="*/ 6 w 77"/>
                <a:gd name="T35" fmla="*/ 0 h 25"/>
                <a:gd name="T36" fmla="*/ 5 w 77"/>
                <a:gd name="T37" fmla="*/ 0 h 25"/>
                <a:gd name="T38" fmla="*/ 3 w 77"/>
                <a:gd name="T39" fmla="*/ 1 h 25"/>
                <a:gd name="T40" fmla="*/ 2 w 77"/>
                <a:gd name="T41" fmla="*/ 1 h 25"/>
                <a:gd name="T42" fmla="*/ 1 w 77"/>
                <a:gd name="T43" fmla="*/ 1 h 25"/>
                <a:gd name="T44" fmla="*/ 2 w 77"/>
                <a:gd name="T45" fmla="*/ 1 h 25"/>
                <a:gd name="T46" fmla="*/ 1 w 77"/>
                <a:gd name="T47" fmla="*/ 2 h 25"/>
                <a:gd name="T48" fmla="*/ 0 w 77"/>
                <a:gd name="T49" fmla="*/ 1 h 25"/>
                <a:gd name="T50" fmla="*/ 0 w 77"/>
                <a:gd name="T51" fmla="*/ 1 h 25"/>
                <a:gd name="T52" fmla="*/ 0 w 77"/>
                <a:gd name="T53" fmla="*/ 2 h 25"/>
                <a:gd name="T54" fmla="*/ 0 w 77"/>
                <a:gd name="T55" fmla="*/ 1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25">
                  <a:moveTo>
                    <a:pt x="6" y="10"/>
                  </a:moveTo>
                  <a:lnTo>
                    <a:pt x="3" y="19"/>
                  </a:lnTo>
                  <a:lnTo>
                    <a:pt x="13" y="25"/>
                  </a:lnTo>
                  <a:lnTo>
                    <a:pt x="23" y="23"/>
                  </a:lnTo>
                  <a:lnTo>
                    <a:pt x="34" y="22"/>
                  </a:lnTo>
                  <a:lnTo>
                    <a:pt x="46" y="18"/>
                  </a:lnTo>
                  <a:lnTo>
                    <a:pt x="57" y="15"/>
                  </a:lnTo>
                  <a:lnTo>
                    <a:pt x="64" y="13"/>
                  </a:lnTo>
                  <a:lnTo>
                    <a:pt x="68" y="13"/>
                  </a:lnTo>
                  <a:lnTo>
                    <a:pt x="63" y="9"/>
                  </a:lnTo>
                  <a:lnTo>
                    <a:pt x="64" y="6"/>
                  </a:lnTo>
                  <a:lnTo>
                    <a:pt x="74" y="13"/>
                  </a:lnTo>
                  <a:lnTo>
                    <a:pt x="77" y="8"/>
                  </a:lnTo>
                  <a:lnTo>
                    <a:pt x="71" y="2"/>
                  </a:lnTo>
                  <a:lnTo>
                    <a:pt x="66" y="0"/>
                  </a:lnTo>
                  <a:lnTo>
                    <a:pt x="61" y="2"/>
                  </a:lnTo>
                  <a:lnTo>
                    <a:pt x="52" y="3"/>
                  </a:lnTo>
                  <a:lnTo>
                    <a:pt x="42" y="6"/>
                  </a:lnTo>
                  <a:lnTo>
                    <a:pt x="31" y="9"/>
                  </a:lnTo>
                  <a:lnTo>
                    <a:pt x="20" y="12"/>
                  </a:lnTo>
                  <a:lnTo>
                    <a:pt x="14" y="12"/>
                  </a:lnTo>
                  <a:lnTo>
                    <a:pt x="16" y="13"/>
                  </a:lnTo>
                  <a:lnTo>
                    <a:pt x="13" y="22"/>
                  </a:lnTo>
                  <a:lnTo>
                    <a:pt x="6" y="10"/>
                  </a:lnTo>
                  <a:lnTo>
                    <a:pt x="0" y="13"/>
                  </a:lnTo>
                  <a:lnTo>
                    <a:pt x="3" y="19"/>
                  </a:lnTo>
                  <a:lnTo>
                    <a:pt x="6"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8" name="Freeform 421"/>
            <p:cNvSpPr>
              <a:spLocks/>
            </p:cNvSpPr>
            <p:nvPr/>
          </p:nvSpPr>
          <p:spPr bwMode="auto">
            <a:xfrm>
              <a:off x="4963" y="3538"/>
              <a:ext cx="48" cy="17"/>
            </a:xfrm>
            <a:custGeom>
              <a:avLst/>
              <a:gdLst>
                <a:gd name="T0" fmla="*/ 12 w 97"/>
                <a:gd name="T1" fmla="*/ 1 h 36"/>
                <a:gd name="T2" fmla="*/ 11 w 97"/>
                <a:gd name="T3" fmla="*/ 1 h 36"/>
                <a:gd name="T4" fmla="*/ 11 w 97"/>
                <a:gd name="T5" fmla="*/ 0 h 36"/>
                <a:gd name="T6" fmla="*/ 11 w 97"/>
                <a:gd name="T7" fmla="*/ 0 h 36"/>
                <a:gd name="T8" fmla="*/ 10 w 97"/>
                <a:gd name="T9" fmla="*/ 0 h 36"/>
                <a:gd name="T10" fmla="*/ 9 w 97"/>
                <a:gd name="T11" fmla="*/ 0 h 36"/>
                <a:gd name="T12" fmla="*/ 8 w 97"/>
                <a:gd name="T13" fmla="*/ 0 h 36"/>
                <a:gd name="T14" fmla="*/ 6 w 97"/>
                <a:gd name="T15" fmla="*/ 0 h 36"/>
                <a:gd name="T16" fmla="*/ 3 w 97"/>
                <a:gd name="T17" fmla="*/ 1 h 36"/>
                <a:gd name="T18" fmla="*/ 0 w 97"/>
                <a:gd name="T19" fmla="*/ 2 h 36"/>
                <a:gd name="T20" fmla="*/ 0 w 97"/>
                <a:gd name="T21" fmla="*/ 4 h 36"/>
                <a:gd name="T22" fmla="*/ 3 w 97"/>
                <a:gd name="T23" fmla="*/ 3 h 36"/>
                <a:gd name="T24" fmla="*/ 6 w 97"/>
                <a:gd name="T25" fmla="*/ 2 h 36"/>
                <a:gd name="T26" fmla="*/ 8 w 97"/>
                <a:gd name="T27" fmla="*/ 1 h 36"/>
                <a:gd name="T28" fmla="*/ 9 w 97"/>
                <a:gd name="T29" fmla="*/ 1 h 36"/>
                <a:gd name="T30" fmla="*/ 9 w 97"/>
                <a:gd name="T31" fmla="*/ 1 h 36"/>
                <a:gd name="T32" fmla="*/ 10 w 97"/>
                <a:gd name="T33" fmla="*/ 1 h 36"/>
                <a:gd name="T34" fmla="*/ 10 w 97"/>
                <a:gd name="T35" fmla="*/ 1 h 36"/>
                <a:gd name="T36" fmla="*/ 10 w 97"/>
                <a:gd name="T37" fmla="*/ 2 h 36"/>
                <a:gd name="T38" fmla="*/ 10 w 97"/>
                <a:gd name="T39" fmla="*/ 2 h 36"/>
                <a:gd name="T40" fmla="*/ 12 w 97"/>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 h="36">
                  <a:moveTo>
                    <a:pt x="97" y="12"/>
                  </a:moveTo>
                  <a:lnTo>
                    <a:pt x="95" y="10"/>
                  </a:lnTo>
                  <a:lnTo>
                    <a:pt x="92" y="6"/>
                  </a:lnTo>
                  <a:lnTo>
                    <a:pt x="88" y="3"/>
                  </a:lnTo>
                  <a:lnTo>
                    <a:pt x="81" y="2"/>
                  </a:lnTo>
                  <a:lnTo>
                    <a:pt x="75" y="0"/>
                  </a:lnTo>
                  <a:lnTo>
                    <a:pt x="65" y="2"/>
                  </a:lnTo>
                  <a:lnTo>
                    <a:pt x="51" y="4"/>
                  </a:lnTo>
                  <a:lnTo>
                    <a:pt x="25" y="14"/>
                  </a:lnTo>
                  <a:lnTo>
                    <a:pt x="0" y="24"/>
                  </a:lnTo>
                  <a:lnTo>
                    <a:pt x="7" y="36"/>
                  </a:lnTo>
                  <a:lnTo>
                    <a:pt x="31" y="26"/>
                  </a:lnTo>
                  <a:lnTo>
                    <a:pt x="55" y="16"/>
                  </a:lnTo>
                  <a:lnTo>
                    <a:pt x="66" y="13"/>
                  </a:lnTo>
                  <a:lnTo>
                    <a:pt x="75" y="13"/>
                  </a:lnTo>
                  <a:lnTo>
                    <a:pt x="78" y="13"/>
                  </a:lnTo>
                  <a:lnTo>
                    <a:pt x="81" y="13"/>
                  </a:lnTo>
                  <a:lnTo>
                    <a:pt x="83" y="14"/>
                  </a:lnTo>
                  <a:lnTo>
                    <a:pt x="84" y="16"/>
                  </a:lnTo>
                  <a:lnTo>
                    <a:pt x="97"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39" name="Freeform 422"/>
            <p:cNvSpPr>
              <a:spLocks/>
            </p:cNvSpPr>
            <p:nvPr/>
          </p:nvSpPr>
          <p:spPr bwMode="auto">
            <a:xfrm>
              <a:off x="4819" y="3708"/>
              <a:ext cx="26" cy="11"/>
            </a:xfrm>
            <a:custGeom>
              <a:avLst/>
              <a:gdLst>
                <a:gd name="T0" fmla="*/ 6 w 52"/>
                <a:gd name="T1" fmla="*/ 1 h 21"/>
                <a:gd name="T2" fmla="*/ 6 w 52"/>
                <a:gd name="T3" fmla="*/ 1 h 21"/>
                <a:gd name="T4" fmla="*/ 5 w 52"/>
                <a:gd name="T5" fmla="*/ 1 h 21"/>
                <a:gd name="T6" fmla="*/ 5 w 52"/>
                <a:gd name="T7" fmla="*/ 1 h 21"/>
                <a:gd name="T8" fmla="*/ 4 w 52"/>
                <a:gd name="T9" fmla="*/ 1 h 21"/>
                <a:gd name="T10" fmla="*/ 4 w 52"/>
                <a:gd name="T11" fmla="*/ 1 h 21"/>
                <a:gd name="T12" fmla="*/ 3 w 52"/>
                <a:gd name="T13" fmla="*/ 1 h 21"/>
                <a:gd name="T14" fmla="*/ 3 w 52"/>
                <a:gd name="T15" fmla="*/ 1 h 21"/>
                <a:gd name="T16" fmla="*/ 2 w 52"/>
                <a:gd name="T17" fmla="*/ 1 h 21"/>
                <a:gd name="T18" fmla="*/ 2 w 52"/>
                <a:gd name="T19" fmla="*/ 0 h 21"/>
                <a:gd name="T20" fmla="*/ 0 w 52"/>
                <a:gd name="T21" fmla="*/ 1 h 21"/>
                <a:gd name="T22" fmla="*/ 1 w 52"/>
                <a:gd name="T23" fmla="*/ 2 h 21"/>
                <a:gd name="T24" fmla="*/ 2 w 52"/>
                <a:gd name="T25" fmla="*/ 3 h 21"/>
                <a:gd name="T26" fmla="*/ 3 w 52"/>
                <a:gd name="T27" fmla="*/ 3 h 21"/>
                <a:gd name="T28" fmla="*/ 4 w 52"/>
                <a:gd name="T29" fmla="*/ 3 h 21"/>
                <a:gd name="T30" fmla="*/ 5 w 52"/>
                <a:gd name="T31" fmla="*/ 3 h 21"/>
                <a:gd name="T32" fmla="*/ 6 w 52"/>
                <a:gd name="T33" fmla="*/ 3 h 21"/>
                <a:gd name="T34" fmla="*/ 6 w 52"/>
                <a:gd name="T35" fmla="*/ 2 h 21"/>
                <a:gd name="T36" fmla="*/ 7 w 52"/>
                <a:gd name="T37" fmla="*/ 2 h 21"/>
                <a:gd name="T38" fmla="*/ 7 w 52"/>
                <a:gd name="T39" fmla="*/ 2 h 21"/>
                <a:gd name="T40" fmla="*/ 6 w 52"/>
                <a:gd name="T41" fmla="*/ 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21">
                  <a:moveTo>
                    <a:pt x="43" y="1"/>
                  </a:moveTo>
                  <a:lnTo>
                    <a:pt x="43" y="1"/>
                  </a:lnTo>
                  <a:lnTo>
                    <a:pt x="40" y="4"/>
                  </a:lnTo>
                  <a:lnTo>
                    <a:pt x="36" y="7"/>
                  </a:lnTo>
                  <a:lnTo>
                    <a:pt x="31" y="8"/>
                  </a:lnTo>
                  <a:lnTo>
                    <a:pt x="26" y="8"/>
                  </a:lnTo>
                  <a:lnTo>
                    <a:pt x="23" y="8"/>
                  </a:lnTo>
                  <a:lnTo>
                    <a:pt x="20" y="7"/>
                  </a:lnTo>
                  <a:lnTo>
                    <a:pt x="16" y="6"/>
                  </a:lnTo>
                  <a:lnTo>
                    <a:pt x="11" y="0"/>
                  </a:lnTo>
                  <a:lnTo>
                    <a:pt x="0" y="7"/>
                  </a:lnTo>
                  <a:lnTo>
                    <a:pt x="7" y="14"/>
                  </a:lnTo>
                  <a:lnTo>
                    <a:pt x="14" y="18"/>
                  </a:lnTo>
                  <a:lnTo>
                    <a:pt x="20" y="21"/>
                  </a:lnTo>
                  <a:lnTo>
                    <a:pt x="28" y="21"/>
                  </a:lnTo>
                  <a:lnTo>
                    <a:pt x="36" y="20"/>
                  </a:lnTo>
                  <a:lnTo>
                    <a:pt x="42" y="17"/>
                  </a:lnTo>
                  <a:lnTo>
                    <a:pt x="46" y="14"/>
                  </a:lnTo>
                  <a:lnTo>
                    <a:pt x="52" y="10"/>
                  </a:lnTo>
                  <a:lnTo>
                    <a:pt x="4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0" name="Freeform 423"/>
            <p:cNvSpPr>
              <a:spLocks/>
            </p:cNvSpPr>
            <p:nvPr/>
          </p:nvSpPr>
          <p:spPr bwMode="auto">
            <a:xfrm>
              <a:off x="4840" y="3681"/>
              <a:ext cx="24" cy="32"/>
            </a:xfrm>
            <a:custGeom>
              <a:avLst/>
              <a:gdLst>
                <a:gd name="T0" fmla="*/ 6 w 48"/>
                <a:gd name="T1" fmla="*/ 1 h 63"/>
                <a:gd name="T2" fmla="*/ 5 w 48"/>
                <a:gd name="T3" fmla="*/ 1 h 63"/>
                <a:gd name="T4" fmla="*/ 4 w 48"/>
                <a:gd name="T5" fmla="*/ 2 h 63"/>
                <a:gd name="T6" fmla="*/ 3 w 48"/>
                <a:gd name="T7" fmla="*/ 4 h 63"/>
                <a:gd name="T8" fmla="*/ 2 w 48"/>
                <a:gd name="T9" fmla="*/ 5 h 63"/>
                <a:gd name="T10" fmla="*/ 0 w 48"/>
                <a:gd name="T11" fmla="*/ 7 h 63"/>
                <a:gd name="T12" fmla="*/ 2 w 48"/>
                <a:gd name="T13" fmla="*/ 8 h 63"/>
                <a:gd name="T14" fmla="*/ 3 w 48"/>
                <a:gd name="T15" fmla="*/ 6 h 63"/>
                <a:gd name="T16" fmla="*/ 5 w 48"/>
                <a:gd name="T17" fmla="*/ 4 h 63"/>
                <a:gd name="T18" fmla="*/ 6 w 48"/>
                <a:gd name="T19" fmla="*/ 3 h 63"/>
                <a:gd name="T20" fmla="*/ 6 w 48"/>
                <a:gd name="T21" fmla="*/ 1 h 63"/>
                <a:gd name="T22" fmla="*/ 5 w 48"/>
                <a:gd name="T23" fmla="*/ 0 h 63"/>
                <a:gd name="T24" fmla="*/ 6 w 48"/>
                <a:gd name="T25" fmla="*/ 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63">
                  <a:moveTo>
                    <a:pt x="46" y="7"/>
                  </a:moveTo>
                  <a:lnTo>
                    <a:pt x="35" y="1"/>
                  </a:lnTo>
                  <a:lnTo>
                    <a:pt x="31" y="13"/>
                  </a:lnTo>
                  <a:lnTo>
                    <a:pt x="23" y="26"/>
                  </a:lnTo>
                  <a:lnTo>
                    <a:pt x="14" y="40"/>
                  </a:lnTo>
                  <a:lnTo>
                    <a:pt x="0" y="54"/>
                  </a:lnTo>
                  <a:lnTo>
                    <a:pt x="9" y="63"/>
                  </a:lnTo>
                  <a:lnTo>
                    <a:pt x="23" y="47"/>
                  </a:lnTo>
                  <a:lnTo>
                    <a:pt x="34" y="31"/>
                  </a:lnTo>
                  <a:lnTo>
                    <a:pt x="42" y="19"/>
                  </a:lnTo>
                  <a:lnTo>
                    <a:pt x="48" y="6"/>
                  </a:lnTo>
                  <a:lnTo>
                    <a:pt x="37" y="0"/>
                  </a:lnTo>
                  <a:lnTo>
                    <a:pt x="46"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1" name="Freeform 424"/>
            <p:cNvSpPr>
              <a:spLocks/>
            </p:cNvSpPr>
            <p:nvPr/>
          </p:nvSpPr>
          <p:spPr bwMode="auto">
            <a:xfrm>
              <a:off x="4819" y="3681"/>
              <a:ext cx="44" cy="32"/>
            </a:xfrm>
            <a:custGeom>
              <a:avLst/>
              <a:gdLst>
                <a:gd name="T0" fmla="*/ 1 w 89"/>
                <a:gd name="T1" fmla="*/ 7 h 63"/>
                <a:gd name="T2" fmla="*/ 0 w 89"/>
                <a:gd name="T3" fmla="*/ 8 h 63"/>
                <a:gd name="T4" fmla="*/ 1 w 89"/>
                <a:gd name="T5" fmla="*/ 8 h 63"/>
                <a:gd name="T6" fmla="*/ 2 w 89"/>
                <a:gd name="T7" fmla="*/ 8 h 63"/>
                <a:gd name="T8" fmla="*/ 3 w 89"/>
                <a:gd name="T9" fmla="*/ 8 h 63"/>
                <a:gd name="T10" fmla="*/ 4 w 89"/>
                <a:gd name="T11" fmla="*/ 8 h 63"/>
                <a:gd name="T12" fmla="*/ 5 w 89"/>
                <a:gd name="T13" fmla="*/ 7 h 63"/>
                <a:gd name="T14" fmla="*/ 7 w 89"/>
                <a:gd name="T15" fmla="*/ 6 h 63"/>
                <a:gd name="T16" fmla="*/ 9 w 89"/>
                <a:gd name="T17" fmla="*/ 4 h 63"/>
                <a:gd name="T18" fmla="*/ 11 w 89"/>
                <a:gd name="T19" fmla="*/ 1 h 63"/>
                <a:gd name="T20" fmla="*/ 10 w 89"/>
                <a:gd name="T21" fmla="*/ 0 h 63"/>
                <a:gd name="T22" fmla="*/ 8 w 89"/>
                <a:gd name="T23" fmla="*/ 3 h 63"/>
                <a:gd name="T24" fmla="*/ 5 w 89"/>
                <a:gd name="T25" fmla="*/ 5 h 63"/>
                <a:gd name="T26" fmla="*/ 4 w 89"/>
                <a:gd name="T27" fmla="*/ 6 h 63"/>
                <a:gd name="T28" fmla="*/ 3 w 89"/>
                <a:gd name="T29" fmla="*/ 7 h 63"/>
                <a:gd name="T30" fmla="*/ 2 w 89"/>
                <a:gd name="T31" fmla="*/ 7 h 63"/>
                <a:gd name="T32" fmla="*/ 2 w 89"/>
                <a:gd name="T33" fmla="*/ 7 h 63"/>
                <a:gd name="T34" fmla="*/ 1 w 89"/>
                <a:gd name="T35" fmla="*/ 7 h 63"/>
                <a:gd name="T36" fmla="*/ 1 w 89"/>
                <a:gd name="T37" fmla="*/ 7 h 63"/>
                <a:gd name="T38" fmla="*/ 0 w 89"/>
                <a:gd name="T39" fmla="*/ 8 h 63"/>
                <a:gd name="T40" fmla="*/ 1 w 89"/>
                <a:gd name="T41" fmla="*/ 7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 h="63">
                  <a:moveTo>
                    <a:pt x="11" y="53"/>
                  </a:moveTo>
                  <a:lnTo>
                    <a:pt x="5" y="63"/>
                  </a:lnTo>
                  <a:lnTo>
                    <a:pt x="11" y="63"/>
                  </a:lnTo>
                  <a:lnTo>
                    <a:pt x="19" y="63"/>
                  </a:lnTo>
                  <a:lnTo>
                    <a:pt x="25" y="63"/>
                  </a:lnTo>
                  <a:lnTo>
                    <a:pt x="33" y="60"/>
                  </a:lnTo>
                  <a:lnTo>
                    <a:pt x="45" y="54"/>
                  </a:lnTo>
                  <a:lnTo>
                    <a:pt x="56" y="47"/>
                  </a:lnTo>
                  <a:lnTo>
                    <a:pt x="74" y="27"/>
                  </a:lnTo>
                  <a:lnTo>
                    <a:pt x="89" y="7"/>
                  </a:lnTo>
                  <a:lnTo>
                    <a:pt x="80" y="0"/>
                  </a:lnTo>
                  <a:lnTo>
                    <a:pt x="65" y="20"/>
                  </a:lnTo>
                  <a:lnTo>
                    <a:pt x="46" y="39"/>
                  </a:lnTo>
                  <a:lnTo>
                    <a:pt x="37" y="44"/>
                  </a:lnTo>
                  <a:lnTo>
                    <a:pt x="26" y="50"/>
                  </a:lnTo>
                  <a:lnTo>
                    <a:pt x="23" y="51"/>
                  </a:lnTo>
                  <a:lnTo>
                    <a:pt x="17" y="51"/>
                  </a:lnTo>
                  <a:lnTo>
                    <a:pt x="13" y="51"/>
                  </a:lnTo>
                  <a:lnTo>
                    <a:pt x="8" y="50"/>
                  </a:lnTo>
                  <a:lnTo>
                    <a:pt x="0" y="60"/>
                  </a:lnTo>
                  <a:lnTo>
                    <a:pt x="11"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2" name="Freeform 425"/>
            <p:cNvSpPr>
              <a:spLocks/>
            </p:cNvSpPr>
            <p:nvPr/>
          </p:nvSpPr>
          <p:spPr bwMode="auto">
            <a:xfrm>
              <a:off x="4573" y="3347"/>
              <a:ext cx="24" cy="105"/>
            </a:xfrm>
            <a:custGeom>
              <a:avLst/>
              <a:gdLst>
                <a:gd name="T0" fmla="*/ 6 w 47"/>
                <a:gd name="T1" fmla="*/ 25 h 211"/>
                <a:gd name="T2" fmla="*/ 6 w 47"/>
                <a:gd name="T3" fmla="*/ 25 h 211"/>
                <a:gd name="T4" fmla="*/ 5 w 47"/>
                <a:gd name="T5" fmla="*/ 24 h 211"/>
                <a:gd name="T6" fmla="*/ 5 w 47"/>
                <a:gd name="T7" fmla="*/ 22 h 211"/>
                <a:gd name="T8" fmla="*/ 4 w 47"/>
                <a:gd name="T9" fmla="*/ 21 h 211"/>
                <a:gd name="T10" fmla="*/ 3 w 47"/>
                <a:gd name="T11" fmla="*/ 19 h 211"/>
                <a:gd name="T12" fmla="*/ 3 w 47"/>
                <a:gd name="T13" fmla="*/ 17 h 211"/>
                <a:gd name="T14" fmla="*/ 2 w 47"/>
                <a:gd name="T15" fmla="*/ 16 h 211"/>
                <a:gd name="T16" fmla="*/ 2 w 47"/>
                <a:gd name="T17" fmla="*/ 14 h 211"/>
                <a:gd name="T18" fmla="*/ 2 w 47"/>
                <a:gd name="T19" fmla="*/ 12 h 211"/>
                <a:gd name="T20" fmla="*/ 2 w 47"/>
                <a:gd name="T21" fmla="*/ 10 h 211"/>
                <a:gd name="T22" fmla="*/ 2 w 47"/>
                <a:gd name="T23" fmla="*/ 8 h 211"/>
                <a:gd name="T24" fmla="*/ 3 w 47"/>
                <a:gd name="T25" fmla="*/ 6 h 211"/>
                <a:gd name="T26" fmla="*/ 3 w 47"/>
                <a:gd name="T27" fmla="*/ 5 h 211"/>
                <a:gd name="T28" fmla="*/ 3 w 47"/>
                <a:gd name="T29" fmla="*/ 3 h 211"/>
                <a:gd name="T30" fmla="*/ 4 w 47"/>
                <a:gd name="T31" fmla="*/ 2 h 211"/>
                <a:gd name="T32" fmla="*/ 5 w 47"/>
                <a:gd name="T33" fmla="*/ 2 h 211"/>
                <a:gd name="T34" fmla="*/ 5 w 47"/>
                <a:gd name="T35" fmla="*/ 2 h 211"/>
                <a:gd name="T36" fmla="*/ 6 w 47"/>
                <a:gd name="T37" fmla="*/ 1 h 211"/>
                <a:gd name="T38" fmla="*/ 6 w 47"/>
                <a:gd name="T39" fmla="*/ 1 h 211"/>
                <a:gd name="T40" fmla="*/ 6 w 47"/>
                <a:gd name="T41" fmla="*/ 0 h 211"/>
                <a:gd name="T42" fmla="*/ 5 w 47"/>
                <a:gd name="T43" fmla="*/ 0 h 211"/>
                <a:gd name="T44" fmla="*/ 4 w 47"/>
                <a:gd name="T45" fmla="*/ 0 h 211"/>
                <a:gd name="T46" fmla="*/ 4 w 47"/>
                <a:gd name="T47" fmla="*/ 1 h 211"/>
                <a:gd name="T48" fmla="*/ 3 w 47"/>
                <a:gd name="T49" fmla="*/ 1 h 211"/>
                <a:gd name="T50" fmla="*/ 2 w 47"/>
                <a:gd name="T51" fmla="*/ 3 h 211"/>
                <a:gd name="T52" fmla="*/ 1 w 47"/>
                <a:gd name="T53" fmla="*/ 4 h 211"/>
                <a:gd name="T54" fmla="*/ 1 w 47"/>
                <a:gd name="T55" fmla="*/ 6 h 211"/>
                <a:gd name="T56" fmla="*/ 1 w 47"/>
                <a:gd name="T57" fmla="*/ 8 h 211"/>
                <a:gd name="T58" fmla="*/ 0 w 47"/>
                <a:gd name="T59" fmla="*/ 10 h 211"/>
                <a:gd name="T60" fmla="*/ 0 w 47"/>
                <a:gd name="T61" fmla="*/ 12 h 211"/>
                <a:gd name="T62" fmla="*/ 0 w 47"/>
                <a:gd name="T63" fmla="*/ 14 h 211"/>
                <a:gd name="T64" fmla="*/ 1 w 47"/>
                <a:gd name="T65" fmla="*/ 16 h 211"/>
                <a:gd name="T66" fmla="*/ 1 w 47"/>
                <a:gd name="T67" fmla="*/ 18 h 211"/>
                <a:gd name="T68" fmla="*/ 2 w 47"/>
                <a:gd name="T69" fmla="*/ 20 h 211"/>
                <a:gd name="T70" fmla="*/ 2 w 47"/>
                <a:gd name="T71" fmla="*/ 22 h 211"/>
                <a:gd name="T72" fmla="*/ 3 w 47"/>
                <a:gd name="T73" fmla="*/ 23 h 211"/>
                <a:gd name="T74" fmla="*/ 4 w 47"/>
                <a:gd name="T75" fmla="*/ 25 h 211"/>
                <a:gd name="T76" fmla="*/ 5 w 47"/>
                <a:gd name="T77" fmla="*/ 26 h 211"/>
                <a:gd name="T78" fmla="*/ 5 w 47"/>
                <a:gd name="T79" fmla="*/ 26 h 211"/>
                <a:gd name="T80" fmla="*/ 6 w 47"/>
                <a:gd name="T81" fmla="*/ 25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 h="211">
                  <a:moveTo>
                    <a:pt x="47" y="201"/>
                  </a:moveTo>
                  <a:lnTo>
                    <a:pt x="47" y="202"/>
                  </a:lnTo>
                  <a:lnTo>
                    <a:pt x="40" y="193"/>
                  </a:lnTo>
                  <a:lnTo>
                    <a:pt x="33" y="183"/>
                  </a:lnTo>
                  <a:lnTo>
                    <a:pt x="27" y="172"/>
                  </a:lnTo>
                  <a:lnTo>
                    <a:pt x="23" y="159"/>
                  </a:lnTo>
                  <a:lnTo>
                    <a:pt x="18" y="143"/>
                  </a:lnTo>
                  <a:lnTo>
                    <a:pt x="15" y="129"/>
                  </a:lnTo>
                  <a:lnTo>
                    <a:pt x="14" y="113"/>
                  </a:lnTo>
                  <a:lnTo>
                    <a:pt x="12" y="98"/>
                  </a:lnTo>
                  <a:lnTo>
                    <a:pt x="12" y="82"/>
                  </a:lnTo>
                  <a:lnTo>
                    <a:pt x="14" y="67"/>
                  </a:lnTo>
                  <a:lnTo>
                    <a:pt x="17" y="53"/>
                  </a:lnTo>
                  <a:lnTo>
                    <a:pt x="20" y="42"/>
                  </a:lnTo>
                  <a:lnTo>
                    <a:pt x="24" y="30"/>
                  </a:lnTo>
                  <a:lnTo>
                    <a:pt x="32" y="22"/>
                  </a:lnTo>
                  <a:lnTo>
                    <a:pt x="35" y="19"/>
                  </a:lnTo>
                  <a:lnTo>
                    <a:pt x="38" y="16"/>
                  </a:lnTo>
                  <a:lnTo>
                    <a:pt x="43" y="13"/>
                  </a:lnTo>
                  <a:lnTo>
                    <a:pt x="47" y="12"/>
                  </a:lnTo>
                  <a:lnTo>
                    <a:pt x="43" y="0"/>
                  </a:lnTo>
                  <a:lnTo>
                    <a:pt x="36" y="3"/>
                  </a:lnTo>
                  <a:lnTo>
                    <a:pt x="30" y="6"/>
                  </a:lnTo>
                  <a:lnTo>
                    <a:pt x="26" y="10"/>
                  </a:lnTo>
                  <a:lnTo>
                    <a:pt x="21" y="14"/>
                  </a:lnTo>
                  <a:lnTo>
                    <a:pt x="14" y="25"/>
                  </a:lnTo>
                  <a:lnTo>
                    <a:pt x="7" y="37"/>
                  </a:lnTo>
                  <a:lnTo>
                    <a:pt x="3" y="50"/>
                  </a:lnTo>
                  <a:lnTo>
                    <a:pt x="1" y="66"/>
                  </a:lnTo>
                  <a:lnTo>
                    <a:pt x="0" y="82"/>
                  </a:lnTo>
                  <a:lnTo>
                    <a:pt x="0" y="98"/>
                  </a:lnTo>
                  <a:lnTo>
                    <a:pt x="0" y="115"/>
                  </a:lnTo>
                  <a:lnTo>
                    <a:pt x="3" y="130"/>
                  </a:lnTo>
                  <a:lnTo>
                    <a:pt x="6" y="146"/>
                  </a:lnTo>
                  <a:lnTo>
                    <a:pt x="10" y="162"/>
                  </a:lnTo>
                  <a:lnTo>
                    <a:pt x="15" y="176"/>
                  </a:lnTo>
                  <a:lnTo>
                    <a:pt x="23" y="189"/>
                  </a:lnTo>
                  <a:lnTo>
                    <a:pt x="30" y="201"/>
                  </a:lnTo>
                  <a:lnTo>
                    <a:pt x="38" y="211"/>
                  </a:lnTo>
                  <a:lnTo>
                    <a:pt x="40" y="211"/>
                  </a:lnTo>
                  <a:lnTo>
                    <a:pt x="47" y="2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3" name="Freeform 426"/>
            <p:cNvSpPr>
              <a:spLocks/>
            </p:cNvSpPr>
            <p:nvPr/>
          </p:nvSpPr>
          <p:spPr bwMode="auto">
            <a:xfrm>
              <a:off x="4593" y="3447"/>
              <a:ext cx="104" cy="59"/>
            </a:xfrm>
            <a:custGeom>
              <a:avLst/>
              <a:gdLst>
                <a:gd name="T0" fmla="*/ 26 w 207"/>
                <a:gd name="T1" fmla="*/ 15 h 117"/>
                <a:gd name="T2" fmla="*/ 26 w 207"/>
                <a:gd name="T3" fmla="*/ 14 h 117"/>
                <a:gd name="T4" fmla="*/ 23 w 207"/>
                <a:gd name="T5" fmla="*/ 13 h 117"/>
                <a:gd name="T6" fmla="*/ 20 w 207"/>
                <a:gd name="T7" fmla="*/ 11 h 117"/>
                <a:gd name="T8" fmla="*/ 17 w 207"/>
                <a:gd name="T9" fmla="*/ 10 h 117"/>
                <a:gd name="T10" fmla="*/ 14 w 207"/>
                <a:gd name="T11" fmla="*/ 8 h 117"/>
                <a:gd name="T12" fmla="*/ 11 w 207"/>
                <a:gd name="T13" fmla="*/ 7 h 117"/>
                <a:gd name="T14" fmla="*/ 8 w 207"/>
                <a:gd name="T15" fmla="*/ 5 h 117"/>
                <a:gd name="T16" fmla="*/ 5 w 207"/>
                <a:gd name="T17" fmla="*/ 3 h 117"/>
                <a:gd name="T18" fmla="*/ 1 w 207"/>
                <a:gd name="T19" fmla="*/ 0 h 117"/>
                <a:gd name="T20" fmla="*/ 0 w 207"/>
                <a:gd name="T21" fmla="*/ 2 h 117"/>
                <a:gd name="T22" fmla="*/ 4 w 207"/>
                <a:gd name="T23" fmla="*/ 4 h 117"/>
                <a:gd name="T24" fmla="*/ 7 w 207"/>
                <a:gd name="T25" fmla="*/ 6 h 117"/>
                <a:gd name="T26" fmla="*/ 10 w 207"/>
                <a:gd name="T27" fmla="*/ 8 h 117"/>
                <a:gd name="T28" fmla="*/ 13 w 207"/>
                <a:gd name="T29" fmla="*/ 10 h 117"/>
                <a:gd name="T30" fmla="*/ 17 w 207"/>
                <a:gd name="T31" fmla="*/ 11 h 117"/>
                <a:gd name="T32" fmla="*/ 20 w 207"/>
                <a:gd name="T33" fmla="*/ 13 h 117"/>
                <a:gd name="T34" fmla="*/ 23 w 207"/>
                <a:gd name="T35" fmla="*/ 14 h 117"/>
                <a:gd name="T36" fmla="*/ 26 w 207"/>
                <a:gd name="T37" fmla="*/ 15 h 117"/>
                <a:gd name="T38" fmla="*/ 26 w 207"/>
                <a:gd name="T39" fmla="*/ 14 h 117"/>
                <a:gd name="T40" fmla="*/ 26 w 207"/>
                <a:gd name="T41" fmla="*/ 15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7" h="117">
                  <a:moveTo>
                    <a:pt x="201" y="117"/>
                  </a:moveTo>
                  <a:lnTo>
                    <a:pt x="206" y="106"/>
                  </a:lnTo>
                  <a:lnTo>
                    <a:pt x="183" y="97"/>
                  </a:lnTo>
                  <a:lnTo>
                    <a:pt x="158" y="87"/>
                  </a:lnTo>
                  <a:lnTo>
                    <a:pt x="134" y="76"/>
                  </a:lnTo>
                  <a:lnTo>
                    <a:pt x="110" y="63"/>
                  </a:lnTo>
                  <a:lnTo>
                    <a:pt x="85" y="50"/>
                  </a:lnTo>
                  <a:lnTo>
                    <a:pt x="59" y="34"/>
                  </a:lnTo>
                  <a:lnTo>
                    <a:pt x="33" y="18"/>
                  </a:lnTo>
                  <a:lnTo>
                    <a:pt x="7" y="0"/>
                  </a:lnTo>
                  <a:lnTo>
                    <a:pt x="0" y="10"/>
                  </a:lnTo>
                  <a:lnTo>
                    <a:pt x="26" y="28"/>
                  </a:lnTo>
                  <a:lnTo>
                    <a:pt x="51" y="44"/>
                  </a:lnTo>
                  <a:lnTo>
                    <a:pt x="77" y="60"/>
                  </a:lnTo>
                  <a:lnTo>
                    <a:pt x="103" y="74"/>
                  </a:lnTo>
                  <a:lnTo>
                    <a:pt x="129" y="86"/>
                  </a:lnTo>
                  <a:lnTo>
                    <a:pt x="154" y="97"/>
                  </a:lnTo>
                  <a:lnTo>
                    <a:pt x="178" y="107"/>
                  </a:lnTo>
                  <a:lnTo>
                    <a:pt x="201" y="117"/>
                  </a:lnTo>
                  <a:lnTo>
                    <a:pt x="207" y="106"/>
                  </a:lnTo>
                  <a:lnTo>
                    <a:pt x="201" y="1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4" name="Freeform 427"/>
            <p:cNvSpPr>
              <a:spLocks/>
            </p:cNvSpPr>
            <p:nvPr/>
          </p:nvSpPr>
          <p:spPr bwMode="auto">
            <a:xfrm>
              <a:off x="4581" y="3345"/>
              <a:ext cx="116" cy="161"/>
            </a:xfrm>
            <a:custGeom>
              <a:avLst/>
              <a:gdLst>
                <a:gd name="T0" fmla="*/ 4 w 232"/>
                <a:gd name="T1" fmla="*/ 2 h 322"/>
                <a:gd name="T2" fmla="*/ 4 w 232"/>
                <a:gd name="T3" fmla="*/ 1 h 322"/>
                <a:gd name="T4" fmla="*/ 3 w 232"/>
                <a:gd name="T5" fmla="*/ 3 h 322"/>
                <a:gd name="T6" fmla="*/ 2 w 232"/>
                <a:gd name="T7" fmla="*/ 6 h 322"/>
                <a:gd name="T8" fmla="*/ 1 w 232"/>
                <a:gd name="T9" fmla="*/ 8 h 322"/>
                <a:gd name="T10" fmla="*/ 1 w 232"/>
                <a:gd name="T11" fmla="*/ 9 h 322"/>
                <a:gd name="T12" fmla="*/ 0 w 232"/>
                <a:gd name="T13" fmla="*/ 11 h 322"/>
                <a:gd name="T14" fmla="*/ 0 w 232"/>
                <a:gd name="T15" fmla="*/ 13 h 322"/>
                <a:gd name="T16" fmla="*/ 1 w 232"/>
                <a:gd name="T17" fmla="*/ 15 h 322"/>
                <a:gd name="T18" fmla="*/ 1 w 232"/>
                <a:gd name="T19" fmla="*/ 16 h 322"/>
                <a:gd name="T20" fmla="*/ 1 w 232"/>
                <a:gd name="T21" fmla="*/ 18 h 322"/>
                <a:gd name="T22" fmla="*/ 2 w 232"/>
                <a:gd name="T23" fmla="*/ 19 h 322"/>
                <a:gd name="T24" fmla="*/ 2 w 232"/>
                <a:gd name="T25" fmla="*/ 21 h 322"/>
                <a:gd name="T26" fmla="*/ 3 w 232"/>
                <a:gd name="T27" fmla="*/ 22 h 322"/>
                <a:gd name="T28" fmla="*/ 4 w 232"/>
                <a:gd name="T29" fmla="*/ 24 h 322"/>
                <a:gd name="T30" fmla="*/ 5 w 232"/>
                <a:gd name="T31" fmla="*/ 25 h 322"/>
                <a:gd name="T32" fmla="*/ 6 w 232"/>
                <a:gd name="T33" fmla="*/ 26 h 322"/>
                <a:gd name="T34" fmla="*/ 7 w 232"/>
                <a:gd name="T35" fmla="*/ 27 h 322"/>
                <a:gd name="T36" fmla="*/ 9 w 232"/>
                <a:gd name="T37" fmla="*/ 29 h 322"/>
                <a:gd name="T38" fmla="*/ 12 w 232"/>
                <a:gd name="T39" fmla="*/ 32 h 322"/>
                <a:gd name="T40" fmla="*/ 15 w 232"/>
                <a:gd name="T41" fmla="*/ 33 h 322"/>
                <a:gd name="T42" fmla="*/ 18 w 232"/>
                <a:gd name="T43" fmla="*/ 35 h 322"/>
                <a:gd name="T44" fmla="*/ 23 w 232"/>
                <a:gd name="T45" fmla="*/ 38 h 322"/>
                <a:gd name="T46" fmla="*/ 29 w 232"/>
                <a:gd name="T47" fmla="*/ 41 h 322"/>
                <a:gd name="T48" fmla="*/ 29 w 232"/>
                <a:gd name="T49" fmla="*/ 39 h 322"/>
                <a:gd name="T50" fmla="*/ 24 w 232"/>
                <a:gd name="T51" fmla="*/ 37 h 322"/>
                <a:gd name="T52" fmla="*/ 19 w 232"/>
                <a:gd name="T53" fmla="*/ 34 h 322"/>
                <a:gd name="T54" fmla="*/ 16 w 232"/>
                <a:gd name="T55" fmla="*/ 32 h 322"/>
                <a:gd name="T56" fmla="*/ 13 w 232"/>
                <a:gd name="T57" fmla="*/ 30 h 322"/>
                <a:gd name="T58" fmla="*/ 11 w 232"/>
                <a:gd name="T59" fmla="*/ 28 h 322"/>
                <a:gd name="T60" fmla="*/ 8 w 232"/>
                <a:gd name="T61" fmla="*/ 26 h 322"/>
                <a:gd name="T62" fmla="*/ 7 w 232"/>
                <a:gd name="T63" fmla="*/ 25 h 322"/>
                <a:gd name="T64" fmla="*/ 6 w 232"/>
                <a:gd name="T65" fmla="*/ 24 h 322"/>
                <a:gd name="T66" fmla="*/ 5 w 232"/>
                <a:gd name="T67" fmla="*/ 23 h 322"/>
                <a:gd name="T68" fmla="*/ 4 w 232"/>
                <a:gd name="T69" fmla="*/ 22 h 322"/>
                <a:gd name="T70" fmla="*/ 4 w 232"/>
                <a:gd name="T71" fmla="*/ 20 h 322"/>
                <a:gd name="T72" fmla="*/ 3 w 232"/>
                <a:gd name="T73" fmla="*/ 19 h 322"/>
                <a:gd name="T74" fmla="*/ 3 w 232"/>
                <a:gd name="T75" fmla="*/ 18 h 322"/>
                <a:gd name="T76" fmla="*/ 2 w 232"/>
                <a:gd name="T77" fmla="*/ 16 h 322"/>
                <a:gd name="T78" fmla="*/ 2 w 232"/>
                <a:gd name="T79" fmla="*/ 15 h 322"/>
                <a:gd name="T80" fmla="*/ 2 w 232"/>
                <a:gd name="T81" fmla="*/ 13 h 322"/>
                <a:gd name="T82" fmla="*/ 2 w 232"/>
                <a:gd name="T83" fmla="*/ 11 h 322"/>
                <a:gd name="T84" fmla="*/ 2 w 232"/>
                <a:gd name="T85" fmla="*/ 10 h 322"/>
                <a:gd name="T86" fmla="*/ 3 w 232"/>
                <a:gd name="T87" fmla="*/ 8 h 322"/>
                <a:gd name="T88" fmla="*/ 3 w 232"/>
                <a:gd name="T89" fmla="*/ 6 h 322"/>
                <a:gd name="T90" fmla="*/ 4 w 232"/>
                <a:gd name="T91" fmla="*/ 4 h 322"/>
                <a:gd name="T92" fmla="*/ 5 w 232"/>
                <a:gd name="T93" fmla="*/ 2 h 322"/>
                <a:gd name="T94" fmla="*/ 4 w 232"/>
                <a:gd name="T95" fmla="*/ 1 h 322"/>
                <a:gd name="T96" fmla="*/ 5 w 232"/>
                <a:gd name="T97" fmla="*/ 2 h 322"/>
                <a:gd name="T98" fmla="*/ 6 w 232"/>
                <a:gd name="T99" fmla="*/ 0 h 322"/>
                <a:gd name="T100" fmla="*/ 4 w 232"/>
                <a:gd name="T101" fmla="*/ 1 h 322"/>
                <a:gd name="T102" fmla="*/ 4 w 232"/>
                <a:gd name="T103" fmla="*/ 2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322">
                  <a:moveTo>
                    <a:pt x="32" y="16"/>
                  </a:moveTo>
                  <a:lnTo>
                    <a:pt x="25" y="7"/>
                  </a:lnTo>
                  <a:lnTo>
                    <a:pt x="17" y="24"/>
                  </a:lnTo>
                  <a:lnTo>
                    <a:pt x="11" y="41"/>
                  </a:lnTo>
                  <a:lnTo>
                    <a:pt x="6" y="57"/>
                  </a:lnTo>
                  <a:lnTo>
                    <a:pt x="3" y="71"/>
                  </a:lnTo>
                  <a:lnTo>
                    <a:pt x="0" y="87"/>
                  </a:lnTo>
                  <a:lnTo>
                    <a:pt x="0" y="100"/>
                  </a:lnTo>
                  <a:lnTo>
                    <a:pt x="2" y="114"/>
                  </a:lnTo>
                  <a:lnTo>
                    <a:pt x="3" y="127"/>
                  </a:lnTo>
                  <a:lnTo>
                    <a:pt x="6" y="140"/>
                  </a:lnTo>
                  <a:lnTo>
                    <a:pt x="9" y="152"/>
                  </a:lnTo>
                  <a:lnTo>
                    <a:pt x="15" y="165"/>
                  </a:lnTo>
                  <a:lnTo>
                    <a:pt x="21" y="175"/>
                  </a:lnTo>
                  <a:lnTo>
                    <a:pt x="28" y="186"/>
                  </a:lnTo>
                  <a:lnTo>
                    <a:pt x="35" y="196"/>
                  </a:lnTo>
                  <a:lnTo>
                    <a:pt x="43" y="206"/>
                  </a:lnTo>
                  <a:lnTo>
                    <a:pt x="52" y="215"/>
                  </a:lnTo>
                  <a:lnTo>
                    <a:pt x="72" y="232"/>
                  </a:lnTo>
                  <a:lnTo>
                    <a:pt x="93" y="249"/>
                  </a:lnTo>
                  <a:lnTo>
                    <a:pt x="115" y="263"/>
                  </a:lnTo>
                  <a:lnTo>
                    <a:pt x="138" y="276"/>
                  </a:lnTo>
                  <a:lnTo>
                    <a:pt x="183" y="301"/>
                  </a:lnTo>
                  <a:lnTo>
                    <a:pt x="226" y="322"/>
                  </a:lnTo>
                  <a:lnTo>
                    <a:pt x="232" y="311"/>
                  </a:lnTo>
                  <a:lnTo>
                    <a:pt x="190" y="291"/>
                  </a:lnTo>
                  <a:lnTo>
                    <a:pt x="145" y="266"/>
                  </a:lnTo>
                  <a:lnTo>
                    <a:pt x="122" y="253"/>
                  </a:lnTo>
                  <a:lnTo>
                    <a:pt x="101" y="239"/>
                  </a:lnTo>
                  <a:lnTo>
                    <a:pt x="81" y="223"/>
                  </a:lnTo>
                  <a:lnTo>
                    <a:pt x="61" y="206"/>
                  </a:lnTo>
                  <a:lnTo>
                    <a:pt x="54" y="197"/>
                  </a:lnTo>
                  <a:lnTo>
                    <a:pt x="46" y="189"/>
                  </a:lnTo>
                  <a:lnTo>
                    <a:pt x="38" y="179"/>
                  </a:lnTo>
                  <a:lnTo>
                    <a:pt x="32" y="169"/>
                  </a:lnTo>
                  <a:lnTo>
                    <a:pt x="26" y="159"/>
                  </a:lnTo>
                  <a:lnTo>
                    <a:pt x="21" y="149"/>
                  </a:lnTo>
                  <a:lnTo>
                    <a:pt x="18" y="137"/>
                  </a:lnTo>
                  <a:lnTo>
                    <a:pt x="15" y="126"/>
                  </a:lnTo>
                  <a:lnTo>
                    <a:pt x="14" y="113"/>
                  </a:lnTo>
                  <a:lnTo>
                    <a:pt x="12" y="100"/>
                  </a:lnTo>
                  <a:lnTo>
                    <a:pt x="14" y="87"/>
                  </a:lnTo>
                  <a:lnTo>
                    <a:pt x="15" y="74"/>
                  </a:lnTo>
                  <a:lnTo>
                    <a:pt x="18" y="60"/>
                  </a:lnTo>
                  <a:lnTo>
                    <a:pt x="23" y="44"/>
                  </a:lnTo>
                  <a:lnTo>
                    <a:pt x="28" y="29"/>
                  </a:lnTo>
                  <a:lnTo>
                    <a:pt x="35" y="13"/>
                  </a:lnTo>
                  <a:lnTo>
                    <a:pt x="28" y="4"/>
                  </a:lnTo>
                  <a:lnTo>
                    <a:pt x="35" y="13"/>
                  </a:lnTo>
                  <a:lnTo>
                    <a:pt x="41" y="0"/>
                  </a:lnTo>
                  <a:lnTo>
                    <a:pt x="28" y="4"/>
                  </a:lnTo>
                  <a:lnTo>
                    <a:pt x="32"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5" name="Freeform 428"/>
            <p:cNvSpPr>
              <a:spLocks/>
            </p:cNvSpPr>
            <p:nvPr/>
          </p:nvSpPr>
          <p:spPr bwMode="auto">
            <a:xfrm>
              <a:off x="4530" y="3424"/>
              <a:ext cx="43" cy="83"/>
            </a:xfrm>
            <a:custGeom>
              <a:avLst/>
              <a:gdLst>
                <a:gd name="T0" fmla="*/ 10 w 87"/>
                <a:gd name="T1" fmla="*/ 19 h 167"/>
                <a:gd name="T2" fmla="*/ 10 w 87"/>
                <a:gd name="T3" fmla="*/ 19 h 167"/>
                <a:gd name="T4" fmla="*/ 10 w 87"/>
                <a:gd name="T5" fmla="*/ 19 h 167"/>
                <a:gd name="T6" fmla="*/ 9 w 87"/>
                <a:gd name="T7" fmla="*/ 18 h 167"/>
                <a:gd name="T8" fmla="*/ 8 w 87"/>
                <a:gd name="T9" fmla="*/ 18 h 167"/>
                <a:gd name="T10" fmla="*/ 7 w 87"/>
                <a:gd name="T11" fmla="*/ 17 h 167"/>
                <a:gd name="T12" fmla="*/ 6 w 87"/>
                <a:gd name="T13" fmla="*/ 16 h 167"/>
                <a:gd name="T14" fmla="*/ 5 w 87"/>
                <a:gd name="T15" fmla="*/ 15 h 167"/>
                <a:gd name="T16" fmla="*/ 4 w 87"/>
                <a:gd name="T17" fmla="*/ 14 h 167"/>
                <a:gd name="T18" fmla="*/ 3 w 87"/>
                <a:gd name="T19" fmla="*/ 13 h 167"/>
                <a:gd name="T20" fmla="*/ 2 w 87"/>
                <a:gd name="T21" fmla="*/ 12 h 167"/>
                <a:gd name="T22" fmla="*/ 2 w 87"/>
                <a:gd name="T23" fmla="*/ 10 h 167"/>
                <a:gd name="T24" fmla="*/ 1 w 87"/>
                <a:gd name="T25" fmla="*/ 9 h 167"/>
                <a:gd name="T26" fmla="*/ 1 w 87"/>
                <a:gd name="T27" fmla="*/ 7 h 167"/>
                <a:gd name="T28" fmla="*/ 1 w 87"/>
                <a:gd name="T29" fmla="*/ 6 h 167"/>
                <a:gd name="T30" fmla="*/ 1 w 87"/>
                <a:gd name="T31" fmla="*/ 4 h 167"/>
                <a:gd name="T32" fmla="*/ 2 w 87"/>
                <a:gd name="T33" fmla="*/ 2 h 167"/>
                <a:gd name="T34" fmla="*/ 3 w 87"/>
                <a:gd name="T35" fmla="*/ 0 h 167"/>
                <a:gd name="T36" fmla="*/ 1 w 87"/>
                <a:gd name="T37" fmla="*/ 0 h 167"/>
                <a:gd name="T38" fmla="*/ 0 w 87"/>
                <a:gd name="T39" fmla="*/ 2 h 167"/>
                <a:gd name="T40" fmla="*/ 0 w 87"/>
                <a:gd name="T41" fmla="*/ 4 h 167"/>
                <a:gd name="T42" fmla="*/ 0 w 87"/>
                <a:gd name="T43" fmla="*/ 6 h 167"/>
                <a:gd name="T44" fmla="*/ 0 w 87"/>
                <a:gd name="T45" fmla="*/ 7 h 167"/>
                <a:gd name="T46" fmla="*/ 0 w 87"/>
                <a:gd name="T47" fmla="*/ 9 h 167"/>
                <a:gd name="T48" fmla="*/ 0 w 87"/>
                <a:gd name="T49" fmla="*/ 11 h 167"/>
                <a:gd name="T50" fmla="*/ 1 w 87"/>
                <a:gd name="T51" fmla="*/ 12 h 167"/>
                <a:gd name="T52" fmla="*/ 2 w 87"/>
                <a:gd name="T53" fmla="*/ 14 h 167"/>
                <a:gd name="T54" fmla="*/ 3 w 87"/>
                <a:gd name="T55" fmla="*/ 15 h 167"/>
                <a:gd name="T56" fmla="*/ 4 w 87"/>
                <a:gd name="T57" fmla="*/ 16 h 167"/>
                <a:gd name="T58" fmla="*/ 5 w 87"/>
                <a:gd name="T59" fmla="*/ 17 h 167"/>
                <a:gd name="T60" fmla="*/ 6 w 87"/>
                <a:gd name="T61" fmla="*/ 18 h 167"/>
                <a:gd name="T62" fmla="*/ 7 w 87"/>
                <a:gd name="T63" fmla="*/ 19 h 167"/>
                <a:gd name="T64" fmla="*/ 8 w 87"/>
                <a:gd name="T65" fmla="*/ 20 h 167"/>
                <a:gd name="T66" fmla="*/ 9 w 87"/>
                <a:gd name="T67" fmla="*/ 20 h 167"/>
                <a:gd name="T68" fmla="*/ 10 w 87"/>
                <a:gd name="T69" fmla="*/ 20 h 167"/>
                <a:gd name="T70" fmla="*/ 10 w 87"/>
                <a:gd name="T71" fmla="*/ 20 h 167"/>
                <a:gd name="T72" fmla="*/ 10 w 87"/>
                <a:gd name="T73" fmla="*/ 19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7" h="167">
                  <a:moveTo>
                    <a:pt x="87" y="155"/>
                  </a:moveTo>
                  <a:lnTo>
                    <a:pt x="87" y="155"/>
                  </a:lnTo>
                  <a:lnTo>
                    <a:pt x="81" y="154"/>
                  </a:lnTo>
                  <a:lnTo>
                    <a:pt x="75" y="151"/>
                  </a:lnTo>
                  <a:lnTo>
                    <a:pt x="67" y="146"/>
                  </a:lnTo>
                  <a:lnTo>
                    <a:pt x="59" y="141"/>
                  </a:lnTo>
                  <a:lnTo>
                    <a:pt x="52" y="134"/>
                  </a:lnTo>
                  <a:lnTo>
                    <a:pt x="44" y="126"/>
                  </a:lnTo>
                  <a:lnTo>
                    <a:pt x="36" y="118"/>
                  </a:lnTo>
                  <a:lnTo>
                    <a:pt x="29" y="108"/>
                  </a:lnTo>
                  <a:lnTo>
                    <a:pt x="23" y="96"/>
                  </a:lnTo>
                  <a:lnTo>
                    <a:pt x="18" y="86"/>
                  </a:lnTo>
                  <a:lnTo>
                    <a:pt x="15" y="73"/>
                  </a:lnTo>
                  <a:lnTo>
                    <a:pt x="13" y="61"/>
                  </a:lnTo>
                  <a:lnTo>
                    <a:pt x="13" y="48"/>
                  </a:lnTo>
                  <a:lnTo>
                    <a:pt x="15" y="33"/>
                  </a:lnTo>
                  <a:lnTo>
                    <a:pt x="18" y="19"/>
                  </a:lnTo>
                  <a:lnTo>
                    <a:pt x="24" y="5"/>
                  </a:lnTo>
                  <a:lnTo>
                    <a:pt x="12" y="0"/>
                  </a:lnTo>
                  <a:lnTo>
                    <a:pt x="6" y="16"/>
                  </a:lnTo>
                  <a:lnTo>
                    <a:pt x="1" y="32"/>
                  </a:lnTo>
                  <a:lnTo>
                    <a:pt x="0" y="48"/>
                  </a:lnTo>
                  <a:lnTo>
                    <a:pt x="0" y="62"/>
                  </a:lnTo>
                  <a:lnTo>
                    <a:pt x="3" y="76"/>
                  </a:lnTo>
                  <a:lnTo>
                    <a:pt x="6" y="89"/>
                  </a:lnTo>
                  <a:lnTo>
                    <a:pt x="12" y="102"/>
                  </a:lnTo>
                  <a:lnTo>
                    <a:pt x="18" y="114"/>
                  </a:lnTo>
                  <a:lnTo>
                    <a:pt x="26" y="124"/>
                  </a:lnTo>
                  <a:lnTo>
                    <a:pt x="33" y="134"/>
                  </a:lnTo>
                  <a:lnTo>
                    <a:pt x="42" y="142"/>
                  </a:lnTo>
                  <a:lnTo>
                    <a:pt x="50" y="149"/>
                  </a:lnTo>
                  <a:lnTo>
                    <a:pt x="59" y="156"/>
                  </a:lnTo>
                  <a:lnTo>
                    <a:pt x="68" y="161"/>
                  </a:lnTo>
                  <a:lnTo>
                    <a:pt x="76" y="164"/>
                  </a:lnTo>
                  <a:lnTo>
                    <a:pt x="84" y="167"/>
                  </a:lnTo>
                  <a:lnTo>
                    <a:pt x="87" y="15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6" name="Freeform 429"/>
            <p:cNvSpPr>
              <a:spLocks/>
            </p:cNvSpPr>
            <p:nvPr/>
          </p:nvSpPr>
          <p:spPr bwMode="auto">
            <a:xfrm>
              <a:off x="4572" y="3501"/>
              <a:ext cx="136" cy="39"/>
            </a:xfrm>
            <a:custGeom>
              <a:avLst/>
              <a:gdLst>
                <a:gd name="T0" fmla="*/ 34 w 272"/>
                <a:gd name="T1" fmla="*/ 10 h 77"/>
                <a:gd name="T2" fmla="*/ 34 w 272"/>
                <a:gd name="T3" fmla="*/ 8 h 77"/>
                <a:gd name="T4" fmla="*/ 30 w 272"/>
                <a:gd name="T5" fmla="*/ 8 h 77"/>
                <a:gd name="T6" fmla="*/ 26 w 272"/>
                <a:gd name="T7" fmla="*/ 7 h 77"/>
                <a:gd name="T8" fmla="*/ 22 w 272"/>
                <a:gd name="T9" fmla="*/ 6 h 77"/>
                <a:gd name="T10" fmla="*/ 18 w 272"/>
                <a:gd name="T11" fmla="*/ 5 h 77"/>
                <a:gd name="T12" fmla="*/ 14 w 272"/>
                <a:gd name="T13" fmla="*/ 4 h 77"/>
                <a:gd name="T14" fmla="*/ 9 w 272"/>
                <a:gd name="T15" fmla="*/ 3 h 77"/>
                <a:gd name="T16" fmla="*/ 5 w 272"/>
                <a:gd name="T17" fmla="*/ 2 h 77"/>
                <a:gd name="T18" fmla="*/ 1 w 272"/>
                <a:gd name="T19" fmla="*/ 0 h 77"/>
                <a:gd name="T20" fmla="*/ 0 w 272"/>
                <a:gd name="T21" fmla="*/ 2 h 77"/>
                <a:gd name="T22" fmla="*/ 5 w 272"/>
                <a:gd name="T23" fmla="*/ 3 h 77"/>
                <a:gd name="T24" fmla="*/ 9 w 272"/>
                <a:gd name="T25" fmla="*/ 4 h 77"/>
                <a:gd name="T26" fmla="*/ 13 w 272"/>
                <a:gd name="T27" fmla="*/ 6 h 77"/>
                <a:gd name="T28" fmla="*/ 17 w 272"/>
                <a:gd name="T29" fmla="*/ 7 h 77"/>
                <a:gd name="T30" fmla="*/ 22 w 272"/>
                <a:gd name="T31" fmla="*/ 8 h 77"/>
                <a:gd name="T32" fmla="*/ 26 w 272"/>
                <a:gd name="T33" fmla="*/ 9 h 77"/>
                <a:gd name="T34" fmla="*/ 30 w 272"/>
                <a:gd name="T35" fmla="*/ 9 h 77"/>
                <a:gd name="T36" fmla="*/ 34 w 272"/>
                <a:gd name="T37" fmla="*/ 10 h 77"/>
                <a:gd name="T38" fmla="*/ 34 w 272"/>
                <a:gd name="T39" fmla="*/ 9 h 77"/>
                <a:gd name="T40" fmla="*/ 34 w 272"/>
                <a:gd name="T41" fmla="*/ 1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72" h="77">
                  <a:moveTo>
                    <a:pt x="267" y="76"/>
                  </a:moveTo>
                  <a:lnTo>
                    <a:pt x="270" y="64"/>
                  </a:lnTo>
                  <a:lnTo>
                    <a:pt x="240" y="60"/>
                  </a:lnTo>
                  <a:lnTo>
                    <a:pt x="206" y="53"/>
                  </a:lnTo>
                  <a:lnTo>
                    <a:pt x="174" y="46"/>
                  </a:lnTo>
                  <a:lnTo>
                    <a:pt x="140" y="39"/>
                  </a:lnTo>
                  <a:lnTo>
                    <a:pt x="105" y="29"/>
                  </a:lnTo>
                  <a:lnTo>
                    <a:pt x="72" y="20"/>
                  </a:lnTo>
                  <a:lnTo>
                    <a:pt x="38" y="10"/>
                  </a:lnTo>
                  <a:lnTo>
                    <a:pt x="3" y="0"/>
                  </a:lnTo>
                  <a:lnTo>
                    <a:pt x="0" y="12"/>
                  </a:lnTo>
                  <a:lnTo>
                    <a:pt x="33" y="22"/>
                  </a:lnTo>
                  <a:lnTo>
                    <a:pt x="67" y="32"/>
                  </a:lnTo>
                  <a:lnTo>
                    <a:pt x="102" y="42"/>
                  </a:lnTo>
                  <a:lnTo>
                    <a:pt x="136" y="50"/>
                  </a:lnTo>
                  <a:lnTo>
                    <a:pt x="171" y="57"/>
                  </a:lnTo>
                  <a:lnTo>
                    <a:pt x="205" y="66"/>
                  </a:lnTo>
                  <a:lnTo>
                    <a:pt x="237" y="72"/>
                  </a:lnTo>
                  <a:lnTo>
                    <a:pt x="269" y="77"/>
                  </a:lnTo>
                  <a:lnTo>
                    <a:pt x="272" y="66"/>
                  </a:lnTo>
                  <a:lnTo>
                    <a:pt x="267"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7" name="Freeform 430"/>
            <p:cNvSpPr>
              <a:spLocks/>
            </p:cNvSpPr>
            <p:nvPr/>
          </p:nvSpPr>
          <p:spPr bwMode="auto">
            <a:xfrm>
              <a:off x="4536" y="3424"/>
              <a:ext cx="172" cy="115"/>
            </a:xfrm>
            <a:custGeom>
              <a:avLst/>
              <a:gdLst>
                <a:gd name="T0" fmla="*/ 2 w 344"/>
                <a:gd name="T1" fmla="*/ 0 h 231"/>
                <a:gd name="T2" fmla="*/ 0 w 344"/>
                <a:gd name="T3" fmla="*/ 0 h 231"/>
                <a:gd name="T4" fmla="*/ 0 w 344"/>
                <a:gd name="T5" fmla="*/ 2 h 231"/>
                <a:gd name="T6" fmla="*/ 1 w 344"/>
                <a:gd name="T7" fmla="*/ 4 h 231"/>
                <a:gd name="T8" fmla="*/ 1 w 344"/>
                <a:gd name="T9" fmla="*/ 6 h 231"/>
                <a:gd name="T10" fmla="*/ 2 w 344"/>
                <a:gd name="T11" fmla="*/ 8 h 231"/>
                <a:gd name="T12" fmla="*/ 3 w 344"/>
                <a:gd name="T13" fmla="*/ 9 h 231"/>
                <a:gd name="T14" fmla="*/ 3 w 344"/>
                <a:gd name="T15" fmla="*/ 11 h 231"/>
                <a:gd name="T16" fmla="*/ 5 w 344"/>
                <a:gd name="T17" fmla="*/ 12 h 231"/>
                <a:gd name="T18" fmla="*/ 6 w 344"/>
                <a:gd name="T19" fmla="*/ 14 h 231"/>
                <a:gd name="T20" fmla="*/ 7 w 344"/>
                <a:gd name="T21" fmla="*/ 15 h 231"/>
                <a:gd name="T22" fmla="*/ 8 w 344"/>
                <a:gd name="T23" fmla="*/ 16 h 231"/>
                <a:gd name="T24" fmla="*/ 10 w 344"/>
                <a:gd name="T25" fmla="*/ 17 h 231"/>
                <a:gd name="T26" fmla="*/ 12 w 344"/>
                <a:gd name="T27" fmla="*/ 18 h 231"/>
                <a:gd name="T28" fmla="*/ 15 w 344"/>
                <a:gd name="T29" fmla="*/ 20 h 231"/>
                <a:gd name="T30" fmla="*/ 18 w 344"/>
                <a:gd name="T31" fmla="*/ 22 h 231"/>
                <a:gd name="T32" fmla="*/ 22 w 344"/>
                <a:gd name="T33" fmla="*/ 23 h 231"/>
                <a:gd name="T34" fmla="*/ 25 w 344"/>
                <a:gd name="T35" fmla="*/ 24 h 231"/>
                <a:gd name="T36" fmla="*/ 29 w 344"/>
                <a:gd name="T37" fmla="*/ 25 h 231"/>
                <a:gd name="T38" fmla="*/ 32 w 344"/>
                <a:gd name="T39" fmla="*/ 26 h 231"/>
                <a:gd name="T40" fmla="*/ 36 w 344"/>
                <a:gd name="T41" fmla="*/ 26 h 231"/>
                <a:gd name="T42" fmla="*/ 38 w 344"/>
                <a:gd name="T43" fmla="*/ 27 h 231"/>
                <a:gd name="T44" fmla="*/ 41 w 344"/>
                <a:gd name="T45" fmla="*/ 28 h 231"/>
                <a:gd name="T46" fmla="*/ 43 w 344"/>
                <a:gd name="T47" fmla="*/ 28 h 231"/>
                <a:gd name="T48" fmla="*/ 43 w 344"/>
                <a:gd name="T49" fmla="*/ 27 h 231"/>
                <a:gd name="T50" fmla="*/ 41 w 344"/>
                <a:gd name="T51" fmla="*/ 26 h 231"/>
                <a:gd name="T52" fmla="*/ 39 w 344"/>
                <a:gd name="T53" fmla="*/ 26 h 231"/>
                <a:gd name="T54" fmla="*/ 36 w 344"/>
                <a:gd name="T55" fmla="*/ 25 h 231"/>
                <a:gd name="T56" fmla="*/ 33 w 344"/>
                <a:gd name="T57" fmla="*/ 24 h 231"/>
                <a:gd name="T58" fmla="*/ 29 w 344"/>
                <a:gd name="T59" fmla="*/ 23 h 231"/>
                <a:gd name="T60" fmla="*/ 26 w 344"/>
                <a:gd name="T61" fmla="*/ 22 h 231"/>
                <a:gd name="T62" fmla="*/ 22 w 344"/>
                <a:gd name="T63" fmla="*/ 21 h 231"/>
                <a:gd name="T64" fmla="*/ 19 w 344"/>
                <a:gd name="T65" fmla="*/ 20 h 231"/>
                <a:gd name="T66" fmla="*/ 16 w 344"/>
                <a:gd name="T67" fmla="*/ 19 h 231"/>
                <a:gd name="T68" fmla="*/ 12 w 344"/>
                <a:gd name="T69" fmla="*/ 17 h 231"/>
                <a:gd name="T70" fmla="*/ 11 w 344"/>
                <a:gd name="T71" fmla="*/ 16 h 231"/>
                <a:gd name="T72" fmla="*/ 9 w 344"/>
                <a:gd name="T73" fmla="*/ 15 h 231"/>
                <a:gd name="T74" fmla="*/ 8 w 344"/>
                <a:gd name="T75" fmla="*/ 14 h 231"/>
                <a:gd name="T76" fmla="*/ 7 w 344"/>
                <a:gd name="T77" fmla="*/ 13 h 231"/>
                <a:gd name="T78" fmla="*/ 6 w 344"/>
                <a:gd name="T79" fmla="*/ 12 h 231"/>
                <a:gd name="T80" fmla="*/ 5 w 344"/>
                <a:gd name="T81" fmla="*/ 10 h 231"/>
                <a:gd name="T82" fmla="*/ 4 w 344"/>
                <a:gd name="T83" fmla="*/ 9 h 231"/>
                <a:gd name="T84" fmla="*/ 3 w 344"/>
                <a:gd name="T85" fmla="*/ 7 h 231"/>
                <a:gd name="T86" fmla="*/ 3 w 344"/>
                <a:gd name="T87" fmla="*/ 6 h 231"/>
                <a:gd name="T88" fmla="*/ 2 w 344"/>
                <a:gd name="T89" fmla="*/ 4 h 231"/>
                <a:gd name="T90" fmla="*/ 2 w 344"/>
                <a:gd name="T91" fmla="*/ 2 h 231"/>
                <a:gd name="T92" fmla="*/ 2 w 344"/>
                <a:gd name="T93" fmla="*/ 0 h 231"/>
                <a:gd name="T94" fmla="*/ 0 w 344"/>
                <a:gd name="T95" fmla="*/ 0 h 231"/>
                <a:gd name="T96" fmla="*/ 2 w 344"/>
                <a:gd name="T97" fmla="*/ 0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4" h="231">
                  <a:moveTo>
                    <a:pt x="12" y="5"/>
                  </a:moveTo>
                  <a:lnTo>
                    <a:pt x="0" y="2"/>
                  </a:lnTo>
                  <a:lnTo>
                    <a:pt x="0" y="19"/>
                  </a:lnTo>
                  <a:lnTo>
                    <a:pt x="3" y="36"/>
                  </a:lnTo>
                  <a:lnTo>
                    <a:pt x="6" y="52"/>
                  </a:lnTo>
                  <a:lnTo>
                    <a:pt x="11" y="66"/>
                  </a:lnTo>
                  <a:lnTo>
                    <a:pt x="17" y="79"/>
                  </a:lnTo>
                  <a:lnTo>
                    <a:pt x="24" y="92"/>
                  </a:lnTo>
                  <a:lnTo>
                    <a:pt x="33" y="103"/>
                  </a:lnTo>
                  <a:lnTo>
                    <a:pt x="43" y="115"/>
                  </a:lnTo>
                  <a:lnTo>
                    <a:pt x="53" y="125"/>
                  </a:lnTo>
                  <a:lnTo>
                    <a:pt x="64" y="134"/>
                  </a:lnTo>
                  <a:lnTo>
                    <a:pt x="76" y="142"/>
                  </a:lnTo>
                  <a:lnTo>
                    <a:pt x="89" y="151"/>
                  </a:lnTo>
                  <a:lnTo>
                    <a:pt x="115" y="164"/>
                  </a:lnTo>
                  <a:lnTo>
                    <a:pt x="142" y="177"/>
                  </a:lnTo>
                  <a:lnTo>
                    <a:pt x="171" y="185"/>
                  </a:lnTo>
                  <a:lnTo>
                    <a:pt x="200" y="194"/>
                  </a:lnTo>
                  <a:lnTo>
                    <a:pt x="228" y="201"/>
                  </a:lnTo>
                  <a:lnTo>
                    <a:pt x="255" y="208"/>
                  </a:lnTo>
                  <a:lnTo>
                    <a:pt x="281" y="214"/>
                  </a:lnTo>
                  <a:lnTo>
                    <a:pt x="304" y="219"/>
                  </a:lnTo>
                  <a:lnTo>
                    <a:pt x="322" y="225"/>
                  </a:lnTo>
                  <a:lnTo>
                    <a:pt x="339" y="231"/>
                  </a:lnTo>
                  <a:lnTo>
                    <a:pt x="344" y="221"/>
                  </a:lnTo>
                  <a:lnTo>
                    <a:pt x="327" y="214"/>
                  </a:lnTo>
                  <a:lnTo>
                    <a:pt x="307" y="208"/>
                  </a:lnTo>
                  <a:lnTo>
                    <a:pt x="284" y="202"/>
                  </a:lnTo>
                  <a:lnTo>
                    <a:pt x="258" y="197"/>
                  </a:lnTo>
                  <a:lnTo>
                    <a:pt x="231" y="189"/>
                  </a:lnTo>
                  <a:lnTo>
                    <a:pt x="203" y="182"/>
                  </a:lnTo>
                  <a:lnTo>
                    <a:pt x="176" y="175"/>
                  </a:lnTo>
                  <a:lnTo>
                    <a:pt x="147" y="165"/>
                  </a:lnTo>
                  <a:lnTo>
                    <a:pt x="121" y="154"/>
                  </a:lnTo>
                  <a:lnTo>
                    <a:pt x="95" y="141"/>
                  </a:lnTo>
                  <a:lnTo>
                    <a:pt x="82" y="132"/>
                  </a:lnTo>
                  <a:lnTo>
                    <a:pt x="72" y="125"/>
                  </a:lnTo>
                  <a:lnTo>
                    <a:pt x="61" y="116"/>
                  </a:lnTo>
                  <a:lnTo>
                    <a:pt x="52" y="106"/>
                  </a:lnTo>
                  <a:lnTo>
                    <a:pt x="43" y="96"/>
                  </a:lnTo>
                  <a:lnTo>
                    <a:pt x="35" y="86"/>
                  </a:lnTo>
                  <a:lnTo>
                    <a:pt x="29" y="73"/>
                  </a:lnTo>
                  <a:lnTo>
                    <a:pt x="23" y="62"/>
                  </a:lnTo>
                  <a:lnTo>
                    <a:pt x="18" y="48"/>
                  </a:lnTo>
                  <a:lnTo>
                    <a:pt x="15" y="33"/>
                  </a:lnTo>
                  <a:lnTo>
                    <a:pt x="14" y="19"/>
                  </a:lnTo>
                  <a:lnTo>
                    <a:pt x="12" y="2"/>
                  </a:lnTo>
                  <a:lnTo>
                    <a:pt x="0" y="0"/>
                  </a:lnTo>
                  <a:lnTo>
                    <a:pt x="12"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8" name="Freeform 431"/>
            <p:cNvSpPr>
              <a:spLocks/>
            </p:cNvSpPr>
            <p:nvPr/>
          </p:nvSpPr>
          <p:spPr bwMode="auto">
            <a:xfrm>
              <a:off x="4522" y="3513"/>
              <a:ext cx="81" cy="55"/>
            </a:xfrm>
            <a:custGeom>
              <a:avLst/>
              <a:gdLst>
                <a:gd name="T0" fmla="*/ 20 w 162"/>
                <a:gd name="T1" fmla="*/ 11 h 111"/>
                <a:gd name="T2" fmla="*/ 20 w 162"/>
                <a:gd name="T3" fmla="*/ 11 h 111"/>
                <a:gd name="T4" fmla="*/ 18 w 162"/>
                <a:gd name="T5" fmla="*/ 12 h 111"/>
                <a:gd name="T6" fmla="*/ 16 w 162"/>
                <a:gd name="T7" fmla="*/ 12 h 111"/>
                <a:gd name="T8" fmla="*/ 14 w 162"/>
                <a:gd name="T9" fmla="*/ 12 h 111"/>
                <a:gd name="T10" fmla="*/ 13 w 162"/>
                <a:gd name="T11" fmla="*/ 12 h 111"/>
                <a:gd name="T12" fmla="*/ 11 w 162"/>
                <a:gd name="T13" fmla="*/ 11 h 111"/>
                <a:gd name="T14" fmla="*/ 9 w 162"/>
                <a:gd name="T15" fmla="*/ 11 h 111"/>
                <a:gd name="T16" fmla="*/ 8 w 162"/>
                <a:gd name="T17" fmla="*/ 10 h 111"/>
                <a:gd name="T18" fmla="*/ 6 w 162"/>
                <a:gd name="T19" fmla="*/ 10 h 111"/>
                <a:gd name="T20" fmla="*/ 5 w 162"/>
                <a:gd name="T21" fmla="*/ 9 h 111"/>
                <a:gd name="T22" fmla="*/ 4 w 162"/>
                <a:gd name="T23" fmla="*/ 8 h 111"/>
                <a:gd name="T24" fmla="*/ 3 w 162"/>
                <a:gd name="T25" fmla="*/ 7 h 111"/>
                <a:gd name="T26" fmla="*/ 3 w 162"/>
                <a:gd name="T27" fmla="*/ 5 h 111"/>
                <a:gd name="T28" fmla="*/ 2 w 162"/>
                <a:gd name="T29" fmla="*/ 4 h 111"/>
                <a:gd name="T30" fmla="*/ 2 w 162"/>
                <a:gd name="T31" fmla="*/ 3 h 111"/>
                <a:gd name="T32" fmla="*/ 2 w 162"/>
                <a:gd name="T33" fmla="*/ 1 h 111"/>
                <a:gd name="T34" fmla="*/ 2 w 162"/>
                <a:gd name="T35" fmla="*/ 0 h 111"/>
                <a:gd name="T36" fmla="*/ 1 w 162"/>
                <a:gd name="T37" fmla="*/ 0 h 111"/>
                <a:gd name="T38" fmla="*/ 0 w 162"/>
                <a:gd name="T39" fmla="*/ 1 h 111"/>
                <a:gd name="T40" fmla="*/ 0 w 162"/>
                <a:gd name="T41" fmla="*/ 3 h 111"/>
                <a:gd name="T42" fmla="*/ 1 w 162"/>
                <a:gd name="T43" fmla="*/ 4 h 111"/>
                <a:gd name="T44" fmla="*/ 1 w 162"/>
                <a:gd name="T45" fmla="*/ 6 h 111"/>
                <a:gd name="T46" fmla="*/ 2 w 162"/>
                <a:gd name="T47" fmla="*/ 7 h 111"/>
                <a:gd name="T48" fmla="*/ 3 w 162"/>
                <a:gd name="T49" fmla="*/ 9 h 111"/>
                <a:gd name="T50" fmla="*/ 4 w 162"/>
                <a:gd name="T51" fmla="*/ 10 h 111"/>
                <a:gd name="T52" fmla="*/ 5 w 162"/>
                <a:gd name="T53" fmla="*/ 11 h 111"/>
                <a:gd name="T54" fmla="*/ 7 w 162"/>
                <a:gd name="T55" fmla="*/ 12 h 111"/>
                <a:gd name="T56" fmla="*/ 9 w 162"/>
                <a:gd name="T57" fmla="*/ 12 h 111"/>
                <a:gd name="T58" fmla="*/ 10 w 162"/>
                <a:gd name="T59" fmla="*/ 13 h 111"/>
                <a:gd name="T60" fmla="*/ 12 w 162"/>
                <a:gd name="T61" fmla="*/ 13 h 111"/>
                <a:gd name="T62" fmla="*/ 14 w 162"/>
                <a:gd name="T63" fmla="*/ 13 h 111"/>
                <a:gd name="T64" fmla="*/ 16 w 162"/>
                <a:gd name="T65" fmla="*/ 13 h 111"/>
                <a:gd name="T66" fmla="*/ 18 w 162"/>
                <a:gd name="T67" fmla="*/ 13 h 111"/>
                <a:gd name="T68" fmla="*/ 21 w 162"/>
                <a:gd name="T69" fmla="*/ 12 h 111"/>
                <a:gd name="T70" fmla="*/ 21 w 162"/>
                <a:gd name="T71" fmla="*/ 12 h 111"/>
                <a:gd name="T72" fmla="*/ 20 w 162"/>
                <a:gd name="T73" fmla="*/ 1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2" h="111">
                  <a:moveTo>
                    <a:pt x="158" y="92"/>
                  </a:moveTo>
                  <a:lnTo>
                    <a:pt x="158" y="92"/>
                  </a:lnTo>
                  <a:lnTo>
                    <a:pt x="143" y="96"/>
                  </a:lnTo>
                  <a:lnTo>
                    <a:pt x="126" y="98"/>
                  </a:lnTo>
                  <a:lnTo>
                    <a:pt x="110" y="98"/>
                  </a:lnTo>
                  <a:lnTo>
                    <a:pt x="97" y="98"/>
                  </a:lnTo>
                  <a:lnTo>
                    <a:pt x="83" y="95"/>
                  </a:lnTo>
                  <a:lnTo>
                    <a:pt x="71" y="91"/>
                  </a:lnTo>
                  <a:lnTo>
                    <a:pt x="58" y="86"/>
                  </a:lnTo>
                  <a:lnTo>
                    <a:pt x="48" y="81"/>
                  </a:lnTo>
                  <a:lnTo>
                    <a:pt x="39" y="73"/>
                  </a:lnTo>
                  <a:lnTo>
                    <a:pt x="29" y="65"/>
                  </a:lnTo>
                  <a:lnTo>
                    <a:pt x="23" y="56"/>
                  </a:lnTo>
                  <a:lnTo>
                    <a:pt x="19" y="46"/>
                  </a:lnTo>
                  <a:lnTo>
                    <a:pt x="14" y="36"/>
                  </a:lnTo>
                  <a:lnTo>
                    <a:pt x="13" y="26"/>
                  </a:lnTo>
                  <a:lnTo>
                    <a:pt x="13" y="15"/>
                  </a:lnTo>
                  <a:lnTo>
                    <a:pt x="14" y="3"/>
                  </a:lnTo>
                  <a:lnTo>
                    <a:pt x="2" y="0"/>
                  </a:lnTo>
                  <a:lnTo>
                    <a:pt x="0" y="15"/>
                  </a:lnTo>
                  <a:lnTo>
                    <a:pt x="0" y="28"/>
                  </a:lnTo>
                  <a:lnTo>
                    <a:pt x="2" y="39"/>
                  </a:lnTo>
                  <a:lnTo>
                    <a:pt x="6" y="52"/>
                  </a:lnTo>
                  <a:lnTo>
                    <a:pt x="13" y="62"/>
                  </a:lnTo>
                  <a:lnTo>
                    <a:pt x="20" y="73"/>
                  </a:lnTo>
                  <a:lnTo>
                    <a:pt x="29" y="82"/>
                  </a:lnTo>
                  <a:lnTo>
                    <a:pt x="40" y="91"/>
                  </a:lnTo>
                  <a:lnTo>
                    <a:pt x="52" y="96"/>
                  </a:lnTo>
                  <a:lnTo>
                    <a:pt x="66" y="102"/>
                  </a:lnTo>
                  <a:lnTo>
                    <a:pt x="80" y="106"/>
                  </a:lnTo>
                  <a:lnTo>
                    <a:pt x="95" y="109"/>
                  </a:lnTo>
                  <a:lnTo>
                    <a:pt x="110" y="111"/>
                  </a:lnTo>
                  <a:lnTo>
                    <a:pt x="127" y="109"/>
                  </a:lnTo>
                  <a:lnTo>
                    <a:pt x="144" y="108"/>
                  </a:lnTo>
                  <a:lnTo>
                    <a:pt x="162" y="103"/>
                  </a:lnTo>
                  <a:lnTo>
                    <a:pt x="158" y="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49" name="Freeform 432"/>
            <p:cNvSpPr>
              <a:spLocks/>
            </p:cNvSpPr>
            <p:nvPr/>
          </p:nvSpPr>
          <p:spPr bwMode="auto">
            <a:xfrm>
              <a:off x="4601" y="3550"/>
              <a:ext cx="102" cy="15"/>
            </a:xfrm>
            <a:custGeom>
              <a:avLst/>
              <a:gdLst>
                <a:gd name="T0" fmla="*/ 25 w 203"/>
                <a:gd name="T1" fmla="*/ 2 h 30"/>
                <a:gd name="T2" fmla="*/ 25 w 203"/>
                <a:gd name="T3" fmla="*/ 0 h 30"/>
                <a:gd name="T4" fmla="*/ 23 w 203"/>
                <a:gd name="T5" fmla="*/ 1 h 30"/>
                <a:gd name="T6" fmla="*/ 20 w 203"/>
                <a:gd name="T7" fmla="*/ 1 h 30"/>
                <a:gd name="T8" fmla="*/ 17 w 203"/>
                <a:gd name="T9" fmla="*/ 1 h 30"/>
                <a:gd name="T10" fmla="*/ 13 w 203"/>
                <a:gd name="T11" fmla="*/ 1 h 30"/>
                <a:gd name="T12" fmla="*/ 10 w 203"/>
                <a:gd name="T13" fmla="*/ 2 h 30"/>
                <a:gd name="T14" fmla="*/ 7 w 203"/>
                <a:gd name="T15" fmla="*/ 2 h 30"/>
                <a:gd name="T16" fmla="*/ 4 w 203"/>
                <a:gd name="T17" fmla="*/ 2 h 30"/>
                <a:gd name="T18" fmla="*/ 0 w 203"/>
                <a:gd name="T19" fmla="*/ 3 h 30"/>
                <a:gd name="T20" fmla="*/ 1 w 203"/>
                <a:gd name="T21" fmla="*/ 4 h 30"/>
                <a:gd name="T22" fmla="*/ 4 w 203"/>
                <a:gd name="T23" fmla="*/ 4 h 30"/>
                <a:gd name="T24" fmla="*/ 7 w 203"/>
                <a:gd name="T25" fmla="*/ 3 h 30"/>
                <a:gd name="T26" fmla="*/ 10 w 203"/>
                <a:gd name="T27" fmla="*/ 3 h 30"/>
                <a:gd name="T28" fmla="*/ 14 w 203"/>
                <a:gd name="T29" fmla="*/ 3 h 30"/>
                <a:gd name="T30" fmla="*/ 17 w 203"/>
                <a:gd name="T31" fmla="*/ 3 h 30"/>
                <a:gd name="T32" fmla="*/ 20 w 203"/>
                <a:gd name="T33" fmla="*/ 3 h 30"/>
                <a:gd name="T34" fmla="*/ 23 w 203"/>
                <a:gd name="T35" fmla="*/ 2 h 30"/>
                <a:gd name="T36" fmla="*/ 26 w 203"/>
                <a:gd name="T37" fmla="*/ 2 h 30"/>
                <a:gd name="T38" fmla="*/ 26 w 203"/>
                <a:gd name="T39" fmla="*/ 0 h 30"/>
                <a:gd name="T40" fmla="*/ 25 w 203"/>
                <a:gd name="T41" fmla="*/ 2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3" h="30">
                  <a:moveTo>
                    <a:pt x="200" y="12"/>
                  </a:moveTo>
                  <a:lnTo>
                    <a:pt x="200" y="0"/>
                  </a:lnTo>
                  <a:lnTo>
                    <a:pt x="177" y="5"/>
                  </a:lnTo>
                  <a:lnTo>
                    <a:pt x="154" y="8"/>
                  </a:lnTo>
                  <a:lnTo>
                    <a:pt x="130" y="8"/>
                  </a:lnTo>
                  <a:lnTo>
                    <a:pt x="104" y="8"/>
                  </a:lnTo>
                  <a:lnTo>
                    <a:pt x="79" y="9"/>
                  </a:lnTo>
                  <a:lnTo>
                    <a:pt x="53" y="10"/>
                  </a:lnTo>
                  <a:lnTo>
                    <a:pt x="27" y="13"/>
                  </a:lnTo>
                  <a:lnTo>
                    <a:pt x="0" y="19"/>
                  </a:lnTo>
                  <a:lnTo>
                    <a:pt x="4" y="30"/>
                  </a:lnTo>
                  <a:lnTo>
                    <a:pt x="29" y="25"/>
                  </a:lnTo>
                  <a:lnTo>
                    <a:pt x="53" y="22"/>
                  </a:lnTo>
                  <a:lnTo>
                    <a:pt x="79" y="20"/>
                  </a:lnTo>
                  <a:lnTo>
                    <a:pt x="105" y="20"/>
                  </a:lnTo>
                  <a:lnTo>
                    <a:pt x="130" y="20"/>
                  </a:lnTo>
                  <a:lnTo>
                    <a:pt x="154" y="19"/>
                  </a:lnTo>
                  <a:lnTo>
                    <a:pt x="179" y="16"/>
                  </a:lnTo>
                  <a:lnTo>
                    <a:pt x="203" y="12"/>
                  </a:lnTo>
                  <a:lnTo>
                    <a:pt x="203" y="0"/>
                  </a:lnTo>
                  <a:lnTo>
                    <a:pt x="20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0" name="Freeform 433"/>
            <p:cNvSpPr>
              <a:spLocks/>
            </p:cNvSpPr>
            <p:nvPr/>
          </p:nvSpPr>
          <p:spPr bwMode="auto">
            <a:xfrm>
              <a:off x="4523" y="3513"/>
              <a:ext cx="180" cy="47"/>
            </a:xfrm>
            <a:custGeom>
              <a:avLst/>
              <a:gdLst>
                <a:gd name="T0" fmla="*/ 2 w 359"/>
                <a:gd name="T1" fmla="*/ 1 h 93"/>
                <a:gd name="T2" fmla="*/ 0 w 359"/>
                <a:gd name="T3" fmla="*/ 1 h 93"/>
                <a:gd name="T4" fmla="*/ 1 w 359"/>
                <a:gd name="T5" fmla="*/ 3 h 93"/>
                <a:gd name="T6" fmla="*/ 2 w 359"/>
                <a:gd name="T7" fmla="*/ 4 h 93"/>
                <a:gd name="T8" fmla="*/ 2 w 359"/>
                <a:gd name="T9" fmla="*/ 5 h 93"/>
                <a:gd name="T10" fmla="*/ 3 w 359"/>
                <a:gd name="T11" fmla="*/ 7 h 93"/>
                <a:gd name="T12" fmla="*/ 4 w 359"/>
                <a:gd name="T13" fmla="*/ 8 h 93"/>
                <a:gd name="T14" fmla="*/ 5 w 359"/>
                <a:gd name="T15" fmla="*/ 9 h 93"/>
                <a:gd name="T16" fmla="*/ 6 w 359"/>
                <a:gd name="T17" fmla="*/ 9 h 93"/>
                <a:gd name="T18" fmla="*/ 8 w 359"/>
                <a:gd name="T19" fmla="*/ 10 h 93"/>
                <a:gd name="T20" fmla="*/ 9 w 359"/>
                <a:gd name="T21" fmla="*/ 11 h 93"/>
                <a:gd name="T22" fmla="*/ 10 w 359"/>
                <a:gd name="T23" fmla="*/ 11 h 93"/>
                <a:gd name="T24" fmla="*/ 12 w 359"/>
                <a:gd name="T25" fmla="*/ 11 h 93"/>
                <a:gd name="T26" fmla="*/ 13 w 359"/>
                <a:gd name="T27" fmla="*/ 12 h 93"/>
                <a:gd name="T28" fmla="*/ 16 w 359"/>
                <a:gd name="T29" fmla="*/ 12 h 93"/>
                <a:gd name="T30" fmla="*/ 20 w 359"/>
                <a:gd name="T31" fmla="*/ 12 h 93"/>
                <a:gd name="T32" fmla="*/ 26 w 359"/>
                <a:gd name="T33" fmla="*/ 12 h 93"/>
                <a:gd name="T34" fmla="*/ 33 w 359"/>
                <a:gd name="T35" fmla="*/ 11 h 93"/>
                <a:gd name="T36" fmla="*/ 36 w 359"/>
                <a:gd name="T37" fmla="*/ 11 h 93"/>
                <a:gd name="T38" fmla="*/ 39 w 359"/>
                <a:gd name="T39" fmla="*/ 11 h 93"/>
                <a:gd name="T40" fmla="*/ 42 w 359"/>
                <a:gd name="T41" fmla="*/ 11 h 93"/>
                <a:gd name="T42" fmla="*/ 45 w 359"/>
                <a:gd name="T43" fmla="*/ 11 h 93"/>
                <a:gd name="T44" fmla="*/ 45 w 359"/>
                <a:gd name="T45" fmla="*/ 10 h 93"/>
                <a:gd name="T46" fmla="*/ 42 w 359"/>
                <a:gd name="T47" fmla="*/ 9 h 93"/>
                <a:gd name="T48" fmla="*/ 39 w 359"/>
                <a:gd name="T49" fmla="*/ 9 h 93"/>
                <a:gd name="T50" fmla="*/ 36 w 359"/>
                <a:gd name="T51" fmla="*/ 9 h 93"/>
                <a:gd name="T52" fmla="*/ 33 w 359"/>
                <a:gd name="T53" fmla="*/ 9 h 93"/>
                <a:gd name="T54" fmla="*/ 26 w 359"/>
                <a:gd name="T55" fmla="*/ 10 h 93"/>
                <a:gd name="T56" fmla="*/ 20 w 359"/>
                <a:gd name="T57" fmla="*/ 11 h 93"/>
                <a:gd name="T58" fmla="*/ 16 w 359"/>
                <a:gd name="T59" fmla="*/ 11 h 93"/>
                <a:gd name="T60" fmla="*/ 14 w 359"/>
                <a:gd name="T61" fmla="*/ 10 h 93"/>
                <a:gd name="T62" fmla="*/ 12 w 359"/>
                <a:gd name="T63" fmla="*/ 10 h 93"/>
                <a:gd name="T64" fmla="*/ 11 w 359"/>
                <a:gd name="T65" fmla="*/ 10 h 93"/>
                <a:gd name="T66" fmla="*/ 10 w 359"/>
                <a:gd name="T67" fmla="*/ 9 h 93"/>
                <a:gd name="T68" fmla="*/ 8 w 359"/>
                <a:gd name="T69" fmla="*/ 9 h 93"/>
                <a:gd name="T70" fmla="*/ 7 w 359"/>
                <a:gd name="T71" fmla="*/ 8 h 93"/>
                <a:gd name="T72" fmla="*/ 6 w 359"/>
                <a:gd name="T73" fmla="*/ 7 h 93"/>
                <a:gd name="T74" fmla="*/ 5 w 359"/>
                <a:gd name="T75" fmla="*/ 7 h 93"/>
                <a:gd name="T76" fmla="*/ 4 w 359"/>
                <a:gd name="T77" fmla="*/ 6 h 93"/>
                <a:gd name="T78" fmla="*/ 4 w 359"/>
                <a:gd name="T79" fmla="*/ 5 h 93"/>
                <a:gd name="T80" fmla="*/ 3 w 359"/>
                <a:gd name="T81" fmla="*/ 4 h 93"/>
                <a:gd name="T82" fmla="*/ 2 w 359"/>
                <a:gd name="T83" fmla="*/ 2 h 93"/>
                <a:gd name="T84" fmla="*/ 2 w 359"/>
                <a:gd name="T85" fmla="*/ 0 h 93"/>
                <a:gd name="T86" fmla="*/ 0 w 359"/>
                <a:gd name="T87" fmla="*/ 0 h 93"/>
                <a:gd name="T88" fmla="*/ 2 w 359"/>
                <a:gd name="T89" fmla="*/ 1 h 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59" h="93">
                  <a:moveTo>
                    <a:pt x="12" y="3"/>
                  </a:moveTo>
                  <a:lnTo>
                    <a:pt x="0" y="3"/>
                  </a:lnTo>
                  <a:lnTo>
                    <a:pt x="3" y="18"/>
                  </a:lnTo>
                  <a:lnTo>
                    <a:pt x="9" y="29"/>
                  </a:lnTo>
                  <a:lnTo>
                    <a:pt x="15" y="40"/>
                  </a:lnTo>
                  <a:lnTo>
                    <a:pt x="21" y="51"/>
                  </a:lnTo>
                  <a:lnTo>
                    <a:pt x="29" y="59"/>
                  </a:lnTo>
                  <a:lnTo>
                    <a:pt x="38" y="66"/>
                  </a:lnTo>
                  <a:lnTo>
                    <a:pt x="47" y="72"/>
                  </a:lnTo>
                  <a:lnTo>
                    <a:pt x="58" y="78"/>
                  </a:lnTo>
                  <a:lnTo>
                    <a:pt x="69" y="82"/>
                  </a:lnTo>
                  <a:lnTo>
                    <a:pt x="79" y="86"/>
                  </a:lnTo>
                  <a:lnTo>
                    <a:pt x="92" y="88"/>
                  </a:lnTo>
                  <a:lnTo>
                    <a:pt x="104" y="91"/>
                  </a:lnTo>
                  <a:lnTo>
                    <a:pt x="128" y="92"/>
                  </a:lnTo>
                  <a:lnTo>
                    <a:pt x="154" y="93"/>
                  </a:lnTo>
                  <a:lnTo>
                    <a:pt x="208" y="89"/>
                  </a:lnTo>
                  <a:lnTo>
                    <a:pt x="263" y="83"/>
                  </a:lnTo>
                  <a:lnTo>
                    <a:pt x="287" y="82"/>
                  </a:lnTo>
                  <a:lnTo>
                    <a:pt x="312" y="82"/>
                  </a:lnTo>
                  <a:lnTo>
                    <a:pt x="335" y="82"/>
                  </a:lnTo>
                  <a:lnTo>
                    <a:pt x="356" y="85"/>
                  </a:lnTo>
                  <a:lnTo>
                    <a:pt x="359" y="73"/>
                  </a:lnTo>
                  <a:lnTo>
                    <a:pt x="336" y="71"/>
                  </a:lnTo>
                  <a:lnTo>
                    <a:pt x="312" y="69"/>
                  </a:lnTo>
                  <a:lnTo>
                    <a:pt x="287" y="71"/>
                  </a:lnTo>
                  <a:lnTo>
                    <a:pt x="261" y="72"/>
                  </a:lnTo>
                  <a:lnTo>
                    <a:pt x="208" y="78"/>
                  </a:lnTo>
                  <a:lnTo>
                    <a:pt x="154" y="81"/>
                  </a:lnTo>
                  <a:lnTo>
                    <a:pt x="128" y="81"/>
                  </a:lnTo>
                  <a:lnTo>
                    <a:pt x="105" y="79"/>
                  </a:lnTo>
                  <a:lnTo>
                    <a:pt x="93" y="76"/>
                  </a:lnTo>
                  <a:lnTo>
                    <a:pt x="82" y="75"/>
                  </a:lnTo>
                  <a:lnTo>
                    <a:pt x="73" y="71"/>
                  </a:lnTo>
                  <a:lnTo>
                    <a:pt x="63" y="68"/>
                  </a:lnTo>
                  <a:lnTo>
                    <a:pt x="55" y="62"/>
                  </a:lnTo>
                  <a:lnTo>
                    <a:pt x="46" y="56"/>
                  </a:lnTo>
                  <a:lnTo>
                    <a:pt x="38" y="51"/>
                  </a:lnTo>
                  <a:lnTo>
                    <a:pt x="32" y="43"/>
                  </a:lnTo>
                  <a:lnTo>
                    <a:pt x="26" y="35"/>
                  </a:lnTo>
                  <a:lnTo>
                    <a:pt x="20" y="25"/>
                  </a:lnTo>
                  <a:lnTo>
                    <a:pt x="15" y="13"/>
                  </a:lnTo>
                  <a:lnTo>
                    <a:pt x="12" y="0"/>
                  </a:lnTo>
                  <a:lnTo>
                    <a:pt x="0" y="0"/>
                  </a:lnTo>
                  <a:lnTo>
                    <a:pt x="12"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1" name="Freeform 434"/>
            <p:cNvSpPr>
              <a:spLocks/>
            </p:cNvSpPr>
            <p:nvPr/>
          </p:nvSpPr>
          <p:spPr bwMode="auto">
            <a:xfrm>
              <a:off x="4546" y="3583"/>
              <a:ext cx="72" cy="43"/>
            </a:xfrm>
            <a:custGeom>
              <a:avLst/>
              <a:gdLst>
                <a:gd name="T0" fmla="*/ 17 w 143"/>
                <a:gd name="T1" fmla="*/ 9 h 84"/>
                <a:gd name="T2" fmla="*/ 17 w 143"/>
                <a:gd name="T3" fmla="*/ 8 h 84"/>
                <a:gd name="T4" fmla="*/ 16 w 143"/>
                <a:gd name="T5" fmla="*/ 9 h 84"/>
                <a:gd name="T6" fmla="*/ 14 w 143"/>
                <a:gd name="T7" fmla="*/ 9 h 84"/>
                <a:gd name="T8" fmla="*/ 13 w 143"/>
                <a:gd name="T9" fmla="*/ 9 h 84"/>
                <a:gd name="T10" fmla="*/ 11 w 143"/>
                <a:gd name="T11" fmla="*/ 9 h 84"/>
                <a:gd name="T12" fmla="*/ 10 w 143"/>
                <a:gd name="T13" fmla="*/ 9 h 84"/>
                <a:gd name="T14" fmla="*/ 8 w 143"/>
                <a:gd name="T15" fmla="*/ 9 h 84"/>
                <a:gd name="T16" fmla="*/ 7 w 143"/>
                <a:gd name="T17" fmla="*/ 8 h 84"/>
                <a:gd name="T18" fmla="*/ 6 w 143"/>
                <a:gd name="T19" fmla="*/ 8 h 84"/>
                <a:gd name="T20" fmla="*/ 5 w 143"/>
                <a:gd name="T21" fmla="*/ 7 h 84"/>
                <a:gd name="T22" fmla="*/ 4 w 143"/>
                <a:gd name="T23" fmla="*/ 6 h 84"/>
                <a:gd name="T24" fmla="*/ 3 w 143"/>
                <a:gd name="T25" fmla="*/ 5 h 84"/>
                <a:gd name="T26" fmla="*/ 3 w 143"/>
                <a:gd name="T27" fmla="*/ 4 h 84"/>
                <a:gd name="T28" fmla="*/ 2 w 143"/>
                <a:gd name="T29" fmla="*/ 3 h 84"/>
                <a:gd name="T30" fmla="*/ 2 w 143"/>
                <a:gd name="T31" fmla="*/ 3 h 84"/>
                <a:gd name="T32" fmla="*/ 2 w 143"/>
                <a:gd name="T33" fmla="*/ 2 h 84"/>
                <a:gd name="T34" fmla="*/ 2 w 143"/>
                <a:gd name="T35" fmla="*/ 1 h 84"/>
                <a:gd name="T36" fmla="*/ 1 w 143"/>
                <a:gd name="T37" fmla="*/ 0 h 84"/>
                <a:gd name="T38" fmla="*/ 0 w 143"/>
                <a:gd name="T39" fmla="*/ 2 h 84"/>
                <a:gd name="T40" fmla="*/ 0 w 143"/>
                <a:gd name="T41" fmla="*/ 3 h 84"/>
                <a:gd name="T42" fmla="*/ 1 w 143"/>
                <a:gd name="T43" fmla="*/ 4 h 84"/>
                <a:gd name="T44" fmla="*/ 1 w 143"/>
                <a:gd name="T45" fmla="*/ 5 h 84"/>
                <a:gd name="T46" fmla="*/ 2 w 143"/>
                <a:gd name="T47" fmla="*/ 6 h 84"/>
                <a:gd name="T48" fmla="*/ 3 w 143"/>
                <a:gd name="T49" fmla="*/ 7 h 84"/>
                <a:gd name="T50" fmla="*/ 4 w 143"/>
                <a:gd name="T51" fmla="*/ 8 h 84"/>
                <a:gd name="T52" fmla="*/ 5 w 143"/>
                <a:gd name="T53" fmla="*/ 9 h 84"/>
                <a:gd name="T54" fmla="*/ 7 w 143"/>
                <a:gd name="T55" fmla="*/ 10 h 84"/>
                <a:gd name="T56" fmla="*/ 8 w 143"/>
                <a:gd name="T57" fmla="*/ 10 h 84"/>
                <a:gd name="T58" fmla="*/ 10 w 143"/>
                <a:gd name="T59" fmla="*/ 11 h 84"/>
                <a:gd name="T60" fmla="*/ 11 w 143"/>
                <a:gd name="T61" fmla="*/ 11 h 84"/>
                <a:gd name="T62" fmla="*/ 13 w 143"/>
                <a:gd name="T63" fmla="*/ 11 h 84"/>
                <a:gd name="T64" fmla="*/ 15 w 143"/>
                <a:gd name="T65" fmla="*/ 11 h 84"/>
                <a:gd name="T66" fmla="*/ 16 w 143"/>
                <a:gd name="T67" fmla="*/ 10 h 84"/>
                <a:gd name="T68" fmla="*/ 18 w 143"/>
                <a:gd name="T69" fmla="*/ 10 h 84"/>
                <a:gd name="T70" fmla="*/ 18 w 143"/>
                <a:gd name="T71" fmla="*/ 10 h 84"/>
                <a:gd name="T72" fmla="*/ 17 w 143"/>
                <a:gd name="T73" fmla="*/ 9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84">
                  <a:moveTo>
                    <a:pt x="134" y="64"/>
                  </a:moveTo>
                  <a:lnTo>
                    <a:pt x="136" y="63"/>
                  </a:lnTo>
                  <a:lnTo>
                    <a:pt x="124" y="67"/>
                  </a:lnTo>
                  <a:lnTo>
                    <a:pt x="111" y="70"/>
                  </a:lnTo>
                  <a:lnTo>
                    <a:pt x="101" y="71"/>
                  </a:lnTo>
                  <a:lnTo>
                    <a:pt x="88" y="71"/>
                  </a:lnTo>
                  <a:lnTo>
                    <a:pt x="76" y="70"/>
                  </a:lnTo>
                  <a:lnTo>
                    <a:pt x="64" y="67"/>
                  </a:lnTo>
                  <a:lnTo>
                    <a:pt x="53" y="63"/>
                  </a:lnTo>
                  <a:lnTo>
                    <a:pt x="44" y="57"/>
                  </a:lnTo>
                  <a:lnTo>
                    <a:pt x="35" y="51"/>
                  </a:lnTo>
                  <a:lnTo>
                    <a:pt x="27" y="44"/>
                  </a:lnTo>
                  <a:lnTo>
                    <a:pt x="21" y="38"/>
                  </a:lnTo>
                  <a:lnTo>
                    <a:pt x="17" y="31"/>
                  </a:lnTo>
                  <a:lnTo>
                    <a:pt x="13" y="24"/>
                  </a:lnTo>
                  <a:lnTo>
                    <a:pt x="12" y="18"/>
                  </a:lnTo>
                  <a:lnTo>
                    <a:pt x="12" y="13"/>
                  </a:lnTo>
                  <a:lnTo>
                    <a:pt x="15" y="7"/>
                  </a:lnTo>
                  <a:lnTo>
                    <a:pt x="4" y="0"/>
                  </a:lnTo>
                  <a:lnTo>
                    <a:pt x="0" y="10"/>
                  </a:lnTo>
                  <a:lnTo>
                    <a:pt x="0" y="18"/>
                  </a:lnTo>
                  <a:lnTo>
                    <a:pt x="1" y="27"/>
                  </a:lnTo>
                  <a:lnTo>
                    <a:pt x="4" y="37"/>
                  </a:lnTo>
                  <a:lnTo>
                    <a:pt x="10" y="46"/>
                  </a:lnTo>
                  <a:lnTo>
                    <a:pt x="18" y="53"/>
                  </a:lnTo>
                  <a:lnTo>
                    <a:pt x="27" y="60"/>
                  </a:lnTo>
                  <a:lnTo>
                    <a:pt x="36" y="67"/>
                  </a:lnTo>
                  <a:lnTo>
                    <a:pt x="49" y="73"/>
                  </a:lnTo>
                  <a:lnTo>
                    <a:pt x="61" y="78"/>
                  </a:lnTo>
                  <a:lnTo>
                    <a:pt x="73" y="81"/>
                  </a:lnTo>
                  <a:lnTo>
                    <a:pt x="87" y="83"/>
                  </a:lnTo>
                  <a:lnTo>
                    <a:pt x="101" y="84"/>
                  </a:lnTo>
                  <a:lnTo>
                    <a:pt x="114" y="83"/>
                  </a:lnTo>
                  <a:lnTo>
                    <a:pt x="128" y="78"/>
                  </a:lnTo>
                  <a:lnTo>
                    <a:pt x="142" y="73"/>
                  </a:lnTo>
                  <a:lnTo>
                    <a:pt x="143" y="73"/>
                  </a:lnTo>
                  <a:lnTo>
                    <a:pt x="134"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2" name="Freeform 435"/>
            <p:cNvSpPr>
              <a:spLocks/>
            </p:cNvSpPr>
            <p:nvPr/>
          </p:nvSpPr>
          <p:spPr bwMode="auto">
            <a:xfrm>
              <a:off x="4613" y="3588"/>
              <a:ext cx="109" cy="32"/>
            </a:xfrm>
            <a:custGeom>
              <a:avLst/>
              <a:gdLst>
                <a:gd name="T0" fmla="*/ 27 w 219"/>
                <a:gd name="T1" fmla="*/ 1 h 65"/>
                <a:gd name="T2" fmla="*/ 27 w 219"/>
                <a:gd name="T3" fmla="*/ 0 h 65"/>
                <a:gd name="T4" fmla="*/ 19 w 219"/>
                <a:gd name="T5" fmla="*/ 1 h 65"/>
                <a:gd name="T6" fmla="*/ 12 w 219"/>
                <a:gd name="T7" fmla="*/ 2 h 65"/>
                <a:gd name="T8" fmla="*/ 9 w 219"/>
                <a:gd name="T9" fmla="*/ 2 h 65"/>
                <a:gd name="T10" fmla="*/ 5 w 219"/>
                <a:gd name="T11" fmla="*/ 3 h 65"/>
                <a:gd name="T12" fmla="*/ 4 w 219"/>
                <a:gd name="T13" fmla="*/ 4 h 65"/>
                <a:gd name="T14" fmla="*/ 2 w 219"/>
                <a:gd name="T15" fmla="*/ 5 h 65"/>
                <a:gd name="T16" fmla="*/ 1 w 219"/>
                <a:gd name="T17" fmla="*/ 6 h 65"/>
                <a:gd name="T18" fmla="*/ 0 w 219"/>
                <a:gd name="T19" fmla="*/ 7 h 65"/>
                <a:gd name="T20" fmla="*/ 1 w 219"/>
                <a:gd name="T21" fmla="*/ 8 h 65"/>
                <a:gd name="T22" fmla="*/ 2 w 219"/>
                <a:gd name="T23" fmla="*/ 7 h 65"/>
                <a:gd name="T24" fmla="*/ 3 w 219"/>
                <a:gd name="T25" fmla="*/ 6 h 65"/>
                <a:gd name="T26" fmla="*/ 4 w 219"/>
                <a:gd name="T27" fmla="*/ 5 h 65"/>
                <a:gd name="T28" fmla="*/ 6 w 219"/>
                <a:gd name="T29" fmla="*/ 5 h 65"/>
                <a:gd name="T30" fmla="*/ 9 w 219"/>
                <a:gd name="T31" fmla="*/ 4 h 65"/>
                <a:gd name="T32" fmla="*/ 12 w 219"/>
                <a:gd name="T33" fmla="*/ 3 h 65"/>
                <a:gd name="T34" fmla="*/ 20 w 219"/>
                <a:gd name="T35" fmla="*/ 2 h 65"/>
                <a:gd name="T36" fmla="*/ 27 w 219"/>
                <a:gd name="T37" fmla="*/ 1 h 65"/>
                <a:gd name="T38" fmla="*/ 27 w 219"/>
                <a:gd name="T39" fmla="*/ 0 h 65"/>
                <a:gd name="T40" fmla="*/ 27 w 219"/>
                <a:gd name="T41" fmla="*/ 1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9" h="65">
                  <a:moveTo>
                    <a:pt x="216" y="12"/>
                  </a:moveTo>
                  <a:lnTo>
                    <a:pt x="216" y="0"/>
                  </a:lnTo>
                  <a:lnTo>
                    <a:pt x="159" y="10"/>
                  </a:lnTo>
                  <a:lnTo>
                    <a:pt x="101" y="19"/>
                  </a:lnTo>
                  <a:lnTo>
                    <a:pt x="72" y="23"/>
                  </a:lnTo>
                  <a:lnTo>
                    <a:pt x="46" y="30"/>
                  </a:lnTo>
                  <a:lnTo>
                    <a:pt x="34" y="36"/>
                  </a:lnTo>
                  <a:lnTo>
                    <a:pt x="22" y="42"/>
                  </a:lnTo>
                  <a:lnTo>
                    <a:pt x="11" y="48"/>
                  </a:lnTo>
                  <a:lnTo>
                    <a:pt x="0" y="56"/>
                  </a:lnTo>
                  <a:lnTo>
                    <a:pt x="9" y="65"/>
                  </a:lnTo>
                  <a:lnTo>
                    <a:pt x="19" y="58"/>
                  </a:lnTo>
                  <a:lnTo>
                    <a:pt x="28" y="52"/>
                  </a:lnTo>
                  <a:lnTo>
                    <a:pt x="38" y="46"/>
                  </a:lnTo>
                  <a:lnTo>
                    <a:pt x="51" y="42"/>
                  </a:lnTo>
                  <a:lnTo>
                    <a:pt x="75" y="35"/>
                  </a:lnTo>
                  <a:lnTo>
                    <a:pt x="103" y="30"/>
                  </a:lnTo>
                  <a:lnTo>
                    <a:pt x="161" y="22"/>
                  </a:lnTo>
                  <a:lnTo>
                    <a:pt x="219" y="12"/>
                  </a:lnTo>
                  <a:lnTo>
                    <a:pt x="219" y="0"/>
                  </a:lnTo>
                  <a:lnTo>
                    <a:pt x="21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3" name="Freeform 436"/>
            <p:cNvSpPr>
              <a:spLocks/>
            </p:cNvSpPr>
            <p:nvPr/>
          </p:nvSpPr>
          <p:spPr bwMode="auto">
            <a:xfrm>
              <a:off x="4547" y="3578"/>
              <a:ext cx="175" cy="38"/>
            </a:xfrm>
            <a:custGeom>
              <a:avLst/>
              <a:gdLst>
                <a:gd name="T0" fmla="*/ 2 w 350"/>
                <a:gd name="T1" fmla="*/ 3 h 74"/>
                <a:gd name="T2" fmla="*/ 0 w 350"/>
                <a:gd name="T3" fmla="*/ 2 h 74"/>
                <a:gd name="T4" fmla="*/ 1 w 350"/>
                <a:gd name="T5" fmla="*/ 4 h 74"/>
                <a:gd name="T6" fmla="*/ 2 w 350"/>
                <a:gd name="T7" fmla="*/ 5 h 74"/>
                <a:gd name="T8" fmla="*/ 3 w 350"/>
                <a:gd name="T9" fmla="*/ 6 h 74"/>
                <a:gd name="T10" fmla="*/ 4 w 350"/>
                <a:gd name="T11" fmla="*/ 7 h 74"/>
                <a:gd name="T12" fmla="*/ 5 w 350"/>
                <a:gd name="T13" fmla="*/ 8 h 74"/>
                <a:gd name="T14" fmla="*/ 6 w 350"/>
                <a:gd name="T15" fmla="*/ 9 h 74"/>
                <a:gd name="T16" fmla="*/ 8 w 350"/>
                <a:gd name="T17" fmla="*/ 9 h 74"/>
                <a:gd name="T18" fmla="*/ 9 w 350"/>
                <a:gd name="T19" fmla="*/ 9 h 74"/>
                <a:gd name="T20" fmla="*/ 10 w 350"/>
                <a:gd name="T21" fmla="*/ 10 h 74"/>
                <a:gd name="T22" fmla="*/ 12 w 350"/>
                <a:gd name="T23" fmla="*/ 10 h 74"/>
                <a:gd name="T24" fmla="*/ 13 w 350"/>
                <a:gd name="T25" fmla="*/ 10 h 74"/>
                <a:gd name="T26" fmla="*/ 15 w 350"/>
                <a:gd name="T27" fmla="*/ 10 h 74"/>
                <a:gd name="T28" fmla="*/ 17 w 350"/>
                <a:gd name="T29" fmla="*/ 9 h 74"/>
                <a:gd name="T30" fmla="*/ 20 w 350"/>
                <a:gd name="T31" fmla="*/ 8 h 74"/>
                <a:gd name="T32" fmla="*/ 27 w 350"/>
                <a:gd name="T33" fmla="*/ 7 h 74"/>
                <a:gd name="T34" fmla="*/ 33 w 350"/>
                <a:gd name="T35" fmla="*/ 5 h 74"/>
                <a:gd name="T36" fmla="*/ 36 w 350"/>
                <a:gd name="T37" fmla="*/ 4 h 74"/>
                <a:gd name="T38" fmla="*/ 39 w 350"/>
                <a:gd name="T39" fmla="*/ 4 h 74"/>
                <a:gd name="T40" fmla="*/ 40 w 350"/>
                <a:gd name="T41" fmla="*/ 4 h 74"/>
                <a:gd name="T42" fmla="*/ 41 w 350"/>
                <a:gd name="T43" fmla="*/ 4 h 74"/>
                <a:gd name="T44" fmla="*/ 42 w 350"/>
                <a:gd name="T45" fmla="*/ 4 h 74"/>
                <a:gd name="T46" fmla="*/ 44 w 350"/>
                <a:gd name="T47" fmla="*/ 4 h 74"/>
                <a:gd name="T48" fmla="*/ 44 w 350"/>
                <a:gd name="T49" fmla="*/ 3 h 74"/>
                <a:gd name="T50" fmla="*/ 43 w 350"/>
                <a:gd name="T51" fmla="*/ 3 h 74"/>
                <a:gd name="T52" fmla="*/ 41 w 350"/>
                <a:gd name="T53" fmla="*/ 2 h 74"/>
                <a:gd name="T54" fmla="*/ 40 w 350"/>
                <a:gd name="T55" fmla="*/ 2 h 74"/>
                <a:gd name="T56" fmla="*/ 38 w 350"/>
                <a:gd name="T57" fmla="*/ 2 h 74"/>
                <a:gd name="T58" fmla="*/ 35 w 350"/>
                <a:gd name="T59" fmla="*/ 3 h 74"/>
                <a:gd name="T60" fmla="*/ 32 w 350"/>
                <a:gd name="T61" fmla="*/ 3 h 74"/>
                <a:gd name="T62" fmla="*/ 26 w 350"/>
                <a:gd name="T63" fmla="*/ 5 h 74"/>
                <a:gd name="T64" fmla="*/ 20 w 350"/>
                <a:gd name="T65" fmla="*/ 7 h 74"/>
                <a:gd name="T66" fmla="*/ 17 w 350"/>
                <a:gd name="T67" fmla="*/ 8 h 74"/>
                <a:gd name="T68" fmla="*/ 14 w 350"/>
                <a:gd name="T69" fmla="*/ 8 h 74"/>
                <a:gd name="T70" fmla="*/ 13 w 350"/>
                <a:gd name="T71" fmla="*/ 8 h 74"/>
                <a:gd name="T72" fmla="*/ 12 w 350"/>
                <a:gd name="T73" fmla="*/ 8 h 74"/>
                <a:gd name="T74" fmla="*/ 10 w 350"/>
                <a:gd name="T75" fmla="*/ 8 h 74"/>
                <a:gd name="T76" fmla="*/ 9 w 350"/>
                <a:gd name="T77" fmla="*/ 8 h 74"/>
                <a:gd name="T78" fmla="*/ 8 w 350"/>
                <a:gd name="T79" fmla="*/ 8 h 74"/>
                <a:gd name="T80" fmla="*/ 7 w 350"/>
                <a:gd name="T81" fmla="*/ 7 h 74"/>
                <a:gd name="T82" fmla="*/ 6 w 350"/>
                <a:gd name="T83" fmla="*/ 7 h 74"/>
                <a:gd name="T84" fmla="*/ 5 w 350"/>
                <a:gd name="T85" fmla="*/ 6 h 74"/>
                <a:gd name="T86" fmla="*/ 4 w 350"/>
                <a:gd name="T87" fmla="*/ 5 h 74"/>
                <a:gd name="T88" fmla="*/ 3 w 350"/>
                <a:gd name="T89" fmla="*/ 4 h 74"/>
                <a:gd name="T90" fmla="*/ 3 w 350"/>
                <a:gd name="T91" fmla="*/ 3 h 74"/>
                <a:gd name="T92" fmla="*/ 2 w 350"/>
                <a:gd name="T93" fmla="*/ 2 h 74"/>
                <a:gd name="T94" fmla="*/ 1 w 350"/>
                <a:gd name="T95" fmla="*/ 2 h 74"/>
                <a:gd name="T96" fmla="*/ 2 w 350"/>
                <a:gd name="T97" fmla="*/ 2 h 74"/>
                <a:gd name="T98" fmla="*/ 1 w 350"/>
                <a:gd name="T99" fmla="*/ 0 h 74"/>
                <a:gd name="T100" fmla="*/ 1 w 350"/>
                <a:gd name="T101" fmla="*/ 2 h 74"/>
                <a:gd name="T102" fmla="*/ 2 w 350"/>
                <a:gd name="T103" fmla="*/ 3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0" h="74">
                  <a:moveTo>
                    <a:pt x="12" y="17"/>
                  </a:moveTo>
                  <a:lnTo>
                    <a:pt x="0" y="15"/>
                  </a:lnTo>
                  <a:lnTo>
                    <a:pt x="6" y="28"/>
                  </a:lnTo>
                  <a:lnTo>
                    <a:pt x="14" y="38"/>
                  </a:lnTo>
                  <a:lnTo>
                    <a:pt x="21" y="47"/>
                  </a:lnTo>
                  <a:lnTo>
                    <a:pt x="29" y="54"/>
                  </a:lnTo>
                  <a:lnTo>
                    <a:pt x="38" y="61"/>
                  </a:lnTo>
                  <a:lnTo>
                    <a:pt x="47" y="66"/>
                  </a:lnTo>
                  <a:lnTo>
                    <a:pt x="58" y="70"/>
                  </a:lnTo>
                  <a:lnTo>
                    <a:pt x="67" y="71"/>
                  </a:lnTo>
                  <a:lnTo>
                    <a:pt x="78" y="73"/>
                  </a:lnTo>
                  <a:lnTo>
                    <a:pt x="90" y="74"/>
                  </a:lnTo>
                  <a:lnTo>
                    <a:pt x="101" y="73"/>
                  </a:lnTo>
                  <a:lnTo>
                    <a:pt x="113" y="73"/>
                  </a:lnTo>
                  <a:lnTo>
                    <a:pt x="136" y="68"/>
                  </a:lnTo>
                  <a:lnTo>
                    <a:pt x="160" y="63"/>
                  </a:lnTo>
                  <a:lnTo>
                    <a:pt x="209" y="48"/>
                  </a:lnTo>
                  <a:lnTo>
                    <a:pt x="258" y="35"/>
                  </a:lnTo>
                  <a:lnTo>
                    <a:pt x="283" y="30"/>
                  </a:lnTo>
                  <a:lnTo>
                    <a:pt x="306" y="27"/>
                  </a:lnTo>
                  <a:lnTo>
                    <a:pt x="316" y="27"/>
                  </a:lnTo>
                  <a:lnTo>
                    <a:pt x="327" y="27"/>
                  </a:lnTo>
                  <a:lnTo>
                    <a:pt x="336" y="28"/>
                  </a:lnTo>
                  <a:lnTo>
                    <a:pt x="347" y="30"/>
                  </a:lnTo>
                  <a:lnTo>
                    <a:pt x="350" y="18"/>
                  </a:lnTo>
                  <a:lnTo>
                    <a:pt x="339" y="17"/>
                  </a:lnTo>
                  <a:lnTo>
                    <a:pt x="327" y="15"/>
                  </a:lnTo>
                  <a:lnTo>
                    <a:pt x="316" y="14"/>
                  </a:lnTo>
                  <a:lnTo>
                    <a:pt x="304" y="15"/>
                  </a:lnTo>
                  <a:lnTo>
                    <a:pt x="280" y="18"/>
                  </a:lnTo>
                  <a:lnTo>
                    <a:pt x="255" y="23"/>
                  </a:lnTo>
                  <a:lnTo>
                    <a:pt x="206" y="37"/>
                  </a:lnTo>
                  <a:lnTo>
                    <a:pt x="156" y="51"/>
                  </a:lnTo>
                  <a:lnTo>
                    <a:pt x="133" y="57"/>
                  </a:lnTo>
                  <a:lnTo>
                    <a:pt x="110" y="60"/>
                  </a:lnTo>
                  <a:lnTo>
                    <a:pt x="99" y="61"/>
                  </a:lnTo>
                  <a:lnTo>
                    <a:pt x="90" y="61"/>
                  </a:lnTo>
                  <a:lnTo>
                    <a:pt x="79" y="61"/>
                  </a:lnTo>
                  <a:lnTo>
                    <a:pt x="70" y="60"/>
                  </a:lnTo>
                  <a:lnTo>
                    <a:pt x="61" y="58"/>
                  </a:lnTo>
                  <a:lnTo>
                    <a:pt x="53" y="54"/>
                  </a:lnTo>
                  <a:lnTo>
                    <a:pt x="44" y="51"/>
                  </a:lnTo>
                  <a:lnTo>
                    <a:pt x="38" y="46"/>
                  </a:lnTo>
                  <a:lnTo>
                    <a:pt x="30" y="38"/>
                  </a:lnTo>
                  <a:lnTo>
                    <a:pt x="24" y="31"/>
                  </a:lnTo>
                  <a:lnTo>
                    <a:pt x="18" y="23"/>
                  </a:lnTo>
                  <a:lnTo>
                    <a:pt x="12" y="11"/>
                  </a:lnTo>
                  <a:lnTo>
                    <a:pt x="1" y="10"/>
                  </a:lnTo>
                  <a:lnTo>
                    <a:pt x="12" y="11"/>
                  </a:lnTo>
                  <a:lnTo>
                    <a:pt x="7" y="0"/>
                  </a:lnTo>
                  <a:lnTo>
                    <a:pt x="1" y="10"/>
                  </a:lnTo>
                  <a:lnTo>
                    <a:pt x="12" y="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4" name="Freeform 437"/>
            <p:cNvSpPr>
              <a:spLocks/>
            </p:cNvSpPr>
            <p:nvPr/>
          </p:nvSpPr>
          <p:spPr bwMode="auto">
            <a:xfrm>
              <a:off x="4592" y="3644"/>
              <a:ext cx="69" cy="24"/>
            </a:xfrm>
            <a:custGeom>
              <a:avLst/>
              <a:gdLst>
                <a:gd name="T0" fmla="*/ 16 w 136"/>
                <a:gd name="T1" fmla="*/ 3 h 48"/>
                <a:gd name="T2" fmla="*/ 16 w 136"/>
                <a:gd name="T3" fmla="*/ 3 h 48"/>
                <a:gd name="T4" fmla="*/ 16 w 136"/>
                <a:gd name="T5" fmla="*/ 4 h 48"/>
                <a:gd name="T6" fmla="*/ 15 w 136"/>
                <a:gd name="T7" fmla="*/ 4 h 48"/>
                <a:gd name="T8" fmla="*/ 14 w 136"/>
                <a:gd name="T9" fmla="*/ 4 h 48"/>
                <a:gd name="T10" fmla="*/ 13 w 136"/>
                <a:gd name="T11" fmla="*/ 5 h 48"/>
                <a:gd name="T12" fmla="*/ 12 w 136"/>
                <a:gd name="T13" fmla="*/ 5 h 48"/>
                <a:gd name="T14" fmla="*/ 10 w 136"/>
                <a:gd name="T15" fmla="*/ 5 h 48"/>
                <a:gd name="T16" fmla="*/ 9 w 136"/>
                <a:gd name="T17" fmla="*/ 5 h 48"/>
                <a:gd name="T18" fmla="*/ 8 w 136"/>
                <a:gd name="T19" fmla="*/ 5 h 48"/>
                <a:gd name="T20" fmla="*/ 7 w 136"/>
                <a:gd name="T21" fmla="*/ 5 h 48"/>
                <a:gd name="T22" fmla="*/ 6 w 136"/>
                <a:gd name="T23" fmla="*/ 4 h 48"/>
                <a:gd name="T24" fmla="*/ 5 w 136"/>
                <a:gd name="T25" fmla="*/ 4 h 48"/>
                <a:gd name="T26" fmla="*/ 4 w 136"/>
                <a:gd name="T27" fmla="*/ 3 h 48"/>
                <a:gd name="T28" fmla="*/ 3 w 136"/>
                <a:gd name="T29" fmla="*/ 3 h 48"/>
                <a:gd name="T30" fmla="*/ 3 w 136"/>
                <a:gd name="T31" fmla="*/ 2 h 48"/>
                <a:gd name="T32" fmla="*/ 2 w 136"/>
                <a:gd name="T33" fmla="*/ 1 h 48"/>
                <a:gd name="T34" fmla="*/ 2 w 136"/>
                <a:gd name="T35" fmla="*/ 0 h 48"/>
                <a:gd name="T36" fmla="*/ 0 w 136"/>
                <a:gd name="T37" fmla="*/ 1 h 48"/>
                <a:gd name="T38" fmla="*/ 1 w 136"/>
                <a:gd name="T39" fmla="*/ 2 h 48"/>
                <a:gd name="T40" fmla="*/ 1 w 136"/>
                <a:gd name="T41" fmla="*/ 3 h 48"/>
                <a:gd name="T42" fmla="*/ 2 w 136"/>
                <a:gd name="T43" fmla="*/ 4 h 48"/>
                <a:gd name="T44" fmla="*/ 3 w 136"/>
                <a:gd name="T45" fmla="*/ 5 h 48"/>
                <a:gd name="T46" fmla="*/ 4 w 136"/>
                <a:gd name="T47" fmla="*/ 5 h 48"/>
                <a:gd name="T48" fmla="*/ 5 w 136"/>
                <a:gd name="T49" fmla="*/ 6 h 48"/>
                <a:gd name="T50" fmla="*/ 7 w 136"/>
                <a:gd name="T51" fmla="*/ 6 h 48"/>
                <a:gd name="T52" fmla="*/ 8 w 136"/>
                <a:gd name="T53" fmla="*/ 6 h 48"/>
                <a:gd name="T54" fmla="*/ 9 w 136"/>
                <a:gd name="T55" fmla="*/ 6 h 48"/>
                <a:gd name="T56" fmla="*/ 10 w 136"/>
                <a:gd name="T57" fmla="*/ 6 h 48"/>
                <a:gd name="T58" fmla="*/ 12 w 136"/>
                <a:gd name="T59" fmla="*/ 6 h 48"/>
                <a:gd name="T60" fmla="*/ 13 w 136"/>
                <a:gd name="T61" fmla="*/ 6 h 48"/>
                <a:gd name="T62" fmla="*/ 14 w 136"/>
                <a:gd name="T63" fmla="*/ 6 h 48"/>
                <a:gd name="T64" fmla="*/ 15 w 136"/>
                <a:gd name="T65" fmla="*/ 5 h 48"/>
                <a:gd name="T66" fmla="*/ 17 w 136"/>
                <a:gd name="T67" fmla="*/ 5 h 48"/>
                <a:gd name="T68" fmla="*/ 18 w 136"/>
                <a:gd name="T69" fmla="*/ 4 h 48"/>
                <a:gd name="T70" fmla="*/ 18 w 136"/>
                <a:gd name="T71" fmla="*/ 4 h 48"/>
                <a:gd name="T72" fmla="*/ 16 w 136"/>
                <a:gd name="T73" fmla="*/ 3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6" h="48">
                  <a:moveTo>
                    <a:pt x="127" y="19"/>
                  </a:moveTo>
                  <a:lnTo>
                    <a:pt x="127" y="20"/>
                  </a:lnTo>
                  <a:lnTo>
                    <a:pt x="121" y="25"/>
                  </a:lnTo>
                  <a:lnTo>
                    <a:pt x="113" y="29"/>
                  </a:lnTo>
                  <a:lnTo>
                    <a:pt x="105" y="32"/>
                  </a:lnTo>
                  <a:lnTo>
                    <a:pt x="98" y="33"/>
                  </a:lnTo>
                  <a:lnTo>
                    <a:pt x="89" y="35"/>
                  </a:lnTo>
                  <a:lnTo>
                    <a:pt x="79" y="36"/>
                  </a:lnTo>
                  <a:lnTo>
                    <a:pt x="70" y="36"/>
                  </a:lnTo>
                  <a:lnTo>
                    <a:pt x="61" y="35"/>
                  </a:lnTo>
                  <a:lnTo>
                    <a:pt x="52" y="33"/>
                  </a:lnTo>
                  <a:lnTo>
                    <a:pt x="44" y="31"/>
                  </a:lnTo>
                  <a:lnTo>
                    <a:pt x="37" y="28"/>
                  </a:lnTo>
                  <a:lnTo>
                    <a:pt x="29" y="23"/>
                  </a:lnTo>
                  <a:lnTo>
                    <a:pt x="23" y="19"/>
                  </a:lnTo>
                  <a:lnTo>
                    <a:pt x="18" y="13"/>
                  </a:lnTo>
                  <a:lnTo>
                    <a:pt x="14" y="8"/>
                  </a:lnTo>
                  <a:lnTo>
                    <a:pt x="12" y="0"/>
                  </a:lnTo>
                  <a:lnTo>
                    <a:pt x="0" y="5"/>
                  </a:lnTo>
                  <a:lnTo>
                    <a:pt x="3" y="13"/>
                  </a:lnTo>
                  <a:lnTo>
                    <a:pt x="8" y="20"/>
                  </a:lnTo>
                  <a:lnTo>
                    <a:pt x="15" y="28"/>
                  </a:lnTo>
                  <a:lnTo>
                    <a:pt x="23" y="33"/>
                  </a:lnTo>
                  <a:lnTo>
                    <a:pt x="31" y="38"/>
                  </a:lnTo>
                  <a:lnTo>
                    <a:pt x="40" y="42"/>
                  </a:lnTo>
                  <a:lnTo>
                    <a:pt x="49" y="45"/>
                  </a:lnTo>
                  <a:lnTo>
                    <a:pt x="60" y="46"/>
                  </a:lnTo>
                  <a:lnTo>
                    <a:pt x="69" y="48"/>
                  </a:lnTo>
                  <a:lnTo>
                    <a:pt x="79" y="48"/>
                  </a:lnTo>
                  <a:lnTo>
                    <a:pt x="90" y="48"/>
                  </a:lnTo>
                  <a:lnTo>
                    <a:pt x="99" y="46"/>
                  </a:lnTo>
                  <a:lnTo>
                    <a:pt x="110" y="43"/>
                  </a:lnTo>
                  <a:lnTo>
                    <a:pt x="119" y="39"/>
                  </a:lnTo>
                  <a:lnTo>
                    <a:pt x="128" y="35"/>
                  </a:lnTo>
                  <a:lnTo>
                    <a:pt x="136" y="29"/>
                  </a:lnTo>
                  <a:lnTo>
                    <a:pt x="135" y="29"/>
                  </a:lnTo>
                  <a:lnTo>
                    <a:pt x="127"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5" name="Freeform 438"/>
            <p:cNvSpPr>
              <a:spLocks/>
            </p:cNvSpPr>
            <p:nvPr/>
          </p:nvSpPr>
          <p:spPr bwMode="auto">
            <a:xfrm>
              <a:off x="4656" y="3612"/>
              <a:ext cx="95" cy="47"/>
            </a:xfrm>
            <a:custGeom>
              <a:avLst/>
              <a:gdLst>
                <a:gd name="T0" fmla="*/ 23 w 191"/>
                <a:gd name="T1" fmla="*/ 2 h 93"/>
                <a:gd name="T2" fmla="*/ 23 w 191"/>
                <a:gd name="T3" fmla="*/ 0 h 93"/>
                <a:gd name="T4" fmla="*/ 17 w 191"/>
                <a:gd name="T5" fmla="*/ 2 h 93"/>
                <a:gd name="T6" fmla="*/ 11 w 191"/>
                <a:gd name="T7" fmla="*/ 5 h 93"/>
                <a:gd name="T8" fmla="*/ 8 w 191"/>
                <a:gd name="T9" fmla="*/ 6 h 93"/>
                <a:gd name="T10" fmla="*/ 5 w 191"/>
                <a:gd name="T11" fmla="*/ 7 h 93"/>
                <a:gd name="T12" fmla="*/ 2 w 191"/>
                <a:gd name="T13" fmla="*/ 9 h 93"/>
                <a:gd name="T14" fmla="*/ 0 w 191"/>
                <a:gd name="T15" fmla="*/ 11 h 93"/>
                <a:gd name="T16" fmla="*/ 1 w 191"/>
                <a:gd name="T17" fmla="*/ 12 h 93"/>
                <a:gd name="T18" fmla="*/ 3 w 191"/>
                <a:gd name="T19" fmla="*/ 10 h 93"/>
                <a:gd name="T20" fmla="*/ 6 w 191"/>
                <a:gd name="T21" fmla="*/ 9 h 93"/>
                <a:gd name="T22" fmla="*/ 9 w 191"/>
                <a:gd name="T23" fmla="*/ 7 h 93"/>
                <a:gd name="T24" fmla="*/ 12 w 191"/>
                <a:gd name="T25" fmla="*/ 6 h 93"/>
                <a:gd name="T26" fmla="*/ 18 w 191"/>
                <a:gd name="T27" fmla="*/ 4 h 93"/>
                <a:gd name="T28" fmla="*/ 23 w 191"/>
                <a:gd name="T29" fmla="*/ 2 h 93"/>
                <a:gd name="T30" fmla="*/ 23 w 191"/>
                <a:gd name="T31" fmla="*/ 0 h 93"/>
                <a:gd name="T32" fmla="*/ 23 w 191"/>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1" h="93">
                  <a:moveTo>
                    <a:pt x="189" y="11"/>
                  </a:moveTo>
                  <a:lnTo>
                    <a:pt x="188" y="0"/>
                  </a:lnTo>
                  <a:lnTo>
                    <a:pt x="141" y="14"/>
                  </a:lnTo>
                  <a:lnTo>
                    <a:pt x="93" y="33"/>
                  </a:lnTo>
                  <a:lnTo>
                    <a:pt x="70" y="43"/>
                  </a:lnTo>
                  <a:lnTo>
                    <a:pt x="46" y="54"/>
                  </a:lnTo>
                  <a:lnTo>
                    <a:pt x="23" y="69"/>
                  </a:lnTo>
                  <a:lnTo>
                    <a:pt x="0" y="83"/>
                  </a:lnTo>
                  <a:lnTo>
                    <a:pt x="8" y="93"/>
                  </a:lnTo>
                  <a:lnTo>
                    <a:pt x="30" y="79"/>
                  </a:lnTo>
                  <a:lnTo>
                    <a:pt x="53" y="66"/>
                  </a:lnTo>
                  <a:lnTo>
                    <a:pt x="76" y="54"/>
                  </a:lnTo>
                  <a:lnTo>
                    <a:pt x="99" y="43"/>
                  </a:lnTo>
                  <a:lnTo>
                    <a:pt x="145" y="26"/>
                  </a:lnTo>
                  <a:lnTo>
                    <a:pt x="191" y="11"/>
                  </a:lnTo>
                  <a:lnTo>
                    <a:pt x="189" y="0"/>
                  </a:lnTo>
                  <a:lnTo>
                    <a:pt x="189"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6" name="Freeform 439"/>
            <p:cNvSpPr>
              <a:spLocks/>
            </p:cNvSpPr>
            <p:nvPr/>
          </p:nvSpPr>
          <p:spPr bwMode="auto">
            <a:xfrm>
              <a:off x="4592" y="3612"/>
              <a:ext cx="159" cy="47"/>
            </a:xfrm>
            <a:custGeom>
              <a:avLst/>
              <a:gdLst>
                <a:gd name="T0" fmla="*/ 2 w 316"/>
                <a:gd name="T1" fmla="*/ 8 h 93"/>
                <a:gd name="T2" fmla="*/ 1 w 316"/>
                <a:gd name="T3" fmla="*/ 9 h 93"/>
                <a:gd name="T4" fmla="*/ 2 w 316"/>
                <a:gd name="T5" fmla="*/ 10 h 93"/>
                <a:gd name="T6" fmla="*/ 3 w 316"/>
                <a:gd name="T7" fmla="*/ 11 h 93"/>
                <a:gd name="T8" fmla="*/ 4 w 316"/>
                <a:gd name="T9" fmla="*/ 11 h 93"/>
                <a:gd name="T10" fmla="*/ 6 w 316"/>
                <a:gd name="T11" fmla="*/ 12 h 93"/>
                <a:gd name="T12" fmla="*/ 7 w 316"/>
                <a:gd name="T13" fmla="*/ 12 h 93"/>
                <a:gd name="T14" fmla="*/ 8 w 316"/>
                <a:gd name="T15" fmla="*/ 12 h 93"/>
                <a:gd name="T16" fmla="*/ 9 w 316"/>
                <a:gd name="T17" fmla="*/ 12 h 93"/>
                <a:gd name="T18" fmla="*/ 11 w 316"/>
                <a:gd name="T19" fmla="*/ 12 h 93"/>
                <a:gd name="T20" fmla="*/ 13 w 316"/>
                <a:gd name="T21" fmla="*/ 12 h 93"/>
                <a:gd name="T22" fmla="*/ 16 w 316"/>
                <a:gd name="T23" fmla="*/ 11 h 93"/>
                <a:gd name="T24" fmla="*/ 18 w 316"/>
                <a:gd name="T25" fmla="*/ 10 h 93"/>
                <a:gd name="T26" fmla="*/ 21 w 316"/>
                <a:gd name="T27" fmla="*/ 9 h 93"/>
                <a:gd name="T28" fmla="*/ 25 w 316"/>
                <a:gd name="T29" fmla="*/ 6 h 93"/>
                <a:gd name="T30" fmla="*/ 30 w 316"/>
                <a:gd name="T31" fmla="*/ 4 h 93"/>
                <a:gd name="T32" fmla="*/ 33 w 316"/>
                <a:gd name="T33" fmla="*/ 3 h 93"/>
                <a:gd name="T34" fmla="*/ 35 w 316"/>
                <a:gd name="T35" fmla="*/ 2 h 93"/>
                <a:gd name="T36" fmla="*/ 38 w 316"/>
                <a:gd name="T37" fmla="*/ 2 h 93"/>
                <a:gd name="T38" fmla="*/ 40 w 316"/>
                <a:gd name="T39" fmla="*/ 2 h 93"/>
                <a:gd name="T40" fmla="*/ 40 w 316"/>
                <a:gd name="T41" fmla="*/ 0 h 93"/>
                <a:gd name="T42" fmla="*/ 37 w 316"/>
                <a:gd name="T43" fmla="*/ 1 h 93"/>
                <a:gd name="T44" fmla="*/ 35 w 316"/>
                <a:gd name="T45" fmla="*/ 1 h 93"/>
                <a:gd name="T46" fmla="*/ 32 w 316"/>
                <a:gd name="T47" fmla="*/ 2 h 93"/>
                <a:gd name="T48" fmla="*/ 30 w 316"/>
                <a:gd name="T49" fmla="*/ 3 h 93"/>
                <a:gd name="T50" fmla="*/ 25 w 316"/>
                <a:gd name="T51" fmla="*/ 5 h 93"/>
                <a:gd name="T52" fmla="*/ 20 w 316"/>
                <a:gd name="T53" fmla="*/ 7 h 93"/>
                <a:gd name="T54" fmla="*/ 17 w 316"/>
                <a:gd name="T55" fmla="*/ 8 h 93"/>
                <a:gd name="T56" fmla="*/ 15 w 316"/>
                <a:gd name="T57" fmla="*/ 9 h 93"/>
                <a:gd name="T58" fmla="*/ 13 w 316"/>
                <a:gd name="T59" fmla="*/ 10 h 93"/>
                <a:gd name="T60" fmla="*/ 10 w 316"/>
                <a:gd name="T61" fmla="*/ 10 h 93"/>
                <a:gd name="T62" fmla="*/ 9 w 316"/>
                <a:gd name="T63" fmla="*/ 11 h 93"/>
                <a:gd name="T64" fmla="*/ 8 w 316"/>
                <a:gd name="T65" fmla="*/ 11 h 93"/>
                <a:gd name="T66" fmla="*/ 7 w 316"/>
                <a:gd name="T67" fmla="*/ 10 h 93"/>
                <a:gd name="T68" fmla="*/ 6 w 316"/>
                <a:gd name="T69" fmla="*/ 10 h 93"/>
                <a:gd name="T70" fmla="*/ 5 w 316"/>
                <a:gd name="T71" fmla="*/ 10 h 93"/>
                <a:gd name="T72" fmla="*/ 4 w 316"/>
                <a:gd name="T73" fmla="*/ 10 h 93"/>
                <a:gd name="T74" fmla="*/ 3 w 316"/>
                <a:gd name="T75" fmla="*/ 9 h 93"/>
                <a:gd name="T76" fmla="*/ 2 w 316"/>
                <a:gd name="T77" fmla="*/ 8 h 93"/>
                <a:gd name="T78" fmla="*/ 0 w 316"/>
                <a:gd name="T79" fmla="*/ 9 h 93"/>
                <a:gd name="T80" fmla="*/ 2 w 316"/>
                <a:gd name="T81" fmla="*/ 8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6" h="93">
                  <a:moveTo>
                    <a:pt x="12" y="64"/>
                  </a:moveTo>
                  <a:lnTo>
                    <a:pt x="2" y="72"/>
                  </a:lnTo>
                  <a:lnTo>
                    <a:pt x="12" y="77"/>
                  </a:lnTo>
                  <a:lnTo>
                    <a:pt x="21" y="83"/>
                  </a:lnTo>
                  <a:lnTo>
                    <a:pt x="32" y="87"/>
                  </a:lnTo>
                  <a:lnTo>
                    <a:pt x="41" y="90"/>
                  </a:lnTo>
                  <a:lnTo>
                    <a:pt x="52" y="92"/>
                  </a:lnTo>
                  <a:lnTo>
                    <a:pt x="61" y="93"/>
                  </a:lnTo>
                  <a:lnTo>
                    <a:pt x="72" y="93"/>
                  </a:lnTo>
                  <a:lnTo>
                    <a:pt x="83" y="93"/>
                  </a:lnTo>
                  <a:lnTo>
                    <a:pt x="101" y="89"/>
                  </a:lnTo>
                  <a:lnTo>
                    <a:pt x="121" y="83"/>
                  </a:lnTo>
                  <a:lnTo>
                    <a:pt x="141" y="76"/>
                  </a:lnTo>
                  <a:lnTo>
                    <a:pt x="160" y="67"/>
                  </a:lnTo>
                  <a:lnTo>
                    <a:pt x="199" y="47"/>
                  </a:lnTo>
                  <a:lnTo>
                    <a:pt x="238" y="29"/>
                  </a:lnTo>
                  <a:lnTo>
                    <a:pt x="257" y="21"/>
                  </a:lnTo>
                  <a:lnTo>
                    <a:pt x="277" y="16"/>
                  </a:lnTo>
                  <a:lnTo>
                    <a:pt x="297" y="13"/>
                  </a:lnTo>
                  <a:lnTo>
                    <a:pt x="316" y="11"/>
                  </a:lnTo>
                  <a:lnTo>
                    <a:pt x="316" y="0"/>
                  </a:lnTo>
                  <a:lnTo>
                    <a:pt x="295" y="1"/>
                  </a:lnTo>
                  <a:lnTo>
                    <a:pt x="274" y="4"/>
                  </a:lnTo>
                  <a:lnTo>
                    <a:pt x="252" y="10"/>
                  </a:lnTo>
                  <a:lnTo>
                    <a:pt x="232" y="19"/>
                  </a:lnTo>
                  <a:lnTo>
                    <a:pt x="193" y="37"/>
                  </a:lnTo>
                  <a:lnTo>
                    <a:pt x="154" y="56"/>
                  </a:lnTo>
                  <a:lnTo>
                    <a:pt x="136" y="64"/>
                  </a:lnTo>
                  <a:lnTo>
                    <a:pt x="116" y="72"/>
                  </a:lnTo>
                  <a:lnTo>
                    <a:pt x="98" y="77"/>
                  </a:lnTo>
                  <a:lnTo>
                    <a:pt x="79" y="80"/>
                  </a:lnTo>
                  <a:lnTo>
                    <a:pt x="72" y="82"/>
                  </a:lnTo>
                  <a:lnTo>
                    <a:pt x="63" y="82"/>
                  </a:lnTo>
                  <a:lnTo>
                    <a:pt x="53" y="80"/>
                  </a:lnTo>
                  <a:lnTo>
                    <a:pt x="44" y="79"/>
                  </a:lnTo>
                  <a:lnTo>
                    <a:pt x="37" y="76"/>
                  </a:lnTo>
                  <a:lnTo>
                    <a:pt x="28" y="73"/>
                  </a:lnTo>
                  <a:lnTo>
                    <a:pt x="18" y="67"/>
                  </a:lnTo>
                  <a:lnTo>
                    <a:pt x="9" y="62"/>
                  </a:lnTo>
                  <a:lnTo>
                    <a:pt x="0" y="69"/>
                  </a:lnTo>
                  <a:lnTo>
                    <a:pt x="12" y="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7" name="Freeform 440"/>
            <p:cNvSpPr>
              <a:spLocks/>
            </p:cNvSpPr>
            <p:nvPr/>
          </p:nvSpPr>
          <p:spPr bwMode="auto">
            <a:xfrm>
              <a:off x="4657" y="3665"/>
              <a:ext cx="45" cy="14"/>
            </a:xfrm>
            <a:custGeom>
              <a:avLst/>
              <a:gdLst>
                <a:gd name="T0" fmla="*/ 10 w 91"/>
                <a:gd name="T1" fmla="*/ 1 h 29"/>
                <a:gd name="T2" fmla="*/ 10 w 91"/>
                <a:gd name="T3" fmla="*/ 1 h 29"/>
                <a:gd name="T4" fmla="*/ 8 w 91"/>
                <a:gd name="T5" fmla="*/ 1 h 29"/>
                <a:gd name="T6" fmla="*/ 7 w 91"/>
                <a:gd name="T7" fmla="*/ 2 h 29"/>
                <a:gd name="T8" fmla="*/ 6 w 91"/>
                <a:gd name="T9" fmla="*/ 2 h 29"/>
                <a:gd name="T10" fmla="*/ 4 w 91"/>
                <a:gd name="T11" fmla="*/ 2 h 29"/>
                <a:gd name="T12" fmla="*/ 3 w 91"/>
                <a:gd name="T13" fmla="*/ 1 h 29"/>
                <a:gd name="T14" fmla="*/ 2 w 91"/>
                <a:gd name="T15" fmla="*/ 1 h 29"/>
                <a:gd name="T16" fmla="*/ 2 w 91"/>
                <a:gd name="T17" fmla="*/ 0 h 29"/>
                <a:gd name="T18" fmla="*/ 1 w 91"/>
                <a:gd name="T19" fmla="*/ 0 h 29"/>
                <a:gd name="T20" fmla="*/ 0 w 91"/>
                <a:gd name="T21" fmla="*/ 1 h 29"/>
                <a:gd name="T22" fmla="*/ 0 w 91"/>
                <a:gd name="T23" fmla="*/ 2 h 29"/>
                <a:gd name="T24" fmla="*/ 2 w 91"/>
                <a:gd name="T25" fmla="*/ 2 h 29"/>
                <a:gd name="T26" fmla="*/ 3 w 91"/>
                <a:gd name="T27" fmla="*/ 3 h 29"/>
                <a:gd name="T28" fmla="*/ 4 w 91"/>
                <a:gd name="T29" fmla="*/ 3 h 29"/>
                <a:gd name="T30" fmla="*/ 6 w 91"/>
                <a:gd name="T31" fmla="*/ 3 h 29"/>
                <a:gd name="T32" fmla="*/ 7 w 91"/>
                <a:gd name="T33" fmla="*/ 3 h 29"/>
                <a:gd name="T34" fmla="*/ 9 w 91"/>
                <a:gd name="T35" fmla="*/ 3 h 29"/>
                <a:gd name="T36" fmla="*/ 11 w 91"/>
                <a:gd name="T37" fmla="*/ 2 h 29"/>
                <a:gd name="T38" fmla="*/ 11 w 91"/>
                <a:gd name="T39" fmla="*/ 2 h 29"/>
                <a:gd name="T40" fmla="*/ 10 w 91"/>
                <a:gd name="T41" fmla="*/ 1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29">
                  <a:moveTo>
                    <a:pt x="86" y="9"/>
                  </a:moveTo>
                  <a:lnTo>
                    <a:pt x="86" y="9"/>
                  </a:lnTo>
                  <a:lnTo>
                    <a:pt x="71" y="13"/>
                  </a:lnTo>
                  <a:lnTo>
                    <a:pt x="58" y="16"/>
                  </a:lnTo>
                  <a:lnTo>
                    <a:pt x="48" y="16"/>
                  </a:lnTo>
                  <a:lnTo>
                    <a:pt x="37" y="16"/>
                  </a:lnTo>
                  <a:lnTo>
                    <a:pt x="29" y="13"/>
                  </a:lnTo>
                  <a:lnTo>
                    <a:pt x="22" y="10"/>
                  </a:lnTo>
                  <a:lnTo>
                    <a:pt x="16" y="6"/>
                  </a:lnTo>
                  <a:lnTo>
                    <a:pt x="10" y="0"/>
                  </a:lnTo>
                  <a:lnTo>
                    <a:pt x="0" y="9"/>
                  </a:lnTo>
                  <a:lnTo>
                    <a:pt x="7" y="16"/>
                  </a:lnTo>
                  <a:lnTo>
                    <a:pt x="16" y="20"/>
                  </a:lnTo>
                  <a:lnTo>
                    <a:pt x="25" y="24"/>
                  </a:lnTo>
                  <a:lnTo>
                    <a:pt x="36" y="27"/>
                  </a:lnTo>
                  <a:lnTo>
                    <a:pt x="48" y="29"/>
                  </a:lnTo>
                  <a:lnTo>
                    <a:pt x="60" y="27"/>
                  </a:lnTo>
                  <a:lnTo>
                    <a:pt x="75" y="24"/>
                  </a:lnTo>
                  <a:lnTo>
                    <a:pt x="91" y="20"/>
                  </a:lnTo>
                  <a:lnTo>
                    <a:pt x="86"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8" name="Freeform 441"/>
            <p:cNvSpPr>
              <a:spLocks/>
            </p:cNvSpPr>
            <p:nvPr/>
          </p:nvSpPr>
          <p:spPr bwMode="auto">
            <a:xfrm>
              <a:off x="4700" y="3631"/>
              <a:ext cx="75" cy="44"/>
            </a:xfrm>
            <a:custGeom>
              <a:avLst/>
              <a:gdLst>
                <a:gd name="T0" fmla="*/ 18 w 151"/>
                <a:gd name="T1" fmla="*/ 2 h 87"/>
                <a:gd name="T2" fmla="*/ 18 w 151"/>
                <a:gd name="T3" fmla="*/ 1 h 87"/>
                <a:gd name="T4" fmla="*/ 14 w 151"/>
                <a:gd name="T5" fmla="*/ 3 h 87"/>
                <a:gd name="T6" fmla="*/ 9 w 151"/>
                <a:gd name="T7" fmla="*/ 5 h 87"/>
                <a:gd name="T8" fmla="*/ 4 w 151"/>
                <a:gd name="T9" fmla="*/ 8 h 87"/>
                <a:gd name="T10" fmla="*/ 0 w 151"/>
                <a:gd name="T11" fmla="*/ 10 h 87"/>
                <a:gd name="T12" fmla="*/ 0 w 151"/>
                <a:gd name="T13" fmla="*/ 11 h 87"/>
                <a:gd name="T14" fmla="*/ 5 w 151"/>
                <a:gd name="T15" fmla="*/ 9 h 87"/>
                <a:gd name="T16" fmla="*/ 10 w 151"/>
                <a:gd name="T17" fmla="*/ 7 h 87"/>
                <a:gd name="T18" fmla="*/ 14 w 151"/>
                <a:gd name="T19" fmla="*/ 4 h 87"/>
                <a:gd name="T20" fmla="*/ 18 w 151"/>
                <a:gd name="T21" fmla="*/ 2 h 87"/>
                <a:gd name="T22" fmla="*/ 18 w 151"/>
                <a:gd name="T23" fmla="*/ 0 h 87"/>
                <a:gd name="T24" fmla="*/ 18 w 151"/>
                <a:gd name="T25" fmla="*/ 2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 h="87">
                  <a:moveTo>
                    <a:pt x="150" y="11"/>
                  </a:moveTo>
                  <a:lnTo>
                    <a:pt x="144" y="1"/>
                  </a:lnTo>
                  <a:lnTo>
                    <a:pt x="112" y="21"/>
                  </a:lnTo>
                  <a:lnTo>
                    <a:pt x="75" y="40"/>
                  </a:lnTo>
                  <a:lnTo>
                    <a:pt x="38" y="58"/>
                  </a:lnTo>
                  <a:lnTo>
                    <a:pt x="0" y="76"/>
                  </a:lnTo>
                  <a:lnTo>
                    <a:pt x="5" y="87"/>
                  </a:lnTo>
                  <a:lnTo>
                    <a:pt x="43" y="70"/>
                  </a:lnTo>
                  <a:lnTo>
                    <a:pt x="81" y="51"/>
                  </a:lnTo>
                  <a:lnTo>
                    <a:pt x="118" y="31"/>
                  </a:lnTo>
                  <a:lnTo>
                    <a:pt x="151" y="11"/>
                  </a:lnTo>
                  <a:lnTo>
                    <a:pt x="145" y="0"/>
                  </a:lnTo>
                  <a:lnTo>
                    <a:pt x="15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59" name="Freeform 442"/>
            <p:cNvSpPr>
              <a:spLocks/>
            </p:cNvSpPr>
            <p:nvPr/>
          </p:nvSpPr>
          <p:spPr bwMode="auto">
            <a:xfrm>
              <a:off x="4657" y="3631"/>
              <a:ext cx="117" cy="44"/>
            </a:xfrm>
            <a:custGeom>
              <a:avLst/>
              <a:gdLst>
                <a:gd name="T0" fmla="*/ 1 w 236"/>
                <a:gd name="T1" fmla="*/ 9 h 87"/>
                <a:gd name="T2" fmla="*/ 0 w 236"/>
                <a:gd name="T3" fmla="*/ 10 h 87"/>
                <a:gd name="T4" fmla="*/ 0 w 236"/>
                <a:gd name="T5" fmla="*/ 10 h 87"/>
                <a:gd name="T6" fmla="*/ 1 w 236"/>
                <a:gd name="T7" fmla="*/ 11 h 87"/>
                <a:gd name="T8" fmla="*/ 2 w 236"/>
                <a:gd name="T9" fmla="*/ 11 h 87"/>
                <a:gd name="T10" fmla="*/ 2 w 236"/>
                <a:gd name="T11" fmla="*/ 11 h 87"/>
                <a:gd name="T12" fmla="*/ 4 w 236"/>
                <a:gd name="T13" fmla="*/ 11 h 87"/>
                <a:gd name="T14" fmla="*/ 6 w 236"/>
                <a:gd name="T15" fmla="*/ 11 h 87"/>
                <a:gd name="T16" fmla="*/ 8 w 236"/>
                <a:gd name="T17" fmla="*/ 11 h 87"/>
                <a:gd name="T18" fmla="*/ 10 w 236"/>
                <a:gd name="T19" fmla="*/ 10 h 87"/>
                <a:gd name="T20" fmla="*/ 12 w 236"/>
                <a:gd name="T21" fmla="*/ 10 h 87"/>
                <a:gd name="T22" fmla="*/ 14 w 236"/>
                <a:gd name="T23" fmla="*/ 9 h 87"/>
                <a:gd name="T24" fmla="*/ 22 w 236"/>
                <a:gd name="T25" fmla="*/ 5 h 87"/>
                <a:gd name="T26" fmla="*/ 29 w 236"/>
                <a:gd name="T27" fmla="*/ 2 h 87"/>
                <a:gd name="T28" fmla="*/ 28 w 236"/>
                <a:gd name="T29" fmla="*/ 0 h 87"/>
                <a:gd name="T30" fmla="*/ 21 w 236"/>
                <a:gd name="T31" fmla="*/ 4 h 87"/>
                <a:gd name="T32" fmla="*/ 13 w 236"/>
                <a:gd name="T33" fmla="*/ 8 h 87"/>
                <a:gd name="T34" fmla="*/ 11 w 236"/>
                <a:gd name="T35" fmla="*/ 8 h 87"/>
                <a:gd name="T36" fmla="*/ 9 w 236"/>
                <a:gd name="T37" fmla="*/ 9 h 87"/>
                <a:gd name="T38" fmla="*/ 7 w 236"/>
                <a:gd name="T39" fmla="*/ 10 h 87"/>
                <a:gd name="T40" fmla="*/ 6 w 236"/>
                <a:gd name="T41" fmla="*/ 10 h 87"/>
                <a:gd name="T42" fmla="*/ 4 w 236"/>
                <a:gd name="T43" fmla="*/ 10 h 87"/>
                <a:gd name="T44" fmla="*/ 2 w 236"/>
                <a:gd name="T45" fmla="*/ 10 h 87"/>
                <a:gd name="T46" fmla="*/ 2 w 236"/>
                <a:gd name="T47" fmla="*/ 10 h 87"/>
                <a:gd name="T48" fmla="*/ 2 w 236"/>
                <a:gd name="T49" fmla="*/ 9 h 87"/>
                <a:gd name="T50" fmla="*/ 1 w 236"/>
                <a:gd name="T51" fmla="*/ 9 h 87"/>
                <a:gd name="T52" fmla="*/ 1 w 236"/>
                <a:gd name="T53" fmla="*/ 9 h 87"/>
                <a:gd name="T54" fmla="*/ 0 w 236"/>
                <a:gd name="T55" fmla="*/ 10 h 87"/>
                <a:gd name="T56" fmla="*/ 1 w 236"/>
                <a:gd name="T57" fmla="*/ 9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6" h="87">
                  <a:moveTo>
                    <a:pt x="10" y="67"/>
                  </a:moveTo>
                  <a:lnTo>
                    <a:pt x="0" y="76"/>
                  </a:lnTo>
                  <a:lnTo>
                    <a:pt x="5" y="80"/>
                  </a:lnTo>
                  <a:lnTo>
                    <a:pt x="10" y="83"/>
                  </a:lnTo>
                  <a:lnTo>
                    <a:pt x="16" y="84"/>
                  </a:lnTo>
                  <a:lnTo>
                    <a:pt x="22" y="87"/>
                  </a:lnTo>
                  <a:lnTo>
                    <a:pt x="34" y="87"/>
                  </a:lnTo>
                  <a:lnTo>
                    <a:pt x="49" y="87"/>
                  </a:lnTo>
                  <a:lnTo>
                    <a:pt x="65" y="84"/>
                  </a:lnTo>
                  <a:lnTo>
                    <a:pt x="80" y="80"/>
                  </a:lnTo>
                  <a:lnTo>
                    <a:pt x="97" y="74"/>
                  </a:lnTo>
                  <a:lnTo>
                    <a:pt x="114" y="67"/>
                  </a:lnTo>
                  <a:lnTo>
                    <a:pt x="181" y="37"/>
                  </a:lnTo>
                  <a:lnTo>
                    <a:pt x="236" y="11"/>
                  </a:lnTo>
                  <a:lnTo>
                    <a:pt x="231" y="0"/>
                  </a:lnTo>
                  <a:lnTo>
                    <a:pt x="175" y="25"/>
                  </a:lnTo>
                  <a:lnTo>
                    <a:pt x="109" y="57"/>
                  </a:lnTo>
                  <a:lnTo>
                    <a:pt x="92" y="63"/>
                  </a:lnTo>
                  <a:lnTo>
                    <a:pt x="75" y="68"/>
                  </a:lnTo>
                  <a:lnTo>
                    <a:pt x="62" y="73"/>
                  </a:lnTo>
                  <a:lnTo>
                    <a:pt x="48" y="74"/>
                  </a:lnTo>
                  <a:lnTo>
                    <a:pt x="34" y="76"/>
                  </a:lnTo>
                  <a:lnTo>
                    <a:pt x="23" y="74"/>
                  </a:lnTo>
                  <a:lnTo>
                    <a:pt x="20" y="74"/>
                  </a:lnTo>
                  <a:lnTo>
                    <a:pt x="16" y="71"/>
                  </a:lnTo>
                  <a:lnTo>
                    <a:pt x="13" y="70"/>
                  </a:lnTo>
                  <a:lnTo>
                    <a:pt x="10" y="67"/>
                  </a:lnTo>
                  <a:lnTo>
                    <a:pt x="0" y="76"/>
                  </a:lnTo>
                  <a:lnTo>
                    <a:pt x="10" y="6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0" name="Freeform 443"/>
            <p:cNvSpPr>
              <a:spLocks/>
            </p:cNvSpPr>
            <p:nvPr/>
          </p:nvSpPr>
          <p:spPr bwMode="auto">
            <a:xfrm>
              <a:off x="4700" y="3680"/>
              <a:ext cx="47" cy="14"/>
            </a:xfrm>
            <a:custGeom>
              <a:avLst/>
              <a:gdLst>
                <a:gd name="T0" fmla="*/ 11 w 93"/>
                <a:gd name="T1" fmla="*/ 1 h 27"/>
                <a:gd name="T2" fmla="*/ 11 w 93"/>
                <a:gd name="T3" fmla="*/ 1 h 27"/>
                <a:gd name="T4" fmla="*/ 10 w 93"/>
                <a:gd name="T5" fmla="*/ 1 h 27"/>
                <a:gd name="T6" fmla="*/ 8 w 93"/>
                <a:gd name="T7" fmla="*/ 2 h 27"/>
                <a:gd name="T8" fmla="*/ 7 w 93"/>
                <a:gd name="T9" fmla="*/ 2 h 27"/>
                <a:gd name="T10" fmla="*/ 6 w 93"/>
                <a:gd name="T11" fmla="*/ 2 h 27"/>
                <a:gd name="T12" fmla="*/ 4 w 93"/>
                <a:gd name="T13" fmla="*/ 2 h 27"/>
                <a:gd name="T14" fmla="*/ 3 w 93"/>
                <a:gd name="T15" fmla="*/ 2 h 27"/>
                <a:gd name="T16" fmla="*/ 3 w 93"/>
                <a:gd name="T17" fmla="*/ 2 h 27"/>
                <a:gd name="T18" fmla="*/ 2 w 93"/>
                <a:gd name="T19" fmla="*/ 1 h 27"/>
                <a:gd name="T20" fmla="*/ 2 w 93"/>
                <a:gd name="T21" fmla="*/ 1 h 27"/>
                <a:gd name="T22" fmla="*/ 2 w 93"/>
                <a:gd name="T23" fmla="*/ 0 h 27"/>
                <a:gd name="T24" fmla="*/ 0 w 93"/>
                <a:gd name="T25" fmla="*/ 1 h 27"/>
                <a:gd name="T26" fmla="*/ 1 w 93"/>
                <a:gd name="T27" fmla="*/ 2 h 27"/>
                <a:gd name="T28" fmla="*/ 1 w 93"/>
                <a:gd name="T29" fmla="*/ 2 h 27"/>
                <a:gd name="T30" fmla="*/ 2 w 93"/>
                <a:gd name="T31" fmla="*/ 3 h 27"/>
                <a:gd name="T32" fmla="*/ 2 w 93"/>
                <a:gd name="T33" fmla="*/ 3 h 27"/>
                <a:gd name="T34" fmla="*/ 4 w 93"/>
                <a:gd name="T35" fmla="*/ 4 h 27"/>
                <a:gd name="T36" fmla="*/ 6 w 93"/>
                <a:gd name="T37" fmla="*/ 4 h 27"/>
                <a:gd name="T38" fmla="*/ 7 w 93"/>
                <a:gd name="T39" fmla="*/ 4 h 27"/>
                <a:gd name="T40" fmla="*/ 9 w 93"/>
                <a:gd name="T41" fmla="*/ 3 h 27"/>
                <a:gd name="T42" fmla="*/ 11 w 93"/>
                <a:gd name="T43" fmla="*/ 3 h 27"/>
                <a:gd name="T44" fmla="*/ 12 w 93"/>
                <a:gd name="T45" fmla="*/ 2 h 27"/>
                <a:gd name="T46" fmla="*/ 12 w 93"/>
                <a:gd name="T47" fmla="*/ 2 h 27"/>
                <a:gd name="T48" fmla="*/ 11 w 93"/>
                <a:gd name="T49" fmla="*/ 1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 h="27">
                  <a:moveTo>
                    <a:pt x="85" y="1"/>
                  </a:moveTo>
                  <a:lnTo>
                    <a:pt x="85" y="1"/>
                  </a:lnTo>
                  <a:lnTo>
                    <a:pt x="74" y="7"/>
                  </a:lnTo>
                  <a:lnTo>
                    <a:pt x="62" y="11"/>
                  </a:lnTo>
                  <a:lnTo>
                    <a:pt x="52" y="14"/>
                  </a:lnTo>
                  <a:lnTo>
                    <a:pt x="41" y="14"/>
                  </a:lnTo>
                  <a:lnTo>
                    <a:pt x="30" y="14"/>
                  </a:lnTo>
                  <a:lnTo>
                    <a:pt x="21" y="11"/>
                  </a:lnTo>
                  <a:lnTo>
                    <a:pt x="18" y="9"/>
                  </a:lnTo>
                  <a:lnTo>
                    <a:pt x="15" y="7"/>
                  </a:lnTo>
                  <a:lnTo>
                    <a:pt x="13" y="4"/>
                  </a:lnTo>
                  <a:lnTo>
                    <a:pt x="12" y="0"/>
                  </a:lnTo>
                  <a:lnTo>
                    <a:pt x="0" y="4"/>
                  </a:lnTo>
                  <a:lnTo>
                    <a:pt x="3" y="10"/>
                  </a:lnTo>
                  <a:lnTo>
                    <a:pt x="6" y="14"/>
                  </a:lnTo>
                  <a:lnTo>
                    <a:pt x="10" y="19"/>
                  </a:lnTo>
                  <a:lnTo>
                    <a:pt x="16" y="22"/>
                  </a:lnTo>
                  <a:lnTo>
                    <a:pt x="27" y="26"/>
                  </a:lnTo>
                  <a:lnTo>
                    <a:pt x="41" y="27"/>
                  </a:lnTo>
                  <a:lnTo>
                    <a:pt x="53" y="26"/>
                  </a:lnTo>
                  <a:lnTo>
                    <a:pt x="67" y="23"/>
                  </a:lnTo>
                  <a:lnTo>
                    <a:pt x="81" y="19"/>
                  </a:lnTo>
                  <a:lnTo>
                    <a:pt x="93" y="11"/>
                  </a:lnTo>
                  <a:lnTo>
                    <a:pt x="91" y="11"/>
                  </a:lnTo>
                  <a:lnTo>
                    <a:pt x="8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1" name="Freeform 444"/>
            <p:cNvSpPr>
              <a:spLocks/>
            </p:cNvSpPr>
            <p:nvPr/>
          </p:nvSpPr>
          <p:spPr bwMode="auto">
            <a:xfrm>
              <a:off x="4743" y="3643"/>
              <a:ext cx="67" cy="43"/>
            </a:xfrm>
            <a:custGeom>
              <a:avLst/>
              <a:gdLst>
                <a:gd name="T0" fmla="*/ 16 w 135"/>
                <a:gd name="T1" fmla="*/ 2 h 85"/>
                <a:gd name="T2" fmla="*/ 16 w 135"/>
                <a:gd name="T3" fmla="*/ 1 h 85"/>
                <a:gd name="T4" fmla="*/ 12 w 135"/>
                <a:gd name="T5" fmla="*/ 3 h 85"/>
                <a:gd name="T6" fmla="*/ 8 w 135"/>
                <a:gd name="T7" fmla="*/ 5 h 85"/>
                <a:gd name="T8" fmla="*/ 4 w 135"/>
                <a:gd name="T9" fmla="*/ 8 h 85"/>
                <a:gd name="T10" fmla="*/ 0 w 135"/>
                <a:gd name="T11" fmla="*/ 10 h 85"/>
                <a:gd name="T12" fmla="*/ 0 w 135"/>
                <a:gd name="T13" fmla="*/ 11 h 85"/>
                <a:gd name="T14" fmla="*/ 4 w 135"/>
                <a:gd name="T15" fmla="*/ 9 h 85"/>
                <a:gd name="T16" fmla="*/ 8 w 135"/>
                <a:gd name="T17" fmla="*/ 6 h 85"/>
                <a:gd name="T18" fmla="*/ 13 w 135"/>
                <a:gd name="T19" fmla="*/ 4 h 85"/>
                <a:gd name="T20" fmla="*/ 16 w 135"/>
                <a:gd name="T21" fmla="*/ 2 h 85"/>
                <a:gd name="T22" fmla="*/ 16 w 135"/>
                <a:gd name="T23" fmla="*/ 0 h 85"/>
                <a:gd name="T24" fmla="*/ 16 w 135"/>
                <a:gd name="T25" fmla="*/ 2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5">
                  <a:moveTo>
                    <a:pt x="133" y="11"/>
                  </a:moveTo>
                  <a:lnTo>
                    <a:pt x="129" y="1"/>
                  </a:lnTo>
                  <a:lnTo>
                    <a:pt x="96" y="20"/>
                  </a:lnTo>
                  <a:lnTo>
                    <a:pt x="64" y="38"/>
                  </a:lnTo>
                  <a:lnTo>
                    <a:pt x="32" y="57"/>
                  </a:lnTo>
                  <a:lnTo>
                    <a:pt x="0" y="75"/>
                  </a:lnTo>
                  <a:lnTo>
                    <a:pt x="6" y="85"/>
                  </a:lnTo>
                  <a:lnTo>
                    <a:pt x="38" y="67"/>
                  </a:lnTo>
                  <a:lnTo>
                    <a:pt x="70" y="48"/>
                  </a:lnTo>
                  <a:lnTo>
                    <a:pt x="104" y="30"/>
                  </a:lnTo>
                  <a:lnTo>
                    <a:pt x="135" y="11"/>
                  </a:lnTo>
                  <a:lnTo>
                    <a:pt x="130" y="0"/>
                  </a:lnTo>
                  <a:lnTo>
                    <a:pt x="133"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2" name="Freeform 445"/>
            <p:cNvSpPr>
              <a:spLocks/>
            </p:cNvSpPr>
            <p:nvPr/>
          </p:nvSpPr>
          <p:spPr bwMode="auto">
            <a:xfrm>
              <a:off x="4700" y="3643"/>
              <a:ext cx="110" cy="46"/>
            </a:xfrm>
            <a:custGeom>
              <a:avLst/>
              <a:gdLst>
                <a:gd name="T0" fmla="*/ 2 w 218"/>
                <a:gd name="T1" fmla="*/ 9 h 93"/>
                <a:gd name="T2" fmla="*/ 1 w 218"/>
                <a:gd name="T3" fmla="*/ 10 h 93"/>
                <a:gd name="T4" fmla="*/ 1 w 218"/>
                <a:gd name="T5" fmla="*/ 10 h 93"/>
                <a:gd name="T6" fmla="*/ 2 w 218"/>
                <a:gd name="T7" fmla="*/ 11 h 93"/>
                <a:gd name="T8" fmla="*/ 3 w 218"/>
                <a:gd name="T9" fmla="*/ 11 h 93"/>
                <a:gd name="T10" fmla="*/ 4 w 218"/>
                <a:gd name="T11" fmla="*/ 11 h 93"/>
                <a:gd name="T12" fmla="*/ 5 w 218"/>
                <a:gd name="T13" fmla="*/ 11 h 93"/>
                <a:gd name="T14" fmla="*/ 7 w 218"/>
                <a:gd name="T15" fmla="*/ 11 h 93"/>
                <a:gd name="T16" fmla="*/ 9 w 218"/>
                <a:gd name="T17" fmla="*/ 11 h 93"/>
                <a:gd name="T18" fmla="*/ 11 w 218"/>
                <a:gd name="T19" fmla="*/ 10 h 93"/>
                <a:gd name="T20" fmla="*/ 12 w 218"/>
                <a:gd name="T21" fmla="*/ 9 h 93"/>
                <a:gd name="T22" fmla="*/ 14 w 218"/>
                <a:gd name="T23" fmla="*/ 8 h 93"/>
                <a:gd name="T24" fmla="*/ 18 w 218"/>
                <a:gd name="T25" fmla="*/ 6 h 93"/>
                <a:gd name="T26" fmla="*/ 22 w 218"/>
                <a:gd name="T27" fmla="*/ 4 h 93"/>
                <a:gd name="T28" fmla="*/ 23 w 218"/>
                <a:gd name="T29" fmla="*/ 3 h 93"/>
                <a:gd name="T30" fmla="*/ 25 w 218"/>
                <a:gd name="T31" fmla="*/ 2 h 93"/>
                <a:gd name="T32" fmla="*/ 26 w 218"/>
                <a:gd name="T33" fmla="*/ 1 h 93"/>
                <a:gd name="T34" fmla="*/ 28 w 218"/>
                <a:gd name="T35" fmla="*/ 1 h 93"/>
                <a:gd name="T36" fmla="*/ 27 w 218"/>
                <a:gd name="T37" fmla="*/ 0 h 93"/>
                <a:gd name="T38" fmla="*/ 26 w 218"/>
                <a:gd name="T39" fmla="*/ 0 h 93"/>
                <a:gd name="T40" fmla="*/ 24 w 218"/>
                <a:gd name="T41" fmla="*/ 1 h 93"/>
                <a:gd name="T42" fmla="*/ 22 w 218"/>
                <a:gd name="T43" fmla="*/ 2 h 93"/>
                <a:gd name="T44" fmla="*/ 21 w 218"/>
                <a:gd name="T45" fmla="*/ 3 h 93"/>
                <a:gd name="T46" fmla="*/ 17 w 218"/>
                <a:gd name="T47" fmla="*/ 5 h 93"/>
                <a:gd name="T48" fmla="*/ 13 w 218"/>
                <a:gd name="T49" fmla="*/ 7 h 93"/>
                <a:gd name="T50" fmla="*/ 12 w 218"/>
                <a:gd name="T51" fmla="*/ 8 h 93"/>
                <a:gd name="T52" fmla="*/ 10 w 218"/>
                <a:gd name="T53" fmla="*/ 9 h 93"/>
                <a:gd name="T54" fmla="*/ 8 w 218"/>
                <a:gd name="T55" fmla="*/ 9 h 93"/>
                <a:gd name="T56" fmla="*/ 7 w 218"/>
                <a:gd name="T57" fmla="*/ 10 h 93"/>
                <a:gd name="T58" fmla="*/ 5 w 218"/>
                <a:gd name="T59" fmla="*/ 10 h 93"/>
                <a:gd name="T60" fmla="*/ 4 w 218"/>
                <a:gd name="T61" fmla="*/ 10 h 93"/>
                <a:gd name="T62" fmla="*/ 3 w 218"/>
                <a:gd name="T63" fmla="*/ 10 h 93"/>
                <a:gd name="T64" fmla="*/ 3 w 218"/>
                <a:gd name="T65" fmla="*/ 9 h 93"/>
                <a:gd name="T66" fmla="*/ 2 w 218"/>
                <a:gd name="T67" fmla="*/ 9 h 93"/>
                <a:gd name="T68" fmla="*/ 2 w 218"/>
                <a:gd name="T69" fmla="*/ 9 h 93"/>
                <a:gd name="T70" fmla="*/ 0 w 218"/>
                <a:gd name="T71" fmla="*/ 9 h 93"/>
                <a:gd name="T72" fmla="*/ 2 w 218"/>
                <a:gd name="T73" fmla="*/ 9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8" h="93">
                  <a:moveTo>
                    <a:pt x="12" y="74"/>
                  </a:moveTo>
                  <a:lnTo>
                    <a:pt x="1" y="81"/>
                  </a:lnTo>
                  <a:lnTo>
                    <a:pt x="7" y="85"/>
                  </a:lnTo>
                  <a:lnTo>
                    <a:pt x="13" y="88"/>
                  </a:lnTo>
                  <a:lnTo>
                    <a:pt x="19" y="91"/>
                  </a:lnTo>
                  <a:lnTo>
                    <a:pt x="26" y="93"/>
                  </a:lnTo>
                  <a:lnTo>
                    <a:pt x="39" y="93"/>
                  </a:lnTo>
                  <a:lnTo>
                    <a:pt x="53" y="91"/>
                  </a:lnTo>
                  <a:lnTo>
                    <a:pt x="67" y="88"/>
                  </a:lnTo>
                  <a:lnTo>
                    <a:pt x="81" y="83"/>
                  </a:lnTo>
                  <a:lnTo>
                    <a:pt x="96" y="77"/>
                  </a:lnTo>
                  <a:lnTo>
                    <a:pt x="110" y="70"/>
                  </a:lnTo>
                  <a:lnTo>
                    <a:pt x="139" y="53"/>
                  </a:lnTo>
                  <a:lnTo>
                    <a:pt x="168" y="35"/>
                  </a:lnTo>
                  <a:lnTo>
                    <a:pt x="180" y="28"/>
                  </a:lnTo>
                  <a:lnTo>
                    <a:pt x="194" y="21"/>
                  </a:lnTo>
                  <a:lnTo>
                    <a:pt x="206" y="15"/>
                  </a:lnTo>
                  <a:lnTo>
                    <a:pt x="218" y="11"/>
                  </a:lnTo>
                  <a:lnTo>
                    <a:pt x="215" y="0"/>
                  </a:lnTo>
                  <a:lnTo>
                    <a:pt x="201" y="5"/>
                  </a:lnTo>
                  <a:lnTo>
                    <a:pt x="188" y="11"/>
                  </a:lnTo>
                  <a:lnTo>
                    <a:pt x="174" y="18"/>
                  </a:lnTo>
                  <a:lnTo>
                    <a:pt x="160" y="25"/>
                  </a:lnTo>
                  <a:lnTo>
                    <a:pt x="133" y="43"/>
                  </a:lnTo>
                  <a:lnTo>
                    <a:pt x="103" y="58"/>
                  </a:lnTo>
                  <a:lnTo>
                    <a:pt x="90" y="65"/>
                  </a:lnTo>
                  <a:lnTo>
                    <a:pt x="76" y="73"/>
                  </a:lnTo>
                  <a:lnTo>
                    <a:pt x="62" y="77"/>
                  </a:lnTo>
                  <a:lnTo>
                    <a:pt x="50" y="80"/>
                  </a:lnTo>
                  <a:lnTo>
                    <a:pt x="39" y="81"/>
                  </a:lnTo>
                  <a:lnTo>
                    <a:pt x="27" y="80"/>
                  </a:lnTo>
                  <a:lnTo>
                    <a:pt x="22" y="80"/>
                  </a:lnTo>
                  <a:lnTo>
                    <a:pt x="18" y="77"/>
                  </a:lnTo>
                  <a:lnTo>
                    <a:pt x="13" y="75"/>
                  </a:lnTo>
                  <a:lnTo>
                    <a:pt x="9" y="73"/>
                  </a:lnTo>
                  <a:lnTo>
                    <a:pt x="0" y="78"/>
                  </a:lnTo>
                  <a:lnTo>
                    <a:pt x="12" y="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3" name="Freeform 446"/>
            <p:cNvSpPr>
              <a:spLocks/>
            </p:cNvSpPr>
            <p:nvPr/>
          </p:nvSpPr>
          <p:spPr bwMode="auto">
            <a:xfrm>
              <a:off x="4742" y="3696"/>
              <a:ext cx="44" cy="12"/>
            </a:xfrm>
            <a:custGeom>
              <a:avLst/>
              <a:gdLst>
                <a:gd name="T0" fmla="*/ 10 w 87"/>
                <a:gd name="T1" fmla="*/ 1 h 23"/>
                <a:gd name="T2" fmla="*/ 11 w 87"/>
                <a:gd name="T3" fmla="*/ 0 h 23"/>
                <a:gd name="T4" fmla="*/ 8 w 87"/>
                <a:gd name="T5" fmla="*/ 1 h 23"/>
                <a:gd name="T6" fmla="*/ 5 w 87"/>
                <a:gd name="T7" fmla="*/ 2 h 23"/>
                <a:gd name="T8" fmla="*/ 4 w 87"/>
                <a:gd name="T9" fmla="*/ 2 h 23"/>
                <a:gd name="T10" fmla="*/ 3 w 87"/>
                <a:gd name="T11" fmla="*/ 2 h 23"/>
                <a:gd name="T12" fmla="*/ 3 w 87"/>
                <a:gd name="T13" fmla="*/ 2 h 23"/>
                <a:gd name="T14" fmla="*/ 2 w 87"/>
                <a:gd name="T15" fmla="*/ 1 h 23"/>
                <a:gd name="T16" fmla="*/ 2 w 87"/>
                <a:gd name="T17" fmla="*/ 1 h 23"/>
                <a:gd name="T18" fmla="*/ 2 w 87"/>
                <a:gd name="T19" fmla="*/ 1 h 23"/>
                <a:gd name="T20" fmla="*/ 0 w 87"/>
                <a:gd name="T21" fmla="*/ 1 h 23"/>
                <a:gd name="T22" fmla="*/ 1 w 87"/>
                <a:gd name="T23" fmla="*/ 2 h 23"/>
                <a:gd name="T24" fmla="*/ 1 w 87"/>
                <a:gd name="T25" fmla="*/ 2 h 23"/>
                <a:gd name="T26" fmla="*/ 2 w 87"/>
                <a:gd name="T27" fmla="*/ 3 h 23"/>
                <a:gd name="T28" fmla="*/ 3 w 87"/>
                <a:gd name="T29" fmla="*/ 3 h 23"/>
                <a:gd name="T30" fmla="*/ 4 w 87"/>
                <a:gd name="T31" fmla="*/ 3 h 23"/>
                <a:gd name="T32" fmla="*/ 6 w 87"/>
                <a:gd name="T33" fmla="*/ 3 h 23"/>
                <a:gd name="T34" fmla="*/ 9 w 87"/>
                <a:gd name="T35" fmla="*/ 3 h 23"/>
                <a:gd name="T36" fmla="*/ 11 w 87"/>
                <a:gd name="T37" fmla="*/ 2 h 23"/>
                <a:gd name="T38" fmla="*/ 11 w 87"/>
                <a:gd name="T39" fmla="*/ 2 h 23"/>
                <a:gd name="T40" fmla="*/ 10 w 87"/>
                <a:gd name="T41" fmla="*/ 1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7" h="23">
                  <a:moveTo>
                    <a:pt x="78" y="1"/>
                  </a:moveTo>
                  <a:lnTo>
                    <a:pt x="81" y="0"/>
                  </a:lnTo>
                  <a:lnTo>
                    <a:pt x="62" y="6"/>
                  </a:lnTo>
                  <a:lnTo>
                    <a:pt x="39" y="10"/>
                  </a:lnTo>
                  <a:lnTo>
                    <a:pt x="30" y="10"/>
                  </a:lnTo>
                  <a:lnTo>
                    <a:pt x="21" y="9"/>
                  </a:lnTo>
                  <a:lnTo>
                    <a:pt x="18" y="9"/>
                  </a:lnTo>
                  <a:lnTo>
                    <a:pt x="15" y="6"/>
                  </a:lnTo>
                  <a:lnTo>
                    <a:pt x="12" y="4"/>
                  </a:lnTo>
                  <a:lnTo>
                    <a:pt x="10" y="1"/>
                  </a:lnTo>
                  <a:lnTo>
                    <a:pt x="0" y="7"/>
                  </a:lnTo>
                  <a:lnTo>
                    <a:pt x="3" y="13"/>
                  </a:lnTo>
                  <a:lnTo>
                    <a:pt x="7" y="16"/>
                  </a:lnTo>
                  <a:lnTo>
                    <a:pt x="12" y="19"/>
                  </a:lnTo>
                  <a:lnTo>
                    <a:pt x="18" y="21"/>
                  </a:lnTo>
                  <a:lnTo>
                    <a:pt x="30" y="23"/>
                  </a:lnTo>
                  <a:lnTo>
                    <a:pt x="42" y="23"/>
                  </a:lnTo>
                  <a:lnTo>
                    <a:pt x="65" y="17"/>
                  </a:lnTo>
                  <a:lnTo>
                    <a:pt x="85" y="11"/>
                  </a:lnTo>
                  <a:lnTo>
                    <a:pt x="87" y="10"/>
                  </a:lnTo>
                  <a:lnTo>
                    <a:pt x="7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4" name="Freeform 447"/>
            <p:cNvSpPr>
              <a:spLocks/>
            </p:cNvSpPr>
            <p:nvPr/>
          </p:nvSpPr>
          <p:spPr bwMode="auto">
            <a:xfrm>
              <a:off x="4781" y="3658"/>
              <a:ext cx="61" cy="43"/>
            </a:xfrm>
            <a:custGeom>
              <a:avLst/>
              <a:gdLst>
                <a:gd name="T0" fmla="*/ 15 w 122"/>
                <a:gd name="T1" fmla="*/ 1 h 87"/>
                <a:gd name="T2" fmla="*/ 15 w 122"/>
                <a:gd name="T3" fmla="*/ 0 h 87"/>
                <a:gd name="T4" fmla="*/ 11 w 122"/>
                <a:gd name="T5" fmla="*/ 2 h 87"/>
                <a:gd name="T6" fmla="*/ 7 w 122"/>
                <a:gd name="T7" fmla="*/ 4 h 87"/>
                <a:gd name="T8" fmla="*/ 6 w 122"/>
                <a:gd name="T9" fmla="*/ 5 h 87"/>
                <a:gd name="T10" fmla="*/ 4 w 122"/>
                <a:gd name="T11" fmla="*/ 6 h 87"/>
                <a:gd name="T12" fmla="*/ 2 w 122"/>
                <a:gd name="T13" fmla="*/ 8 h 87"/>
                <a:gd name="T14" fmla="*/ 0 w 122"/>
                <a:gd name="T15" fmla="*/ 9 h 87"/>
                <a:gd name="T16" fmla="*/ 2 w 122"/>
                <a:gd name="T17" fmla="*/ 10 h 87"/>
                <a:gd name="T18" fmla="*/ 3 w 122"/>
                <a:gd name="T19" fmla="*/ 9 h 87"/>
                <a:gd name="T20" fmla="*/ 5 w 122"/>
                <a:gd name="T21" fmla="*/ 8 h 87"/>
                <a:gd name="T22" fmla="*/ 7 w 122"/>
                <a:gd name="T23" fmla="*/ 6 h 87"/>
                <a:gd name="T24" fmla="*/ 8 w 122"/>
                <a:gd name="T25" fmla="*/ 5 h 87"/>
                <a:gd name="T26" fmla="*/ 12 w 122"/>
                <a:gd name="T27" fmla="*/ 3 h 87"/>
                <a:gd name="T28" fmla="*/ 16 w 122"/>
                <a:gd name="T29" fmla="*/ 1 h 87"/>
                <a:gd name="T30" fmla="*/ 15 w 122"/>
                <a:gd name="T31" fmla="*/ 0 h 87"/>
                <a:gd name="T32" fmla="*/ 15 w 122"/>
                <a:gd name="T33" fmla="*/ 1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87">
                  <a:moveTo>
                    <a:pt x="120" y="11"/>
                  </a:moveTo>
                  <a:lnTo>
                    <a:pt x="114" y="1"/>
                  </a:lnTo>
                  <a:lnTo>
                    <a:pt x="85" y="18"/>
                  </a:lnTo>
                  <a:lnTo>
                    <a:pt x="56" y="37"/>
                  </a:lnTo>
                  <a:lnTo>
                    <a:pt x="42" y="45"/>
                  </a:lnTo>
                  <a:lnTo>
                    <a:pt x="29" y="55"/>
                  </a:lnTo>
                  <a:lnTo>
                    <a:pt x="13" y="67"/>
                  </a:lnTo>
                  <a:lnTo>
                    <a:pt x="0" y="78"/>
                  </a:lnTo>
                  <a:lnTo>
                    <a:pt x="9" y="87"/>
                  </a:lnTo>
                  <a:lnTo>
                    <a:pt x="23" y="76"/>
                  </a:lnTo>
                  <a:lnTo>
                    <a:pt x="36" y="66"/>
                  </a:lnTo>
                  <a:lnTo>
                    <a:pt x="50" y="55"/>
                  </a:lnTo>
                  <a:lnTo>
                    <a:pt x="64" y="47"/>
                  </a:lnTo>
                  <a:lnTo>
                    <a:pt x="93" y="28"/>
                  </a:lnTo>
                  <a:lnTo>
                    <a:pt x="122" y="11"/>
                  </a:lnTo>
                  <a:lnTo>
                    <a:pt x="116" y="0"/>
                  </a:lnTo>
                  <a:lnTo>
                    <a:pt x="120" y="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5" name="Freeform 448"/>
            <p:cNvSpPr>
              <a:spLocks/>
            </p:cNvSpPr>
            <p:nvPr/>
          </p:nvSpPr>
          <p:spPr bwMode="auto">
            <a:xfrm>
              <a:off x="4738" y="3658"/>
              <a:ext cx="104" cy="45"/>
            </a:xfrm>
            <a:custGeom>
              <a:avLst/>
              <a:gdLst>
                <a:gd name="T0" fmla="*/ 3 w 206"/>
                <a:gd name="T1" fmla="*/ 10 h 90"/>
                <a:gd name="T2" fmla="*/ 2 w 206"/>
                <a:gd name="T3" fmla="*/ 11 h 90"/>
                <a:gd name="T4" fmla="*/ 4 w 206"/>
                <a:gd name="T5" fmla="*/ 12 h 90"/>
                <a:gd name="T6" fmla="*/ 6 w 206"/>
                <a:gd name="T7" fmla="*/ 12 h 90"/>
                <a:gd name="T8" fmla="*/ 8 w 206"/>
                <a:gd name="T9" fmla="*/ 11 h 90"/>
                <a:gd name="T10" fmla="*/ 9 w 206"/>
                <a:gd name="T11" fmla="*/ 11 h 90"/>
                <a:gd name="T12" fmla="*/ 11 w 206"/>
                <a:gd name="T13" fmla="*/ 11 h 90"/>
                <a:gd name="T14" fmla="*/ 12 w 206"/>
                <a:gd name="T15" fmla="*/ 10 h 90"/>
                <a:gd name="T16" fmla="*/ 14 w 206"/>
                <a:gd name="T17" fmla="*/ 9 h 90"/>
                <a:gd name="T18" fmla="*/ 15 w 206"/>
                <a:gd name="T19" fmla="*/ 8 h 90"/>
                <a:gd name="T20" fmla="*/ 18 w 206"/>
                <a:gd name="T21" fmla="*/ 6 h 90"/>
                <a:gd name="T22" fmla="*/ 21 w 206"/>
                <a:gd name="T23" fmla="*/ 5 h 90"/>
                <a:gd name="T24" fmla="*/ 22 w 206"/>
                <a:gd name="T25" fmla="*/ 4 h 90"/>
                <a:gd name="T26" fmla="*/ 23 w 206"/>
                <a:gd name="T27" fmla="*/ 3 h 90"/>
                <a:gd name="T28" fmla="*/ 25 w 206"/>
                <a:gd name="T29" fmla="*/ 2 h 90"/>
                <a:gd name="T30" fmla="*/ 27 w 206"/>
                <a:gd name="T31" fmla="*/ 2 h 90"/>
                <a:gd name="T32" fmla="*/ 26 w 206"/>
                <a:gd name="T33" fmla="*/ 0 h 90"/>
                <a:gd name="T34" fmla="*/ 24 w 206"/>
                <a:gd name="T35" fmla="*/ 1 h 90"/>
                <a:gd name="T36" fmla="*/ 23 w 206"/>
                <a:gd name="T37" fmla="*/ 2 h 90"/>
                <a:gd name="T38" fmla="*/ 21 w 206"/>
                <a:gd name="T39" fmla="*/ 3 h 90"/>
                <a:gd name="T40" fmla="*/ 20 w 206"/>
                <a:gd name="T41" fmla="*/ 3 h 90"/>
                <a:gd name="T42" fmla="*/ 17 w 206"/>
                <a:gd name="T43" fmla="*/ 5 h 90"/>
                <a:gd name="T44" fmla="*/ 15 w 206"/>
                <a:gd name="T45" fmla="*/ 7 h 90"/>
                <a:gd name="T46" fmla="*/ 13 w 206"/>
                <a:gd name="T47" fmla="*/ 8 h 90"/>
                <a:gd name="T48" fmla="*/ 12 w 206"/>
                <a:gd name="T49" fmla="*/ 9 h 90"/>
                <a:gd name="T50" fmla="*/ 10 w 206"/>
                <a:gd name="T51" fmla="*/ 9 h 90"/>
                <a:gd name="T52" fmla="*/ 9 w 206"/>
                <a:gd name="T53" fmla="*/ 10 h 90"/>
                <a:gd name="T54" fmla="*/ 7 w 206"/>
                <a:gd name="T55" fmla="*/ 10 h 90"/>
                <a:gd name="T56" fmla="*/ 6 w 206"/>
                <a:gd name="T57" fmla="*/ 10 h 90"/>
                <a:gd name="T58" fmla="*/ 4 w 206"/>
                <a:gd name="T59" fmla="*/ 10 h 90"/>
                <a:gd name="T60" fmla="*/ 2 w 206"/>
                <a:gd name="T61" fmla="*/ 10 h 90"/>
                <a:gd name="T62" fmla="*/ 1 w 206"/>
                <a:gd name="T63" fmla="*/ 11 h 90"/>
                <a:gd name="T64" fmla="*/ 2 w 206"/>
                <a:gd name="T65" fmla="*/ 10 h 90"/>
                <a:gd name="T66" fmla="*/ 0 w 206"/>
                <a:gd name="T67" fmla="*/ 10 h 90"/>
                <a:gd name="T68" fmla="*/ 1 w 206"/>
                <a:gd name="T69" fmla="*/ 11 h 90"/>
                <a:gd name="T70" fmla="*/ 3 w 206"/>
                <a:gd name="T71" fmla="*/ 10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6" h="90">
                  <a:moveTo>
                    <a:pt x="18" y="78"/>
                  </a:moveTo>
                  <a:lnTo>
                    <a:pt x="11" y="87"/>
                  </a:lnTo>
                  <a:lnTo>
                    <a:pt x="27" y="90"/>
                  </a:lnTo>
                  <a:lnTo>
                    <a:pt x="43" y="90"/>
                  </a:lnTo>
                  <a:lnTo>
                    <a:pt x="57" y="88"/>
                  </a:lnTo>
                  <a:lnTo>
                    <a:pt x="70" y="86"/>
                  </a:lnTo>
                  <a:lnTo>
                    <a:pt x="83" y="81"/>
                  </a:lnTo>
                  <a:lnTo>
                    <a:pt x="95" y="76"/>
                  </a:lnTo>
                  <a:lnTo>
                    <a:pt x="107" y="70"/>
                  </a:lnTo>
                  <a:lnTo>
                    <a:pt x="119" y="63"/>
                  </a:lnTo>
                  <a:lnTo>
                    <a:pt x="141" y="48"/>
                  </a:lnTo>
                  <a:lnTo>
                    <a:pt x="162" y="34"/>
                  </a:lnTo>
                  <a:lnTo>
                    <a:pt x="173" y="27"/>
                  </a:lnTo>
                  <a:lnTo>
                    <a:pt x="183" y="21"/>
                  </a:lnTo>
                  <a:lnTo>
                    <a:pt x="194" y="15"/>
                  </a:lnTo>
                  <a:lnTo>
                    <a:pt x="206" y="11"/>
                  </a:lnTo>
                  <a:lnTo>
                    <a:pt x="202" y="0"/>
                  </a:lnTo>
                  <a:lnTo>
                    <a:pt x="190" y="4"/>
                  </a:lnTo>
                  <a:lnTo>
                    <a:pt x="177" y="10"/>
                  </a:lnTo>
                  <a:lnTo>
                    <a:pt x="165" y="17"/>
                  </a:lnTo>
                  <a:lnTo>
                    <a:pt x="154" y="24"/>
                  </a:lnTo>
                  <a:lnTo>
                    <a:pt x="133" y="38"/>
                  </a:lnTo>
                  <a:lnTo>
                    <a:pt x="112" y="53"/>
                  </a:lnTo>
                  <a:lnTo>
                    <a:pt x="101" y="60"/>
                  </a:lnTo>
                  <a:lnTo>
                    <a:pt x="89" y="66"/>
                  </a:lnTo>
                  <a:lnTo>
                    <a:pt x="78" y="70"/>
                  </a:lnTo>
                  <a:lnTo>
                    <a:pt x="66" y="74"/>
                  </a:lnTo>
                  <a:lnTo>
                    <a:pt x="55" y="77"/>
                  </a:lnTo>
                  <a:lnTo>
                    <a:pt x="41" y="78"/>
                  </a:lnTo>
                  <a:lnTo>
                    <a:pt x="27" y="78"/>
                  </a:lnTo>
                  <a:lnTo>
                    <a:pt x="14" y="76"/>
                  </a:lnTo>
                  <a:lnTo>
                    <a:pt x="8" y="84"/>
                  </a:lnTo>
                  <a:lnTo>
                    <a:pt x="14" y="76"/>
                  </a:lnTo>
                  <a:lnTo>
                    <a:pt x="0" y="73"/>
                  </a:lnTo>
                  <a:lnTo>
                    <a:pt x="8" y="84"/>
                  </a:lnTo>
                  <a:lnTo>
                    <a:pt x="18" y="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6" name="Freeform 449"/>
            <p:cNvSpPr>
              <a:spLocks/>
            </p:cNvSpPr>
            <p:nvPr/>
          </p:nvSpPr>
          <p:spPr bwMode="auto">
            <a:xfrm>
              <a:off x="4779" y="3704"/>
              <a:ext cx="43" cy="14"/>
            </a:xfrm>
            <a:custGeom>
              <a:avLst/>
              <a:gdLst>
                <a:gd name="T0" fmla="*/ 10 w 86"/>
                <a:gd name="T1" fmla="*/ 0 h 27"/>
                <a:gd name="T2" fmla="*/ 10 w 86"/>
                <a:gd name="T3" fmla="*/ 1 h 27"/>
                <a:gd name="T4" fmla="*/ 9 w 86"/>
                <a:gd name="T5" fmla="*/ 1 h 27"/>
                <a:gd name="T6" fmla="*/ 8 w 86"/>
                <a:gd name="T7" fmla="*/ 2 h 27"/>
                <a:gd name="T8" fmla="*/ 7 w 86"/>
                <a:gd name="T9" fmla="*/ 2 h 27"/>
                <a:gd name="T10" fmla="*/ 6 w 86"/>
                <a:gd name="T11" fmla="*/ 2 h 27"/>
                <a:gd name="T12" fmla="*/ 4 w 86"/>
                <a:gd name="T13" fmla="*/ 2 h 27"/>
                <a:gd name="T14" fmla="*/ 3 w 86"/>
                <a:gd name="T15" fmla="*/ 2 h 27"/>
                <a:gd name="T16" fmla="*/ 3 w 86"/>
                <a:gd name="T17" fmla="*/ 2 h 27"/>
                <a:gd name="T18" fmla="*/ 3 w 86"/>
                <a:gd name="T19" fmla="*/ 1 h 27"/>
                <a:gd name="T20" fmla="*/ 2 w 86"/>
                <a:gd name="T21" fmla="*/ 1 h 27"/>
                <a:gd name="T22" fmla="*/ 2 w 86"/>
                <a:gd name="T23" fmla="*/ 1 h 27"/>
                <a:gd name="T24" fmla="*/ 0 w 86"/>
                <a:gd name="T25" fmla="*/ 1 h 27"/>
                <a:gd name="T26" fmla="*/ 1 w 86"/>
                <a:gd name="T27" fmla="*/ 2 h 27"/>
                <a:gd name="T28" fmla="*/ 1 w 86"/>
                <a:gd name="T29" fmla="*/ 3 h 27"/>
                <a:gd name="T30" fmla="*/ 2 w 86"/>
                <a:gd name="T31" fmla="*/ 3 h 27"/>
                <a:gd name="T32" fmla="*/ 3 w 86"/>
                <a:gd name="T33" fmla="*/ 3 h 27"/>
                <a:gd name="T34" fmla="*/ 4 w 86"/>
                <a:gd name="T35" fmla="*/ 4 h 27"/>
                <a:gd name="T36" fmla="*/ 6 w 86"/>
                <a:gd name="T37" fmla="*/ 4 h 27"/>
                <a:gd name="T38" fmla="*/ 7 w 86"/>
                <a:gd name="T39" fmla="*/ 3 h 27"/>
                <a:gd name="T40" fmla="*/ 9 w 86"/>
                <a:gd name="T41" fmla="*/ 3 h 27"/>
                <a:gd name="T42" fmla="*/ 10 w 86"/>
                <a:gd name="T43" fmla="*/ 2 h 27"/>
                <a:gd name="T44" fmla="*/ 11 w 86"/>
                <a:gd name="T45" fmla="*/ 1 h 27"/>
                <a:gd name="T46" fmla="*/ 11 w 86"/>
                <a:gd name="T47" fmla="*/ 1 h 27"/>
                <a:gd name="T48" fmla="*/ 10 w 86"/>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27">
                  <a:moveTo>
                    <a:pt x="76" y="0"/>
                  </a:moveTo>
                  <a:lnTo>
                    <a:pt x="76" y="1"/>
                  </a:lnTo>
                  <a:lnTo>
                    <a:pt x="70" y="5"/>
                  </a:lnTo>
                  <a:lnTo>
                    <a:pt x="61" y="10"/>
                  </a:lnTo>
                  <a:lnTo>
                    <a:pt x="52" y="13"/>
                  </a:lnTo>
                  <a:lnTo>
                    <a:pt x="41" y="15"/>
                  </a:lnTo>
                  <a:lnTo>
                    <a:pt x="31" y="14"/>
                  </a:lnTo>
                  <a:lnTo>
                    <a:pt x="23" y="13"/>
                  </a:lnTo>
                  <a:lnTo>
                    <a:pt x="20" y="11"/>
                  </a:lnTo>
                  <a:lnTo>
                    <a:pt x="17" y="8"/>
                  </a:lnTo>
                  <a:lnTo>
                    <a:pt x="15" y="5"/>
                  </a:lnTo>
                  <a:lnTo>
                    <a:pt x="12" y="3"/>
                  </a:lnTo>
                  <a:lnTo>
                    <a:pt x="0" y="5"/>
                  </a:lnTo>
                  <a:lnTo>
                    <a:pt x="3" y="11"/>
                  </a:lnTo>
                  <a:lnTo>
                    <a:pt x="8" y="17"/>
                  </a:lnTo>
                  <a:lnTo>
                    <a:pt x="12" y="21"/>
                  </a:lnTo>
                  <a:lnTo>
                    <a:pt x="18" y="24"/>
                  </a:lnTo>
                  <a:lnTo>
                    <a:pt x="29" y="27"/>
                  </a:lnTo>
                  <a:lnTo>
                    <a:pt x="43" y="27"/>
                  </a:lnTo>
                  <a:lnTo>
                    <a:pt x="55" y="24"/>
                  </a:lnTo>
                  <a:lnTo>
                    <a:pt x="67" y="21"/>
                  </a:lnTo>
                  <a:lnTo>
                    <a:pt x="78" y="15"/>
                  </a:lnTo>
                  <a:lnTo>
                    <a:pt x="86" y="8"/>
                  </a:lnTo>
                  <a:lnTo>
                    <a:pt x="7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7" name="Freeform 450"/>
            <p:cNvSpPr>
              <a:spLocks/>
            </p:cNvSpPr>
            <p:nvPr/>
          </p:nvSpPr>
          <p:spPr bwMode="auto">
            <a:xfrm>
              <a:off x="4817" y="3666"/>
              <a:ext cx="48" cy="43"/>
            </a:xfrm>
            <a:custGeom>
              <a:avLst/>
              <a:gdLst>
                <a:gd name="T0" fmla="*/ 11 w 97"/>
                <a:gd name="T1" fmla="*/ 2 h 86"/>
                <a:gd name="T2" fmla="*/ 11 w 97"/>
                <a:gd name="T3" fmla="*/ 1 h 86"/>
                <a:gd name="T4" fmla="*/ 8 w 97"/>
                <a:gd name="T5" fmla="*/ 3 h 86"/>
                <a:gd name="T6" fmla="*/ 5 w 97"/>
                <a:gd name="T7" fmla="*/ 5 h 86"/>
                <a:gd name="T8" fmla="*/ 2 w 97"/>
                <a:gd name="T9" fmla="*/ 8 h 86"/>
                <a:gd name="T10" fmla="*/ 0 w 97"/>
                <a:gd name="T11" fmla="*/ 10 h 86"/>
                <a:gd name="T12" fmla="*/ 1 w 97"/>
                <a:gd name="T13" fmla="*/ 11 h 86"/>
                <a:gd name="T14" fmla="*/ 3 w 97"/>
                <a:gd name="T15" fmla="*/ 9 h 86"/>
                <a:gd name="T16" fmla="*/ 6 w 97"/>
                <a:gd name="T17" fmla="*/ 6 h 86"/>
                <a:gd name="T18" fmla="*/ 9 w 97"/>
                <a:gd name="T19" fmla="*/ 4 h 86"/>
                <a:gd name="T20" fmla="*/ 12 w 97"/>
                <a:gd name="T21" fmla="*/ 2 h 86"/>
                <a:gd name="T22" fmla="*/ 11 w 97"/>
                <a:gd name="T23" fmla="*/ 0 h 86"/>
                <a:gd name="T24" fmla="*/ 11 w 97"/>
                <a:gd name="T25" fmla="*/ 2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7" h="86">
                  <a:moveTo>
                    <a:pt x="94" y="12"/>
                  </a:moveTo>
                  <a:lnTo>
                    <a:pt x="88" y="2"/>
                  </a:lnTo>
                  <a:lnTo>
                    <a:pt x="66" y="20"/>
                  </a:lnTo>
                  <a:lnTo>
                    <a:pt x="43" y="39"/>
                  </a:lnTo>
                  <a:lnTo>
                    <a:pt x="22" y="58"/>
                  </a:lnTo>
                  <a:lnTo>
                    <a:pt x="0" y="78"/>
                  </a:lnTo>
                  <a:lnTo>
                    <a:pt x="10" y="86"/>
                  </a:lnTo>
                  <a:lnTo>
                    <a:pt x="29" y="66"/>
                  </a:lnTo>
                  <a:lnTo>
                    <a:pt x="52" y="48"/>
                  </a:lnTo>
                  <a:lnTo>
                    <a:pt x="75" y="29"/>
                  </a:lnTo>
                  <a:lnTo>
                    <a:pt x="97" y="10"/>
                  </a:lnTo>
                  <a:lnTo>
                    <a:pt x="89" y="0"/>
                  </a:lnTo>
                  <a:lnTo>
                    <a:pt x="94"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8" name="Freeform 451"/>
            <p:cNvSpPr>
              <a:spLocks/>
            </p:cNvSpPr>
            <p:nvPr/>
          </p:nvSpPr>
          <p:spPr bwMode="auto">
            <a:xfrm>
              <a:off x="4777" y="3666"/>
              <a:ext cx="87" cy="47"/>
            </a:xfrm>
            <a:custGeom>
              <a:avLst/>
              <a:gdLst>
                <a:gd name="T0" fmla="*/ 2 w 173"/>
                <a:gd name="T1" fmla="*/ 10 h 95"/>
                <a:gd name="T2" fmla="*/ 1 w 173"/>
                <a:gd name="T3" fmla="*/ 11 h 95"/>
                <a:gd name="T4" fmla="*/ 3 w 173"/>
                <a:gd name="T5" fmla="*/ 11 h 95"/>
                <a:gd name="T6" fmla="*/ 5 w 173"/>
                <a:gd name="T7" fmla="*/ 11 h 95"/>
                <a:gd name="T8" fmla="*/ 7 w 173"/>
                <a:gd name="T9" fmla="*/ 11 h 95"/>
                <a:gd name="T10" fmla="*/ 8 w 173"/>
                <a:gd name="T11" fmla="*/ 11 h 95"/>
                <a:gd name="T12" fmla="*/ 9 w 173"/>
                <a:gd name="T13" fmla="*/ 11 h 95"/>
                <a:gd name="T14" fmla="*/ 11 w 173"/>
                <a:gd name="T15" fmla="*/ 10 h 95"/>
                <a:gd name="T16" fmla="*/ 12 w 173"/>
                <a:gd name="T17" fmla="*/ 9 h 95"/>
                <a:gd name="T18" fmla="*/ 13 w 173"/>
                <a:gd name="T19" fmla="*/ 8 h 95"/>
                <a:gd name="T20" fmla="*/ 16 w 173"/>
                <a:gd name="T21" fmla="*/ 6 h 95"/>
                <a:gd name="T22" fmla="*/ 18 w 173"/>
                <a:gd name="T23" fmla="*/ 4 h 95"/>
                <a:gd name="T24" fmla="*/ 19 w 173"/>
                <a:gd name="T25" fmla="*/ 3 h 95"/>
                <a:gd name="T26" fmla="*/ 20 w 173"/>
                <a:gd name="T27" fmla="*/ 2 h 95"/>
                <a:gd name="T28" fmla="*/ 21 w 173"/>
                <a:gd name="T29" fmla="*/ 2 h 95"/>
                <a:gd name="T30" fmla="*/ 22 w 173"/>
                <a:gd name="T31" fmla="*/ 1 h 95"/>
                <a:gd name="T32" fmla="*/ 21 w 173"/>
                <a:gd name="T33" fmla="*/ 0 h 95"/>
                <a:gd name="T34" fmla="*/ 20 w 173"/>
                <a:gd name="T35" fmla="*/ 0 h 95"/>
                <a:gd name="T36" fmla="*/ 19 w 173"/>
                <a:gd name="T37" fmla="*/ 1 h 95"/>
                <a:gd name="T38" fmla="*/ 18 w 173"/>
                <a:gd name="T39" fmla="*/ 2 h 95"/>
                <a:gd name="T40" fmla="*/ 17 w 173"/>
                <a:gd name="T41" fmla="*/ 3 h 95"/>
                <a:gd name="T42" fmla="*/ 14 w 173"/>
                <a:gd name="T43" fmla="*/ 5 h 95"/>
                <a:gd name="T44" fmla="*/ 12 w 173"/>
                <a:gd name="T45" fmla="*/ 7 h 95"/>
                <a:gd name="T46" fmla="*/ 11 w 173"/>
                <a:gd name="T47" fmla="*/ 8 h 95"/>
                <a:gd name="T48" fmla="*/ 10 w 173"/>
                <a:gd name="T49" fmla="*/ 9 h 95"/>
                <a:gd name="T50" fmla="*/ 9 w 173"/>
                <a:gd name="T51" fmla="*/ 9 h 95"/>
                <a:gd name="T52" fmla="*/ 7 w 173"/>
                <a:gd name="T53" fmla="*/ 10 h 95"/>
                <a:gd name="T54" fmla="*/ 6 w 173"/>
                <a:gd name="T55" fmla="*/ 10 h 95"/>
                <a:gd name="T56" fmla="*/ 5 w 173"/>
                <a:gd name="T57" fmla="*/ 10 h 95"/>
                <a:gd name="T58" fmla="*/ 3 w 173"/>
                <a:gd name="T59" fmla="*/ 10 h 95"/>
                <a:gd name="T60" fmla="*/ 2 w 173"/>
                <a:gd name="T61" fmla="*/ 9 h 95"/>
                <a:gd name="T62" fmla="*/ 1 w 173"/>
                <a:gd name="T63" fmla="*/ 10 h 95"/>
                <a:gd name="T64" fmla="*/ 2 w 173"/>
                <a:gd name="T65" fmla="*/ 9 h 95"/>
                <a:gd name="T66" fmla="*/ 0 w 173"/>
                <a:gd name="T67" fmla="*/ 8 h 95"/>
                <a:gd name="T68" fmla="*/ 1 w 173"/>
                <a:gd name="T69" fmla="*/ 10 h 95"/>
                <a:gd name="T70" fmla="*/ 2 w 173"/>
                <a:gd name="T71" fmla="*/ 10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3" h="95">
                  <a:moveTo>
                    <a:pt x="15" y="81"/>
                  </a:moveTo>
                  <a:lnTo>
                    <a:pt x="8" y="88"/>
                  </a:lnTo>
                  <a:lnTo>
                    <a:pt x="21" y="92"/>
                  </a:lnTo>
                  <a:lnTo>
                    <a:pt x="35" y="95"/>
                  </a:lnTo>
                  <a:lnTo>
                    <a:pt x="49" y="95"/>
                  </a:lnTo>
                  <a:lnTo>
                    <a:pt x="61" y="92"/>
                  </a:lnTo>
                  <a:lnTo>
                    <a:pt x="72" y="88"/>
                  </a:lnTo>
                  <a:lnTo>
                    <a:pt x="82" y="82"/>
                  </a:lnTo>
                  <a:lnTo>
                    <a:pt x="93" y="75"/>
                  </a:lnTo>
                  <a:lnTo>
                    <a:pt x="102" y="68"/>
                  </a:lnTo>
                  <a:lnTo>
                    <a:pt x="121" y="52"/>
                  </a:lnTo>
                  <a:lnTo>
                    <a:pt x="138" y="35"/>
                  </a:lnTo>
                  <a:lnTo>
                    <a:pt x="147" y="28"/>
                  </a:lnTo>
                  <a:lnTo>
                    <a:pt x="156" y="22"/>
                  </a:lnTo>
                  <a:lnTo>
                    <a:pt x="164" y="16"/>
                  </a:lnTo>
                  <a:lnTo>
                    <a:pt x="173" y="12"/>
                  </a:lnTo>
                  <a:lnTo>
                    <a:pt x="168" y="0"/>
                  </a:lnTo>
                  <a:lnTo>
                    <a:pt x="157" y="6"/>
                  </a:lnTo>
                  <a:lnTo>
                    <a:pt x="148" y="12"/>
                  </a:lnTo>
                  <a:lnTo>
                    <a:pt x="139" y="19"/>
                  </a:lnTo>
                  <a:lnTo>
                    <a:pt x="130" y="26"/>
                  </a:lnTo>
                  <a:lnTo>
                    <a:pt x="112" y="43"/>
                  </a:lnTo>
                  <a:lnTo>
                    <a:pt x="95" y="59"/>
                  </a:lnTo>
                  <a:lnTo>
                    <a:pt x="86" y="66"/>
                  </a:lnTo>
                  <a:lnTo>
                    <a:pt x="76" y="72"/>
                  </a:lnTo>
                  <a:lnTo>
                    <a:pt x="67" y="78"/>
                  </a:lnTo>
                  <a:lnTo>
                    <a:pt x="56" y="81"/>
                  </a:lnTo>
                  <a:lnTo>
                    <a:pt x="47" y="82"/>
                  </a:lnTo>
                  <a:lnTo>
                    <a:pt x="37" y="82"/>
                  </a:lnTo>
                  <a:lnTo>
                    <a:pt x="24" y="81"/>
                  </a:lnTo>
                  <a:lnTo>
                    <a:pt x="12" y="76"/>
                  </a:lnTo>
                  <a:lnTo>
                    <a:pt x="3" y="83"/>
                  </a:lnTo>
                  <a:lnTo>
                    <a:pt x="12" y="76"/>
                  </a:lnTo>
                  <a:lnTo>
                    <a:pt x="0" y="71"/>
                  </a:lnTo>
                  <a:lnTo>
                    <a:pt x="3" y="83"/>
                  </a:lnTo>
                  <a:lnTo>
                    <a:pt x="15" y="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69" name="Freeform 452"/>
            <p:cNvSpPr>
              <a:spLocks/>
            </p:cNvSpPr>
            <p:nvPr/>
          </p:nvSpPr>
          <p:spPr bwMode="auto">
            <a:xfrm>
              <a:off x="4881" y="3682"/>
              <a:ext cx="31" cy="30"/>
            </a:xfrm>
            <a:custGeom>
              <a:avLst/>
              <a:gdLst>
                <a:gd name="T0" fmla="*/ 1 w 61"/>
                <a:gd name="T1" fmla="*/ 8 h 60"/>
                <a:gd name="T2" fmla="*/ 1 w 61"/>
                <a:gd name="T3" fmla="*/ 8 h 60"/>
                <a:gd name="T4" fmla="*/ 3 w 61"/>
                <a:gd name="T5" fmla="*/ 7 h 60"/>
                <a:gd name="T6" fmla="*/ 5 w 61"/>
                <a:gd name="T7" fmla="*/ 5 h 60"/>
                <a:gd name="T8" fmla="*/ 7 w 61"/>
                <a:gd name="T9" fmla="*/ 3 h 60"/>
                <a:gd name="T10" fmla="*/ 8 w 61"/>
                <a:gd name="T11" fmla="*/ 1 h 60"/>
                <a:gd name="T12" fmla="*/ 7 w 61"/>
                <a:gd name="T13" fmla="*/ 0 h 60"/>
                <a:gd name="T14" fmla="*/ 5 w 61"/>
                <a:gd name="T15" fmla="*/ 2 h 60"/>
                <a:gd name="T16" fmla="*/ 4 w 61"/>
                <a:gd name="T17" fmla="*/ 4 h 60"/>
                <a:gd name="T18" fmla="*/ 2 w 61"/>
                <a:gd name="T19" fmla="*/ 5 h 60"/>
                <a:gd name="T20" fmla="*/ 0 w 61"/>
                <a:gd name="T21" fmla="*/ 7 h 60"/>
                <a:gd name="T22" fmla="*/ 0 w 61"/>
                <a:gd name="T23" fmla="*/ 7 h 60"/>
                <a:gd name="T24" fmla="*/ 1 w 61"/>
                <a:gd name="T25" fmla="*/ 8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60">
                  <a:moveTo>
                    <a:pt x="7" y="60"/>
                  </a:moveTo>
                  <a:lnTo>
                    <a:pt x="7" y="60"/>
                  </a:lnTo>
                  <a:lnTo>
                    <a:pt x="23" y="49"/>
                  </a:lnTo>
                  <a:lnTo>
                    <a:pt x="37" y="36"/>
                  </a:lnTo>
                  <a:lnTo>
                    <a:pt x="49" y="22"/>
                  </a:lnTo>
                  <a:lnTo>
                    <a:pt x="61" y="7"/>
                  </a:lnTo>
                  <a:lnTo>
                    <a:pt x="52" y="0"/>
                  </a:lnTo>
                  <a:lnTo>
                    <a:pt x="40" y="15"/>
                  </a:lnTo>
                  <a:lnTo>
                    <a:pt x="27" y="28"/>
                  </a:lnTo>
                  <a:lnTo>
                    <a:pt x="14" y="39"/>
                  </a:lnTo>
                  <a:lnTo>
                    <a:pt x="0" y="50"/>
                  </a:lnTo>
                  <a:lnTo>
                    <a:pt x="7"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0" name="Freeform 453"/>
            <p:cNvSpPr>
              <a:spLocks/>
            </p:cNvSpPr>
            <p:nvPr/>
          </p:nvSpPr>
          <p:spPr bwMode="auto">
            <a:xfrm>
              <a:off x="4857" y="3697"/>
              <a:ext cx="28" cy="18"/>
            </a:xfrm>
            <a:custGeom>
              <a:avLst/>
              <a:gdLst>
                <a:gd name="T0" fmla="*/ 2 w 56"/>
                <a:gd name="T1" fmla="*/ 0 h 36"/>
                <a:gd name="T2" fmla="*/ 0 w 56"/>
                <a:gd name="T3" fmla="*/ 1 h 36"/>
                <a:gd name="T4" fmla="*/ 1 w 56"/>
                <a:gd name="T5" fmla="*/ 2 h 36"/>
                <a:gd name="T6" fmla="*/ 2 w 56"/>
                <a:gd name="T7" fmla="*/ 4 h 36"/>
                <a:gd name="T8" fmla="*/ 2 w 56"/>
                <a:gd name="T9" fmla="*/ 4 h 36"/>
                <a:gd name="T10" fmla="*/ 3 w 56"/>
                <a:gd name="T11" fmla="*/ 5 h 36"/>
                <a:gd name="T12" fmla="*/ 4 w 56"/>
                <a:gd name="T13" fmla="*/ 5 h 36"/>
                <a:gd name="T14" fmla="*/ 5 w 56"/>
                <a:gd name="T15" fmla="*/ 5 h 36"/>
                <a:gd name="T16" fmla="*/ 7 w 56"/>
                <a:gd name="T17" fmla="*/ 5 h 36"/>
                <a:gd name="T18" fmla="*/ 7 w 56"/>
                <a:gd name="T19" fmla="*/ 4 h 36"/>
                <a:gd name="T20" fmla="*/ 7 w 56"/>
                <a:gd name="T21" fmla="*/ 3 h 36"/>
                <a:gd name="T22" fmla="*/ 6 w 56"/>
                <a:gd name="T23" fmla="*/ 3 h 36"/>
                <a:gd name="T24" fmla="*/ 5 w 56"/>
                <a:gd name="T25" fmla="*/ 4 h 36"/>
                <a:gd name="T26" fmla="*/ 4 w 56"/>
                <a:gd name="T27" fmla="*/ 4 h 36"/>
                <a:gd name="T28" fmla="*/ 4 w 56"/>
                <a:gd name="T29" fmla="*/ 3 h 36"/>
                <a:gd name="T30" fmla="*/ 3 w 56"/>
                <a:gd name="T31" fmla="*/ 3 h 36"/>
                <a:gd name="T32" fmla="*/ 3 w 56"/>
                <a:gd name="T33" fmla="*/ 3 h 36"/>
                <a:gd name="T34" fmla="*/ 2 w 56"/>
                <a:gd name="T35" fmla="*/ 2 h 36"/>
                <a:gd name="T36" fmla="*/ 2 w 56"/>
                <a:gd name="T37" fmla="*/ 1 h 36"/>
                <a:gd name="T38" fmla="*/ 1 w 56"/>
                <a:gd name="T39" fmla="*/ 2 h 36"/>
                <a:gd name="T40" fmla="*/ 2 w 56"/>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6" h="36">
                  <a:moveTo>
                    <a:pt x="11" y="0"/>
                  </a:moveTo>
                  <a:lnTo>
                    <a:pt x="0" y="6"/>
                  </a:lnTo>
                  <a:lnTo>
                    <a:pt x="3" y="16"/>
                  </a:lnTo>
                  <a:lnTo>
                    <a:pt x="9" y="25"/>
                  </a:lnTo>
                  <a:lnTo>
                    <a:pt x="15" y="32"/>
                  </a:lnTo>
                  <a:lnTo>
                    <a:pt x="23" y="35"/>
                  </a:lnTo>
                  <a:lnTo>
                    <a:pt x="32" y="36"/>
                  </a:lnTo>
                  <a:lnTo>
                    <a:pt x="40" y="36"/>
                  </a:lnTo>
                  <a:lnTo>
                    <a:pt x="49" y="33"/>
                  </a:lnTo>
                  <a:lnTo>
                    <a:pt x="56" y="30"/>
                  </a:lnTo>
                  <a:lnTo>
                    <a:pt x="49" y="20"/>
                  </a:lnTo>
                  <a:lnTo>
                    <a:pt x="44" y="22"/>
                  </a:lnTo>
                  <a:lnTo>
                    <a:pt x="38" y="25"/>
                  </a:lnTo>
                  <a:lnTo>
                    <a:pt x="32" y="25"/>
                  </a:lnTo>
                  <a:lnTo>
                    <a:pt x="27" y="23"/>
                  </a:lnTo>
                  <a:lnTo>
                    <a:pt x="23" y="22"/>
                  </a:lnTo>
                  <a:lnTo>
                    <a:pt x="20" y="18"/>
                  </a:lnTo>
                  <a:lnTo>
                    <a:pt x="15" y="12"/>
                  </a:lnTo>
                  <a:lnTo>
                    <a:pt x="12" y="3"/>
                  </a:lnTo>
                  <a:lnTo>
                    <a:pt x="1" y="9"/>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1" name="Freeform 454"/>
            <p:cNvSpPr>
              <a:spLocks/>
            </p:cNvSpPr>
            <p:nvPr/>
          </p:nvSpPr>
          <p:spPr bwMode="auto">
            <a:xfrm>
              <a:off x="4858" y="3682"/>
              <a:ext cx="54" cy="27"/>
            </a:xfrm>
            <a:custGeom>
              <a:avLst/>
              <a:gdLst>
                <a:gd name="T0" fmla="*/ 13 w 109"/>
                <a:gd name="T1" fmla="*/ 1 h 53"/>
                <a:gd name="T2" fmla="*/ 12 w 109"/>
                <a:gd name="T3" fmla="*/ 0 h 53"/>
                <a:gd name="T4" fmla="*/ 11 w 109"/>
                <a:gd name="T5" fmla="*/ 2 h 53"/>
                <a:gd name="T6" fmla="*/ 9 w 109"/>
                <a:gd name="T7" fmla="*/ 3 h 53"/>
                <a:gd name="T8" fmla="*/ 7 w 109"/>
                <a:gd name="T9" fmla="*/ 4 h 53"/>
                <a:gd name="T10" fmla="*/ 6 w 109"/>
                <a:gd name="T11" fmla="*/ 5 h 53"/>
                <a:gd name="T12" fmla="*/ 5 w 109"/>
                <a:gd name="T13" fmla="*/ 5 h 53"/>
                <a:gd name="T14" fmla="*/ 5 w 109"/>
                <a:gd name="T15" fmla="*/ 5 h 53"/>
                <a:gd name="T16" fmla="*/ 4 w 109"/>
                <a:gd name="T17" fmla="*/ 6 h 53"/>
                <a:gd name="T18" fmla="*/ 3 w 109"/>
                <a:gd name="T19" fmla="*/ 6 h 53"/>
                <a:gd name="T20" fmla="*/ 3 w 109"/>
                <a:gd name="T21" fmla="*/ 5 h 53"/>
                <a:gd name="T22" fmla="*/ 2 w 109"/>
                <a:gd name="T23" fmla="*/ 5 h 53"/>
                <a:gd name="T24" fmla="*/ 1 w 109"/>
                <a:gd name="T25" fmla="*/ 5 h 53"/>
                <a:gd name="T26" fmla="*/ 1 w 109"/>
                <a:gd name="T27" fmla="*/ 4 h 53"/>
                <a:gd name="T28" fmla="*/ 0 w 109"/>
                <a:gd name="T29" fmla="*/ 5 h 53"/>
                <a:gd name="T30" fmla="*/ 0 w 109"/>
                <a:gd name="T31" fmla="*/ 6 h 53"/>
                <a:gd name="T32" fmla="*/ 1 w 109"/>
                <a:gd name="T33" fmla="*/ 7 h 53"/>
                <a:gd name="T34" fmla="*/ 2 w 109"/>
                <a:gd name="T35" fmla="*/ 7 h 53"/>
                <a:gd name="T36" fmla="*/ 3 w 109"/>
                <a:gd name="T37" fmla="*/ 7 h 53"/>
                <a:gd name="T38" fmla="*/ 4 w 109"/>
                <a:gd name="T39" fmla="*/ 7 h 53"/>
                <a:gd name="T40" fmla="*/ 5 w 109"/>
                <a:gd name="T41" fmla="*/ 7 h 53"/>
                <a:gd name="T42" fmla="*/ 6 w 109"/>
                <a:gd name="T43" fmla="*/ 7 h 53"/>
                <a:gd name="T44" fmla="*/ 7 w 109"/>
                <a:gd name="T45" fmla="*/ 6 h 53"/>
                <a:gd name="T46" fmla="*/ 8 w 109"/>
                <a:gd name="T47" fmla="*/ 5 h 53"/>
                <a:gd name="T48" fmla="*/ 10 w 109"/>
                <a:gd name="T49" fmla="*/ 4 h 53"/>
                <a:gd name="T50" fmla="*/ 12 w 109"/>
                <a:gd name="T51" fmla="*/ 3 h 53"/>
                <a:gd name="T52" fmla="*/ 13 w 109"/>
                <a:gd name="T53" fmla="*/ 1 h 53"/>
                <a:gd name="T54" fmla="*/ 12 w 109"/>
                <a:gd name="T55" fmla="*/ 0 h 53"/>
                <a:gd name="T56" fmla="*/ 13 w 109"/>
                <a:gd name="T57" fmla="*/ 1 h 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53">
                  <a:moveTo>
                    <a:pt x="109" y="7"/>
                  </a:moveTo>
                  <a:lnTo>
                    <a:pt x="100" y="0"/>
                  </a:lnTo>
                  <a:lnTo>
                    <a:pt x="88" y="12"/>
                  </a:lnTo>
                  <a:lnTo>
                    <a:pt x="75" y="22"/>
                  </a:lnTo>
                  <a:lnTo>
                    <a:pt x="63" y="30"/>
                  </a:lnTo>
                  <a:lnTo>
                    <a:pt x="51" y="38"/>
                  </a:lnTo>
                  <a:lnTo>
                    <a:pt x="45" y="39"/>
                  </a:lnTo>
                  <a:lnTo>
                    <a:pt x="40" y="40"/>
                  </a:lnTo>
                  <a:lnTo>
                    <a:pt x="34" y="42"/>
                  </a:lnTo>
                  <a:lnTo>
                    <a:pt x="29" y="42"/>
                  </a:lnTo>
                  <a:lnTo>
                    <a:pt x="25" y="40"/>
                  </a:lnTo>
                  <a:lnTo>
                    <a:pt x="19" y="38"/>
                  </a:lnTo>
                  <a:lnTo>
                    <a:pt x="14" y="35"/>
                  </a:lnTo>
                  <a:lnTo>
                    <a:pt x="10" y="30"/>
                  </a:lnTo>
                  <a:lnTo>
                    <a:pt x="0" y="39"/>
                  </a:lnTo>
                  <a:lnTo>
                    <a:pt x="7" y="45"/>
                  </a:lnTo>
                  <a:lnTo>
                    <a:pt x="13" y="49"/>
                  </a:lnTo>
                  <a:lnTo>
                    <a:pt x="20" y="52"/>
                  </a:lnTo>
                  <a:lnTo>
                    <a:pt x="28" y="53"/>
                  </a:lnTo>
                  <a:lnTo>
                    <a:pt x="36" y="53"/>
                  </a:lnTo>
                  <a:lnTo>
                    <a:pt x="42" y="53"/>
                  </a:lnTo>
                  <a:lnTo>
                    <a:pt x="49" y="50"/>
                  </a:lnTo>
                  <a:lnTo>
                    <a:pt x="57" y="48"/>
                  </a:lnTo>
                  <a:lnTo>
                    <a:pt x="71" y="40"/>
                  </a:lnTo>
                  <a:lnTo>
                    <a:pt x="85" y="32"/>
                  </a:lnTo>
                  <a:lnTo>
                    <a:pt x="97" y="20"/>
                  </a:lnTo>
                  <a:lnTo>
                    <a:pt x="109" y="7"/>
                  </a:lnTo>
                  <a:lnTo>
                    <a:pt x="100" y="0"/>
                  </a:lnTo>
                  <a:lnTo>
                    <a:pt x="109"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2" name="Freeform 455"/>
            <p:cNvSpPr>
              <a:spLocks/>
            </p:cNvSpPr>
            <p:nvPr/>
          </p:nvSpPr>
          <p:spPr bwMode="auto">
            <a:xfrm>
              <a:off x="4887" y="3717"/>
              <a:ext cx="36" cy="12"/>
            </a:xfrm>
            <a:custGeom>
              <a:avLst/>
              <a:gdLst>
                <a:gd name="T0" fmla="*/ 8 w 73"/>
                <a:gd name="T1" fmla="*/ 1 h 24"/>
                <a:gd name="T2" fmla="*/ 8 w 73"/>
                <a:gd name="T3" fmla="*/ 1 h 24"/>
                <a:gd name="T4" fmla="*/ 7 w 73"/>
                <a:gd name="T5" fmla="*/ 1 h 24"/>
                <a:gd name="T6" fmla="*/ 6 w 73"/>
                <a:gd name="T7" fmla="*/ 2 h 24"/>
                <a:gd name="T8" fmla="*/ 4 w 73"/>
                <a:gd name="T9" fmla="*/ 2 h 24"/>
                <a:gd name="T10" fmla="*/ 3 w 73"/>
                <a:gd name="T11" fmla="*/ 2 h 24"/>
                <a:gd name="T12" fmla="*/ 2 w 73"/>
                <a:gd name="T13" fmla="*/ 2 h 24"/>
                <a:gd name="T14" fmla="*/ 2 w 73"/>
                <a:gd name="T15" fmla="*/ 2 h 24"/>
                <a:gd name="T16" fmla="*/ 1 w 73"/>
                <a:gd name="T17" fmla="*/ 2 h 24"/>
                <a:gd name="T18" fmla="*/ 1 w 73"/>
                <a:gd name="T19" fmla="*/ 1 h 24"/>
                <a:gd name="T20" fmla="*/ 1 w 73"/>
                <a:gd name="T21" fmla="*/ 1 h 24"/>
                <a:gd name="T22" fmla="*/ 1 w 73"/>
                <a:gd name="T23" fmla="*/ 0 h 24"/>
                <a:gd name="T24" fmla="*/ 0 w 73"/>
                <a:gd name="T25" fmla="*/ 0 h 24"/>
                <a:gd name="T26" fmla="*/ 0 w 73"/>
                <a:gd name="T27" fmla="*/ 1 h 24"/>
                <a:gd name="T28" fmla="*/ 0 w 73"/>
                <a:gd name="T29" fmla="*/ 2 h 24"/>
                <a:gd name="T30" fmla="*/ 0 w 73"/>
                <a:gd name="T31" fmla="*/ 2 h 24"/>
                <a:gd name="T32" fmla="*/ 1 w 73"/>
                <a:gd name="T33" fmla="*/ 3 h 24"/>
                <a:gd name="T34" fmla="*/ 2 w 73"/>
                <a:gd name="T35" fmla="*/ 3 h 24"/>
                <a:gd name="T36" fmla="*/ 3 w 73"/>
                <a:gd name="T37" fmla="*/ 3 h 24"/>
                <a:gd name="T38" fmla="*/ 5 w 73"/>
                <a:gd name="T39" fmla="*/ 3 h 24"/>
                <a:gd name="T40" fmla="*/ 6 w 73"/>
                <a:gd name="T41" fmla="*/ 3 h 24"/>
                <a:gd name="T42" fmla="*/ 8 w 73"/>
                <a:gd name="T43" fmla="*/ 3 h 24"/>
                <a:gd name="T44" fmla="*/ 9 w 73"/>
                <a:gd name="T45" fmla="*/ 2 h 24"/>
                <a:gd name="T46" fmla="*/ 9 w 73"/>
                <a:gd name="T47" fmla="*/ 2 h 24"/>
                <a:gd name="T48" fmla="*/ 8 w 73"/>
                <a:gd name="T49" fmla="*/ 1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3" h="24">
                  <a:moveTo>
                    <a:pt x="68" y="3"/>
                  </a:moveTo>
                  <a:lnTo>
                    <a:pt x="68" y="3"/>
                  </a:lnTo>
                  <a:lnTo>
                    <a:pt x="59" y="6"/>
                  </a:lnTo>
                  <a:lnTo>
                    <a:pt x="50" y="10"/>
                  </a:lnTo>
                  <a:lnTo>
                    <a:pt x="39" y="12"/>
                  </a:lnTo>
                  <a:lnTo>
                    <a:pt x="30" y="13"/>
                  </a:lnTo>
                  <a:lnTo>
                    <a:pt x="22" y="12"/>
                  </a:lnTo>
                  <a:lnTo>
                    <a:pt x="16" y="10"/>
                  </a:lnTo>
                  <a:lnTo>
                    <a:pt x="15" y="9"/>
                  </a:lnTo>
                  <a:lnTo>
                    <a:pt x="13" y="6"/>
                  </a:lnTo>
                  <a:lnTo>
                    <a:pt x="12" y="3"/>
                  </a:lnTo>
                  <a:lnTo>
                    <a:pt x="12" y="0"/>
                  </a:lnTo>
                  <a:lnTo>
                    <a:pt x="0" y="0"/>
                  </a:lnTo>
                  <a:lnTo>
                    <a:pt x="0" y="7"/>
                  </a:lnTo>
                  <a:lnTo>
                    <a:pt x="3" y="12"/>
                  </a:lnTo>
                  <a:lnTo>
                    <a:pt x="6" y="16"/>
                  </a:lnTo>
                  <a:lnTo>
                    <a:pt x="10" y="20"/>
                  </a:lnTo>
                  <a:lnTo>
                    <a:pt x="19" y="23"/>
                  </a:lnTo>
                  <a:lnTo>
                    <a:pt x="30" y="24"/>
                  </a:lnTo>
                  <a:lnTo>
                    <a:pt x="42" y="23"/>
                  </a:lnTo>
                  <a:lnTo>
                    <a:pt x="53" y="22"/>
                  </a:lnTo>
                  <a:lnTo>
                    <a:pt x="64" y="17"/>
                  </a:lnTo>
                  <a:lnTo>
                    <a:pt x="73" y="14"/>
                  </a:lnTo>
                  <a:lnTo>
                    <a:pt x="6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3" name="Freeform 456"/>
            <p:cNvSpPr>
              <a:spLocks/>
            </p:cNvSpPr>
            <p:nvPr/>
          </p:nvSpPr>
          <p:spPr bwMode="auto">
            <a:xfrm>
              <a:off x="4921" y="3687"/>
              <a:ext cx="36" cy="37"/>
            </a:xfrm>
            <a:custGeom>
              <a:avLst/>
              <a:gdLst>
                <a:gd name="T0" fmla="*/ 9 w 72"/>
                <a:gd name="T1" fmla="*/ 2 h 73"/>
                <a:gd name="T2" fmla="*/ 9 w 72"/>
                <a:gd name="T3" fmla="*/ 0 h 73"/>
                <a:gd name="T4" fmla="*/ 7 w 72"/>
                <a:gd name="T5" fmla="*/ 2 h 73"/>
                <a:gd name="T6" fmla="*/ 5 w 72"/>
                <a:gd name="T7" fmla="*/ 4 h 73"/>
                <a:gd name="T8" fmla="*/ 4 w 72"/>
                <a:gd name="T9" fmla="*/ 5 h 73"/>
                <a:gd name="T10" fmla="*/ 3 w 72"/>
                <a:gd name="T11" fmla="*/ 7 h 73"/>
                <a:gd name="T12" fmla="*/ 2 w 72"/>
                <a:gd name="T13" fmla="*/ 7 h 73"/>
                <a:gd name="T14" fmla="*/ 0 w 72"/>
                <a:gd name="T15" fmla="*/ 8 h 73"/>
                <a:gd name="T16" fmla="*/ 1 w 72"/>
                <a:gd name="T17" fmla="*/ 10 h 73"/>
                <a:gd name="T18" fmla="*/ 3 w 72"/>
                <a:gd name="T19" fmla="*/ 9 h 73"/>
                <a:gd name="T20" fmla="*/ 4 w 72"/>
                <a:gd name="T21" fmla="*/ 8 h 73"/>
                <a:gd name="T22" fmla="*/ 5 w 72"/>
                <a:gd name="T23" fmla="*/ 7 h 73"/>
                <a:gd name="T24" fmla="*/ 6 w 72"/>
                <a:gd name="T25" fmla="*/ 5 h 73"/>
                <a:gd name="T26" fmla="*/ 8 w 72"/>
                <a:gd name="T27" fmla="*/ 3 h 73"/>
                <a:gd name="T28" fmla="*/ 9 w 72"/>
                <a:gd name="T29" fmla="*/ 2 h 73"/>
                <a:gd name="T30" fmla="*/ 9 w 72"/>
                <a:gd name="T31" fmla="*/ 0 h 73"/>
                <a:gd name="T32" fmla="*/ 9 w 72"/>
                <a:gd name="T33" fmla="*/ 2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73">
                  <a:moveTo>
                    <a:pt x="72" y="9"/>
                  </a:moveTo>
                  <a:lnTo>
                    <a:pt x="66" y="0"/>
                  </a:lnTo>
                  <a:lnTo>
                    <a:pt x="51" y="13"/>
                  </a:lnTo>
                  <a:lnTo>
                    <a:pt x="35" y="32"/>
                  </a:lnTo>
                  <a:lnTo>
                    <a:pt x="28" y="40"/>
                  </a:lnTo>
                  <a:lnTo>
                    <a:pt x="20" y="49"/>
                  </a:lnTo>
                  <a:lnTo>
                    <a:pt x="10" y="56"/>
                  </a:lnTo>
                  <a:lnTo>
                    <a:pt x="0" y="62"/>
                  </a:lnTo>
                  <a:lnTo>
                    <a:pt x="5" y="73"/>
                  </a:lnTo>
                  <a:lnTo>
                    <a:pt x="17" y="66"/>
                  </a:lnTo>
                  <a:lnTo>
                    <a:pt x="28" y="58"/>
                  </a:lnTo>
                  <a:lnTo>
                    <a:pt x="37" y="49"/>
                  </a:lnTo>
                  <a:lnTo>
                    <a:pt x="46" y="39"/>
                  </a:lnTo>
                  <a:lnTo>
                    <a:pt x="60" y="20"/>
                  </a:lnTo>
                  <a:lnTo>
                    <a:pt x="72" y="10"/>
                  </a:lnTo>
                  <a:lnTo>
                    <a:pt x="65" y="0"/>
                  </a:lnTo>
                  <a:lnTo>
                    <a:pt x="72" y="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4" name="Freeform 457"/>
            <p:cNvSpPr>
              <a:spLocks/>
            </p:cNvSpPr>
            <p:nvPr/>
          </p:nvSpPr>
          <p:spPr bwMode="auto">
            <a:xfrm>
              <a:off x="4886" y="3687"/>
              <a:ext cx="71" cy="36"/>
            </a:xfrm>
            <a:custGeom>
              <a:avLst/>
              <a:gdLst>
                <a:gd name="T0" fmla="*/ 2 w 142"/>
                <a:gd name="T1" fmla="*/ 8 h 72"/>
                <a:gd name="T2" fmla="*/ 1 w 142"/>
                <a:gd name="T3" fmla="*/ 8 h 72"/>
                <a:gd name="T4" fmla="*/ 2 w 142"/>
                <a:gd name="T5" fmla="*/ 9 h 72"/>
                <a:gd name="T6" fmla="*/ 3 w 142"/>
                <a:gd name="T7" fmla="*/ 9 h 72"/>
                <a:gd name="T8" fmla="*/ 4 w 142"/>
                <a:gd name="T9" fmla="*/ 9 h 72"/>
                <a:gd name="T10" fmla="*/ 5 w 142"/>
                <a:gd name="T11" fmla="*/ 9 h 72"/>
                <a:gd name="T12" fmla="*/ 7 w 142"/>
                <a:gd name="T13" fmla="*/ 9 h 72"/>
                <a:gd name="T14" fmla="*/ 8 w 142"/>
                <a:gd name="T15" fmla="*/ 9 h 72"/>
                <a:gd name="T16" fmla="*/ 9 w 142"/>
                <a:gd name="T17" fmla="*/ 8 h 72"/>
                <a:gd name="T18" fmla="*/ 10 w 142"/>
                <a:gd name="T19" fmla="*/ 7 h 72"/>
                <a:gd name="T20" fmla="*/ 15 w 142"/>
                <a:gd name="T21" fmla="*/ 4 h 72"/>
                <a:gd name="T22" fmla="*/ 18 w 142"/>
                <a:gd name="T23" fmla="*/ 2 h 72"/>
                <a:gd name="T24" fmla="*/ 17 w 142"/>
                <a:gd name="T25" fmla="*/ 0 h 72"/>
                <a:gd name="T26" fmla="*/ 14 w 142"/>
                <a:gd name="T27" fmla="*/ 3 h 72"/>
                <a:gd name="T28" fmla="*/ 9 w 142"/>
                <a:gd name="T29" fmla="*/ 6 h 72"/>
                <a:gd name="T30" fmla="*/ 8 w 142"/>
                <a:gd name="T31" fmla="*/ 7 h 72"/>
                <a:gd name="T32" fmla="*/ 7 w 142"/>
                <a:gd name="T33" fmla="*/ 7 h 72"/>
                <a:gd name="T34" fmla="*/ 6 w 142"/>
                <a:gd name="T35" fmla="*/ 8 h 72"/>
                <a:gd name="T36" fmla="*/ 5 w 142"/>
                <a:gd name="T37" fmla="*/ 8 h 72"/>
                <a:gd name="T38" fmla="*/ 4 w 142"/>
                <a:gd name="T39" fmla="*/ 8 h 72"/>
                <a:gd name="T40" fmla="*/ 3 w 142"/>
                <a:gd name="T41" fmla="*/ 8 h 72"/>
                <a:gd name="T42" fmla="*/ 3 w 142"/>
                <a:gd name="T43" fmla="*/ 8 h 72"/>
                <a:gd name="T44" fmla="*/ 2 w 142"/>
                <a:gd name="T45" fmla="*/ 7 h 72"/>
                <a:gd name="T46" fmla="*/ 1 w 142"/>
                <a:gd name="T47" fmla="*/ 8 h 72"/>
                <a:gd name="T48" fmla="*/ 2 w 142"/>
                <a:gd name="T49" fmla="*/ 7 h 72"/>
                <a:gd name="T50" fmla="*/ 0 w 142"/>
                <a:gd name="T51" fmla="*/ 6 h 72"/>
                <a:gd name="T52" fmla="*/ 1 w 142"/>
                <a:gd name="T53" fmla="*/ 8 h 72"/>
                <a:gd name="T54" fmla="*/ 2 w 142"/>
                <a:gd name="T55" fmla="*/ 8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72">
                  <a:moveTo>
                    <a:pt x="14" y="59"/>
                  </a:moveTo>
                  <a:lnTo>
                    <a:pt x="3" y="63"/>
                  </a:lnTo>
                  <a:lnTo>
                    <a:pt x="12" y="69"/>
                  </a:lnTo>
                  <a:lnTo>
                    <a:pt x="21" y="72"/>
                  </a:lnTo>
                  <a:lnTo>
                    <a:pt x="31" y="72"/>
                  </a:lnTo>
                  <a:lnTo>
                    <a:pt x="40" y="72"/>
                  </a:lnTo>
                  <a:lnTo>
                    <a:pt x="49" y="69"/>
                  </a:lnTo>
                  <a:lnTo>
                    <a:pt x="60" y="66"/>
                  </a:lnTo>
                  <a:lnTo>
                    <a:pt x="69" y="62"/>
                  </a:lnTo>
                  <a:lnTo>
                    <a:pt x="78" y="56"/>
                  </a:lnTo>
                  <a:lnTo>
                    <a:pt x="113" y="32"/>
                  </a:lnTo>
                  <a:lnTo>
                    <a:pt x="142" y="9"/>
                  </a:lnTo>
                  <a:lnTo>
                    <a:pt x="135" y="0"/>
                  </a:lnTo>
                  <a:lnTo>
                    <a:pt x="105" y="23"/>
                  </a:lnTo>
                  <a:lnTo>
                    <a:pt x="70" y="46"/>
                  </a:lnTo>
                  <a:lnTo>
                    <a:pt x="63" y="52"/>
                  </a:lnTo>
                  <a:lnTo>
                    <a:pt x="54" y="55"/>
                  </a:lnTo>
                  <a:lnTo>
                    <a:pt x="46" y="58"/>
                  </a:lnTo>
                  <a:lnTo>
                    <a:pt x="38" y="60"/>
                  </a:lnTo>
                  <a:lnTo>
                    <a:pt x="31" y="60"/>
                  </a:lnTo>
                  <a:lnTo>
                    <a:pt x="23" y="60"/>
                  </a:lnTo>
                  <a:lnTo>
                    <a:pt x="17" y="58"/>
                  </a:lnTo>
                  <a:lnTo>
                    <a:pt x="11" y="55"/>
                  </a:lnTo>
                  <a:lnTo>
                    <a:pt x="2" y="59"/>
                  </a:lnTo>
                  <a:lnTo>
                    <a:pt x="11" y="55"/>
                  </a:lnTo>
                  <a:lnTo>
                    <a:pt x="0" y="46"/>
                  </a:lnTo>
                  <a:lnTo>
                    <a:pt x="2" y="59"/>
                  </a:lnTo>
                  <a:lnTo>
                    <a:pt x="14" y="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5" name="Freeform 458"/>
            <p:cNvSpPr>
              <a:spLocks/>
            </p:cNvSpPr>
            <p:nvPr/>
          </p:nvSpPr>
          <p:spPr bwMode="auto">
            <a:xfrm>
              <a:off x="4951" y="3865"/>
              <a:ext cx="237" cy="169"/>
            </a:xfrm>
            <a:custGeom>
              <a:avLst/>
              <a:gdLst>
                <a:gd name="T0" fmla="*/ 12 w 474"/>
                <a:gd name="T1" fmla="*/ 18 h 336"/>
                <a:gd name="T2" fmla="*/ 9 w 474"/>
                <a:gd name="T3" fmla="*/ 21 h 336"/>
                <a:gd name="T4" fmla="*/ 8 w 474"/>
                <a:gd name="T5" fmla="*/ 25 h 336"/>
                <a:gd name="T6" fmla="*/ 8 w 474"/>
                <a:gd name="T7" fmla="*/ 28 h 336"/>
                <a:gd name="T8" fmla="*/ 10 w 474"/>
                <a:gd name="T9" fmla="*/ 32 h 336"/>
                <a:gd name="T10" fmla="*/ 12 w 474"/>
                <a:gd name="T11" fmla="*/ 35 h 336"/>
                <a:gd name="T12" fmla="*/ 17 w 474"/>
                <a:gd name="T13" fmla="*/ 38 h 336"/>
                <a:gd name="T14" fmla="*/ 21 w 474"/>
                <a:gd name="T15" fmla="*/ 39 h 336"/>
                <a:gd name="T16" fmla="*/ 25 w 474"/>
                <a:gd name="T17" fmla="*/ 38 h 336"/>
                <a:gd name="T18" fmla="*/ 28 w 474"/>
                <a:gd name="T19" fmla="*/ 36 h 336"/>
                <a:gd name="T20" fmla="*/ 30 w 474"/>
                <a:gd name="T21" fmla="*/ 34 h 336"/>
                <a:gd name="T22" fmla="*/ 31 w 474"/>
                <a:gd name="T23" fmla="*/ 31 h 336"/>
                <a:gd name="T24" fmla="*/ 29 w 474"/>
                <a:gd name="T25" fmla="*/ 27 h 336"/>
                <a:gd name="T26" fmla="*/ 26 w 474"/>
                <a:gd name="T27" fmla="*/ 20 h 336"/>
                <a:gd name="T28" fmla="*/ 24 w 474"/>
                <a:gd name="T29" fmla="*/ 13 h 336"/>
                <a:gd name="T30" fmla="*/ 24 w 474"/>
                <a:gd name="T31" fmla="*/ 10 h 336"/>
                <a:gd name="T32" fmla="*/ 26 w 474"/>
                <a:gd name="T33" fmla="*/ 7 h 336"/>
                <a:gd name="T34" fmla="*/ 28 w 474"/>
                <a:gd name="T35" fmla="*/ 4 h 336"/>
                <a:gd name="T36" fmla="*/ 34 w 474"/>
                <a:gd name="T37" fmla="*/ 1 h 336"/>
                <a:gd name="T38" fmla="*/ 40 w 474"/>
                <a:gd name="T39" fmla="*/ 1 h 336"/>
                <a:gd name="T40" fmla="*/ 46 w 474"/>
                <a:gd name="T41" fmla="*/ 2 h 336"/>
                <a:gd name="T42" fmla="*/ 50 w 474"/>
                <a:gd name="T43" fmla="*/ 5 h 336"/>
                <a:gd name="T44" fmla="*/ 54 w 474"/>
                <a:gd name="T45" fmla="*/ 9 h 336"/>
                <a:gd name="T46" fmla="*/ 55 w 474"/>
                <a:gd name="T47" fmla="*/ 13 h 336"/>
                <a:gd name="T48" fmla="*/ 59 w 474"/>
                <a:gd name="T49" fmla="*/ 16 h 336"/>
                <a:gd name="T50" fmla="*/ 47 w 474"/>
                <a:gd name="T51" fmla="*/ 25 h 336"/>
                <a:gd name="T52" fmla="*/ 51 w 474"/>
                <a:gd name="T53" fmla="*/ 20 h 336"/>
                <a:gd name="T54" fmla="*/ 53 w 474"/>
                <a:gd name="T55" fmla="*/ 16 h 336"/>
                <a:gd name="T56" fmla="*/ 53 w 474"/>
                <a:gd name="T57" fmla="*/ 11 h 336"/>
                <a:gd name="T58" fmla="*/ 50 w 474"/>
                <a:gd name="T59" fmla="*/ 7 h 336"/>
                <a:gd name="T60" fmla="*/ 47 w 474"/>
                <a:gd name="T61" fmla="*/ 5 h 336"/>
                <a:gd name="T62" fmla="*/ 44 w 474"/>
                <a:gd name="T63" fmla="*/ 4 h 336"/>
                <a:gd name="T64" fmla="*/ 41 w 474"/>
                <a:gd name="T65" fmla="*/ 4 h 336"/>
                <a:gd name="T66" fmla="*/ 38 w 474"/>
                <a:gd name="T67" fmla="*/ 4 h 336"/>
                <a:gd name="T68" fmla="*/ 35 w 474"/>
                <a:gd name="T69" fmla="*/ 6 h 336"/>
                <a:gd name="T70" fmla="*/ 32 w 474"/>
                <a:gd name="T71" fmla="*/ 8 h 336"/>
                <a:gd name="T72" fmla="*/ 31 w 474"/>
                <a:gd name="T73" fmla="*/ 12 h 336"/>
                <a:gd name="T74" fmla="*/ 32 w 474"/>
                <a:gd name="T75" fmla="*/ 16 h 336"/>
                <a:gd name="T76" fmla="*/ 36 w 474"/>
                <a:gd name="T77" fmla="*/ 22 h 336"/>
                <a:gd name="T78" fmla="*/ 38 w 474"/>
                <a:gd name="T79" fmla="*/ 28 h 336"/>
                <a:gd name="T80" fmla="*/ 38 w 474"/>
                <a:gd name="T81" fmla="*/ 33 h 336"/>
                <a:gd name="T82" fmla="*/ 37 w 474"/>
                <a:gd name="T83" fmla="*/ 37 h 336"/>
                <a:gd name="T84" fmla="*/ 32 w 474"/>
                <a:gd name="T85" fmla="*/ 41 h 336"/>
                <a:gd name="T86" fmla="*/ 26 w 474"/>
                <a:gd name="T87" fmla="*/ 43 h 336"/>
                <a:gd name="T88" fmla="*/ 20 w 474"/>
                <a:gd name="T89" fmla="*/ 42 h 336"/>
                <a:gd name="T90" fmla="*/ 15 w 474"/>
                <a:gd name="T91" fmla="*/ 39 h 336"/>
                <a:gd name="T92" fmla="*/ 10 w 474"/>
                <a:gd name="T93" fmla="*/ 35 h 336"/>
                <a:gd name="T94" fmla="*/ 7 w 474"/>
                <a:gd name="T95" fmla="*/ 31 h 336"/>
                <a:gd name="T96" fmla="*/ 5 w 474"/>
                <a:gd name="T97" fmla="*/ 27 h 336"/>
                <a:gd name="T98" fmla="*/ 0 w 474"/>
                <a:gd name="T99" fmla="*/ 25 h 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4" h="336">
                  <a:moveTo>
                    <a:pt x="90" y="119"/>
                  </a:moveTo>
                  <a:lnTo>
                    <a:pt x="99" y="127"/>
                  </a:lnTo>
                  <a:lnTo>
                    <a:pt x="90" y="137"/>
                  </a:lnTo>
                  <a:lnTo>
                    <a:pt x="82" y="147"/>
                  </a:lnTo>
                  <a:lnTo>
                    <a:pt x="75" y="157"/>
                  </a:lnTo>
                  <a:lnTo>
                    <a:pt x="70" y="167"/>
                  </a:lnTo>
                  <a:lnTo>
                    <a:pt x="66" y="177"/>
                  </a:lnTo>
                  <a:lnTo>
                    <a:pt x="63" y="187"/>
                  </a:lnTo>
                  <a:lnTo>
                    <a:pt x="61" y="196"/>
                  </a:lnTo>
                  <a:lnTo>
                    <a:pt x="61" y="206"/>
                  </a:lnTo>
                  <a:lnTo>
                    <a:pt x="61" y="215"/>
                  </a:lnTo>
                  <a:lnTo>
                    <a:pt x="63" y="223"/>
                  </a:lnTo>
                  <a:lnTo>
                    <a:pt x="66" y="232"/>
                  </a:lnTo>
                  <a:lnTo>
                    <a:pt x="69" y="240"/>
                  </a:lnTo>
                  <a:lnTo>
                    <a:pt x="73" y="249"/>
                  </a:lnTo>
                  <a:lnTo>
                    <a:pt x="78" y="256"/>
                  </a:lnTo>
                  <a:lnTo>
                    <a:pt x="84" y="265"/>
                  </a:lnTo>
                  <a:lnTo>
                    <a:pt x="92" y="272"/>
                  </a:lnTo>
                  <a:lnTo>
                    <a:pt x="105" y="282"/>
                  </a:lnTo>
                  <a:lnTo>
                    <a:pt x="119" y="292"/>
                  </a:lnTo>
                  <a:lnTo>
                    <a:pt x="134" y="299"/>
                  </a:lnTo>
                  <a:lnTo>
                    <a:pt x="151" y="305"/>
                  </a:lnTo>
                  <a:lnTo>
                    <a:pt x="159" y="306"/>
                  </a:lnTo>
                  <a:lnTo>
                    <a:pt x="168" y="306"/>
                  </a:lnTo>
                  <a:lnTo>
                    <a:pt x="177" y="306"/>
                  </a:lnTo>
                  <a:lnTo>
                    <a:pt x="186" y="305"/>
                  </a:lnTo>
                  <a:lnTo>
                    <a:pt x="194" y="302"/>
                  </a:lnTo>
                  <a:lnTo>
                    <a:pt x="203" y="298"/>
                  </a:lnTo>
                  <a:lnTo>
                    <a:pt x="212" y="292"/>
                  </a:lnTo>
                  <a:lnTo>
                    <a:pt x="222" y="285"/>
                  </a:lnTo>
                  <a:lnTo>
                    <a:pt x="228" y="279"/>
                  </a:lnTo>
                  <a:lnTo>
                    <a:pt x="232" y="272"/>
                  </a:lnTo>
                  <a:lnTo>
                    <a:pt x="237" y="265"/>
                  </a:lnTo>
                  <a:lnTo>
                    <a:pt x="238" y="258"/>
                  </a:lnTo>
                  <a:lnTo>
                    <a:pt x="240" y="249"/>
                  </a:lnTo>
                  <a:lnTo>
                    <a:pt x="241" y="242"/>
                  </a:lnTo>
                  <a:lnTo>
                    <a:pt x="240" y="233"/>
                  </a:lnTo>
                  <a:lnTo>
                    <a:pt x="238" y="225"/>
                  </a:lnTo>
                  <a:lnTo>
                    <a:pt x="232" y="209"/>
                  </a:lnTo>
                  <a:lnTo>
                    <a:pt x="223" y="192"/>
                  </a:lnTo>
                  <a:lnTo>
                    <a:pt x="214" y="175"/>
                  </a:lnTo>
                  <a:lnTo>
                    <a:pt x="206" y="157"/>
                  </a:lnTo>
                  <a:lnTo>
                    <a:pt x="196" y="137"/>
                  </a:lnTo>
                  <a:lnTo>
                    <a:pt x="190" y="120"/>
                  </a:lnTo>
                  <a:lnTo>
                    <a:pt x="186" y="103"/>
                  </a:lnTo>
                  <a:lnTo>
                    <a:pt x="185" y="87"/>
                  </a:lnTo>
                  <a:lnTo>
                    <a:pt x="186" y="80"/>
                  </a:lnTo>
                  <a:lnTo>
                    <a:pt x="188" y="73"/>
                  </a:lnTo>
                  <a:lnTo>
                    <a:pt x="193" y="64"/>
                  </a:lnTo>
                  <a:lnTo>
                    <a:pt x="196" y="57"/>
                  </a:lnTo>
                  <a:lnTo>
                    <a:pt x="202" y="50"/>
                  </a:lnTo>
                  <a:lnTo>
                    <a:pt x="208" y="43"/>
                  </a:lnTo>
                  <a:lnTo>
                    <a:pt x="215" y="36"/>
                  </a:lnTo>
                  <a:lnTo>
                    <a:pt x="223" y="29"/>
                  </a:lnTo>
                  <a:lnTo>
                    <a:pt x="238" y="17"/>
                  </a:lnTo>
                  <a:lnTo>
                    <a:pt x="254" y="10"/>
                  </a:lnTo>
                  <a:lnTo>
                    <a:pt x="271" y="4"/>
                  </a:lnTo>
                  <a:lnTo>
                    <a:pt x="286" y="1"/>
                  </a:lnTo>
                  <a:lnTo>
                    <a:pt x="303" y="0"/>
                  </a:lnTo>
                  <a:lnTo>
                    <a:pt x="319" y="1"/>
                  </a:lnTo>
                  <a:lnTo>
                    <a:pt x="335" y="4"/>
                  </a:lnTo>
                  <a:lnTo>
                    <a:pt x="350" y="10"/>
                  </a:lnTo>
                  <a:lnTo>
                    <a:pt x="364" y="16"/>
                  </a:lnTo>
                  <a:lnTo>
                    <a:pt x="378" y="23"/>
                  </a:lnTo>
                  <a:lnTo>
                    <a:pt x="388" y="30"/>
                  </a:lnTo>
                  <a:lnTo>
                    <a:pt x="399" y="39"/>
                  </a:lnTo>
                  <a:lnTo>
                    <a:pt x="408" y="49"/>
                  </a:lnTo>
                  <a:lnTo>
                    <a:pt x="417" y="59"/>
                  </a:lnTo>
                  <a:lnTo>
                    <a:pt x="425" y="69"/>
                  </a:lnTo>
                  <a:lnTo>
                    <a:pt x="431" y="80"/>
                  </a:lnTo>
                  <a:lnTo>
                    <a:pt x="437" y="92"/>
                  </a:lnTo>
                  <a:lnTo>
                    <a:pt x="440" y="103"/>
                  </a:lnTo>
                  <a:lnTo>
                    <a:pt x="443" y="113"/>
                  </a:lnTo>
                  <a:lnTo>
                    <a:pt x="443" y="124"/>
                  </a:lnTo>
                  <a:lnTo>
                    <a:pt x="466" y="127"/>
                  </a:lnTo>
                  <a:lnTo>
                    <a:pt x="474" y="133"/>
                  </a:lnTo>
                  <a:lnTo>
                    <a:pt x="384" y="205"/>
                  </a:lnTo>
                  <a:lnTo>
                    <a:pt x="376" y="198"/>
                  </a:lnTo>
                  <a:lnTo>
                    <a:pt x="385" y="185"/>
                  </a:lnTo>
                  <a:lnTo>
                    <a:pt x="394" y="172"/>
                  </a:lnTo>
                  <a:lnTo>
                    <a:pt x="402" y="160"/>
                  </a:lnTo>
                  <a:lnTo>
                    <a:pt x="408" y="149"/>
                  </a:lnTo>
                  <a:lnTo>
                    <a:pt x="414" y="137"/>
                  </a:lnTo>
                  <a:lnTo>
                    <a:pt x="417" y="124"/>
                  </a:lnTo>
                  <a:lnTo>
                    <a:pt x="419" y="113"/>
                  </a:lnTo>
                  <a:lnTo>
                    <a:pt x="420" y="100"/>
                  </a:lnTo>
                  <a:lnTo>
                    <a:pt x="417" y="87"/>
                  </a:lnTo>
                  <a:lnTo>
                    <a:pt x="413" y="76"/>
                  </a:lnTo>
                  <a:lnTo>
                    <a:pt x="407" y="66"/>
                  </a:lnTo>
                  <a:lnTo>
                    <a:pt x="397" y="54"/>
                  </a:lnTo>
                  <a:lnTo>
                    <a:pt x="390" y="49"/>
                  </a:lnTo>
                  <a:lnTo>
                    <a:pt x="382" y="43"/>
                  </a:lnTo>
                  <a:lnTo>
                    <a:pt x="374" y="37"/>
                  </a:lnTo>
                  <a:lnTo>
                    <a:pt x="365" y="34"/>
                  </a:lnTo>
                  <a:lnTo>
                    <a:pt x="358" y="31"/>
                  </a:lnTo>
                  <a:lnTo>
                    <a:pt x="350" y="29"/>
                  </a:lnTo>
                  <a:lnTo>
                    <a:pt x="342" y="27"/>
                  </a:lnTo>
                  <a:lnTo>
                    <a:pt x="333" y="27"/>
                  </a:lnTo>
                  <a:lnTo>
                    <a:pt x="326" y="27"/>
                  </a:lnTo>
                  <a:lnTo>
                    <a:pt x="316" y="29"/>
                  </a:lnTo>
                  <a:lnTo>
                    <a:pt x="307" y="30"/>
                  </a:lnTo>
                  <a:lnTo>
                    <a:pt x="300" y="31"/>
                  </a:lnTo>
                  <a:lnTo>
                    <a:pt x="292" y="34"/>
                  </a:lnTo>
                  <a:lnTo>
                    <a:pt x="283" y="39"/>
                  </a:lnTo>
                  <a:lnTo>
                    <a:pt x="275" y="43"/>
                  </a:lnTo>
                  <a:lnTo>
                    <a:pt x="267" y="49"/>
                  </a:lnTo>
                  <a:lnTo>
                    <a:pt x="260" y="56"/>
                  </a:lnTo>
                  <a:lnTo>
                    <a:pt x="254" y="64"/>
                  </a:lnTo>
                  <a:lnTo>
                    <a:pt x="249" y="73"/>
                  </a:lnTo>
                  <a:lnTo>
                    <a:pt x="248" y="82"/>
                  </a:lnTo>
                  <a:lnTo>
                    <a:pt x="246" y="92"/>
                  </a:lnTo>
                  <a:lnTo>
                    <a:pt x="248" y="102"/>
                  </a:lnTo>
                  <a:lnTo>
                    <a:pt x="251" y="112"/>
                  </a:lnTo>
                  <a:lnTo>
                    <a:pt x="255" y="123"/>
                  </a:lnTo>
                  <a:lnTo>
                    <a:pt x="261" y="133"/>
                  </a:lnTo>
                  <a:lnTo>
                    <a:pt x="271" y="149"/>
                  </a:lnTo>
                  <a:lnTo>
                    <a:pt x="281" y="169"/>
                  </a:lnTo>
                  <a:lnTo>
                    <a:pt x="289" y="187"/>
                  </a:lnTo>
                  <a:lnTo>
                    <a:pt x="297" y="203"/>
                  </a:lnTo>
                  <a:lnTo>
                    <a:pt x="303" y="218"/>
                  </a:lnTo>
                  <a:lnTo>
                    <a:pt x="304" y="232"/>
                  </a:lnTo>
                  <a:lnTo>
                    <a:pt x="304" y="245"/>
                  </a:lnTo>
                  <a:lnTo>
                    <a:pt x="303" y="258"/>
                  </a:lnTo>
                  <a:lnTo>
                    <a:pt x="300" y="269"/>
                  </a:lnTo>
                  <a:lnTo>
                    <a:pt x="295" y="281"/>
                  </a:lnTo>
                  <a:lnTo>
                    <a:pt x="289" y="291"/>
                  </a:lnTo>
                  <a:lnTo>
                    <a:pt x="280" y="301"/>
                  </a:lnTo>
                  <a:lnTo>
                    <a:pt x="269" y="309"/>
                  </a:lnTo>
                  <a:lnTo>
                    <a:pt x="254" y="321"/>
                  </a:lnTo>
                  <a:lnTo>
                    <a:pt x="238" y="328"/>
                  </a:lnTo>
                  <a:lnTo>
                    <a:pt x="223" y="334"/>
                  </a:lnTo>
                  <a:lnTo>
                    <a:pt x="206" y="336"/>
                  </a:lnTo>
                  <a:lnTo>
                    <a:pt x="190" y="336"/>
                  </a:lnTo>
                  <a:lnTo>
                    <a:pt x="173" y="334"/>
                  </a:lnTo>
                  <a:lnTo>
                    <a:pt x="157" y="329"/>
                  </a:lnTo>
                  <a:lnTo>
                    <a:pt x="142" y="325"/>
                  </a:lnTo>
                  <a:lnTo>
                    <a:pt x="127" y="316"/>
                  </a:lnTo>
                  <a:lnTo>
                    <a:pt x="113" y="306"/>
                  </a:lnTo>
                  <a:lnTo>
                    <a:pt x="99" y="296"/>
                  </a:lnTo>
                  <a:lnTo>
                    <a:pt x="86" y="285"/>
                  </a:lnTo>
                  <a:lnTo>
                    <a:pt x="76" y="276"/>
                  </a:lnTo>
                  <a:lnTo>
                    <a:pt x="69" y="266"/>
                  </a:lnTo>
                  <a:lnTo>
                    <a:pt x="61" y="256"/>
                  </a:lnTo>
                  <a:lnTo>
                    <a:pt x="55" y="246"/>
                  </a:lnTo>
                  <a:lnTo>
                    <a:pt x="49" y="235"/>
                  </a:lnTo>
                  <a:lnTo>
                    <a:pt x="44" y="223"/>
                  </a:lnTo>
                  <a:lnTo>
                    <a:pt x="40" y="212"/>
                  </a:lnTo>
                  <a:lnTo>
                    <a:pt x="37" y="199"/>
                  </a:lnTo>
                  <a:lnTo>
                    <a:pt x="5" y="196"/>
                  </a:lnTo>
                  <a:lnTo>
                    <a:pt x="0" y="192"/>
                  </a:lnTo>
                  <a:lnTo>
                    <a:pt x="90" y="1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6" name="Freeform 459"/>
            <p:cNvSpPr>
              <a:spLocks/>
            </p:cNvSpPr>
            <p:nvPr/>
          </p:nvSpPr>
          <p:spPr bwMode="auto">
            <a:xfrm>
              <a:off x="4994" y="3923"/>
              <a:ext cx="10" cy="10"/>
            </a:xfrm>
            <a:custGeom>
              <a:avLst/>
              <a:gdLst>
                <a:gd name="T0" fmla="*/ 3 w 19"/>
                <a:gd name="T1" fmla="*/ 2 h 19"/>
                <a:gd name="T2" fmla="*/ 3 w 19"/>
                <a:gd name="T3" fmla="*/ 1 h 19"/>
                <a:gd name="T4" fmla="*/ 2 w 19"/>
                <a:gd name="T5" fmla="*/ 0 h 19"/>
                <a:gd name="T6" fmla="*/ 0 w 19"/>
                <a:gd name="T7" fmla="*/ 1 h 19"/>
                <a:gd name="T8" fmla="*/ 1 w 19"/>
                <a:gd name="T9" fmla="*/ 2 h 19"/>
                <a:gd name="T10" fmla="*/ 3 w 19"/>
                <a:gd name="T11" fmla="*/ 2 h 19"/>
                <a:gd name="T12" fmla="*/ 1 w 19"/>
                <a:gd name="T13" fmla="*/ 2 h 19"/>
                <a:gd name="T14" fmla="*/ 2 w 19"/>
                <a:gd name="T15" fmla="*/ 3 h 19"/>
                <a:gd name="T16" fmla="*/ 2 w 19"/>
                <a:gd name="T17" fmla="*/ 3 h 19"/>
                <a:gd name="T18" fmla="*/ 2 w 19"/>
                <a:gd name="T19" fmla="*/ 3 h 19"/>
                <a:gd name="T20" fmla="*/ 2 w 19"/>
                <a:gd name="T21" fmla="*/ 2 h 19"/>
                <a:gd name="T22" fmla="*/ 3 w 19"/>
                <a:gd name="T23" fmla="*/ 2 h 19"/>
                <a:gd name="T24" fmla="*/ 3 w 19"/>
                <a:gd name="T25" fmla="*/ 2 h 19"/>
                <a:gd name="T26" fmla="*/ 3 w 19"/>
                <a:gd name="T27" fmla="*/ 2 h 19"/>
                <a:gd name="T28" fmla="*/ 3 w 19"/>
                <a:gd name="T29" fmla="*/ 1 h 19"/>
                <a:gd name="T30" fmla="*/ 3 w 19"/>
                <a:gd name="T31" fmla="*/ 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9">
                  <a:moveTo>
                    <a:pt x="18" y="16"/>
                  </a:moveTo>
                  <a:lnTo>
                    <a:pt x="18" y="7"/>
                  </a:lnTo>
                  <a:lnTo>
                    <a:pt x="9" y="0"/>
                  </a:lnTo>
                  <a:lnTo>
                    <a:pt x="0" y="7"/>
                  </a:lnTo>
                  <a:lnTo>
                    <a:pt x="7" y="16"/>
                  </a:lnTo>
                  <a:lnTo>
                    <a:pt x="18" y="16"/>
                  </a:lnTo>
                  <a:lnTo>
                    <a:pt x="7" y="16"/>
                  </a:lnTo>
                  <a:lnTo>
                    <a:pt x="10" y="17"/>
                  </a:lnTo>
                  <a:lnTo>
                    <a:pt x="13" y="19"/>
                  </a:lnTo>
                  <a:lnTo>
                    <a:pt x="15" y="17"/>
                  </a:lnTo>
                  <a:lnTo>
                    <a:pt x="16" y="16"/>
                  </a:lnTo>
                  <a:lnTo>
                    <a:pt x="18" y="14"/>
                  </a:lnTo>
                  <a:lnTo>
                    <a:pt x="19" y="13"/>
                  </a:lnTo>
                  <a:lnTo>
                    <a:pt x="19" y="10"/>
                  </a:lnTo>
                  <a:lnTo>
                    <a:pt x="18" y="7"/>
                  </a:lnTo>
                  <a:lnTo>
                    <a:pt x="18" y="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7" name="Freeform 460"/>
            <p:cNvSpPr>
              <a:spLocks/>
            </p:cNvSpPr>
            <p:nvPr/>
          </p:nvSpPr>
          <p:spPr bwMode="auto">
            <a:xfrm>
              <a:off x="4978" y="3928"/>
              <a:ext cx="25" cy="41"/>
            </a:xfrm>
            <a:custGeom>
              <a:avLst/>
              <a:gdLst>
                <a:gd name="T0" fmla="*/ 2 w 49"/>
                <a:gd name="T1" fmla="*/ 11 h 82"/>
                <a:gd name="T2" fmla="*/ 2 w 49"/>
                <a:gd name="T3" fmla="*/ 11 h 82"/>
                <a:gd name="T4" fmla="*/ 2 w 49"/>
                <a:gd name="T5" fmla="*/ 10 h 82"/>
                <a:gd name="T6" fmla="*/ 2 w 49"/>
                <a:gd name="T7" fmla="*/ 8 h 82"/>
                <a:gd name="T8" fmla="*/ 3 w 49"/>
                <a:gd name="T9" fmla="*/ 7 h 82"/>
                <a:gd name="T10" fmla="*/ 3 w 49"/>
                <a:gd name="T11" fmla="*/ 6 h 82"/>
                <a:gd name="T12" fmla="*/ 4 w 49"/>
                <a:gd name="T13" fmla="*/ 5 h 82"/>
                <a:gd name="T14" fmla="*/ 4 w 49"/>
                <a:gd name="T15" fmla="*/ 4 h 82"/>
                <a:gd name="T16" fmla="*/ 5 w 49"/>
                <a:gd name="T17" fmla="*/ 3 h 82"/>
                <a:gd name="T18" fmla="*/ 7 w 49"/>
                <a:gd name="T19" fmla="*/ 1 h 82"/>
                <a:gd name="T20" fmla="*/ 5 w 49"/>
                <a:gd name="T21" fmla="*/ 0 h 82"/>
                <a:gd name="T22" fmla="*/ 4 w 49"/>
                <a:gd name="T23" fmla="*/ 2 h 82"/>
                <a:gd name="T24" fmla="*/ 3 w 49"/>
                <a:gd name="T25" fmla="*/ 3 h 82"/>
                <a:gd name="T26" fmla="*/ 2 w 49"/>
                <a:gd name="T27" fmla="*/ 4 h 82"/>
                <a:gd name="T28" fmla="*/ 2 w 49"/>
                <a:gd name="T29" fmla="*/ 6 h 82"/>
                <a:gd name="T30" fmla="*/ 1 w 49"/>
                <a:gd name="T31" fmla="*/ 7 h 82"/>
                <a:gd name="T32" fmla="*/ 1 w 49"/>
                <a:gd name="T33" fmla="*/ 8 h 82"/>
                <a:gd name="T34" fmla="*/ 0 w 49"/>
                <a:gd name="T35" fmla="*/ 9 h 82"/>
                <a:gd name="T36" fmla="*/ 0 w 49"/>
                <a:gd name="T37" fmla="*/ 11 h 82"/>
                <a:gd name="T38" fmla="*/ 0 w 49"/>
                <a:gd name="T39" fmla="*/ 11 h 82"/>
                <a:gd name="T40" fmla="*/ 2 w 49"/>
                <a:gd name="T41" fmla="*/ 1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82">
                  <a:moveTo>
                    <a:pt x="12" y="82"/>
                  </a:moveTo>
                  <a:lnTo>
                    <a:pt x="12" y="81"/>
                  </a:lnTo>
                  <a:lnTo>
                    <a:pt x="12" y="74"/>
                  </a:lnTo>
                  <a:lnTo>
                    <a:pt x="14" y="63"/>
                  </a:lnTo>
                  <a:lnTo>
                    <a:pt x="17" y="55"/>
                  </a:lnTo>
                  <a:lnTo>
                    <a:pt x="20" y="46"/>
                  </a:lnTo>
                  <a:lnTo>
                    <a:pt x="26" y="36"/>
                  </a:lnTo>
                  <a:lnTo>
                    <a:pt x="32" y="28"/>
                  </a:lnTo>
                  <a:lnTo>
                    <a:pt x="40" y="18"/>
                  </a:lnTo>
                  <a:lnTo>
                    <a:pt x="49" y="8"/>
                  </a:lnTo>
                  <a:lnTo>
                    <a:pt x="38" y="0"/>
                  </a:lnTo>
                  <a:lnTo>
                    <a:pt x="29" y="11"/>
                  </a:lnTo>
                  <a:lnTo>
                    <a:pt x="21" y="21"/>
                  </a:lnTo>
                  <a:lnTo>
                    <a:pt x="15" y="31"/>
                  </a:lnTo>
                  <a:lnTo>
                    <a:pt x="9" y="41"/>
                  </a:lnTo>
                  <a:lnTo>
                    <a:pt x="5" y="52"/>
                  </a:lnTo>
                  <a:lnTo>
                    <a:pt x="2" y="62"/>
                  </a:lnTo>
                  <a:lnTo>
                    <a:pt x="0" y="72"/>
                  </a:lnTo>
                  <a:lnTo>
                    <a:pt x="0" y="82"/>
                  </a:lnTo>
                  <a:lnTo>
                    <a:pt x="12" y="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8" name="Freeform 461"/>
            <p:cNvSpPr>
              <a:spLocks/>
            </p:cNvSpPr>
            <p:nvPr/>
          </p:nvSpPr>
          <p:spPr bwMode="auto">
            <a:xfrm>
              <a:off x="4978" y="3969"/>
              <a:ext cx="21" cy="34"/>
            </a:xfrm>
            <a:custGeom>
              <a:avLst/>
              <a:gdLst>
                <a:gd name="T0" fmla="*/ 6 w 41"/>
                <a:gd name="T1" fmla="*/ 7 h 69"/>
                <a:gd name="T2" fmla="*/ 6 w 41"/>
                <a:gd name="T3" fmla="*/ 7 h 69"/>
                <a:gd name="T4" fmla="*/ 5 w 41"/>
                <a:gd name="T5" fmla="*/ 6 h 69"/>
                <a:gd name="T6" fmla="*/ 4 w 41"/>
                <a:gd name="T7" fmla="*/ 5 h 69"/>
                <a:gd name="T8" fmla="*/ 3 w 41"/>
                <a:gd name="T9" fmla="*/ 5 h 69"/>
                <a:gd name="T10" fmla="*/ 3 w 41"/>
                <a:gd name="T11" fmla="*/ 4 h 69"/>
                <a:gd name="T12" fmla="*/ 3 w 41"/>
                <a:gd name="T13" fmla="*/ 3 h 69"/>
                <a:gd name="T14" fmla="*/ 2 w 41"/>
                <a:gd name="T15" fmla="*/ 2 h 69"/>
                <a:gd name="T16" fmla="*/ 2 w 41"/>
                <a:gd name="T17" fmla="*/ 1 h 69"/>
                <a:gd name="T18" fmla="*/ 2 w 41"/>
                <a:gd name="T19" fmla="*/ 0 h 69"/>
                <a:gd name="T20" fmla="*/ 0 w 41"/>
                <a:gd name="T21" fmla="*/ 0 h 69"/>
                <a:gd name="T22" fmla="*/ 0 w 41"/>
                <a:gd name="T23" fmla="*/ 1 h 69"/>
                <a:gd name="T24" fmla="*/ 1 w 41"/>
                <a:gd name="T25" fmla="*/ 2 h 69"/>
                <a:gd name="T26" fmla="*/ 1 w 41"/>
                <a:gd name="T27" fmla="*/ 3 h 69"/>
                <a:gd name="T28" fmla="*/ 1 w 41"/>
                <a:gd name="T29" fmla="*/ 4 h 69"/>
                <a:gd name="T30" fmla="*/ 2 w 41"/>
                <a:gd name="T31" fmla="*/ 5 h 69"/>
                <a:gd name="T32" fmla="*/ 3 w 41"/>
                <a:gd name="T33" fmla="*/ 6 h 69"/>
                <a:gd name="T34" fmla="*/ 3 w 41"/>
                <a:gd name="T35" fmla="*/ 7 h 69"/>
                <a:gd name="T36" fmla="*/ 4 w 41"/>
                <a:gd name="T37" fmla="*/ 8 h 69"/>
                <a:gd name="T38" fmla="*/ 4 w 41"/>
                <a:gd name="T39" fmla="*/ 8 h 69"/>
                <a:gd name="T40" fmla="*/ 6 w 41"/>
                <a:gd name="T41" fmla="*/ 7 h 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69">
                  <a:moveTo>
                    <a:pt x="41" y="62"/>
                  </a:moveTo>
                  <a:lnTo>
                    <a:pt x="41" y="62"/>
                  </a:lnTo>
                  <a:lnTo>
                    <a:pt x="34" y="55"/>
                  </a:lnTo>
                  <a:lnTo>
                    <a:pt x="29" y="47"/>
                  </a:lnTo>
                  <a:lnTo>
                    <a:pt x="23" y="40"/>
                  </a:lnTo>
                  <a:lnTo>
                    <a:pt x="20" y="33"/>
                  </a:lnTo>
                  <a:lnTo>
                    <a:pt x="17" y="24"/>
                  </a:lnTo>
                  <a:lnTo>
                    <a:pt x="14" y="17"/>
                  </a:lnTo>
                  <a:lnTo>
                    <a:pt x="12" y="9"/>
                  </a:lnTo>
                  <a:lnTo>
                    <a:pt x="12" y="0"/>
                  </a:lnTo>
                  <a:lnTo>
                    <a:pt x="0" y="0"/>
                  </a:lnTo>
                  <a:lnTo>
                    <a:pt x="0" y="10"/>
                  </a:lnTo>
                  <a:lnTo>
                    <a:pt x="2" y="19"/>
                  </a:lnTo>
                  <a:lnTo>
                    <a:pt x="5" y="29"/>
                  </a:lnTo>
                  <a:lnTo>
                    <a:pt x="8" y="37"/>
                  </a:lnTo>
                  <a:lnTo>
                    <a:pt x="12" y="46"/>
                  </a:lnTo>
                  <a:lnTo>
                    <a:pt x="18" y="55"/>
                  </a:lnTo>
                  <a:lnTo>
                    <a:pt x="24" y="62"/>
                  </a:lnTo>
                  <a:lnTo>
                    <a:pt x="32" y="69"/>
                  </a:lnTo>
                  <a:lnTo>
                    <a:pt x="41" y="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79" name="Freeform 462"/>
            <p:cNvSpPr>
              <a:spLocks/>
            </p:cNvSpPr>
            <p:nvPr/>
          </p:nvSpPr>
          <p:spPr bwMode="auto">
            <a:xfrm>
              <a:off x="4995" y="3999"/>
              <a:ext cx="32" cy="22"/>
            </a:xfrm>
            <a:custGeom>
              <a:avLst/>
              <a:gdLst>
                <a:gd name="T0" fmla="*/ 8 w 66"/>
                <a:gd name="T1" fmla="*/ 4 h 43"/>
                <a:gd name="T2" fmla="*/ 8 w 66"/>
                <a:gd name="T3" fmla="*/ 4 h 43"/>
                <a:gd name="T4" fmla="*/ 6 w 66"/>
                <a:gd name="T5" fmla="*/ 4 h 43"/>
                <a:gd name="T6" fmla="*/ 4 w 66"/>
                <a:gd name="T7" fmla="*/ 3 h 43"/>
                <a:gd name="T8" fmla="*/ 2 w 66"/>
                <a:gd name="T9" fmla="*/ 2 h 43"/>
                <a:gd name="T10" fmla="*/ 1 w 66"/>
                <a:gd name="T11" fmla="*/ 0 h 43"/>
                <a:gd name="T12" fmla="*/ 0 w 66"/>
                <a:gd name="T13" fmla="*/ 1 h 43"/>
                <a:gd name="T14" fmla="*/ 1 w 66"/>
                <a:gd name="T15" fmla="*/ 3 h 43"/>
                <a:gd name="T16" fmla="*/ 3 w 66"/>
                <a:gd name="T17" fmla="*/ 4 h 43"/>
                <a:gd name="T18" fmla="*/ 5 w 66"/>
                <a:gd name="T19" fmla="*/ 5 h 43"/>
                <a:gd name="T20" fmla="*/ 7 w 66"/>
                <a:gd name="T21" fmla="*/ 6 h 43"/>
                <a:gd name="T22" fmla="*/ 7 w 66"/>
                <a:gd name="T23" fmla="*/ 6 h 43"/>
                <a:gd name="T24" fmla="*/ 8 w 66"/>
                <a:gd name="T25" fmla="*/ 4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43">
                  <a:moveTo>
                    <a:pt x="66" y="31"/>
                  </a:moveTo>
                  <a:lnTo>
                    <a:pt x="66" y="31"/>
                  </a:lnTo>
                  <a:lnTo>
                    <a:pt x="51" y="25"/>
                  </a:lnTo>
                  <a:lnTo>
                    <a:pt x="35" y="18"/>
                  </a:lnTo>
                  <a:lnTo>
                    <a:pt x="21" y="10"/>
                  </a:lnTo>
                  <a:lnTo>
                    <a:pt x="9" y="0"/>
                  </a:lnTo>
                  <a:lnTo>
                    <a:pt x="0" y="7"/>
                  </a:lnTo>
                  <a:lnTo>
                    <a:pt x="14" y="20"/>
                  </a:lnTo>
                  <a:lnTo>
                    <a:pt x="29" y="30"/>
                  </a:lnTo>
                  <a:lnTo>
                    <a:pt x="44" y="37"/>
                  </a:lnTo>
                  <a:lnTo>
                    <a:pt x="63" y="43"/>
                  </a:lnTo>
                  <a:lnTo>
                    <a:pt x="66" y="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0" name="Freeform 463"/>
            <p:cNvSpPr>
              <a:spLocks/>
            </p:cNvSpPr>
            <p:nvPr/>
          </p:nvSpPr>
          <p:spPr bwMode="auto">
            <a:xfrm>
              <a:off x="5026" y="4006"/>
              <a:ext cx="37" cy="16"/>
            </a:xfrm>
            <a:custGeom>
              <a:avLst/>
              <a:gdLst>
                <a:gd name="T0" fmla="*/ 8 w 75"/>
                <a:gd name="T1" fmla="*/ 0 h 31"/>
                <a:gd name="T2" fmla="*/ 8 w 75"/>
                <a:gd name="T3" fmla="*/ 0 h 31"/>
                <a:gd name="T4" fmla="*/ 7 w 75"/>
                <a:gd name="T5" fmla="*/ 1 h 31"/>
                <a:gd name="T6" fmla="*/ 6 w 75"/>
                <a:gd name="T7" fmla="*/ 2 h 31"/>
                <a:gd name="T8" fmla="*/ 5 w 75"/>
                <a:gd name="T9" fmla="*/ 2 h 31"/>
                <a:gd name="T10" fmla="*/ 4 w 75"/>
                <a:gd name="T11" fmla="*/ 3 h 31"/>
                <a:gd name="T12" fmla="*/ 3 w 75"/>
                <a:gd name="T13" fmla="*/ 3 h 31"/>
                <a:gd name="T14" fmla="*/ 2 w 75"/>
                <a:gd name="T15" fmla="*/ 3 h 31"/>
                <a:gd name="T16" fmla="*/ 1 w 75"/>
                <a:gd name="T17" fmla="*/ 3 h 31"/>
                <a:gd name="T18" fmla="*/ 0 w 75"/>
                <a:gd name="T19" fmla="*/ 3 h 31"/>
                <a:gd name="T20" fmla="*/ 0 w 75"/>
                <a:gd name="T21" fmla="*/ 4 h 31"/>
                <a:gd name="T22" fmla="*/ 1 w 75"/>
                <a:gd name="T23" fmla="*/ 4 h 31"/>
                <a:gd name="T24" fmla="*/ 2 w 75"/>
                <a:gd name="T25" fmla="*/ 4 h 31"/>
                <a:gd name="T26" fmla="*/ 3 w 75"/>
                <a:gd name="T27" fmla="*/ 4 h 31"/>
                <a:gd name="T28" fmla="*/ 4 w 75"/>
                <a:gd name="T29" fmla="*/ 4 h 31"/>
                <a:gd name="T30" fmla="*/ 5 w 75"/>
                <a:gd name="T31" fmla="*/ 4 h 31"/>
                <a:gd name="T32" fmla="*/ 7 w 75"/>
                <a:gd name="T33" fmla="*/ 3 h 31"/>
                <a:gd name="T34" fmla="*/ 8 w 75"/>
                <a:gd name="T35" fmla="*/ 2 h 31"/>
                <a:gd name="T36" fmla="*/ 9 w 75"/>
                <a:gd name="T37" fmla="*/ 2 h 31"/>
                <a:gd name="T38" fmla="*/ 9 w 75"/>
                <a:gd name="T39" fmla="*/ 2 h 31"/>
                <a:gd name="T40" fmla="*/ 8 w 7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5" h="31">
                  <a:moveTo>
                    <a:pt x="67" y="0"/>
                  </a:moveTo>
                  <a:lnTo>
                    <a:pt x="67" y="0"/>
                  </a:lnTo>
                  <a:lnTo>
                    <a:pt x="58" y="7"/>
                  </a:lnTo>
                  <a:lnTo>
                    <a:pt x="50" y="11"/>
                  </a:lnTo>
                  <a:lnTo>
                    <a:pt x="43" y="15"/>
                  </a:lnTo>
                  <a:lnTo>
                    <a:pt x="33" y="18"/>
                  </a:lnTo>
                  <a:lnTo>
                    <a:pt x="26" y="20"/>
                  </a:lnTo>
                  <a:lnTo>
                    <a:pt x="18" y="20"/>
                  </a:lnTo>
                  <a:lnTo>
                    <a:pt x="10" y="20"/>
                  </a:lnTo>
                  <a:lnTo>
                    <a:pt x="3" y="18"/>
                  </a:lnTo>
                  <a:lnTo>
                    <a:pt x="0" y="30"/>
                  </a:lnTo>
                  <a:lnTo>
                    <a:pt x="9" y="31"/>
                  </a:lnTo>
                  <a:lnTo>
                    <a:pt x="18" y="31"/>
                  </a:lnTo>
                  <a:lnTo>
                    <a:pt x="27" y="31"/>
                  </a:lnTo>
                  <a:lnTo>
                    <a:pt x="38" y="30"/>
                  </a:lnTo>
                  <a:lnTo>
                    <a:pt x="47" y="25"/>
                  </a:lnTo>
                  <a:lnTo>
                    <a:pt x="56" y="21"/>
                  </a:lnTo>
                  <a:lnTo>
                    <a:pt x="65" y="15"/>
                  </a:lnTo>
                  <a:lnTo>
                    <a:pt x="75" y="10"/>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1" name="Freeform 464"/>
            <p:cNvSpPr>
              <a:spLocks/>
            </p:cNvSpPr>
            <p:nvPr/>
          </p:nvSpPr>
          <p:spPr bwMode="auto">
            <a:xfrm>
              <a:off x="5060" y="3994"/>
              <a:ext cx="14" cy="17"/>
            </a:xfrm>
            <a:custGeom>
              <a:avLst/>
              <a:gdLst>
                <a:gd name="T0" fmla="*/ 1 w 29"/>
                <a:gd name="T1" fmla="*/ 0 h 35"/>
                <a:gd name="T2" fmla="*/ 1 w 29"/>
                <a:gd name="T3" fmla="*/ 0 h 35"/>
                <a:gd name="T4" fmla="*/ 1 w 29"/>
                <a:gd name="T5" fmla="*/ 0 h 35"/>
                <a:gd name="T6" fmla="*/ 1 w 29"/>
                <a:gd name="T7" fmla="*/ 1 h 35"/>
                <a:gd name="T8" fmla="*/ 0 w 29"/>
                <a:gd name="T9" fmla="*/ 2 h 35"/>
                <a:gd name="T10" fmla="*/ 0 w 29"/>
                <a:gd name="T11" fmla="*/ 3 h 35"/>
                <a:gd name="T12" fmla="*/ 1 w 29"/>
                <a:gd name="T13" fmla="*/ 4 h 35"/>
                <a:gd name="T14" fmla="*/ 1 w 29"/>
                <a:gd name="T15" fmla="*/ 3 h 35"/>
                <a:gd name="T16" fmla="*/ 2 w 29"/>
                <a:gd name="T17" fmla="*/ 2 h 35"/>
                <a:gd name="T18" fmla="*/ 3 w 29"/>
                <a:gd name="T19" fmla="*/ 1 h 35"/>
                <a:gd name="T20" fmla="*/ 3 w 29"/>
                <a:gd name="T21" fmla="*/ 0 h 35"/>
                <a:gd name="T22" fmla="*/ 3 w 29"/>
                <a:gd name="T23" fmla="*/ 0 h 35"/>
                <a:gd name="T24" fmla="*/ 1 w 2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35">
                  <a:moveTo>
                    <a:pt x="15" y="0"/>
                  </a:moveTo>
                  <a:lnTo>
                    <a:pt x="15" y="0"/>
                  </a:lnTo>
                  <a:lnTo>
                    <a:pt x="14" y="7"/>
                  </a:lnTo>
                  <a:lnTo>
                    <a:pt x="11" y="13"/>
                  </a:lnTo>
                  <a:lnTo>
                    <a:pt x="6" y="19"/>
                  </a:lnTo>
                  <a:lnTo>
                    <a:pt x="0" y="25"/>
                  </a:lnTo>
                  <a:lnTo>
                    <a:pt x="8" y="35"/>
                  </a:lnTo>
                  <a:lnTo>
                    <a:pt x="15" y="27"/>
                  </a:lnTo>
                  <a:lnTo>
                    <a:pt x="21" y="19"/>
                  </a:lnTo>
                  <a:lnTo>
                    <a:pt x="26" y="12"/>
                  </a:lnTo>
                  <a:lnTo>
                    <a:pt x="29" y="3"/>
                  </a:lnTo>
                  <a:lnTo>
                    <a:pt x="28" y="3"/>
                  </a:lnTo>
                  <a:lnTo>
                    <a:pt x="1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2" name="Freeform 465"/>
            <p:cNvSpPr>
              <a:spLocks/>
            </p:cNvSpPr>
            <p:nvPr/>
          </p:nvSpPr>
          <p:spPr bwMode="auto">
            <a:xfrm>
              <a:off x="5067" y="3977"/>
              <a:ext cx="8" cy="18"/>
            </a:xfrm>
            <a:custGeom>
              <a:avLst/>
              <a:gdLst>
                <a:gd name="T0" fmla="*/ 0 w 16"/>
                <a:gd name="T1" fmla="*/ 1 h 36"/>
                <a:gd name="T2" fmla="*/ 0 w 16"/>
                <a:gd name="T3" fmla="*/ 1 h 36"/>
                <a:gd name="T4" fmla="*/ 1 w 16"/>
                <a:gd name="T5" fmla="*/ 2 h 36"/>
                <a:gd name="T6" fmla="*/ 1 w 16"/>
                <a:gd name="T7" fmla="*/ 3 h 36"/>
                <a:gd name="T8" fmla="*/ 1 w 16"/>
                <a:gd name="T9" fmla="*/ 4 h 36"/>
                <a:gd name="T10" fmla="*/ 0 w 16"/>
                <a:gd name="T11" fmla="*/ 5 h 36"/>
                <a:gd name="T12" fmla="*/ 2 w 16"/>
                <a:gd name="T13" fmla="*/ 5 h 36"/>
                <a:gd name="T14" fmla="*/ 2 w 16"/>
                <a:gd name="T15" fmla="*/ 4 h 36"/>
                <a:gd name="T16" fmla="*/ 2 w 16"/>
                <a:gd name="T17" fmla="*/ 3 h 36"/>
                <a:gd name="T18" fmla="*/ 2 w 16"/>
                <a:gd name="T19" fmla="*/ 2 h 36"/>
                <a:gd name="T20" fmla="*/ 2 w 16"/>
                <a:gd name="T21" fmla="*/ 1 h 36"/>
                <a:gd name="T22" fmla="*/ 2 w 16"/>
                <a:gd name="T23" fmla="*/ 0 h 36"/>
                <a:gd name="T24" fmla="*/ 0 w 16"/>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36">
                  <a:moveTo>
                    <a:pt x="0" y="3"/>
                  </a:moveTo>
                  <a:lnTo>
                    <a:pt x="0" y="3"/>
                  </a:lnTo>
                  <a:lnTo>
                    <a:pt x="2" y="12"/>
                  </a:lnTo>
                  <a:lnTo>
                    <a:pt x="2" y="19"/>
                  </a:lnTo>
                  <a:lnTo>
                    <a:pt x="2" y="26"/>
                  </a:lnTo>
                  <a:lnTo>
                    <a:pt x="0" y="33"/>
                  </a:lnTo>
                  <a:lnTo>
                    <a:pt x="13" y="36"/>
                  </a:lnTo>
                  <a:lnTo>
                    <a:pt x="16" y="28"/>
                  </a:lnTo>
                  <a:lnTo>
                    <a:pt x="16" y="19"/>
                  </a:lnTo>
                  <a:lnTo>
                    <a:pt x="14" y="10"/>
                  </a:lnTo>
                  <a:lnTo>
                    <a:pt x="14" y="2"/>
                  </a:lnTo>
                  <a:lnTo>
                    <a:pt x="13"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3" name="Freeform 466"/>
            <p:cNvSpPr>
              <a:spLocks/>
            </p:cNvSpPr>
            <p:nvPr/>
          </p:nvSpPr>
          <p:spPr bwMode="auto">
            <a:xfrm>
              <a:off x="5060" y="3960"/>
              <a:ext cx="13" cy="19"/>
            </a:xfrm>
            <a:custGeom>
              <a:avLst/>
              <a:gdLst>
                <a:gd name="T0" fmla="*/ 0 w 28"/>
                <a:gd name="T1" fmla="*/ 1 h 37"/>
                <a:gd name="T2" fmla="*/ 0 w 28"/>
                <a:gd name="T3" fmla="*/ 1 h 37"/>
                <a:gd name="T4" fmla="*/ 1 w 28"/>
                <a:gd name="T5" fmla="*/ 3 h 37"/>
                <a:gd name="T6" fmla="*/ 1 w 28"/>
                <a:gd name="T7" fmla="*/ 5 h 37"/>
                <a:gd name="T8" fmla="*/ 3 w 28"/>
                <a:gd name="T9" fmla="*/ 5 h 37"/>
                <a:gd name="T10" fmla="*/ 2 w 28"/>
                <a:gd name="T11" fmla="*/ 3 h 37"/>
                <a:gd name="T12" fmla="*/ 1 w 28"/>
                <a:gd name="T13" fmla="*/ 0 h 37"/>
                <a:gd name="T14" fmla="*/ 1 w 28"/>
                <a:gd name="T15" fmla="*/ 1 h 37"/>
                <a:gd name="T16" fmla="*/ 0 w 28"/>
                <a:gd name="T17" fmla="*/ 1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7">
                  <a:moveTo>
                    <a:pt x="0" y="6"/>
                  </a:moveTo>
                  <a:lnTo>
                    <a:pt x="2" y="6"/>
                  </a:lnTo>
                  <a:lnTo>
                    <a:pt x="9" y="23"/>
                  </a:lnTo>
                  <a:lnTo>
                    <a:pt x="15" y="37"/>
                  </a:lnTo>
                  <a:lnTo>
                    <a:pt x="28" y="34"/>
                  </a:lnTo>
                  <a:lnTo>
                    <a:pt x="21" y="17"/>
                  </a:lnTo>
                  <a:lnTo>
                    <a:pt x="12" y="0"/>
                  </a:lnTo>
                  <a:lnTo>
                    <a:pt x="12" y="1"/>
                  </a:lnTo>
                  <a:lnTo>
                    <a:pt x="0"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4" name="Freeform 467"/>
            <p:cNvSpPr>
              <a:spLocks/>
            </p:cNvSpPr>
            <p:nvPr/>
          </p:nvSpPr>
          <p:spPr bwMode="auto">
            <a:xfrm>
              <a:off x="5051" y="3943"/>
              <a:ext cx="15" cy="20"/>
            </a:xfrm>
            <a:custGeom>
              <a:avLst/>
              <a:gdLst>
                <a:gd name="T0" fmla="*/ 0 w 29"/>
                <a:gd name="T1" fmla="*/ 1 h 40"/>
                <a:gd name="T2" fmla="*/ 0 w 29"/>
                <a:gd name="T3" fmla="*/ 1 h 40"/>
                <a:gd name="T4" fmla="*/ 2 w 29"/>
                <a:gd name="T5" fmla="*/ 3 h 40"/>
                <a:gd name="T6" fmla="*/ 3 w 29"/>
                <a:gd name="T7" fmla="*/ 5 h 40"/>
                <a:gd name="T8" fmla="*/ 4 w 29"/>
                <a:gd name="T9" fmla="*/ 5 h 40"/>
                <a:gd name="T10" fmla="*/ 3 w 29"/>
                <a:gd name="T11" fmla="*/ 3 h 40"/>
                <a:gd name="T12" fmla="*/ 2 w 29"/>
                <a:gd name="T13" fmla="*/ 1 h 40"/>
                <a:gd name="T14" fmla="*/ 2 w 29"/>
                <a:gd name="T15" fmla="*/ 0 h 40"/>
                <a:gd name="T16" fmla="*/ 0 w 29"/>
                <a:gd name="T17" fmla="*/ 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40">
                  <a:moveTo>
                    <a:pt x="0" y="5"/>
                  </a:moveTo>
                  <a:lnTo>
                    <a:pt x="0" y="4"/>
                  </a:lnTo>
                  <a:lnTo>
                    <a:pt x="9" y="22"/>
                  </a:lnTo>
                  <a:lnTo>
                    <a:pt x="17" y="40"/>
                  </a:lnTo>
                  <a:lnTo>
                    <a:pt x="29" y="35"/>
                  </a:lnTo>
                  <a:lnTo>
                    <a:pt x="20" y="17"/>
                  </a:lnTo>
                  <a:lnTo>
                    <a:pt x="12" y="1"/>
                  </a:lnTo>
                  <a:lnTo>
                    <a:pt x="12" y="0"/>
                  </a:lnTo>
                  <a:lnTo>
                    <a:pt x="0" y="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5" name="Freeform 468"/>
            <p:cNvSpPr>
              <a:spLocks/>
            </p:cNvSpPr>
            <p:nvPr/>
          </p:nvSpPr>
          <p:spPr bwMode="auto">
            <a:xfrm>
              <a:off x="5040" y="3908"/>
              <a:ext cx="17" cy="38"/>
            </a:xfrm>
            <a:custGeom>
              <a:avLst/>
              <a:gdLst>
                <a:gd name="T0" fmla="*/ 0 w 33"/>
                <a:gd name="T1" fmla="*/ 0 h 74"/>
                <a:gd name="T2" fmla="*/ 0 w 33"/>
                <a:gd name="T3" fmla="*/ 0 h 74"/>
                <a:gd name="T4" fmla="*/ 1 w 33"/>
                <a:gd name="T5" fmla="*/ 3 h 74"/>
                <a:gd name="T6" fmla="*/ 1 w 33"/>
                <a:gd name="T7" fmla="*/ 5 h 74"/>
                <a:gd name="T8" fmla="*/ 2 w 33"/>
                <a:gd name="T9" fmla="*/ 7 h 74"/>
                <a:gd name="T10" fmla="*/ 3 w 33"/>
                <a:gd name="T11" fmla="*/ 10 h 74"/>
                <a:gd name="T12" fmla="*/ 5 w 33"/>
                <a:gd name="T13" fmla="*/ 9 h 74"/>
                <a:gd name="T14" fmla="*/ 3 w 33"/>
                <a:gd name="T15" fmla="*/ 7 h 74"/>
                <a:gd name="T16" fmla="*/ 3 w 33"/>
                <a:gd name="T17" fmla="*/ 4 h 74"/>
                <a:gd name="T18" fmla="*/ 2 w 33"/>
                <a:gd name="T19" fmla="*/ 2 h 74"/>
                <a:gd name="T20" fmla="*/ 2 w 33"/>
                <a:gd name="T21" fmla="*/ 1 h 74"/>
                <a:gd name="T22" fmla="*/ 2 w 33"/>
                <a:gd name="T23" fmla="*/ 1 h 74"/>
                <a:gd name="T24" fmla="*/ 0 w 33"/>
                <a:gd name="T25" fmla="*/ 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74">
                  <a:moveTo>
                    <a:pt x="0" y="0"/>
                  </a:moveTo>
                  <a:lnTo>
                    <a:pt x="0" y="0"/>
                  </a:lnTo>
                  <a:lnTo>
                    <a:pt x="1" y="17"/>
                  </a:lnTo>
                  <a:lnTo>
                    <a:pt x="4" y="36"/>
                  </a:lnTo>
                  <a:lnTo>
                    <a:pt x="12" y="54"/>
                  </a:lnTo>
                  <a:lnTo>
                    <a:pt x="21" y="74"/>
                  </a:lnTo>
                  <a:lnTo>
                    <a:pt x="33" y="69"/>
                  </a:lnTo>
                  <a:lnTo>
                    <a:pt x="23" y="50"/>
                  </a:lnTo>
                  <a:lnTo>
                    <a:pt x="17" y="31"/>
                  </a:lnTo>
                  <a:lnTo>
                    <a:pt x="14" y="16"/>
                  </a:lnTo>
                  <a:lnTo>
                    <a:pt x="12" y="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6" name="Freeform 469"/>
            <p:cNvSpPr>
              <a:spLocks/>
            </p:cNvSpPr>
            <p:nvPr/>
          </p:nvSpPr>
          <p:spPr bwMode="auto">
            <a:xfrm>
              <a:off x="5040" y="3877"/>
              <a:ext cx="25" cy="32"/>
            </a:xfrm>
            <a:custGeom>
              <a:avLst/>
              <a:gdLst>
                <a:gd name="T0" fmla="*/ 5 w 49"/>
                <a:gd name="T1" fmla="*/ 0 h 64"/>
                <a:gd name="T2" fmla="*/ 5 w 49"/>
                <a:gd name="T3" fmla="*/ 0 h 64"/>
                <a:gd name="T4" fmla="*/ 4 w 49"/>
                <a:gd name="T5" fmla="*/ 1 h 64"/>
                <a:gd name="T6" fmla="*/ 3 w 49"/>
                <a:gd name="T7" fmla="*/ 2 h 64"/>
                <a:gd name="T8" fmla="*/ 3 w 49"/>
                <a:gd name="T9" fmla="*/ 3 h 64"/>
                <a:gd name="T10" fmla="*/ 2 w 49"/>
                <a:gd name="T11" fmla="*/ 4 h 64"/>
                <a:gd name="T12" fmla="*/ 1 w 49"/>
                <a:gd name="T13" fmla="*/ 5 h 64"/>
                <a:gd name="T14" fmla="*/ 1 w 49"/>
                <a:gd name="T15" fmla="*/ 6 h 64"/>
                <a:gd name="T16" fmla="*/ 1 w 49"/>
                <a:gd name="T17" fmla="*/ 7 h 64"/>
                <a:gd name="T18" fmla="*/ 0 w 49"/>
                <a:gd name="T19" fmla="*/ 8 h 64"/>
                <a:gd name="T20" fmla="*/ 2 w 49"/>
                <a:gd name="T21" fmla="*/ 8 h 64"/>
                <a:gd name="T22" fmla="*/ 2 w 49"/>
                <a:gd name="T23" fmla="*/ 8 h 64"/>
                <a:gd name="T24" fmla="*/ 2 w 49"/>
                <a:gd name="T25" fmla="*/ 7 h 64"/>
                <a:gd name="T26" fmla="*/ 3 w 49"/>
                <a:gd name="T27" fmla="*/ 6 h 64"/>
                <a:gd name="T28" fmla="*/ 3 w 49"/>
                <a:gd name="T29" fmla="*/ 5 h 64"/>
                <a:gd name="T30" fmla="*/ 4 w 49"/>
                <a:gd name="T31" fmla="*/ 4 h 64"/>
                <a:gd name="T32" fmla="*/ 5 w 49"/>
                <a:gd name="T33" fmla="*/ 3 h 64"/>
                <a:gd name="T34" fmla="*/ 6 w 49"/>
                <a:gd name="T35" fmla="*/ 3 h 64"/>
                <a:gd name="T36" fmla="*/ 7 w 49"/>
                <a:gd name="T37" fmla="*/ 2 h 64"/>
                <a:gd name="T38" fmla="*/ 7 w 49"/>
                <a:gd name="T39" fmla="*/ 2 h 64"/>
                <a:gd name="T40" fmla="*/ 5 w 49"/>
                <a:gd name="T41" fmla="*/ 0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64">
                  <a:moveTo>
                    <a:pt x="40" y="0"/>
                  </a:moveTo>
                  <a:lnTo>
                    <a:pt x="40" y="0"/>
                  </a:lnTo>
                  <a:lnTo>
                    <a:pt x="32" y="8"/>
                  </a:lnTo>
                  <a:lnTo>
                    <a:pt x="24" y="16"/>
                  </a:lnTo>
                  <a:lnTo>
                    <a:pt x="17" y="24"/>
                  </a:lnTo>
                  <a:lnTo>
                    <a:pt x="12" y="31"/>
                  </a:lnTo>
                  <a:lnTo>
                    <a:pt x="7" y="40"/>
                  </a:lnTo>
                  <a:lnTo>
                    <a:pt x="3" y="47"/>
                  </a:lnTo>
                  <a:lnTo>
                    <a:pt x="1" y="56"/>
                  </a:lnTo>
                  <a:lnTo>
                    <a:pt x="0" y="63"/>
                  </a:lnTo>
                  <a:lnTo>
                    <a:pt x="12" y="64"/>
                  </a:lnTo>
                  <a:lnTo>
                    <a:pt x="14" y="57"/>
                  </a:lnTo>
                  <a:lnTo>
                    <a:pt x="15" y="51"/>
                  </a:lnTo>
                  <a:lnTo>
                    <a:pt x="18" y="44"/>
                  </a:lnTo>
                  <a:lnTo>
                    <a:pt x="23" y="37"/>
                  </a:lnTo>
                  <a:lnTo>
                    <a:pt x="27" y="30"/>
                  </a:lnTo>
                  <a:lnTo>
                    <a:pt x="33" y="24"/>
                  </a:lnTo>
                  <a:lnTo>
                    <a:pt x="41" y="17"/>
                  </a:lnTo>
                  <a:lnTo>
                    <a:pt x="49"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7" name="Freeform 470"/>
            <p:cNvSpPr>
              <a:spLocks/>
            </p:cNvSpPr>
            <p:nvPr/>
          </p:nvSpPr>
          <p:spPr bwMode="auto">
            <a:xfrm>
              <a:off x="5060" y="3863"/>
              <a:ext cx="35" cy="19"/>
            </a:xfrm>
            <a:custGeom>
              <a:avLst/>
              <a:gdLst>
                <a:gd name="T0" fmla="*/ 9 w 68"/>
                <a:gd name="T1" fmla="*/ 0 h 37"/>
                <a:gd name="T2" fmla="*/ 9 w 68"/>
                <a:gd name="T3" fmla="*/ 0 h 37"/>
                <a:gd name="T4" fmla="*/ 7 w 68"/>
                <a:gd name="T5" fmla="*/ 1 h 37"/>
                <a:gd name="T6" fmla="*/ 4 w 68"/>
                <a:gd name="T7" fmla="*/ 1 h 37"/>
                <a:gd name="T8" fmla="*/ 2 w 68"/>
                <a:gd name="T9" fmla="*/ 3 h 37"/>
                <a:gd name="T10" fmla="*/ 0 w 68"/>
                <a:gd name="T11" fmla="*/ 4 h 37"/>
                <a:gd name="T12" fmla="*/ 2 w 68"/>
                <a:gd name="T13" fmla="*/ 5 h 37"/>
                <a:gd name="T14" fmla="*/ 3 w 68"/>
                <a:gd name="T15" fmla="*/ 4 h 37"/>
                <a:gd name="T16" fmla="*/ 5 w 68"/>
                <a:gd name="T17" fmla="*/ 3 h 37"/>
                <a:gd name="T18" fmla="*/ 7 w 68"/>
                <a:gd name="T19" fmla="*/ 2 h 37"/>
                <a:gd name="T20" fmla="*/ 9 w 68"/>
                <a:gd name="T21" fmla="*/ 2 h 37"/>
                <a:gd name="T22" fmla="*/ 9 w 68"/>
                <a:gd name="T23" fmla="*/ 2 h 37"/>
                <a:gd name="T24" fmla="*/ 9 w 68"/>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7">
                  <a:moveTo>
                    <a:pt x="67" y="0"/>
                  </a:moveTo>
                  <a:lnTo>
                    <a:pt x="67" y="0"/>
                  </a:lnTo>
                  <a:lnTo>
                    <a:pt x="48" y="2"/>
                  </a:lnTo>
                  <a:lnTo>
                    <a:pt x="32" y="8"/>
                  </a:lnTo>
                  <a:lnTo>
                    <a:pt x="16" y="17"/>
                  </a:lnTo>
                  <a:lnTo>
                    <a:pt x="0" y="27"/>
                  </a:lnTo>
                  <a:lnTo>
                    <a:pt x="9" y="37"/>
                  </a:lnTo>
                  <a:lnTo>
                    <a:pt x="22" y="27"/>
                  </a:lnTo>
                  <a:lnTo>
                    <a:pt x="38" y="20"/>
                  </a:lnTo>
                  <a:lnTo>
                    <a:pt x="53" y="14"/>
                  </a:lnTo>
                  <a:lnTo>
                    <a:pt x="68" y="11"/>
                  </a:lnTo>
                  <a:lnTo>
                    <a:pt x="6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8" name="Freeform 471"/>
            <p:cNvSpPr>
              <a:spLocks/>
            </p:cNvSpPr>
            <p:nvPr/>
          </p:nvSpPr>
          <p:spPr bwMode="auto">
            <a:xfrm>
              <a:off x="5094" y="3863"/>
              <a:ext cx="34" cy="10"/>
            </a:xfrm>
            <a:custGeom>
              <a:avLst/>
              <a:gdLst>
                <a:gd name="T0" fmla="*/ 9 w 67"/>
                <a:gd name="T1" fmla="*/ 2 h 20"/>
                <a:gd name="T2" fmla="*/ 9 w 67"/>
                <a:gd name="T3" fmla="*/ 2 h 20"/>
                <a:gd name="T4" fmla="*/ 7 w 67"/>
                <a:gd name="T5" fmla="*/ 1 h 20"/>
                <a:gd name="T6" fmla="*/ 5 w 67"/>
                <a:gd name="T7" fmla="*/ 1 h 20"/>
                <a:gd name="T8" fmla="*/ 3 w 67"/>
                <a:gd name="T9" fmla="*/ 0 h 20"/>
                <a:gd name="T10" fmla="*/ 0 w 67"/>
                <a:gd name="T11" fmla="*/ 1 h 20"/>
                <a:gd name="T12" fmla="*/ 1 w 67"/>
                <a:gd name="T13" fmla="*/ 2 h 20"/>
                <a:gd name="T14" fmla="*/ 3 w 67"/>
                <a:gd name="T15" fmla="*/ 2 h 20"/>
                <a:gd name="T16" fmla="*/ 5 w 67"/>
                <a:gd name="T17" fmla="*/ 2 h 20"/>
                <a:gd name="T18" fmla="*/ 6 w 67"/>
                <a:gd name="T19" fmla="*/ 2 h 20"/>
                <a:gd name="T20" fmla="*/ 8 w 67"/>
                <a:gd name="T21" fmla="*/ 3 h 20"/>
                <a:gd name="T22" fmla="*/ 8 w 67"/>
                <a:gd name="T23" fmla="*/ 3 h 20"/>
                <a:gd name="T24" fmla="*/ 9 w 67"/>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20">
                  <a:moveTo>
                    <a:pt x="67" y="10"/>
                  </a:moveTo>
                  <a:lnTo>
                    <a:pt x="67" y="10"/>
                  </a:lnTo>
                  <a:lnTo>
                    <a:pt x="52" y="4"/>
                  </a:lnTo>
                  <a:lnTo>
                    <a:pt x="35" y="2"/>
                  </a:lnTo>
                  <a:lnTo>
                    <a:pt x="17" y="0"/>
                  </a:lnTo>
                  <a:lnTo>
                    <a:pt x="0" y="2"/>
                  </a:lnTo>
                  <a:lnTo>
                    <a:pt x="1" y="13"/>
                  </a:lnTo>
                  <a:lnTo>
                    <a:pt x="17" y="12"/>
                  </a:lnTo>
                  <a:lnTo>
                    <a:pt x="33" y="13"/>
                  </a:lnTo>
                  <a:lnTo>
                    <a:pt x="47" y="16"/>
                  </a:lnTo>
                  <a:lnTo>
                    <a:pt x="62" y="20"/>
                  </a:lnTo>
                  <a:lnTo>
                    <a:pt x="67"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89" name="Freeform 472"/>
            <p:cNvSpPr>
              <a:spLocks/>
            </p:cNvSpPr>
            <p:nvPr/>
          </p:nvSpPr>
          <p:spPr bwMode="auto">
            <a:xfrm>
              <a:off x="5125" y="3868"/>
              <a:ext cx="28" cy="19"/>
            </a:xfrm>
            <a:custGeom>
              <a:avLst/>
              <a:gdLst>
                <a:gd name="T0" fmla="*/ 7 w 56"/>
                <a:gd name="T1" fmla="*/ 3 h 39"/>
                <a:gd name="T2" fmla="*/ 7 w 56"/>
                <a:gd name="T3" fmla="*/ 3 h 39"/>
                <a:gd name="T4" fmla="*/ 6 w 56"/>
                <a:gd name="T5" fmla="*/ 2 h 39"/>
                <a:gd name="T6" fmla="*/ 5 w 56"/>
                <a:gd name="T7" fmla="*/ 1 h 39"/>
                <a:gd name="T8" fmla="*/ 3 w 56"/>
                <a:gd name="T9" fmla="*/ 0 h 39"/>
                <a:gd name="T10" fmla="*/ 1 w 56"/>
                <a:gd name="T11" fmla="*/ 0 h 39"/>
                <a:gd name="T12" fmla="*/ 0 w 56"/>
                <a:gd name="T13" fmla="*/ 1 h 39"/>
                <a:gd name="T14" fmla="*/ 2 w 56"/>
                <a:gd name="T15" fmla="*/ 2 h 39"/>
                <a:gd name="T16" fmla="*/ 4 w 56"/>
                <a:gd name="T17" fmla="*/ 2 h 39"/>
                <a:gd name="T18" fmla="*/ 5 w 56"/>
                <a:gd name="T19" fmla="*/ 3 h 39"/>
                <a:gd name="T20" fmla="*/ 6 w 56"/>
                <a:gd name="T21" fmla="*/ 4 h 39"/>
                <a:gd name="T22" fmla="*/ 6 w 56"/>
                <a:gd name="T23" fmla="*/ 4 h 39"/>
                <a:gd name="T24" fmla="*/ 7 w 56"/>
                <a:gd name="T25" fmla="*/ 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 h="39">
                  <a:moveTo>
                    <a:pt x="56" y="30"/>
                  </a:moveTo>
                  <a:lnTo>
                    <a:pt x="56" y="30"/>
                  </a:lnTo>
                  <a:lnTo>
                    <a:pt x="45" y="22"/>
                  </a:lnTo>
                  <a:lnTo>
                    <a:pt x="33" y="13"/>
                  </a:lnTo>
                  <a:lnTo>
                    <a:pt x="19" y="6"/>
                  </a:lnTo>
                  <a:lnTo>
                    <a:pt x="5" y="0"/>
                  </a:lnTo>
                  <a:lnTo>
                    <a:pt x="0" y="10"/>
                  </a:lnTo>
                  <a:lnTo>
                    <a:pt x="14" y="17"/>
                  </a:lnTo>
                  <a:lnTo>
                    <a:pt x="26" y="23"/>
                  </a:lnTo>
                  <a:lnTo>
                    <a:pt x="37" y="30"/>
                  </a:lnTo>
                  <a:lnTo>
                    <a:pt x="46" y="39"/>
                  </a:lnTo>
                  <a:lnTo>
                    <a:pt x="56" y="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0" name="Freeform 473"/>
            <p:cNvSpPr>
              <a:spLocks/>
            </p:cNvSpPr>
            <p:nvPr/>
          </p:nvSpPr>
          <p:spPr bwMode="auto">
            <a:xfrm>
              <a:off x="5148" y="3883"/>
              <a:ext cx="22" cy="24"/>
            </a:xfrm>
            <a:custGeom>
              <a:avLst/>
              <a:gdLst>
                <a:gd name="T0" fmla="*/ 6 w 43"/>
                <a:gd name="T1" fmla="*/ 5 h 49"/>
                <a:gd name="T2" fmla="*/ 6 w 43"/>
                <a:gd name="T3" fmla="*/ 5 h 49"/>
                <a:gd name="T4" fmla="*/ 5 w 43"/>
                <a:gd name="T5" fmla="*/ 4 h 49"/>
                <a:gd name="T6" fmla="*/ 4 w 43"/>
                <a:gd name="T7" fmla="*/ 2 h 49"/>
                <a:gd name="T8" fmla="*/ 3 w 43"/>
                <a:gd name="T9" fmla="*/ 1 h 49"/>
                <a:gd name="T10" fmla="*/ 2 w 43"/>
                <a:gd name="T11" fmla="*/ 0 h 49"/>
                <a:gd name="T12" fmla="*/ 0 w 43"/>
                <a:gd name="T13" fmla="*/ 1 h 49"/>
                <a:gd name="T14" fmla="*/ 2 w 43"/>
                <a:gd name="T15" fmla="*/ 2 h 49"/>
                <a:gd name="T16" fmla="*/ 3 w 43"/>
                <a:gd name="T17" fmla="*/ 3 h 49"/>
                <a:gd name="T18" fmla="*/ 4 w 43"/>
                <a:gd name="T19" fmla="*/ 4 h 49"/>
                <a:gd name="T20" fmla="*/ 4 w 43"/>
                <a:gd name="T21" fmla="*/ 6 h 49"/>
                <a:gd name="T22" fmla="*/ 4 w 43"/>
                <a:gd name="T23" fmla="*/ 6 h 49"/>
                <a:gd name="T24" fmla="*/ 6 w 43"/>
                <a:gd name="T25" fmla="*/ 5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9">
                  <a:moveTo>
                    <a:pt x="43" y="43"/>
                  </a:moveTo>
                  <a:lnTo>
                    <a:pt x="43" y="43"/>
                  </a:lnTo>
                  <a:lnTo>
                    <a:pt x="36" y="32"/>
                  </a:lnTo>
                  <a:lnTo>
                    <a:pt x="28" y="20"/>
                  </a:lnTo>
                  <a:lnTo>
                    <a:pt x="19" y="10"/>
                  </a:lnTo>
                  <a:lnTo>
                    <a:pt x="10" y="0"/>
                  </a:lnTo>
                  <a:lnTo>
                    <a:pt x="0" y="9"/>
                  </a:lnTo>
                  <a:lnTo>
                    <a:pt x="10" y="17"/>
                  </a:lnTo>
                  <a:lnTo>
                    <a:pt x="17" y="27"/>
                  </a:lnTo>
                  <a:lnTo>
                    <a:pt x="25" y="39"/>
                  </a:lnTo>
                  <a:lnTo>
                    <a:pt x="31" y="49"/>
                  </a:lnTo>
                  <a:lnTo>
                    <a:pt x="43"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1" name="Freeform 474"/>
            <p:cNvSpPr>
              <a:spLocks/>
            </p:cNvSpPr>
            <p:nvPr/>
          </p:nvSpPr>
          <p:spPr bwMode="auto">
            <a:xfrm>
              <a:off x="5163" y="3904"/>
              <a:ext cx="13" cy="27"/>
            </a:xfrm>
            <a:custGeom>
              <a:avLst/>
              <a:gdLst>
                <a:gd name="T0" fmla="*/ 3 w 26"/>
                <a:gd name="T1" fmla="*/ 6 h 53"/>
                <a:gd name="T2" fmla="*/ 4 w 26"/>
                <a:gd name="T3" fmla="*/ 6 h 53"/>
                <a:gd name="T4" fmla="*/ 3 w 26"/>
                <a:gd name="T5" fmla="*/ 5 h 53"/>
                <a:gd name="T6" fmla="*/ 3 w 26"/>
                <a:gd name="T7" fmla="*/ 4 h 53"/>
                <a:gd name="T8" fmla="*/ 3 w 26"/>
                <a:gd name="T9" fmla="*/ 2 h 53"/>
                <a:gd name="T10" fmla="*/ 2 w 26"/>
                <a:gd name="T11" fmla="*/ 0 h 53"/>
                <a:gd name="T12" fmla="*/ 0 w 26"/>
                <a:gd name="T13" fmla="*/ 1 h 53"/>
                <a:gd name="T14" fmla="*/ 1 w 26"/>
                <a:gd name="T15" fmla="*/ 2 h 53"/>
                <a:gd name="T16" fmla="*/ 2 w 26"/>
                <a:gd name="T17" fmla="*/ 4 h 53"/>
                <a:gd name="T18" fmla="*/ 2 w 26"/>
                <a:gd name="T19" fmla="*/ 5 h 53"/>
                <a:gd name="T20" fmla="*/ 2 w 26"/>
                <a:gd name="T21" fmla="*/ 6 h 53"/>
                <a:gd name="T22" fmla="*/ 3 w 26"/>
                <a:gd name="T23" fmla="*/ 7 h 53"/>
                <a:gd name="T24" fmla="*/ 2 w 26"/>
                <a:gd name="T25" fmla="*/ 6 h 53"/>
                <a:gd name="T26" fmla="*/ 2 w 26"/>
                <a:gd name="T27" fmla="*/ 7 h 53"/>
                <a:gd name="T28" fmla="*/ 2 w 26"/>
                <a:gd name="T29" fmla="*/ 7 h 53"/>
                <a:gd name="T30" fmla="*/ 3 w 26"/>
                <a:gd name="T31" fmla="*/ 7 h 53"/>
                <a:gd name="T32" fmla="*/ 3 w 26"/>
                <a:gd name="T33" fmla="*/ 7 h 53"/>
                <a:gd name="T34" fmla="*/ 3 w 26"/>
                <a:gd name="T35" fmla="*/ 7 h 53"/>
                <a:gd name="T36" fmla="*/ 3 w 26"/>
                <a:gd name="T37" fmla="*/ 7 h 53"/>
                <a:gd name="T38" fmla="*/ 3 w 26"/>
                <a:gd name="T39" fmla="*/ 7 h 53"/>
                <a:gd name="T40" fmla="*/ 4 w 26"/>
                <a:gd name="T41" fmla="*/ 6 h 53"/>
                <a:gd name="T42" fmla="*/ 3 w 26"/>
                <a:gd name="T43" fmla="*/ 6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53">
                  <a:moveTo>
                    <a:pt x="20" y="42"/>
                  </a:moveTo>
                  <a:lnTo>
                    <a:pt x="26" y="47"/>
                  </a:lnTo>
                  <a:lnTo>
                    <a:pt x="24" y="36"/>
                  </a:lnTo>
                  <a:lnTo>
                    <a:pt x="21" y="25"/>
                  </a:lnTo>
                  <a:lnTo>
                    <a:pt x="18" y="12"/>
                  </a:lnTo>
                  <a:lnTo>
                    <a:pt x="12" y="0"/>
                  </a:lnTo>
                  <a:lnTo>
                    <a:pt x="0" y="6"/>
                  </a:lnTo>
                  <a:lnTo>
                    <a:pt x="6" y="16"/>
                  </a:lnTo>
                  <a:lnTo>
                    <a:pt x="9" y="27"/>
                  </a:lnTo>
                  <a:lnTo>
                    <a:pt x="12" y="37"/>
                  </a:lnTo>
                  <a:lnTo>
                    <a:pt x="12" y="47"/>
                  </a:lnTo>
                  <a:lnTo>
                    <a:pt x="18" y="53"/>
                  </a:lnTo>
                  <a:lnTo>
                    <a:pt x="12" y="47"/>
                  </a:lnTo>
                  <a:lnTo>
                    <a:pt x="14" y="50"/>
                  </a:lnTo>
                  <a:lnTo>
                    <a:pt x="15" y="52"/>
                  </a:lnTo>
                  <a:lnTo>
                    <a:pt x="17" y="53"/>
                  </a:lnTo>
                  <a:lnTo>
                    <a:pt x="20" y="53"/>
                  </a:lnTo>
                  <a:lnTo>
                    <a:pt x="21" y="53"/>
                  </a:lnTo>
                  <a:lnTo>
                    <a:pt x="23" y="52"/>
                  </a:lnTo>
                  <a:lnTo>
                    <a:pt x="24" y="50"/>
                  </a:lnTo>
                  <a:lnTo>
                    <a:pt x="26" y="47"/>
                  </a:lnTo>
                  <a:lnTo>
                    <a:pt x="20" y="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2" name="Freeform 475"/>
            <p:cNvSpPr>
              <a:spLocks/>
            </p:cNvSpPr>
            <p:nvPr/>
          </p:nvSpPr>
          <p:spPr bwMode="auto">
            <a:xfrm>
              <a:off x="5173" y="3925"/>
              <a:ext cx="15" cy="7"/>
            </a:xfrm>
            <a:custGeom>
              <a:avLst/>
              <a:gdLst>
                <a:gd name="T0" fmla="*/ 3 w 31"/>
                <a:gd name="T1" fmla="*/ 1 h 14"/>
                <a:gd name="T2" fmla="*/ 3 w 31"/>
                <a:gd name="T3" fmla="*/ 1 h 14"/>
                <a:gd name="T4" fmla="*/ 0 w 31"/>
                <a:gd name="T5" fmla="*/ 0 h 14"/>
                <a:gd name="T6" fmla="*/ 0 w 31"/>
                <a:gd name="T7" fmla="*/ 2 h 14"/>
                <a:gd name="T8" fmla="*/ 2 w 31"/>
                <a:gd name="T9" fmla="*/ 2 h 14"/>
                <a:gd name="T10" fmla="*/ 3 w 31"/>
                <a:gd name="T11" fmla="*/ 1 h 14"/>
                <a:gd name="T12" fmla="*/ 2 w 31"/>
                <a:gd name="T13" fmla="*/ 2 h 14"/>
                <a:gd name="T14" fmla="*/ 3 w 31"/>
                <a:gd name="T15" fmla="*/ 2 h 14"/>
                <a:gd name="T16" fmla="*/ 3 w 31"/>
                <a:gd name="T17" fmla="*/ 2 h 14"/>
                <a:gd name="T18" fmla="*/ 3 w 31"/>
                <a:gd name="T19" fmla="*/ 2 h 14"/>
                <a:gd name="T20" fmla="*/ 3 w 31"/>
                <a:gd name="T21" fmla="*/ 2 h 14"/>
                <a:gd name="T22" fmla="*/ 3 w 31"/>
                <a:gd name="T23" fmla="*/ 1 h 14"/>
                <a:gd name="T24" fmla="*/ 3 w 31"/>
                <a:gd name="T25" fmla="*/ 1 h 14"/>
                <a:gd name="T26" fmla="*/ 3 w 31"/>
                <a:gd name="T27" fmla="*/ 1 h 14"/>
                <a:gd name="T28" fmla="*/ 3 w 31"/>
                <a:gd name="T29" fmla="*/ 1 h 14"/>
                <a:gd name="T30" fmla="*/ 3 w 31"/>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14">
                  <a:moveTo>
                    <a:pt x="28" y="4"/>
                  </a:moveTo>
                  <a:lnTo>
                    <a:pt x="25" y="3"/>
                  </a:lnTo>
                  <a:lnTo>
                    <a:pt x="2" y="0"/>
                  </a:lnTo>
                  <a:lnTo>
                    <a:pt x="0" y="11"/>
                  </a:lnTo>
                  <a:lnTo>
                    <a:pt x="23" y="14"/>
                  </a:lnTo>
                  <a:lnTo>
                    <a:pt x="28" y="4"/>
                  </a:lnTo>
                  <a:lnTo>
                    <a:pt x="23" y="14"/>
                  </a:lnTo>
                  <a:lnTo>
                    <a:pt x="26" y="14"/>
                  </a:lnTo>
                  <a:lnTo>
                    <a:pt x="28" y="14"/>
                  </a:lnTo>
                  <a:lnTo>
                    <a:pt x="29" y="11"/>
                  </a:lnTo>
                  <a:lnTo>
                    <a:pt x="31" y="10"/>
                  </a:lnTo>
                  <a:lnTo>
                    <a:pt x="31" y="7"/>
                  </a:lnTo>
                  <a:lnTo>
                    <a:pt x="29" y="5"/>
                  </a:lnTo>
                  <a:lnTo>
                    <a:pt x="28" y="4"/>
                  </a:lnTo>
                  <a:lnTo>
                    <a:pt x="25" y="3"/>
                  </a:lnTo>
                  <a:lnTo>
                    <a:pt x="28" y="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3" name="Freeform 476"/>
            <p:cNvSpPr>
              <a:spLocks/>
            </p:cNvSpPr>
            <p:nvPr/>
          </p:nvSpPr>
          <p:spPr bwMode="auto">
            <a:xfrm>
              <a:off x="5183" y="3927"/>
              <a:ext cx="8" cy="9"/>
            </a:xfrm>
            <a:custGeom>
              <a:avLst/>
              <a:gdLst>
                <a:gd name="T0" fmla="*/ 1 w 17"/>
                <a:gd name="T1" fmla="*/ 2 h 17"/>
                <a:gd name="T2" fmla="*/ 1 w 17"/>
                <a:gd name="T3" fmla="*/ 1 h 17"/>
                <a:gd name="T4" fmla="*/ 1 w 17"/>
                <a:gd name="T5" fmla="*/ 0 h 17"/>
                <a:gd name="T6" fmla="*/ 0 w 17"/>
                <a:gd name="T7" fmla="*/ 2 h 17"/>
                <a:gd name="T8" fmla="*/ 0 w 17"/>
                <a:gd name="T9" fmla="*/ 2 h 17"/>
                <a:gd name="T10" fmla="*/ 1 w 17"/>
                <a:gd name="T11" fmla="*/ 2 h 17"/>
                <a:gd name="T12" fmla="*/ 0 w 17"/>
                <a:gd name="T13" fmla="*/ 2 h 17"/>
                <a:gd name="T14" fmla="*/ 1 w 17"/>
                <a:gd name="T15" fmla="*/ 2 h 17"/>
                <a:gd name="T16" fmla="*/ 1 w 17"/>
                <a:gd name="T17" fmla="*/ 3 h 17"/>
                <a:gd name="T18" fmla="*/ 1 w 17"/>
                <a:gd name="T19" fmla="*/ 2 h 17"/>
                <a:gd name="T20" fmla="*/ 1 w 17"/>
                <a:gd name="T21" fmla="*/ 2 h 17"/>
                <a:gd name="T22" fmla="*/ 2 w 17"/>
                <a:gd name="T23" fmla="*/ 2 h 17"/>
                <a:gd name="T24" fmla="*/ 2 w 17"/>
                <a:gd name="T25" fmla="*/ 2 h 17"/>
                <a:gd name="T26" fmla="*/ 2 w 17"/>
                <a:gd name="T27" fmla="*/ 2 h 17"/>
                <a:gd name="T28" fmla="*/ 1 w 17"/>
                <a:gd name="T29" fmla="*/ 1 h 17"/>
                <a:gd name="T30" fmla="*/ 1 w 17"/>
                <a:gd name="T31" fmla="*/ 2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7">
                  <a:moveTo>
                    <a:pt x="14" y="14"/>
                  </a:moveTo>
                  <a:lnTo>
                    <a:pt x="15" y="6"/>
                  </a:lnTo>
                  <a:lnTo>
                    <a:pt x="8" y="0"/>
                  </a:lnTo>
                  <a:lnTo>
                    <a:pt x="0" y="9"/>
                  </a:lnTo>
                  <a:lnTo>
                    <a:pt x="6" y="14"/>
                  </a:lnTo>
                  <a:lnTo>
                    <a:pt x="14" y="14"/>
                  </a:lnTo>
                  <a:lnTo>
                    <a:pt x="6" y="14"/>
                  </a:lnTo>
                  <a:lnTo>
                    <a:pt x="9" y="16"/>
                  </a:lnTo>
                  <a:lnTo>
                    <a:pt x="11" y="17"/>
                  </a:lnTo>
                  <a:lnTo>
                    <a:pt x="14" y="16"/>
                  </a:lnTo>
                  <a:lnTo>
                    <a:pt x="15" y="14"/>
                  </a:lnTo>
                  <a:lnTo>
                    <a:pt x="17" y="13"/>
                  </a:lnTo>
                  <a:lnTo>
                    <a:pt x="17" y="10"/>
                  </a:lnTo>
                  <a:lnTo>
                    <a:pt x="17" y="9"/>
                  </a:lnTo>
                  <a:lnTo>
                    <a:pt x="15" y="6"/>
                  </a:lnTo>
                  <a:lnTo>
                    <a:pt x="1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4" name="Freeform 477"/>
            <p:cNvSpPr>
              <a:spLocks/>
            </p:cNvSpPr>
            <p:nvPr/>
          </p:nvSpPr>
          <p:spPr bwMode="auto">
            <a:xfrm>
              <a:off x="5140" y="3930"/>
              <a:ext cx="49" cy="41"/>
            </a:xfrm>
            <a:custGeom>
              <a:avLst/>
              <a:gdLst>
                <a:gd name="T0" fmla="*/ 0 w 99"/>
                <a:gd name="T1" fmla="*/ 10 h 81"/>
                <a:gd name="T2" fmla="*/ 1 w 99"/>
                <a:gd name="T3" fmla="*/ 10 h 81"/>
                <a:gd name="T4" fmla="*/ 12 w 99"/>
                <a:gd name="T5" fmla="*/ 1 h 81"/>
                <a:gd name="T6" fmla="*/ 11 w 99"/>
                <a:gd name="T7" fmla="*/ 0 h 81"/>
                <a:gd name="T8" fmla="*/ 0 w 99"/>
                <a:gd name="T9" fmla="*/ 9 h 81"/>
                <a:gd name="T10" fmla="*/ 0 w 99"/>
                <a:gd name="T11" fmla="*/ 10 h 81"/>
                <a:gd name="T12" fmla="*/ 0 w 99"/>
                <a:gd name="T13" fmla="*/ 9 h 81"/>
                <a:gd name="T14" fmla="*/ 0 w 99"/>
                <a:gd name="T15" fmla="*/ 10 h 81"/>
                <a:gd name="T16" fmla="*/ 0 w 99"/>
                <a:gd name="T17" fmla="*/ 10 h 81"/>
                <a:gd name="T18" fmla="*/ 0 w 99"/>
                <a:gd name="T19" fmla="*/ 10 h 81"/>
                <a:gd name="T20" fmla="*/ 0 w 99"/>
                <a:gd name="T21" fmla="*/ 10 h 81"/>
                <a:gd name="T22" fmla="*/ 0 w 99"/>
                <a:gd name="T23" fmla="*/ 11 h 81"/>
                <a:gd name="T24" fmla="*/ 0 w 99"/>
                <a:gd name="T25" fmla="*/ 11 h 81"/>
                <a:gd name="T26" fmla="*/ 0 w 99"/>
                <a:gd name="T27" fmla="*/ 11 h 81"/>
                <a:gd name="T28" fmla="*/ 1 w 99"/>
                <a:gd name="T29" fmla="*/ 10 h 81"/>
                <a:gd name="T30" fmla="*/ 0 w 99"/>
                <a:gd name="T31" fmla="*/ 10 h 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1">
                  <a:moveTo>
                    <a:pt x="3" y="80"/>
                  </a:moveTo>
                  <a:lnTo>
                    <a:pt x="10" y="80"/>
                  </a:lnTo>
                  <a:lnTo>
                    <a:pt x="99" y="8"/>
                  </a:lnTo>
                  <a:lnTo>
                    <a:pt x="91" y="0"/>
                  </a:lnTo>
                  <a:lnTo>
                    <a:pt x="3" y="71"/>
                  </a:lnTo>
                  <a:lnTo>
                    <a:pt x="3" y="80"/>
                  </a:lnTo>
                  <a:lnTo>
                    <a:pt x="3" y="71"/>
                  </a:lnTo>
                  <a:lnTo>
                    <a:pt x="1" y="73"/>
                  </a:lnTo>
                  <a:lnTo>
                    <a:pt x="0" y="76"/>
                  </a:lnTo>
                  <a:lnTo>
                    <a:pt x="0" y="77"/>
                  </a:lnTo>
                  <a:lnTo>
                    <a:pt x="1" y="80"/>
                  </a:lnTo>
                  <a:lnTo>
                    <a:pt x="3" y="81"/>
                  </a:lnTo>
                  <a:lnTo>
                    <a:pt x="6" y="81"/>
                  </a:lnTo>
                  <a:lnTo>
                    <a:pt x="7" y="81"/>
                  </a:lnTo>
                  <a:lnTo>
                    <a:pt x="10" y="80"/>
                  </a:lnTo>
                  <a:lnTo>
                    <a:pt x="3" y="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5" name="Freeform 478"/>
            <p:cNvSpPr>
              <a:spLocks/>
            </p:cNvSpPr>
            <p:nvPr/>
          </p:nvSpPr>
          <p:spPr bwMode="auto">
            <a:xfrm>
              <a:off x="5136" y="3961"/>
              <a:ext cx="9" cy="9"/>
            </a:xfrm>
            <a:custGeom>
              <a:avLst/>
              <a:gdLst>
                <a:gd name="T0" fmla="*/ 1 w 18"/>
                <a:gd name="T1" fmla="*/ 1 h 17"/>
                <a:gd name="T2" fmla="*/ 1 w 18"/>
                <a:gd name="T3" fmla="*/ 2 h 17"/>
                <a:gd name="T4" fmla="*/ 2 w 18"/>
                <a:gd name="T5" fmla="*/ 3 h 17"/>
                <a:gd name="T6" fmla="*/ 3 w 18"/>
                <a:gd name="T7" fmla="*/ 1 h 17"/>
                <a:gd name="T8" fmla="*/ 2 w 18"/>
                <a:gd name="T9" fmla="*/ 1 h 17"/>
                <a:gd name="T10" fmla="*/ 1 w 18"/>
                <a:gd name="T11" fmla="*/ 1 h 17"/>
                <a:gd name="T12" fmla="*/ 2 w 18"/>
                <a:gd name="T13" fmla="*/ 1 h 17"/>
                <a:gd name="T14" fmla="*/ 2 w 18"/>
                <a:gd name="T15" fmla="*/ 0 h 17"/>
                <a:gd name="T16" fmla="*/ 1 w 18"/>
                <a:gd name="T17" fmla="*/ 0 h 17"/>
                <a:gd name="T18" fmla="*/ 1 w 18"/>
                <a:gd name="T19" fmla="*/ 0 h 17"/>
                <a:gd name="T20" fmla="*/ 1 w 18"/>
                <a:gd name="T21" fmla="*/ 1 h 17"/>
                <a:gd name="T22" fmla="*/ 0 w 18"/>
                <a:gd name="T23" fmla="*/ 1 h 17"/>
                <a:gd name="T24" fmla="*/ 0 w 18"/>
                <a:gd name="T25" fmla="*/ 1 h 17"/>
                <a:gd name="T26" fmla="*/ 0 w 18"/>
                <a:gd name="T27" fmla="*/ 1 h 17"/>
                <a:gd name="T28" fmla="*/ 1 w 18"/>
                <a:gd name="T29" fmla="*/ 2 h 17"/>
                <a:gd name="T30" fmla="*/ 1 w 18"/>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 h="17">
                  <a:moveTo>
                    <a:pt x="1" y="3"/>
                  </a:moveTo>
                  <a:lnTo>
                    <a:pt x="1" y="10"/>
                  </a:lnTo>
                  <a:lnTo>
                    <a:pt x="11" y="17"/>
                  </a:lnTo>
                  <a:lnTo>
                    <a:pt x="18" y="8"/>
                  </a:lnTo>
                  <a:lnTo>
                    <a:pt x="11" y="1"/>
                  </a:lnTo>
                  <a:lnTo>
                    <a:pt x="1" y="3"/>
                  </a:lnTo>
                  <a:lnTo>
                    <a:pt x="11" y="1"/>
                  </a:lnTo>
                  <a:lnTo>
                    <a:pt x="9" y="0"/>
                  </a:lnTo>
                  <a:lnTo>
                    <a:pt x="6" y="0"/>
                  </a:lnTo>
                  <a:lnTo>
                    <a:pt x="3" y="0"/>
                  </a:lnTo>
                  <a:lnTo>
                    <a:pt x="1" y="1"/>
                  </a:lnTo>
                  <a:lnTo>
                    <a:pt x="0" y="4"/>
                  </a:lnTo>
                  <a:lnTo>
                    <a:pt x="0" y="6"/>
                  </a:lnTo>
                  <a:lnTo>
                    <a:pt x="0" y="8"/>
                  </a:lnTo>
                  <a:lnTo>
                    <a:pt x="1" y="10"/>
                  </a:lnTo>
                  <a:lnTo>
                    <a:pt x="1"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6" name="Freeform 479"/>
            <p:cNvSpPr>
              <a:spLocks/>
            </p:cNvSpPr>
            <p:nvPr/>
          </p:nvSpPr>
          <p:spPr bwMode="auto">
            <a:xfrm>
              <a:off x="5137" y="3938"/>
              <a:ext cx="21" cy="28"/>
            </a:xfrm>
            <a:custGeom>
              <a:avLst/>
              <a:gdLst>
                <a:gd name="T0" fmla="*/ 3 w 43"/>
                <a:gd name="T1" fmla="*/ 0 h 54"/>
                <a:gd name="T2" fmla="*/ 3 w 43"/>
                <a:gd name="T3" fmla="*/ 0 h 54"/>
                <a:gd name="T4" fmla="*/ 3 w 43"/>
                <a:gd name="T5" fmla="*/ 2 h 54"/>
                <a:gd name="T6" fmla="*/ 2 w 43"/>
                <a:gd name="T7" fmla="*/ 3 h 54"/>
                <a:gd name="T8" fmla="*/ 1 w 43"/>
                <a:gd name="T9" fmla="*/ 5 h 54"/>
                <a:gd name="T10" fmla="*/ 0 w 43"/>
                <a:gd name="T11" fmla="*/ 7 h 54"/>
                <a:gd name="T12" fmla="*/ 1 w 43"/>
                <a:gd name="T13" fmla="*/ 8 h 54"/>
                <a:gd name="T14" fmla="*/ 2 w 43"/>
                <a:gd name="T15" fmla="*/ 6 h 54"/>
                <a:gd name="T16" fmla="*/ 3 w 43"/>
                <a:gd name="T17" fmla="*/ 4 h 54"/>
                <a:gd name="T18" fmla="*/ 4 w 43"/>
                <a:gd name="T19" fmla="*/ 3 h 54"/>
                <a:gd name="T20" fmla="*/ 5 w 43"/>
                <a:gd name="T21" fmla="*/ 1 h 54"/>
                <a:gd name="T22" fmla="*/ 5 w 43"/>
                <a:gd name="T23" fmla="*/ 1 h 54"/>
                <a:gd name="T24" fmla="*/ 3 w 4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54">
                  <a:moveTo>
                    <a:pt x="31" y="0"/>
                  </a:moveTo>
                  <a:lnTo>
                    <a:pt x="31" y="0"/>
                  </a:lnTo>
                  <a:lnTo>
                    <a:pt x="25" y="11"/>
                  </a:lnTo>
                  <a:lnTo>
                    <a:pt x="17" y="23"/>
                  </a:lnTo>
                  <a:lnTo>
                    <a:pt x="10" y="36"/>
                  </a:lnTo>
                  <a:lnTo>
                    <a:pt x="0" y="49"/>
                  </a:lnTo>
                  <a:lnTo>
                    <a:pt x="11" y="54"/>
                  </a:lnTo>
                  <a:lnTo>
                    <a:pt x="20" y="41"/>
                  </a:lnTo>
                  <a:lnTo>
                    <a:pt x="29" y="29"/>
                  </a:lnTo>
                  <a:lnTo>
                    <a:pt x="37" y="17"/>
                  </a:lnTo>
                  <a:lnTo>
                    <a:pt x="43" y="6"/>
                  </a:lnTo>
                  <a:lnTo>
                    <a:pt x="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7" name="Freeform 480"/>
            <p:cNvSpPr>
              <a:spLocks/>
            </p:cNvSpPr>
            <p:nvPr/>
          </p:nvSpPr>
          <p:spPr bwMode="auto">
            <a:xfrm>
              <a:off x="5152" y="3916"/>
              <a:ext cx="12" cy="25"/>
            </a:xfrm>
            <a:custGeom>
              <a:avLst/>
              <a:gdLst>
                <a:gd name="T0" fmla="*/ 2 w 24"/>
                <a:gd name="T1" fmla="*/ 0 h 52"/>
                <a:gd name="T2" fmla="*/ 2 w 24"/>
                <a:gd name="T3" fmla="*/ 0 h 52"/>
                <a:gd name="T4" fmla="*/ 2 w 24"/>
                <a:gd name="T5" fmla="*/ 1 h 52"/>
                <a:gd name="T6" fmla="*/ 2 w 24"/>
                <a:gd name="T7" fmla="*/ 2 h 52"/>
                <a:gd name="T8" fmla="*/ 1 w 24"/>
                <a:gd name="T9" fmla="*/ 4 h 52"/>
                <a:gd name="T10" fmla="*/ 0 w 24"/>
                <a:gd name="T11" fmla="*/ 5 h 52"/>
                <a:gd name="T12" fmla="*/ 2 w 24"/>
                <a:gd name="T13" fmla="*/ 6 h 52"/>
                <a:gd name="T14" fmla="*/ 3 w 24"/>
                <a:gd name="T15" fmla="*/ 4 h 52"/>
                <a:gd name="T16" fmla="*/ 3 w 24"/>
                <a:gd name="T17" fmla="*/ 3 h 52"/>
                <a:gd name="T18" fmla="*/ 3 w 24"/>
                <a:gd name="T19" fmla="*/ 1 h 52"/>
                <a:gd name="T20" fmla="*/ 3 w 24"/>
                <a:gd name="T21" fmla="*/ 0 h 52"/>
                <a:gd name="T22" fmla="*/ 3 w 24"/>
                <a:gd name="T23" fmla="*/ 0 h 52"/>
                <a:gd name="T24" fmla="*/ 2 w 24"/>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52">
                  <a:moveTo>
                    <a:pt x="11" y="0"/>
                  </a:moveTo>
                  <a:lnTo>
                    <a:pt x="11" y="0"/>
                  </a:lnTo>
                  <a:lnTo>
                    <a:pt x="11" y="12"/>
                  </a:lnTo>
                  <a:lnTo>
                    <a:pt x="9" y="23"/>
                  </a:lnTo>
                  <a:lnTo>
                    <a:pt x="6" y="35"/>
                  </a:lnTo>
                  <a:lnTo>
                    <a:pt x="0" y="46"/>
                  </a:lnTo>
                  <a:lnTo>
                    <a:pt x="12" y="52"/>
                  </a:lnTo>
                  <a:lnTo>
                    <a:pt x="18" y="39"/>
                  </a:lnTo>
                  <a:lnTo>
                    <a:pt x="21" y="26"/>
                  </a:lnTo>
                  <a:lnTo>
                    <a:pt x="24" y="13"/>
                  </a:lnTo>
                  <a:lnTo>
                    <a:pt x="24" y="0"/>
                  </a:lnTo>
                  <a:lnTo>
                    <a:pt x="1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8" name="Freeform 481"/>
            <p:cNvSpPr>
              <a:spLocks/>
            </p:cNvSpPr>
            <p:nvPr/>
          </p:nvSpPr>
          <p:spPr bwMode="auto">
            <a:xfrm>
              <a:off x="5147" y="3891"/>
              <a:ext cx="17" cy="25"/>
            </a:xfrm>
            <a:custGeom>
              <a:avLst/>
              <a:gdLst>
                <a:gd name="T0" fmla="*/ 0 w 33"/>
                <a:gd name="T1" fmla="*/ 1 h 49"/>
                <a:gd name="T2" fmla="*/ 0 w 33"/>
                <a:gd name="T3" fmla="*/ 1 h 49"/>
                <a:gd name="T4" fmla="*/ 1 w 33"/>
                <a:gd name="T5" fmla="*/ 3 h 49"/>
                <a:gd name="T6" fmla="*/ 2 w 33"/>
                <a:gd name="T7" fmla="*/ 4 h 49"/>
                <a:gd name="T8" fmla="*/ 3 w 33"/>
                <a:gd name="T9" fmla="*/ 5 h 49"/>
                <a:gd name="T10" fmla="*/ 3 w 33"/>
                <a:gd name="T11" fmla="*/ 7 h 49"/>
                <a:gd name="T12" fmla="*/ 5 w 33"/>
                <a:gd name="T13" fmla="*/ 7 h 49"/>
                <a:gd name="T14" fmla="*/ 4 w 33"/>
                <a:gd name="T15" fmla="*/ 5 h 49"/>
                <a:gd name="T16" fmla="*/ 4 w 33"/>
                <a:gd name="T17" fmla="*/ 3 h 49"/>
                <a:gd name="T18" fmla="*/ 3 w 33"/>
                <a:gd name="T19" fmla="*/ 2 h 49"/>
                <a:gd name="T20" fmla="*/ 2 w 33"/>
                <a:gd name="T21" fmla="*/ 0 h 49"/>
                <a:gd name="T22" fmla="*/ 2 w 33"/>
                <a:gd name="T23" fmla="*/ 0 h 49"/>
                <a:gd name="T24" fmla="*/ 0 w 33"/>
                <a:gd name="T25" fmla="*/ 1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9">
                  <a:moveTo>
                    <a:pt x="0" y="8"/>
                  </a:moveTo>
                  <a:lnTo>
                    <a:pt x="0" y="8"/>
                  </a:lnTo>
                  <a:lnTo>
                    <a:pt x="7" y="18"/>
                  </a:lnTo>
                  <a:lnTo>
                    <a:pt x="15" y="28"/>
                  </a:lnTo>
                  <a:lnTo>
                    <a:pt x="18" y="38"/>
                  </a:lnTo>
                  <a:lnTo>
                    <a:pt x="20" y="49"/>
                  </a:lnTo>
                  <a:lnTo>
                    <a:pt x="33" y="49"/>
                  </a:lnTo>
                  <a:lnTo>
                    <a:pt x="30" y="35"/>
                  </a:lnTo>
                  <a:lnTo>
                    <a:pt x="26" y="22"/>
                  </a:lnTo>
                  <a:lnTo>
                    <a:pt x="18" y="10"/>
                  </a:lnTo>
                  <a:lnTo>
                    <a:pt x="9"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799" name="Freeform 482"/>
            <p:cNvSpPr>
              <a:spLocks/>
            </p:cNvSpPr>
            <p:nvPr/>
          </p:nvSpPr>
          <p:spPr bwMode="auto">
            <a:xfrm>
              <a:off x="5118" y="3876"/>
              <a:ext cx="34" cy="19"/>
            </a:xfrm>
            <a:custGeom>
              <a:avLst/>
              <a:gdLst>
                <a:gd name="T0" fmla="*/ 0 w 69"/>
                <a:gd name="T1" fmla="*/ 2 h 38"/>
                <a:gd name="T2" fmla="*/ 0 w 69"/>
                <a:gd name="T3" fmla="*/ 2 h 38"/>
                <a:gd name="T4" fmla="*/ 1 w 69"/>
                <a:gd name="T5" fmla="*/ 2 h 38"/>
                <a:gd name="T6" fmla="*/ 1 w 69"/>
                <a:gd name="T7" fmla="*/ 2 h 38"/>
                <a:gd name="T8" fmla="*/ 2 w 69"/>
                <a:gd name="T9" fmla="*/ 2 h 38"/>
                <a:gd name="T10" fmla="*/ 3 w 69"/>
                <a:gd name="T11" fmla="*/ 3 h 38"/>
                <a:gd name="T12" fmla="*/ 4 w 69"/>
                <a:gd name="T13" fmla="*/ 3 h 38"/>
                <a:gd name="T14" fmla="*/ 5 w 69"/>
                <a:gd name="T15" fmla="*/ 4 h 38"/>
                <a:gd name="T16" fmla="*/ 6 w 69"/>
                <a:gd name="T17" fmla="*/ 4 h 38"/>
                <a:gd name="T18" fmla="*/ 7 w 69"/>
                <a:gd name="T19" fmla="*/ 5 h 38"/>
                <a:gd name="T20" fmla="*/ 8 w 69"/>
                <a:gd name="T21" fmla="*/ 4 h 38"/>
                <a:gd name="T22" fmla="*/ 7 w 69"/>
                <a:gd name="T23" fmla="*/ 3 h 38"/>
                <a:gd name="T24" fmla="*/ 6 w 69"/>
                <a:gd name="T25" fmla="*/ 2 h 38"/>
                <a:gd name="T26" fmla="*/ 5 w 69"/>
                <a:gd name="T27" fmla="*/ 2 h 38"/>
                <a:gd name="T28" fmla="*/ 4 w 69"/>
                <a:gd name="T29" fmla="*/ 1 h 38"/>
                <a:gd name="T30" fmla="*/ 3 w 69"/>
                <a:gd name="T31" fmla="*/ 1 h 38"/>
                <a:gd name="T32" fmla="*/ 2 w 69"/>
                <a:gd name="T33" fmla="*/ 1 h 38"/>
                <a:gd name="T34" fmla="*/ 1 w 69"/>
                <a:gd name="T35" fmla="*/ 0 h 38"/>
                <a:gd name="T36" fmla="*/ 0 w 69"/>
                <a:gd name="T37" fmla="*/ 0 h 38"/>
                <a:gd name="T38" fmla="*/ 0 w 69"/>
                <a:gd name="T39" fmla="*/ 0 h 38"/>
                <a:gd name="T40" fmla="*/ 0 w 69"/>
                <a:gd name="T41" fmla="*/ 2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38">
                  <a:moveTo>
                    <a:pt x="0" y="12"/>
                  </a:moveTo>
                  <a:lnTo>
                    <a:pt x="0" y="12"/>
                  </a:lnTo>
                  <a:lnTo>
                    <a:pt x="8" y="13"/>
                  </a:lnTo>
                  <a:lnTo>
                    <a:pt x="15" y="13"/>
                  </a:lnTo>
                  <a:lnTo>
                    <a:pt x="23" y="16"/>
                  </a:lnTo>
                  <a:lnTo>
                    <a:pt x="31" y="19"/>
                  </a:lnTo>
                  <a:lnTo>
                    <a:pt x="37" y="22"/>
                  </a:lnTo>
                  <a:lnTo>
                    <a:pt x="45" y="26"/>
                  </a:lnTo>
                  <a:lnTo>
                    <a:pt x="52" y="32"/>
                  </a:lnTo>
                  <a:lnTo>
                    <a:pt x="60" y="38"/>
                  </a:lnTo>
                  <a:lnTo>
                    <a:pt x="69" y="30"/>
                  </a:lnTo>
                  <a:lnTo>
                    <a:pt x="60" y="23"/>
                  </a:lnTo>
                  <a:lnTo>
                    <a:pt x="52" y="16"/>
                  </a:lnTo>
                  <a:lnTo>
                    <a:pt x="45" y="12"/>
                  </a:lnTo>
                  <a:lnTo>
                    <a:pt x="35" y="8"/>
                  </a:lnTo>
                  <a:lnTo>
                    <a:pt x="26" y="5"/>
                  </a:lnTo>
                  <a:lnTo>
                    <a:pt x="19" y="2"/>
                  </a:lnTo>
                  <a:lnTo>
                    <a:pt x="9" y="0"/>
                  </a:lnTo>
                  <a:lnTo>
                    <a:pt x="0" y="0"/>
                  </a:lnTo>
                  <a:lnTo>
                    <a:pt x="0"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0" name="Freeform 483"/>
            <p:cNvSpPr>
              <a:spLocks/>
            </p:cNvSpPr>
            <p:nvPr/>
          </p:nvSpPr>
          <p:spPr bwMode="auto">
            <a:xfrm>
              <a:off x="5083" y="3876"/>
              <a:ext cx="35" cy="16"/>
            </a:xfrm>
            <a:custGeom>
              <a:avLst/>
              <a:gdLst>
                <a:gd name="T0" fmla="*/ 1 w 69"/>
                <a:gd name="T1" fmla="*/ 4 h 32"/>
                <a:gd name="T2" fmla="*/ 1 w 69"/>
                <a:gd name="T3" fmla="*/ 4 h 32"/>
                <a:gd name="T4" fmla="*/ 2 w 69"/>
                <a:gd name="T5" fmla="*/ 4 h 32"/>
                <a:gd name="T6" fmla="*/ 3 w 69"/>
                <a:gd name="T7" fmla="*/ 3 h 32"/>
                <a:gd name="T8" fmla="*/ 4 w 69"/>
                <a:gd name="T9" fmla="*/ 3 h 32"/>
                <a:gd name="T10" fmla="*/ 5 w 69"/>
                <a:gd name="T11" fmla="*/ 2 h 32"/>
                <a:gd name="T12" fmla="*/ 6 w 69"/>
                <a:gd name="T13" fmla="*/ 2 h 32"/>
                <a:gd name="T14" fmla="*/ 7 w 69"/>
                <a:gd name="T15" fmla="*/ 2 h 32"/>
                <a:gd name="T16" fmla="*/ 8 w 69"/>
                <a:gd name="T17" fmla="*/ 2 h 32"/>
                <a:gd name="T18" fmla="*/ 9 w 69"/>
                <a:gd name="T19" fmla="*/ 2 h 32"/>
                <a:gd name="T20" fmla="*/ 9 w 69"/>
                <a:gd name="T21" fmla="*/ 0 h 32"/>
                <a:gd name="T22" fmla="*/ 8 w 69"/>
                <a:gd name="T23" fmla="*/ 0 h 32"/>
                <a:gd name="T24" fmla="*/ 7 w 69"/>
                <a:gd name="T25" fmla="*/ 0 h 32"/>
                <a:gd name="T26" fmla="*/ 6 w 69"/>
                <a:gd name="T27" fmla="*/ 1 h 32"/>
                <a:gd name="T28" fmla="*/ 5 w 69"/>
                <a:gd name="T29" fmla="*/ 1 h 32"/>
                <a:gd name="T30" fmla="*/ 4 w 69"/>
                <a:gd name="T31" fmla="*/ 2 h 32"/>
                <a:gd name="T32" fmla="*/ 2 w 69"/>
                <a:gd name="T33" fmla="*/ 2 h 32"/>
                <a:gd name="T34" fmla="*/ 1 w 69"/>
                <a:gd name="T35" fmla="*/ 3 h 32"/>
                <a:gd name="T36" fmla="*/ 0 w 69"/>
                <a:gd name="T37" fmla="*/ 3 h 32"/>
                <a:gd name="T38" fmla="*/ 0 w 69"/>
                <a:gd name="T39" fmla="*/ 3 h 32"/>
                <a:gd name="T40" fmla="*/ 1 w 69"/>
                <a:gd name="T41" fmla="*/ 4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9" h="32">
                  <a:moveTo>
                    <a:pt x="8" y="32"/>
                  </a:moveTo>
                  <a:lnTo>
                    <a:pt x="8" y="32"/>
                  </a:lnTo>
                  <a:lnTo>
                    <a:pt x="16" y="28"/>
                  </a:lnTo>
                  <a:lnTo>
                    <a:pt x="22" y="23"/>
                  </a:lnTo>
                  <a:lnTo>
                    <a:pt x="29" y="19"/>
                  </a:lnTo>
                  <a:lnTo>
                    <a:pt x="37" y="16"/>
                  </a:lnTo>
                  <a:lnTo>
                    <a:pt x="45" y="15"/>
                  </a:lnTo>
                  <a:lnTo>
                    <a:pt x="52" y="13"/>
                  </a:lnTo>
                  <a:lnTo>
                    <a:pt x="62" y="12"/>
                  </a:lnTo>
                  <a:lnTo>
                    <a:pt x="69" y="12"/>
                  </a:lnTo>
                  <a:lnTo>
                    <a:pt x="69" y="0"/>
                  </a:lnTo>
                  <a:lnTo>
                    <a:pt x="60" y="0"/>
                  </a:lnTo>
                  <a:lnTo>
                    <a:pt x="51" y="0"/>
                  </a:lnTo>
                  <a:lnTo>
                    <a:pt x="42" y="3"/>
                  </a:lnTo>
                  <a:lnTo>
                    <a:pt x="34" y="5"/>
                  </a:lnTo>
                  <a:lnTo>
                    <a:pt x="25" y="9"/>
                  </a:lnTo>
                  <a:lnTo>
                    <a:pt x="16" y="12"/>
                  </a:lnTo>
                  <a:lnTo>
                    <a:pt x="8" y="18"/>
                  </a:lnTo>
                  <a:lnTo>
                    <a:pt x="0" y="23"/>
                  </a:ln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1" name="Freeform 484"/>
            <p:cNvSpPr>
              <a:spLocks/>
            </p:cNvSpPr>
            <p:nvPr/>
          </p:nvSpPr>
          <p:spPr bwMode="auto">
            <a:xfrm>
              <a:off x="5071" y="3888"/>
              <a:ext cx="16" cy="40"/>
            </a:xfrm>
            <a:custGeom>
              <a:avLst/>
              <a:gdLst>
                <a:gd name="T0" fmla="*/ 3 w 32"/>
                <a:gd name="T1" fmla="*/ 9 h 82"/>
                <a:gd name="T2" fmla="*/ 3 w 32"/>
                <a:gd name="T3" fmla="*/ 9 h 82"/>
                <a:gd name="T4" fmla="*/ 3 w 32"/>
                <a:gd name="T5" fmla="*/ 8 h 82"/>
                <a:gd name="T6" fmla="*/ 2 w 32"/>
                <a:gd name="T7" fmla="*/ 6 h 82"/>
                <a:gd name="T8" fmla="*/ 2 w 32"/>
                <a:gd name="T9" fmla="*/ 5 h 82"/>
                <a:gd name="T10" fmla="*/ 2 w 32"/>
                <a:gd name="T11" fmla="*/ 4 h 82"/>
                <a:gd name="T12" fmla="*/ 2 w 32"/>
                <a:gd name="T13" fmla="*/ 3 h 82"/>
                <a:gd name="T14" fmla="*/ 3 w 32"/>
                <a:gd name="T15" fmla="*/ 2 h 82"/>
                <a:gd name="T16" fmla="*/ 3 w 32"/>
                <a:gd name="T17" fmla="*/ 2 h 82"/>
                <a:gd name="T18" fmla="*/ 4 w 32"/>
                <a:gd name="T19" fmla="*/ 1 h 82"/>
                <a:gd name="T20" fmla="*/ 3 w 32"/>
                <a:gd name="T21" fmla="*/ 0 h 82"/>
                <a:gd name="T22" fmla="*/ 2 w 32"/>
                <a:gd name="T23" fmla="*/ 1 h 82"/>
                <a:gd name="T24" fmla="*/ 1 w 32"/>
                <a:gd name="T25" fmla="*/ 2 h 82"/>
                <a:gd name="T26" fmla="*/ 1 w 32"/>
                <a:gd name="T27" fmla="*/ 3 h 82"/>
                <a:gd name="T28" fmla="*/ 1 w 32"/>
                <a:gd name="T29" fmla="*/ 4 h 82"/>
                <a:gd name="T30" fmla="*/ 0 w 32"/>
                <a:gd name="T31" fmla="*/ 5 h 82"/>
                <a:gd name="T32" fmla="*/ 1 w 32"/>
                <a:gd name="T33" fmla="*/ 7 h 82"/>
                <a:gd name="T34" fmla="*/ 1 w 32"/>
                <a:gd name="T35" fmla="*/ 8 h 82"/>
                <a:gd name="T36" fmla="*/ 2 w 32"/>
                <a:gd name="T37" fmla="*/ 10 h 82"/>
                <a:gd name="T38" fmla="*/ 2 w 32"/>
                <a:gd name="T39" fmla="*/ 10 h 82"/>
                <a:gd name="T40" fmla="*/ 3 w 32"/>
                <a:gd name="T41" fmla="*/ 9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 h="82">
                  <a:moveTo>
                    <a:pt x="21" y="76"/>
                  </a:moveTo>
                  <a:lnTo>
                    <a:pt x="21" y="76"/>
                  </a:lnTo>
                  <a:lnTo>
                    <a:pt x="17" y="66"/>
                  </a:lnTo>
                  <a:lnTo>
                    <a:pt x="14" y="56"/>
                  </a:lnTo>
                  <a:lnTo>
                    <a:pt x="14" y="48"/>
                  </a:lnTo>
                  <a:lnTo>
                    <a:pt x="14" y="39"/>
                  </a:lnTo>
                  <a:lnTo>
                    <a:pt x="15" y="30"/>
                  </a:lnTo>
                  <a:lnTo>
                    <a:pt x="20" y="23"/>
                  </a:lnTo>
                  <a:lnTo>
                    <a:pt x="24" y="16"/>
                  </a:lnTo>
                  <a:lnTo>
                    <a:pt x="32" y="9"/>
                  </a:lnTo>
                  <a:lnTo>
                    <a:pt x="24" y="0"/>
                  </a:lnTo>
                  <a:lnTo>
                    <a:pt x="15" y="9"/>
                  </a:lnTo>
                  <a:lnTo>
                    <a:pt x="8" y="17"/>
                  </a:lnTo>
                  <a:lnTo>
                    <a:pt x="3" y="26"/>
                  </a:lnTo>
                  <a:lnTo>
                    <a:pt x="1" y="38"/>
                  </a:lnTo>
                  <a:lnTo>
                    <a:pt x="0" y="48"/>
                  </a:lnTo>
                  <a:lnTo>
                    <a:pt x="1" y="59"/>
                  </a:lnTo>
                  <a:lnTo>
                    <a:pt x="5" y="69"/>
                  </a:lnTo>
                  <a:lnTo>
                    <a:pt x="9" y="82"/>
                  </a:lnTo>
                  <a:lnTo>
                    <a:pt x="21" y="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2" name="Freeform 485"/>
            <p:cNvSpPr>
              <a:spLocks/>
            </p:cNvSpPr>
            <p:nvPr/>
          </p:nvSpPr>
          <p:spPr bwMode="auto">
            <a:xfrm>
              <a:off x="5076" y="3926"/>
              <a:ext cx="13" cy="16"/>
            </a:xfrm>
            <a:custGeom>
              <a:avLst/>
              <a:gdLst>
                <a:gd name="T0" fmla="*/ 3 w 28"/>
                <a:gd name="T1" fmla="*/ 3 h 33"/>
                <a:gd name="T2" fmla="*/ 3 w 28"/>
                <a:gd name="T3" fmla="*/ 3 h 33"/>
                <a:gd name="T4" fmla="*/ 2 w 28"/>
                <a:gd name="T5" fmla="*/ 1 h 33"/>
                <a:gd name="T6" fmla="*/ 1 w 28"/>
                <a:gd name="T7" fmla="*/ 0 h 33"/>
                <a:gd name="T8" fmla="*/ 0 w 28"/>
                <a:gd name="T9" fmla="*/ 0 h 33"/>
                <a:gd name="T10" fmla="*/ 0 w 28"/>
                <a:gd name="T11" fmla="*/ 2 h 33"/>
                <a:gd name="T12" fmla="*/ 2 w 28"/>
                <a:gd name="T13" fmla="*/ 4 h 33"/>
                <a:gd name="T14" fmla="*/ 2 w 28"/>
                <a:gd name="T15" fmla="*/ 4 h 33"/>
                <a:gd name="T16" fmla="*/ 3 w 28"/>
                <a:gd name="T17" fmla="*/ 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33">
                  <a:moveTo>
                    <a:pt x="28" y="26"/>
                  </a:moveTo>
                  <a:lnTo>
                    <a:pt x="28" y="26"/>
                  </a:lnTo>
                  <a:lnTo>
                    <a:pt x="17" y="10"/>
                  </a:lnTo>
                  <a:lnTo>
                    <a:pt x="12" y="0"/>
                  </a:lnTo>
                  <a:lnTo>
                    <a:pt x="0" y="6"/>
                  </a:lnTo>
                  <a:lnTo>
                    <a:pt x="6" y="16"/>
                  </a:lnTo>
                  <a:lnTo>
                    <a:pt x="17" y="33"/>
                  </a:lnTo>
                  <a:lnTo>
                    <a:pt x="17" y="32"/>
                  </a:lnTo>
                  <a:lnTo>
                    <a:pt x="28" y="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3" name="Freeform 486"/>
            <p:cNvSpPr>
              <a:spLocks/>
            </p:cNvSpPr>
            <p:nvPr/>
          </p:nvSpPr>
          <p:spPr bwMode="auto">
            <a:xfrm>
              <a:off x="5084" y="3938"/>
              <a:ext cx="14" cy="23"/>
            </a:xfrm>
            <a:custGeom>
              <a:avLst/>
              <a:gdLst>
                <a:gd name="T0" fmla="*/ 3 w 29"/>
                <a:gd name="T1" fmla="*/ 5 h 44"/>
                <a:gd name="T2" fmla="*/ 3 w 29"/>
                <a:gd name="T3" fmla="*/ 5 h 44"/>
                <a:gd name="T4" fmla="*/ 2 w 29"/>
                <a:gd name="T5" fmla="*/ 3 h 44"/>
                <a:gd name="T6" fmla="*/ 1 w 29"/>
                <a:gd name="T7" fmla="*/ 0 h 44"/>
                <a:gd name="T8" fmla="*/ 0 w 29"/>
                <a:gd name="T9" fmla="*/ 1 h 44"/>
                <a:gd name="T10" fmla="*/ 1 w 29"/>
                <a:gd name="T11" fmla="*/ 4 h 44"/>
                <a:gd name="T12" fmla="*/ 2 w 29"/>
                <a:gd name="T13" fmla="*/ 6 h 44"/>
                <a:gd name="T14" fmla="*/ 2 w 29"/>
                <a:gd name="T15" fmla="*/ 6 h 44"/>
                <a:gd name="T16" fmla="*/ 3 w 29"/>
                <a:gd name="T17" fmla="*/ 5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44">
                  <a:moveTo>
                    <a:pt x="29" y="39"/>
                  </a:moveTo>
                  <a:lnTo>
                    <a:pt x="29" y="39"/>
                  </a:lnTo>
                  <a:lnTo>
                    <a:pt x="21" y="20"/>
                  </a:lnTo>
                  <a:lnTo>
                    <a:pt x="11" y="0"/>
                  </a:lnTo>
                  <a:lnTo>
                    <a:pt x="0" y="6"/>
                  </a:lnTo>
                  <a:lnTo>
                    <a:pt x="9" y="26"/>
                  </a:lnTo>
                  <a:lnTo>
                    <a:pt x="17" y="43"/>
                  </a:lnTo>
                  <a:lnTo>
                    <a:pt x="17" y="44"/>
                  </a:lnTo>
                  <a:lnTo>
                    <a:pt x="29" y="3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4" name="Freeform 487"/>
            <p:cNvSpPr>
              <a:spLocks/>
            </p:cNvSpPr>
            <p:nvPr/>
          </p:nvSpPr>
          <p:spPr bwMode="auto">
            <a:xfrm>
              <a:off x="5092" y="3958"/>
              <a:ext cx="13" cy="17"/>
            </a:xfrm>
            <a:custGeom>
              <a:avLst/>
              <a:gdLst>
                <a:gd name="T0" fmla="*/ 4 w 26"/>
                <a:gd name="T1" fmla="*/ 5 h 34"/>
                <a:gd name="T2" fmla="*/ 4 w 26"/>
                <a:gd name="T3" fmla="*/ 4 h 34"/>
                <a:gd name="T4" fmla="*/ 3 w 26"/>
                <a:gd name="T5" fmla="*/ 2 h 34"/>
                <a:gd name="T6" fmla="*/ 2 w 26"/>
                <a:gd name="T7" fmla="*/ 0 h 34"/>
                <a:gd name="T8" fmla="*/ 0 w 26"/>
                <a:gd name="T9" fmla="*/ 1 h 34"/>
                <a:gd name="T10" fmla="*/ 1 w 26"/>
                <a:gd name="T11" fmla="*/ 3 h 34"/>
                <a:gd name="T12" fmla="*/ 2 w 26"/>
                <a:gd name="T13" fmla="*/ 5 h 34"/>
                <a:gd name="T14" fmla="*/ 2 w 26"/>
                <a:gd name="T15" fmla="*/ 5 h 34"/>
                <a:gd name="T16" fmla="*/ 4 w 26"/>
                <a:gd name="T17" fmla="*/ 5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34">
                  <a:moveTo>
                    <a:pt x="26" y="33"/>
                  </a:moveTo>
                  <a:lnTo>
                    <a:pt x="26" y="31"/>
                  </a:lnTo>
                  <a:lnTo>
                    <a:pt x="20" y="15"/>
                  </a:lnTo>
                  <a:lnTo>
                    <a:pt x="12" y="0"/>
                  </a:lnTo>
                  <a:lnTo>
                    <a:pt x="0" y="5"/>
                  </a:lnTo>
                  <a:lnTo>
                    <a:pt x="7" y="20"/>
                  </a:lnTo>
                  <a:lnTo>
                    <a:pt x="14" y="34"/>
                  </a:lnTo>
                  <a:lnTo>
                    <a:pt x="26" y="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5" name="Freeform 488"/>
            <p:cNvSpPr>
              <a:spLocks/>
            </p:cNvSpPr>
            <p:nvPr/>
          </p:nvSpPr>
          <p:spPr bwMode="auto">
            <a:xfrm>
              <a:off x="5084" y="3974"/>
              <a:ext cx="22" cy="49"/>
            </a:xfrm>
            <a:custGeom>
              <a:avLst/>
              <a:gdLst>
                <a:gd name="T0" fmla="*/ 1 w 44"/>
                <a:gd name="T1" fmla="*/ 13 h 97"/>
                <a:gd name="T2" fmla="*/ 1 w 44"/>
                <a:gd name="T3" fmla="*/ 13 h 97"/>
                <a:gd name="T4" fmla="*/ 3 w 44"/>
                <a:gd name="T5" fmla="*/ 11 h 97"/>
                <a:gd name="T6" fmla="*/ 4 w 44"/>
                <a:gd name="T7" fmla="*/ 10 h 97"/>
                <a:gd name="T8" fmla="*/ 5 w 44"/>
                <a:gd name="T9" fmla="*/ 9 h 97"/>
                <a:gd name="T10" fmla="*/ 5 w 44"/>
                <a:gd name="T11" fmla="*/ 7 h 97"/>
                <a:gd name="T12" fmla="*/ 6 w 44"/>
                <a:gd name="T13" fmla="*/ 6 h 97"/>
                <a:gd name="T14" fmla="*/ 6 w 44"/>
                <a:gd name="T15" fmla="*/ 4 h 97"/>
                <a:gd name="T16" fmla="*/ 6 w 44"/>
                <a:gd name="T17" fmla="*/ 2 h 97"/>
                <a:gd name="T18" fmla="*/ 6 w 44"/>
                <a:gd name="T19" fmla="*/ 0 h 97"/>
                <a:gd name="T20" fmla="*/ 4 w 44"/>
                <a:gd name="T21" fmla="*/ 1 h 97"/>
                <a:gd name="T22" fmla="*/ 4 w 44"/>
                <a:gd name="T23" fmla="*/ 2 h 97"/>
                <a:gd name="T24" fmla="*/ 4 w 44"/>
                <a:gd name="T25" fmla="*/ 4 h 97"/>
                <a:gd name="T26" fmla="*/ 4 w 44"/>
                <a:gd name="T27" fmla="*/ 5 h 97"/>
                <a:gd name="T28" fmla="*/ 4 w 44"/>
                <a:gd name="T29" fmla="*/ 7 h 97"/>
                <a:gd name="T30" fmla="*/ 3 w 44"/>
                <a:gd name="T31" fmla="*/ 8 h 97"/>
                <a:gd name="T32" fmla="*/ 3 w 44"/>
                <a:gd name="T33" fmla="*/ 9 h 97"/>
                <a:gd name="T34" fmla="*/ 2 w 44"/>
                <a:gd name="T35" fmla="*/ 10 h 97"/>
                <a:gd name="T36" fmla="*/ 0 w 44"/>
                <a:gd name="T37" fmla="*/ 11 h 97"/>
                <a:gd name="T38" fmla="*/ 0 w 44"/>
                <a:gd name="T39" fmla="*/ 11 h 97"/>
                <a:gd name="T40" fmla="*/ 1 w 44"/>
                <a:gd name="T41" fmla="*/ 13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97">
                  <a:moveTo>
                    <a:pt x="8" y="97"/>
                  </a:moveTo>
                  <a:lnTo>
                    <a:pt x="8" y="97"/>
                  </a:lnTo>
                  <a:lnTo>
                    <a:pt x="18" y="87"/>
                  </a:lnTo>
                  <a:lnTo>
                    <a:pt x="27" y="77"/>
                  </a:lnTo>
                  <a:lnTo>
                    <a:pt x="35" y="65"/>
                  </a:lnTo>
                  <a:lnTo>
                    <a:pt x="40" y="53"/>
                  </a:lnTo>
                  <a:lnTo>
                    <a:pt x="43" y="41"/>
                  </a:lnTo>
                  <a:lnTo>
                    <a:pt x="44" y="27"/>
                  </a:lnTo>
                  <a:lnTo>
                    <a:pt x="44" y="14"/>
                  </a:lnTo>
                  <a:lnTo>
                    <a:pt x="43" y="0"/>
                  </a:lnTo>
                  <a:lnTo>
                    <a:pt x="31" y="1"/>
                  </a:lnTo>
                  <a:lnTo>
                    <a:pt x="32" y="14"/>
                  </a:lnTo>
                  <a:lnTo>
                    <a:pt x="32" y="27"/>
                  </a:lnTo>
                  <a:lnTo>
                    <a:pt x="31" y="38"/>
                  </a:lnTo>
                  <a:lnTo>
                    <a:pt x="27" y="50"/>
                  </a:lnTo>
                  <a:lnTo>
                    <a:pt x="23" y="60"/>
                  </a:lnTo>
                  <a:lnTo>
                    <a:pt x="17" y="70"/>
                  </a:lnTo>
                  <a:lnTo>
                    <a:pt x="9" y="78"/>
                  </a:lnTo>
                  <a:lnTo>
                    <a:pt x="0" y="87"/>
                  </a:lnTo>
                  <a:lnTo>
                    <a:pt x="8" y="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6" name="Freeform 489"/>
            <p:cNvSpPr>
              <a:spLocks/>
            </p:cNvSpPr>
            <p:nvPr/>
          </p:nvSpPr>
          <p:spPr bwMode="auto">
            <a:xfrm>
              <a:off x="5054" y="4018"/>
              <a:ext cx="34" cy="19"/>
            </a:xfrm>
            <a:custGeom>
              <a:avLst/>
              <a:gdLst>
                <a:gd name="T0" fmla="*/ 0 w 68"/>
                <a:gd name="T1" fmla="*/ 5 h 37"/>
                <a:gd name="T2" fmla="*/ 0 w 68"/>
                <a:gd name="T3" fmla="*/ 5 h 37"/>
                <a:gd name="T4" fmla="*/ 3 w 68"/>
                <a:gd name="T5" fmla="*/ 5 h 37"/>
                <a:gd name="T6" fmla="*/ 5 w 68"/>
                <a:gd name="T7" fmla="*/ 4 h 37"/>
                <a:gd name="T8" fmla="*/ 7 w 68"/>
                <a:gd name="T9" fmla="*/ 3 h 37"/>
                <a:gd name="T10" fmla="*/ 9 w 68"/>
                <a:gd name="T11" fmla="*/ 2 h 37"/>
                <a:gd name="T12" fmla="*/ 8 w 68"/>
                <a:gd name="T13" fmla="*/ 0 h 37"/>
                <a:gd name="T14" fmla="*/ 6 w 68"/>
                <a:gd name="T15" fmla="*/ 2 h 37"/>
                <a:gd name="T16" fmla="*/ 4 w 68"/>
                <a:gd name="T17" fmla="*/ 3 h 37"/>
                <a:gd name="T18" fmla="*/ 2 w 68"/>
                <a:gd name="T19" fmla="*/ 3 h 37"/>
                <a:gd name="T20" fmla="*/ 0 w 68"/>
                <a:gd name="T21" fmla="*/ 4 h 37"/>
                <a:gd name="T22" fmla="*/ 0 w 68"/>
                <a:gd name="T23" fmla="*/ 4 h 37"/>
                <a:gd name="T24" fmla="*/ 0 w 68"/>
                <a:gd name="T25" fmla="*/ 5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7">
                  <a:moveTo>
                    <a:pt x="0" y="37"/>
                  </a:moveTo>
                  <a:lnTo>
                    <a:pt x="0" y="37"/>
                  </a:lnTo>
                  <a:lnTo>
                    <a:pt x="19" y="34"/>
                  </a:lnTo>
                  <a:lnTo>
                    <a:pt x="35" y="29"/>
                  </a:lnTo>
                  <a:lnTo>
                    <a:pt x="52" y="20"/>
                  </a:lnTo>
                  <a:lnTo>
                    <a:pt x="68" y="10"/>
                  </a:lnTo>
                  <a:lnTo>
                    <a:pt x="60" y="0"/>
                  </a:lnTo>
                  <a:lnTo>
                    <a:pt x="45" y="10"/>
                  </a:lnTo>
                  <a:lnTo>
                    <a:pt x="29" y="19"/>
                  </a:lnTo>
                  <a:lnTo>
                    <a:pt x="16" y="23"/>
                  </a:lnTo>
                  <a:lnTo>
                    <a:pt x="0" y="26"/>
                  </a:lnTo>
                  <a:lnTo>
                    <a:pt x="0"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7" name="Freeform 490"/>
            <p:cNvSpPr>
              <a:spLocks/>
            </p:cNvSpPr>
            <p:nvPr/>
          </p:nvSpPr>
          <p:spPr bwMode="auto">
            <a:xfrm>
              <a:off x="5021" y="4025"/>
              <a:ext cx="33" cy="12"/>
            </a:xfrm>
            <a:custGeom>
              <a:avLst/>
              <a:gdLst>
                <a:gd name="T0" fmla="*/ 0 w 67"/>
                <a:gd name="T1" fmla="*/ 2 h 23"/>
                <a:gd name="T2" fmla="*/ 0 w 67"/>
                <a:gd name="T3" fmla="*/ 2 h 23"/>
                <a:gd name="T4" fmla="*/ 2 w 67"/>
                <a:gd name="T5" fmla="*/ 2 h 23"/>
                <a:gd name="T6" fmla="*/ 4 w 67"/>
                <a:gd name="T7" fmla="*/ 3 h 23"/>
                <a:gd name="T8" fmla="*/ 6 w 67"/>
                <a:gd name="T9" fmla="*/ 3 h 23"/>
                <a:gd name="T10" fmla="*/ 8 w 67"/>
                <a:gd name="T11" fmla="*/ 3 h 23"/>
                <a:gd name="T12" fmla="*/ 8 w 67"/>
                <a:gd name="T13" fmla="*/ 2 h 23"/>
                <a:gd name="T14" fmla="*/ 6 w 67"/>
                <a:gd name="T15" fmla="*/ 2 h 23"/>
                <a:gd name="T16" fmla="*/ 4 w 67"/>
                <a:gd name="T17" fmla="*/ 2 h 23"/>
                <a:gd name="T18" fmla="*/ 2 w 67"/>
                <a:gd name="T19" fmla="*/ 1 h 23"/>
                <a:gd name="T20" fmla="*/ 0 w 67"/>
                <a:gd name="T21" fmla="*/ 0 h 23"/>
                <a:gd name="T22" fmla="*/ 0 w 67"/>
                <a:gd name="T23" fmla="*/ 0 h 23"/>
                <a:gd name="T24" fmla="*/ 0 w 67"/>
                <a:gd name="T25" fmla="*/ 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23">
                  <a:moveTo>
                    <a:pt x="0" y="10"/>
                  </a:moveTo>
                  <a:lnTo>
                    <a:pt x="0" y="10"/>
                  </a:lnTo>
                  <a:lnTo>
                    <a:pt x="17" y="16"/>
                  </a:lnTo>
                  <a:lnTo>
                    <a:pt x="32" y="20"/>
                  </a:lnTo>
                  <a:lnTo>
                    <a:pt x="51" y="23"/>
                  </a:lnTo>
                  <a:lnTo>
                    <a:pt x="67" y="23"/>
                  </a:lnTo>
                  <a:lnTo>
                    <a:pt x="67" y="12"/>
                  </a:lnTo>
                  <a:lnTo>
                    <a:pt x="51" y="12"/>
                  </a:lnTo>
                  <a:lnTo>
                    <a:pt x="35" y="9"/>
                  </a:lnTo>
                  <a:lnTo>
                    <a:pt x="20" y="6"/>
                  </a:lnTo>
                  <a:lnTo>
                    <a:pt x="6" y="0"/>
                  </a:lnTo>
                  <a:lnTo>
                    <a:pt x="0"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8" name="Freeform 491"/>
            <p:cNvSpPr>
              <a:spLocks/>
            </p:cNvSpPr>
            <p:nvPr/>
          </p:nvSpPr>
          <p:spPr bwMode="auto">
            <a:xfrm>
              <a:off x="4991" y="4006"/>
              <a:ext cx="33" cy="24"/>
            </a:xfrm>
            <a:custGeom>
              <a:avLst/>
              <a:gdLst>
                <a:gd name="T0" fmla="*/ 0 w 64"/>
                <a:gd name="T1" fmla="*/ 1 h 48"/>
                <a:gd name="T2" fmla="*/ 0 w 64"/>
                <a:gd name="T3" fmla="*/ 1 h 48"/>
                <a:gd name="T4" fmla="*/ 2 w 64"/>
                <a:gd name="T5" fmla="*/ 3 h 48"/>
                <a:gd name="T6" fmla="*/ 4 w 64"/>
                <a:gd name="T7" fmla="*/ 4 h 48"/>
                <a:gd name="T8" fmla="*/ 6 w 64"/>
                <a:gd name="T9" fmla="*/ 5 h 48"/>
                <a:gd name="T10" fmla="*/ 8 w 64"/>
                <a:gd name="T11" fmla="*/ 6 h 48"/>
                <a:gd name="T12" fmla="*/ 9 w 64"/>
                <a:gd name="T13" fmla="*/ 5 h 48"/>
                <a:gd name="T14" fmla="*/ 7 w 64"/>
                <a:gd name="T15" fmla="*/ 4 h 48"/>
                <a:gd name="T16" fmla="*/ 5 w 64"/>
                <a:gd name="T17" fmla="*/ 3 h 48"/>
                <a:gd name="T18" fmla="*/ 3 w 64"/>
                <a:gd name="T19" fmla="*/ 2 h 48"/>
                <a:gd name="T20" fmla="*/ 2 w 64"/>
                <a:gd name="T21" fmla="*/ 0 h 48"/>
                <a:gd name="T22" fmla="*/ 2 w 64"/>
                <a:gd name="T23" fmla="*/ 0 h 48"/>
                <a:gd name="T24" fmla="*/ 0 w 64"/>
                <a:gd name="T25" fmla="*/ 1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 h="48">
                  <a:moveTo>
                    <a:pt x="0" y="8"/>
                  </a:moveTo>
                  <a:lnTo>
                    <a:pt x="0" y="8"/>
                  </a:lnTo>
                  <a:lnTo>
                    <a:pt x="14" y="20"/>
                  </a:lnTo>
                  <a:lnTo>
                    <a:pt x="27" y="31"/>
                  </a:lnTo>
                  <a:lnTo>
                    <a:pt x="43" y="40"/>
                  </a:lnTo>
                  <a:lnTo>
                    <a:pt x="58" y="48"/>
                  </a:lnTo>
                  <a:lnTo>
                    <a:pt x="64" y="38"/>
                  </a:lnTo>
                  <a:lnTo>
                    <a:pt x="50" y="30"/>
                  </a:lnTo>
                  <a:lnTo>
                    <a:pt x="35" y="21"/>
                  </a:lnTo>
                  <a:lnTo>
                    <a:pt x="23" y="11"/>
                  </a:lnTo>
                  <a:lnTo>
                    <a:pt x="9" y="0"/>
                  </a:lnTo>
                  <a:lnTo>
                    <a:pt x="0" y="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09" name="Freeform 492"/>
            <p:cNvSpPr>
              <a:spLocks/>
            </p:cNvSpPr>
            <p:nvPr/>
          </p:nvSpPr>
          <p:spPr bwMode="auto">
            <a:xfrm>
              <a:off x="4966" y="3962"/>
              <a:ext cx="30" cy="48"/>
            </a:xfrm>
            <a:custGeom>
              <a:avLst/>
              <a:gdLst>
                <a:gd name="T0" fmla="*/ 1 w 59"/>
                <a:gd name="T1" fmla="*/ 2 h 96"/>
                <a:gd name="T2" fmla="*/ 0 w 59"/>
                <a:gd name="T3" fmla="*/ 1 h 96"/>
                <a:gd name="T4" fmla="*/ 1 w 59"/>
                <a:gd name="T5" fmla="*/ 3 h 96"/>
                <a:gd name="T6" fmla="*/ 1 w 59"/>
                <a:gd name="T7" fmla="*/ 4 h 96"/>
                <a:gd name="T8" fmla="*/ 2 w 59"/>
                <a:gd name="T9" fmla="*/ 6 h 96"/>
                <a:gd name="T10" fmla="*/ 3 w 59"/>
                <a:gd name="T11" fmla="*/ 7 h 96"/>
                <a:gd name="T12" fmla="*/ 4 w 59"/>
                <a:gd name="T13" fmla="*/ 9 h 96"/>
                <a:gd name="T14" fmla="*/ 5 w 59"/>
                <a:gd name="T15" fmla="*/ 10 h 96"/>
                <a:gd name="T16" fmla="*/ 6 w 59"/>
                <a:gd name="T17" fmla="*/ 11 h 96"/>
                <a:gd name="T18" fmla="*/ 7 w 59"/>
                <a:gd name="T19" fmla="*/ 12 h 96"/>
                <a:gd name="T20" fmla="*/ 8 w 59"/>
                <a:gd name="T21" fmla="*/ 11 h 96"/>
                <a:gd name="T22" fmla="*/ 7 w 59"/>
                <a:gd name="T23" fmla="*/ 10 h 96"/>
                <a:gd name="T24" fmla="*/ 6 w 59"/>
                <a:gd name="T25" fmla="*/ 9 h 96"/>
                <a:gd name="T26" fmla="*/ 5 w 59"/>
                <a:gd name="T27" fmla="*/ 8 h 96"/>
                <a:gd name="T28" fmla="*/ 4 w 59"/>
                <a:gd name="T29" fmla="*/ 7 h 96"/>
                <a:gd name="T30" fmla="*/ 3 w 59"/>
                <a:gd name="T31" fmla="*/ 5 h 96"/>
                <a:gd name="T32" fmla="*/ 3 w 59"/>
                <a:gd name="T33" fmla="*/ 4 h 96"/>
                <a:gd name="T34" fmla="*/ 2 w 59"/>
                <a:gd name="T35" fmla="*/ 2 h 96"/>
                <a:gd name="T36" fmla="*/ 2 w 59"/>
                <a:gd name="T37" fmla="*/ 1 h 96"/>
                <a:gd name="T38" fmla="*/ 1 w 59"/>
                <a:gd name="T39" fmla="*/ 0 h 96"/>
                <a:gd name="T40" fmla="*/ 2 w 59"/>
                <a:gd name="T41" fmla="*/ 1 h 96"/>
                <a:gd name="T42" fmla="*/ 2 w 59"/>
                <a:gd name="T43" fmla="*/ 1 h 96"/>
                <a:gd name="T44" fmla="*/ 2 w 59"/>
                <a:gd name="T45" fmla="*/ 0 h 96"/>
                <a:gd name="T46" fmla="*/ 1 w 59"/>
                <a:gd name="T47" fmla="*/ 0 h 96"/>
                <a:gd name="T48" fmla="*/ 1 w 59"/>
                <a:gd name="T49" fmla="*/ 0 h 96"/>
                <a:gd name="T50" fmla="*/ 1 w 59"/>
                <a:gd name="T51" fmla="*/ 1 h 96"/>
                <a:gd name="T52" fmla="*/ 1 w 59"/>
                <a:gd name="T53" fmla="*/ 1 h 96"/>
                <a:gd name="T54" fmla="*/ 0 w 59"/>
                <a:gd name="T55" fmla="*/ 1 h 96"/>
                <a:gd name="T56" fmla="*/ 0 w 59"/>
                <a:gd name="T57" fmla="*/ 1 h 96"/>
                <a:gd name="T58" fmla="*/ 1 w 59"/>
                <a:gd name="T59" fmla="*/ 2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96">
                  <a:moveTo>
                    <a:pt x="6" y="12"/>
                  </a:moveTo>
                  <a:lnTo>
                    <a:pt x="0" y="7"/>
                  </a:lnTo>
                  <a:lnTo>
                    <a:pt x="3" y="20"/>
                  </a:lnTo>
                  <a:lnTo>
                    <a:pt x="7" y="32"/>
                  </a:lnTo>
                  <a:lnTo>
                    <a:pt x="12" y="45"/>
                  </a:lnTo>
                  <a:lnTo>
                    <a:pt x="18" y="55"/>
                  </a:lnTo>
                  <a:lnTo>
                    <a:pt x="26" y="66"/>
                  </a:lnTo>
                  <a:lnTo>
                    <a:pt x="33" y="76"/>
                  </a:lnTo>
                  <a:lnTo>
                    <a:pt x="41" y="86"/>
                  </a:lnTo>
                  <a:lnTo>
                    <a:pt x="50" y="96"/>
                  </a:lnTo>
                  <a:lnTo>
                    <a:pt x="59" y="88"/>
                  </a:lnTo>
                  <a:lnTo>
                    <a:pt x="50" y="79"/>
                  </a:lnTo>
                  <a:lnTo>
                    <a:pt x="42" y="69"/>
                  </a:lnTo>
                  <a:lnTo>
                    <a:pt x="36" y="60"/>
                  </a:lnTo>
                  <a:lnTo>
                    <a:pt x="30" y="50"/>
                  </a:lnTo>
                  <a:lnTo>
                    <a:pt x="24" y="39"/>
                  </a:lnTo>
                  <a:lnTo>
                    <a:pt x="19" y="27"/>
                  </a:lnTo>
                  <a:lnTo>
                    <a:pt x="15" y="16"/>
                  </a:lnTo>
                  <a:lnTo>
                    <a:pt x="12" y="5"/>
                  </a:lnTo>
                  <a:lnTo>
                    <a:pt x="7" y="0"/>
                  </a:lnTo>
                  <a:lnTo>
                    <a:pt x="12" y="5"/>
                  </a:lnTo>
                  <a:lnTo>
                    <a:pt x="12" y="2"/>
                  </a:lnTo>
                  <a:lnTo>
                    <a:pt x="9" y="0"/>
                  </a:lnTo>
                  <a:lnTo>
                    <a:pt x="7" y="0"/>
                  </a:lnTo>
                  <a:lnTo>
                    <a:pt x="4" y="0"/>
                  </a:lnTo>
                  <a:lnTo>
                    <a:pt x="3" y="2"/>
                  </a:lnTo>
                  <a:lnTo>
                    <a:pt x="1" y="3"/>
                  </a:lnTo>
                  <a:lnTo>
                    <a:pt x="0" y="5"/>
                  </a:lnTo>
                  <a:lnTo>
                    <a:pt x="0" y="7"/>
                  </a:lnTo>
                  <a:lnTo>
                    <a:pt x="6" y="1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0" name="Freeform 493"/>
            <p:cNvSpPr>
              <a:spLocks/>
            </p:cNvSpPr>
            <p:nvPr/>
          </p:nvSpPr>
          <p:spPr bwMode="auto">
            <a:xfrm>
              <a:off x="4950" y="3961"/>
              <a:ext cx="20" cy="7"/>
            </a:xfrm>
            <a:custGeom>
              <a:avLst/>
              <a:gdLst>
                <a:gd name="T0" fmla="*/ 1 w 40"/>
                <a:gd name="T1" fmla="*/ 1 h 15"/>
                <a:gd name="T2" fmla="*/ 1 w 40"/>
                <a:gd name="T3" fmla="*/ 1 h 15"/>
                <a:gd name="T4" fmla="*/ 5 w 40"/>
                <a:gd name="T5" fmla="*/ 1 h 15"/>
                <a:gd name="T6" fmla="*/ 5 w 40"/>
                <a:gd name="T7" fmla="*/ 0 h 15"/>
                <a:gd name="T8" fmla="*/ 1 w 40"/>
                <a:gd name="T9" fmla="*/ 0 h 15"/>
                <a:gd name="T10" fmla="*/ 1 w 40"/>
                <a:gd name="T11" fmla="*/ 1 h 15"/>
                <a:gd name="T12" fmla="*/ 1 w 40"/>
                <a:gd name="T13" fmla="*/ 0 h 15"/>
                <a:gd name="T14" fmla="*/ 1 w 40"/>
                <a:gd name="T15" fmla="*/ 0 h 15"/>
                <a:gd name="T16" fmla="*/ 1 w 40"/>
                <a:gd name="T17" fmla="*/ 0 h 15"/>
                <a:gd name="T18" fmla="*/ 1 w 40"/>
                <a:gd name="T19" fmla="*/ 0 h 15"/>
                <a:gd name="T20" fmla="*/ 0 w 40"/>
                <a:gd name="T21" fmla="*/ 0 h 15"/>
                <a:gd name="T22" fmla="*/ 0 w 40"/>
                <a:gd name="T23" fmla="*/ 1 h 15"/>
                <a:gd name="T24" fmla="*/ 1 w 40"/>
                <a:gd name="T25" fmla="*/ 1 h 15"/>
                <a:gd name="T26" fmla="*/ 1 w 40"/>
                <a:gd name="T27" fmla="*/ 1 h 15"/>
                <a:gd name="T28" fmla="*/ 1 w 40"/>
                <a:gd name="T29" fmla="*/ 1 h 15"/>
                <a:gd name="T30" fmla="*/ 1 w 40"/>
                <a:gd name="T31" fmla="*/ 1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15">
                  <a:moveTo>
                    <a:pt x="2" y="10"/>
                  </a:moveTo>
                  <a:lnTo>
                    <a:pt x="7" y="13"/>
                  </a:lnTo>
                  <a:lnTo>
                    <a:pt x="39" y="15"/>
                  </a:lnTo>
                  <a:lnTo>
                    <a:pt x="40" y="3"/>
                  </a:lnTo>
                  <a:lnTo>
                    <a:pt x="8" y="0"/>
                  </a:lnTo>
                  <a:lnTo>
                    <a:pt x="2" y="10"/>
                  </a:lnTo>
                  <a:lnTo>
                    <a:pt x="8" y="0"/>
                  </a:lnTo>
                  <a:lnTo>
                    <a:pt x="5" y="0"/>
                  </a:lnTo>
                  <a:lnTo>
                    <a:pt x="2" y="2"/>
                  </a:lnTo>
                  <a:lnTo>
                    <a:pt x="2" y="5"/>
                  </a:lnTo>
                  <a:lnTo>
                    <a:pt x="0" y="6"/>
                  </a:lnTo>
                  <a:lnTo>
                    <a:pt x="0" y="9"/>
                  </a:lnTo>
                  <a:lnTo>
                    <a:pt x="2" y="10"/>
                  </a:lnTo>
                  <a:lnTo>
                    <a:pt x="3" y="12"/>
                  </a:lnTo>
                  <a:lnTo>
                    <a:pt x="7" y="13"/>
                  </a:lnTo>
                  <a:lnTo>
                    <a:pt x="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1" name="Freeform 494"/>
            <p:cNvSpPr>
              <a:spLocks/>
            </p:cNvSpPr>
            <p:nvPr/>
          </p:nvSpPr>
          <p:spPr bwMode="auto">
            <a:xfrm>
              <a:off x="4948" y="3959"/>
              <a:ext cx="8" cy="7"/>
            </a:xfrm>
            <a:custGeom>
              <a:avLst/>
              <a:gdLst>
                <a:gd name="T0" fmla="*/ 0 w 17"/>
                <a:gd name="T1" fmla="*/ 1 h 14"/>
                <a:gd name="T2" fmla="*/ 0 w 17"/>
                <a:gd name="T3" fmla="*/ 2 h 14"/>
                <a:gd name="T4" fmla="*/ 0 w 17"/>
                <a:gd name="T5" fmla="*/ 2 h 14"/>
                <a:gd name="T6" fmla="*/ 2 w 17"/>
                <a:gd name="T7" fmla="*/ 1 h 14"/>
                <a:gd name="T8" fmla="*/ 1 w 17"/>
                <a:gd name="T9" fmla="*/ 1 h 14"/>
                <a:gd name="T10" fmla="*/ 0 w 17"/>
                <a:gd name="T11" fmla="*/ 1 h 14"/>
                <a:gd name="T12" fmla="*/ 1 w 17"/>
                <a:gd name="T13" fmla="*/ 1 h 14"/>
                <a:gd name="T14" fmla="*/ 1 w 17"/>
                <a:gd name="T15" fmla="*/ 0 h 14"/>
                <a:gd name="T16" fmla="*/ 0 w 17"/>
                <a:gd name="T17" fmla="*/ 0 h 14"/>
                <a:gd name="T18" fmla="*/ 0 w 17"/>
                <a:gd name="T19" fmla="*/ 0 h 14"/>
                <a:gd name="T20" fmla="*/ 0 w 17"/>
                <a:gd name="T21" fmla="*/ 1 h 14"/>
                <a:gd name="T22" fmla="*/ 0 w 17"/>
                <a:gd name="T23" fmla="*/ 1 h 14"/>
                <a:gd name="T24" fmla="*/ 0 w 17"/>
                <a:gd name="T25" fmla="*/ 1 h 14"/>
                <a:gd name="T26" fmla="*/ 0 w 17"/>
                <a:gd name="T27" fmla="*/ 1 h 14"/>
                <a:gd name="T28" fmla="*/ 0 w 17"/>
                <a:gd name="T29" fmla="*/ 2 h 14"/>
                <a:gd name="T30" fmla="*/ 0 w 17"/>
                <a:gd name="T31" fmla="*/ 1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4">
                  <a:moveTo>
                    <a:pt x="3" y="1"/>
                  </a:moveTo>
                  <a:lnTo>
                    <a:pt x="1" y="10"/>
                  </a:lnTo>
                  <a:lnTo>
                    <a:pt x="6" y="14"/>
                  </a:lnTo>
                  <a:lnTo>
                    <a:pt x="17" y="7"/>
                  </a:lnTo>
                  <a:lnTo>
                    <a:pt x="11" y="1"/>
                  </a:lnTo>
                  <a:lnTo>
                    <a:pt x="3" y="1"/>
                  </a:lnTo>
                  <a:lnTo>
                    <a:pt x="11" y="1"/>
                  </a:lnTo>
                  <a:lnTo>
                    <a:pt x="9" y="0"/>
                  </a:lnTo>
                  <a:lnTo>
                    <a:pt x="6" y="0"/>
                  </a:lnTo>
                  <a:lnTo>
                    <a:pt x="4" y="0"/>
                  </a:lnTo>
                  <a:lnTo>
                    <a:pt x="1" y="1"/>
                  </a:lnTo>
                  <a:lnTo>
                    <a:pt x="0" y="3"/>
                  </a:lnTo>
                  <a:lnTo>
                    <a:pt x="0" y="4"/>
                  </a:lnTo>
                  <a:lnTo>
                    <a:pt x="0" y="7"/>
                  </a:lnTo>
                  <a:lnTo>
                    <a:pt x="1" y="10"/>
                  </a:lnTo>
                  <a:lnTo>
                    <a:pt x="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2" name="Freeform 495"/>
            <p:cNvSpPr>
              <a:spLocks/>
            </p:cNvSpPr>
            <p:nvPr/>
          </p:nvSpPr>
          <p:spPr bwMode="auto">
            <a:xfrm>
              <a:off x="4949" y="3922"/>
              <a:ext cx="50" cy="42"/>
            </a:xfrm>
            <a:custGeom>
              <a:avLst/>
              <a:gdLst>
                <a:gd name="T0" fmla="*/ 13 w 99"/>
                <a:gd name="T1" fmla="*/ 1 h 83"/>
                <a:gd name="T2" fmla="*/ 12 w 99"/>
                <a:gd name="T3" fmla="*/ 1 h 83"/>
                <a:gd name="T4" fmla="*/ 0 w 99"/>
                <a:gd name="T5" fmla="*/ 10 h 83"/>
                <a:gd name="T6" fmla="*/ 1 w 99"/>
                <a:gd name="T7" fmla="*/ 11 h 83"/>
                <a:gd name="T8" fmla="*/ 13 w 99"/>
                <a:gd name="T9" fmla="*/ 2 h 83"/>
                <a:gd name="T10" fmla="*/ 13 w 99"/>
                <a:gd name="T11" fmla="*/ 1 h 83"/>
                <a:gd name="T12" fmla="*/ 13 w 99"/>
                <a:gd name="T13" fmla="*/ 2 h 83"/>
                <a:gd name="T14" fmla="*/ 13 w 99"/>
                <a:gd name="T15" fmla="*/ 2 h 83"/>
                <a:gd name="T16" fmla="*/ 13 w 99"/>
                <a:gd name="T17" fmla="*/ 1 h 83"/>
                <a:gd name="T18" fmla="*/ 13 w 99"/>
                <a:gd name="T19" fmla="*/ 1 h 83"/>
                <a:gd name="T20" fmla="*/ 13 w 99"/>
                <a:gd name="T21" fmla="*/ 1 h 83"/>
                <a:gd name="T22" fmla="*/ 12 w 99"/>
                <a:gd name="T23" fmla="*/ 1 h 83"/>
                <a:gd name="T24" fmla="*/ 12 w 99"/>
                <a:gd name="T25" fmla="*/ 0 h 83"/>
                <a:gd name="T26" fmla="*/ 12 w 99"/>
                <a:gd name="T27" fmla="*/ 0 h 83"/>
                <a:gd name="T28" fmla="*/ 12 w 99"/>
                <a:gd name="T29" fmla="*/ 1 h 83"/>
                <a:gd name="T30" fmla="*/ 13 w 99"/>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83">
                  <a:moveTo>
                    <a:pt x="98" y="3"/>
                  </a:moveTo>
                  <a:lnTo>
                    <a:pt x="89" y="1"/>
                  </a:lnTo>
                  <a:lnTo>
                    <a:pt x="0" y="74"/>
                  </a:lnTo>
                  <a:lnTo>
                    <a:pt x="8" y="83"/>
                  </a:lnTo>
                  <a:lnTo>
                    <a:pt x="98" y="11"/>
                  </a:lnTo>
                  <a:lnTo>
                    <a:pt x="98" y="3"/>
                  </a:lnTo>
                  <a:lnTo>
                    <a:pt x="98" y="11"/>
                  </a:lnTo>
                  <a:lnTo>
                    <a:pt x="99" y="9"/>
                  </a:lnTo>
                  <a:lnTo>
                    <a:pt x="99" y="7"/>
                  </a:lnTo>
                  <a:lnTo>
                    <a:pt x="99" y="4"/>
                  </a:lnTo>
                  <a:lnTo>
                    <a:pt x="98" y="3"/>
                  </a:lnTo>
                  <a:lnTo>
                    <a:pt x="96" y="1"/>
                  </a:lnTo>
                  <a:lnTo>
                    <a:pt x="95" y="0"/>
                  </a:lnTo>
                  <a:lnTo>
                    <a:pt x="92" y="0"/>
                  </a:lnTo>
                  <a:lnTo>
                    <a:pt x="89" y="1"/>
                  </a:lnTo>
                  <a:lnTo>
                    <a:pt x="98"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3" name="Freeform 496"/>
            <p:cNvSpPr>
              <a:spLocks noEditPoints="1"/>
            </p:cNvSpPr>
            <p:nvPr/>
          </p:nvSpPr>
          <p:spPr bwMode="auto">
            <a:xfrm>
              <a:off x="4955" y="3848"/>
              <a:ext cx="237" cy="194"/>
            </a:xfrm>
            <a:custGeom>
              <a:avLst/>
              <a:gdLst>
                <a:gd name="T0" fmla="*/ 54 w 473"/>
                <a:gd name="T1" fmla="*/ 1 h 388"/>
                <a:gd name="T2" fmla="*/ 52 w 473"/>
                <a:gd name="T3" fmla="*/ 6 h 388"/>
                <a:gd name="T4" fmla="*/ 46 w 473"/>
                <a:gd name="T5" fmla="*/ 12 h 388"/>
                <a:gd name="T6" fmla="*/ 40 w 473"/>
                <a:gd name="T7" fmla="*/ 18 h 388"/>
                <a:gd name="T8" fmla="*/ 34 w 473"/>
                <a:gd name="T9" fmla="*/ 24 h 388"/>
                <a:gd name="T10" fmla="*/ 28 w 473"/>
                <a:gd name="T11" fmla="*/ 29 h 388"/>
                <a:gd name="T12" fmla="*/ 21 w 473"/>
                <a:gd name="T13" fmla="*/ 34 h 388"/>
                <a:gd name="T14" fmla="*/ 10 w 473"/>
                <a:gd name="T15" fmla="*/ 40 h 388"/>
                <a:gd name="T16" fmla="*/ 1 w 473"/>
                <a:gd name="T17" fmla="*/ 44 h 388"/>
                <a:gd name="T18" fmla="*/ 5 w 473"/>
                <a:gd name="T19" fmla="*/ 41 h 388"/>
                <a:gd name="T20" fmla="*/ 13 w 473"/>
                <a:gd name="T21" fmla="*/ 36 h 388"/>
                <a:gd name="T22" fmla="*/ 21 w 473"/>
                <a:gd name="T23" fmla="*/ 31 h 388"/>
                <a:gd name="T24" fmla="*/ 28 w 473"/>
                <a:gd name="T25" fmla="*/ 26 h 388"/>
                <a:gd name="T26" fmla="*/ 34 w 473"/>
                <a:gd name="T27" fmla="*/ 20 h 388"/>
                <a:gd name="T28" fmla="*/ 40 w 473"/>
                <a:gd name="T29" fmla="*/ 15 h 388"/>
                <a:gd name="T30" fmla="*/ 48 w 473"/>
                <a:gd name="T31" fmla="*/ 6 h 388"/>
                <a:gd name="T32" fmla="*/ 58 w 473"/>
                <a:gd name="T33" fmla="*/ 5 h 388"/>
                <a:gd name="T34" fmla="*/ 60 w 473"/>
                <a:gd name="T35" fmla="*/ 7 h 388"/>
                <a:gd name="T36" fmla="*/ 47 w 473"/>
                <a:gd name="T37" fmla="*/ 20 h 388"/>
                <a:gd name="T38" fmla="*/ 41 w 473"/>
                <a:gd name="T39" fmla="*/ 26 h 388"/>
                <a:gd name="T40" fmla="*/ 34 w 473"/>
                <a:gd name="T41" fmla="*/ 31 h 388"/>
                <a:gd name="T42" fmla="*/ 28 w 473"/>
                <a:gd name="T43" fmla="*/ 36 h 388"/>
                <a:gd name="T44" fmla="*/ 21 w 473"/>
                <a:gd name="T45" fmla="*/ 41 h 388"/>
                <a:gd name="T46" fmla="*/ 14 w 473"/>
                <a:gd name="T47" fmla="*/ 45 h 388"/>
                <a:gd name="T48" fmla="*/ 7 w 473"/>
                <a:gd name="T49" fmla="*/ 49 h 388"/>
                <a:gd name="T50" fmla="*/ 5 w 473"/>
                <a:gd name="T51" fmla="*/ 47 h 388"/>
                <a:gd name="T52" fmla="*/ 21 w 473"/>
                <a:gd name="T53" fmla="*/ 38 h 388"/>
                <a:gd name="T54" fmla="*/ 28 w 473"/>
                <a:gd name="T55" fmla="*/ 33 h 388"/>
                <a:gd name="T56" fmla="*/ 35 w 473"/>
                <a:gd name="T57" fmla="*/ 28 h 388"/>
                <a:gd name="T58" fmla="*/ 41 w 473"/>
                <a:gd name="T59" fmla="*/ 22 h 388"/>
                <a:gd name="T60" fmla="*/ 47 w 473"/>
                <a:gd name="T61" fmla="*/ 17 h 388"/>
                <a:gd name="T62" fmla="*/ 58 w 473"/>
                <a:gd name="T63" fmla="*/ 5 h 3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388">
                  <a:moveTo>
                    <a:pt x="423" y="0"/>
                  </a:moveTo>
                  <a:lnTo>
                    <a:pt x="429" y="7"/>
                  </a:lnTo>
                  <a:lnTo>
                    <a:pt x="437" y="13"/>
                  </a:lnTo>
                  <a:lnTo>
                    <a:pt x="414" y="42"/>
                  </a:lnTo>
                  <a:lnTo>
                    <a:pt x="391" y="69"/>
                  </a:lnTo>
                  <a:lnTo>
                    <a:pt x="366" y="95"/>
                  </a:lnTo>
                  <a:lnTo>
                    <a:pt x="344" y="120"/>
                  </a:lnTo>
                  <a:lnTo>
                    <a:pt x="319" y="143"/>
                  </a:lnTo>
                  <a:lnTo>
                    <a:pt x="295" y="165"/>
                  </a:lnTo>
                  <a:lnTo>
                    <a:pt x="269" y="186"/>
                  </a:lnTo>
                  <a:lnTo>
                    <a:pt x="243" y="208"/>
                  </a:lnTo>
                  <a:lnTo>
                    <a:pt x="217" y="226"/>
                  </a:lnTo>
                  <a:lnTo>
                    <a:pt x="191" y="246"/>
                  </a:lnTo>
                  <a:lnTo>
                    <a:pt x="162" y="265"/>
                  </a:lnTo>
                  <a:lnTo>
                    <a:pt x="134" y="282"/>
                  </a:lnTo>
                  <a:lnTo>
                    <a:pt x="74" y="318"/>
                  </a:lnTo>
                  <a:lnTo>
                    <a:pt x="12" y="352"/>
                  </a:lnTo>
                  <a:lnTo>
                    <a:pt x="6" y="347"/>
                  </a:lnTo>
                  <a:lnTo>
                    <a:pt x="0" y="341"/>
                  </a:lnTo>
                  <a:lnTo>
                    <a:pt x="35" y="321"/>
                  </a:lnTo>
                  <a:lnTo>
                    <a:pt x="70" y="302"/>
                  </a:lnTo>
                  <a:lnTo>
                    <a:pt x="102" y="282"/>
                  </a:lnTo>
                  <a:lnTo>
                    <a:pt x="134" y="262"/>
                  </a:lnTo>
                  <a:lnTo>
                    <a:pt x="163" y="242"/>
                  </a:lnTo>
                  <a:lnTo>
                    <a:pt x="192" y="221"/>
                  </a:lnTo>
                  <a:lnTo>
                    <a:pt x="220" y="201"/>
                  </a:lnTo>
                  <a:lnTo>
                    <a:pt x="246" y="179"/>
                  </a:lnTo>
                  <a:lnTo>
                    <a:pt x="270" y="158"/>
                  </a:lnTo>
                  <a:lnTo>
                    <a:pt x="295" y="136"/>
                  </a:lnTo>
                  <a:lnTo>
                    <a:pt x="318" y="113"/>
                  </a:lnTo>
                  <a:lnTo>
                    <a:pt x="340" y="92"/>
                  </a:lnTo>
                  <a:lnTo>
                    <a:pt x="383" y="46"/>
                  </a:lnTo>
                  <a:lnTo>
                    <a:pt x="423" y="0"/>
                  </a:lnTo>
                  <a:close/>
                  <a:moveTo>
                    <a:pt x="460" y="36"/>
                  </a:moveTo>
                  <a:lnTo>
                    <a:pt x="467" y="42"/>
                  </a:lnTo>
                  <a:lnTo>
                    <a:pt x="473" y="49"/>
                  </a:lnTo>
                  <a:lnTo>
                    <a:pt x="423" y="103"/>
                  </a:lnTo>
                  <a:lnTo>
                    <a:pt x="373" y="155"/>
                  </a:lnTo>
                  <a:lnTo>
                    <a:pt x="347" y="178"/>
                  </a:lnTo>
                  <a:lnTo>
                    <a:pt x="322" y="201"/>
                  </a:lnTo>
                  <a:lnTo>
                    <a:pt x="296" y="223"/>
                  </a:lnTo>
                  <a:lnTo>
                    <a:pt x="270" y="244"/>
                  </a:lnTo>
                  <a:lnTo>
                    <a:pt x="244" y="264"/>
                  </a:lnTo>
                  <a:lnTo>
                    <a:pt x="218" y="284"/>
                  </a:lnTo>
                  <a:lnTo>
                    <a:pt x="192" y="302"/>
                  </a:lnTo>
                  <a:lnTo>
                    <a:pt x="165" y="321"/>
                  </a:lnTo>
                  <a:lnTo>
                    <a:pt x="137" y="338"/>
                  </a:lnTo>
                  <a:lnTo>
                    <a:pt x="108" y="355"/>
                  </a:lnTo>
                  <a:lnTo>
                    <a:pt x="79" y="372"/>
                  </a:lnTo>
                  <a:lnTo>
                    <a:pt x="49" y="388"/>
                  </a:lnTo>
                  <a:lnTo>
                    <a:pt x="42" y="381"/>
                  </a:lnTo>
                  <a:lnTo>
                    <a:pt x="36" y="375"/>
                  </a:lnTo>
                  <a:lnTo>
                    <a:pt x="102" y="337"/>
                  </a:lnTo>
                  <a:lnTo>
                    <a:pt x="163" y="298"/>
                  </a:lnTo>
                  <a:lnTo>
                    <a:pt x="192" y="278"/>
                  </a:lnTo>
                  <a:lnTo>
                    <a:pt x="220" y="259"/>
                  </a:lnTo>
                  <a:lnTo>
                    <a:pt x="247" y="239"/>
                  </a:lnTo>
                  <a:lnTo>
                    <a:pt x="273" y="218"/>
                  </a:lnTo>
                  <a:lnTo>
                    <a:pt x="298" y="198"/>
                  </a:lnTo>
                  <a:lnTo>
                    <a:pt x="322" y="176"/>
                  </a:lnTo>
                  <a:lnTo>
                    <a:pt x="347" y="155"/>
                  </a:lnTo>
                  <a:lnTo>
                    <a:pt x="370" y="133"/>
                  </a:lnTo>
                  <a:lnTo>
                    <a:pt x="415" y="86"/>
                  </a:lnTo>
                  <a:lnTo>
                    <a:pt x="460" y="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4" name="Freeform 497"/>
            <p:cNvSpPr>
              <a:spLocks/>
            </p:cNvSpPr>
            <p:nvPr/>
          </p:nvSpPr>
          <p:spPr bwMode="auto">
            <a:xfrm>
              <a:off x="5166" y="3847"/>
              <a:ext cx="8" cy="8"/>
            </a:xfrm>
            <a:custGeom>
              <a:avLst/>
              <a:gdLst>
                <a:gd name="T0" fmla="*/ 2 w 16"/>
                <a:gd name="T1" fmla="*/ 1 h 17"/>
                <a:gd name="T2" fmla="*/ 2 w 16"/>
                <a:gd name="T3" fmla="*/ 1 h 17"/>
                <a:gd name="T4" fmla="*/ 2 w 16"/>
                <a:gd name="T5" fmla="*/ 0 h 17"/>
                <a:gd name="T6" fmla="*/ 1 w 16"/>
                <a:gd name="T7" fmla="*/ 0 h 17"/>
                <a:gd name="T8" fmla="*/ 0 w 16"/>
                <a:gd name="T9" fmla="*/ 0 h 17"/>
                <a:gd name="T10" fmla="*/ 1 w 16"/>
                <a:gd name="T11" fmla="*/ 1 h 17"/>
                <a:gd name="T12" fmla="*/ 2 w 16"/>
                <a:gd name="T13" fmla="*/ 1 h 17"/>
                <a:gd name="T14" fmla="*/ 2 w 16"/>
                <a:gd name="T15" fmla="*/ 1 h 17"/>
                <a:gd name="T16" fmla="*/ 2 w 16"/>
                <a:gd name="T17" fmla="*/ 1 h 17"/>
                <a:gd name="T18" fmla="*/ 2 w 16"/>
                <a:gd name="T19" fmla="*/ 2 h 17"/>
                <a:gd name="T20" fmla="*/ 2 w 16"/>
                <a:gd name="T21" fmla="*/ 1 h 17"/>
                <a:gd name="T22" fmla="*/ 2 w 16"/>
                <a:gd name="T23" fmla="*/ 1 h 17"/>
                <a:gd name="T24" fmla="*/ 2 w 16"/>
                <a:gd name="T25" fmla="*/ 1 h 17"/>
                <a:gd name="T26" fmla="*/ 2 w 16"/>
                <a:gd name="T27" fmla="*/ 1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7">
                  <a:moveTo>
                    <a:pt x="16" y="15"/>
                  </a:moveTo>
                  <a:lnTo>
                    <a:pt x="16" y="13"/>
                  </a:lnTo>
                  <a:lnTo>
                    <a:pt x="9" y="7"/>
                  </a:lnTo>
                  <a:lnTo>
                    <a:pt x="3" y="0"/>
                  </a:lnTo>
                  <a:lnTo>
                    <a:pt x="0" y="3"/>
                  </a:lnTo>
                  <a:lnTo>
                    <a:pt x="6" y="10"/>
                  </a:lnTo>
                  <a:lnTo>
                    <a:pt x="13" y="15"/>
                  </a:lnTo>
                  <a:lnTo>
                    <a:pt x="13" y="13"/>
                  </a:lnTo>
                  <a:lnTo>
                    <a:pt x="13" y="15"/>
                  </a:lnTo>
                  <a:lnTo>
                    <a:pt x="15" y="17"/>
                  </a:lnTo>
                  <a:lnTo>
                    <a:pt x="16" y="15"/>
                  </a:lnTo>
                  <a:lnTo>
                    <a:pt x="16" y="14"/>
                  </a:lnTo>
                  <a:lnTo>
                    <a:pt x="16" y="13"/>
                  </a:lnTo>
                  <a:lnTo>
                    <a:pt x="16"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5" name="Freeform 498"/>
            <p:cNvSpPr>
              <a:spLocks/>
            </p:cNvSpPr>
            <p:nvPr/>
          </p:nvSpPr>
          <p:spPr bwMode="auto">
            <a:xfrm>
              <a:off x="4960" y="3853"/>
              <a:ext cx="214" cy="172"/>
            </a:xfrm>
            <a:custGeom>
              <a:avLst/>
              <a:gdLst>
                <a:gd name="T0" fmla="*/ 0 w 428"/>
                <a:gd name="T1" fmla="*/ 43 h 343"/>
                <a:gd name="T2" fmla="*/ 1 w 428"/>
                <a:gd name="T3" fmla="*/ 43 h 343"/>
                <a:gd name="T4" fmla="*/ 9 w 428"/>
                <a:gd name="T5" fmla="*/ 39 h 343"/>
                <a:gd name="T6" fmla="*/ 16 w 428"/>
                <a:gd name="T7" fmla="*/ 34 h 343"/>
                <a:gd name="T8" fmla="*/ 20 w 428"/>
                <a:gd name="T9" fmla="*/ 32 h 343"/>
                <a:gd name="T10" fmla="*/ 23 w 428"/>
                <a:gd name="T11" fmla="*/ 30 h 343"/>
                <a:gd name="T12" fmla="*/ 26 w 428"/>
                <a:gd name="T13" fmla="*/ 28 h 343"/>
                <a:gd name="T14" fmla="*/ 30 w 428"/>
                <a:gd name="T15" fmla="*/ 25 h 343"/>
                <a:gd name="T16" fmla="*/ 33 w 428"/>
                <a:gd name="T17" fmla="*/ 22 h 343"/>
                <a:gd name="T18" fmla="*/ 36 w 428"/>
                <a:gd name="T19" fmla="*/ 20 h 343"/>
                <a:gd name="T20" fmla="*/ 39 w 428"/>
                <a:gd name="T21" fmla="*/ 17 h 343"/>
                <a:gd name="T22" fmla="*/ 42 w 428"/>
                <a:gd name="T23" fmla="*/ 14 h 343"/>
                <a:gd name="T24" fmla="*/ 45 w 428"/>
                <a:gd name="T25" fmla="*/ 11 h 343"/>
                <a:gd name="T26" fmla="*/ 48 w 428"/>
                <a:gd name="T27" fmla="*/ 8 h 343"/>
                <a:gd name="T28" fmla="*/ 51 w 428"/>
                <a:gd name="T29" fmla="*/ 4 h 343"/>
                <a:gd name="T30" fmla="*/ 54 w 428"/>
                <a:gd name="T31" fmla="*/ 1 h 343"/>
                <a:gd name="T32" fmla="*/ 54 w 428"/>
                <a:gd name="T33" fmla="*/ 0 h 343"/>
                <a:gd name="T34" fmla="*/ 51 w 428"/>
                <a:gd name="T35" fmla="*/ 4 h 343"/>
                <a:gd name="T36" fmla="*/ 48 w 428"/>
                <a:gd name="T37" fmla="*/ 7 h 343"/>
                <a:gd name="T38" fmla="*/ 45 w 428"/>
                <a:gd name="T39" fmla="*/ 11 h 343"/>
                <a:gd name="T40" fmla="*/ 42 w 428"/>
                <a:gd name="T41" fmla="*/ 14 h 343"/>
                <a:gd name="T42" fmla="*/ 39 w 428"/>
                <a:gd name="T43" fmla="*/ 17 h 343"/>
                <a:gd name="T44" fmla="*/ 36 w 428"/>
                <a:gd name="T45" fmla="*/ 19 h 343"/>
                <a:gd name="T46" fmla="*/ 33 w 428"/>
                <a:gd name="T47" fmla="*/ 22 h 343"/>
                <a:gd name="T48" fmla="*/ 29 w 428"/>
                <a:gd name="T49" fmla="*/ 25 h 343"/>
                <a:gd name="T50" fmla="*/ 26 w 428"/>
                <a:gd name="T51" fmla="*/ 27 h 343"/>
                <a:gd name="T52" fmla="*/ 23 w 428"/>
                <a:gd name="T53" fmla="*/ 29 h 343"/>
                <a:gd name="T54" fmla="*/ 19 w 428"/>
                <a:gd name="T55" fmla="*/ 32 h 343"/>
                <a:gd name="T56" fmla="*/ 16 w 428"/>
                <a:gd name="T57" fmla="*/ 34 h 343"/>
                <a:gd name="T58" fmla="*/ 8 w 428"/>
                <a:gd name="T59" fmla="*/ 39 h 343"/>
                <a:gd name="T60" fmla="*/ 0 w 428"/>
                <a:gd name="T61" fmla="*/ 43 h 343"/>
                <a:gd name="T62" fmla="*/ 1 w 428"/>
                <a:gd name="T63" fmla="*/ 43 h 343"/>
                <a:gd name="T64" fmla="*/ 0 w 428"/>
                <a:gd name="T65" fmla="*/ 43 h 343"/>
                <a:gd name="T66" fmla="*/ 0 w 428"/>
                <a:gd name="T67" fmla="*/ 43 h 343"/>
                <a:gd name="T68" fmla="*/ 0 w 428"/>
                <a:gd name="T69" fmla="*/ 43 h 343"/>
                <a:gd name="T70" fmla="*/ 1 w 428"/>
                <a:gd name="T71" fmla="*/ 43 h 343"/>
                <a:gd name="T72" fmla="*/ 1 w 428"/>
                <a:gd name="T73" fmla="*/ 43 h 343"/>
                <a:gd name="T74" fmla="*/ 0 w 428"/>
                <a:gd name="T75" fmla="*/ 43 h 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8" h="343">
                  <a:moveTo>
                    <a:pt x="0" y="343"/>
                  </a:moveTo>
                  <a:lnTo>
                    <a:pt x="3" y="343"/>
                  </a:lnTo>
                  <a:lnTo>
                    <a:pt x="66" y="307"/>
                  </a:lnTo>
                  <a:lnTo>
                    <a:pt x="126" y="272"/>
                  </a:lnTo>
                  <a:lnTo>
                    <a:pt x="153" y="254"/>
                  </a:lnTo>
                  <a:lnTo>
                    <a:pt x="181" y="236"/>
                  </a:lnTo>
                  <a:lnTo>
                    <a:pt x="208" y="217"/>
                  </a:lnTo>
                  <a:lnTo>
                    <a:pt x="234" y="197"/>
                  </a:lnTo>
                  <a:lnTo>
                    <a:pt x="260" y="176"/>
                  </a:lnTo>
                  <a:lnTo>
                    <a:pt x="286" y="156"/>
                  </a:lnTo>
                  <a:lnTo>
                    <a:pt x="311" y="133"/>
                  </a:lnTo>
                  <a:lnTo>
                    <a:pt x="335" y="110"/>
                  </a:lnTo>
                  <a:lnTo>
                    <a:pt x="358" y="84"/>
                  </a:lnTo>
                  <a:lnTo>
                    <a:pt x="382" y="58"/>
                  </a:lnTo>
                  <a:lnTo>
                    <a:pt x="405" y="31"/>
                  </a:lnTo>
                  <a:lnTo>
                    <a:pt x="428" y="2"/>
                  </a:lnTo>
                  <a:lnTo>
                    <a:pt x="425" y="0"/>
                  </a:lnTo>
                  <a:lnTo>
                    <a:pt x="402" y="28"/>
                  </a:lnTo>
                  <a:lnTo>
                    <a:pt x="378" y="55"/>
                  </a:lnTo>
                  <a:lnTo>
                    <a:pt x="355" y="81"/>
                  </a:lnTo>
                  <a:lnTo>
                    <a:pt x="330" y="107"/>
                  </a:lnTo>
                  <a:lnTo>
                    <a:pt x="308" y="130"/>
                  </a:lnTo>
                  <a:lnTo>
                    <a:pt x="283" y="151"/>
                  </a:lnTo>
                  <a:lnTo>
                    <a:pt x="257" y="173"/>
                  </a:lnTo>
                  <a:lnTo>
                    <a:pt x="231" y="193"/>
                  </a:lnTo>
                  <a:lnTo>
                    <a:pt x="205" y="213"/>
                  </a:lnTo>
                  <a:lnTo>
                    <a:pt x="179" y="232"/>
                  </a:lnTo>
                  <a:lnTo>
                    <a:pt x="152" y="250"/>
                  </a:lnTo>
                  <a:lnTo>
                    <a:pt x="123" y="269"/>
                  </a:lnTo>
                  <a:lnTo>
                    <a:pt x="63" y="305"/>
                  </a:lnTo>
                  <a:lnTo>
                    <a:pt x="0" y="339"/>
                  </a:lnTo>
                  <a:lnTo>
                    <a:pt x="3" y="339"/>
                  </a:lnTo>
                  <a:lnTo>
                    <a:pt x="0" y="339"/>
                  </a:lnTo>
                  <a:lnTo>
                    <a:pt x="0" y="340"/>
                  </a:lnTo>
                  <a:lnTo>
                    <a:pt x="0" y="342"/>
                  </a:lnTo>
                  <a:lnTo>
                    <a:pt x="2" y="343"/>
                  </a:lnTo>
                  <a:lnTo>
                    <a:pt x="3" y="343"/>
                  </a:lnTo>
                  <a:lnTo>
                    <a:pt x="0" y="3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6" name="Freeform 499"/>
            <p:cNvSpPr>
              <a:spLocks/>
            </p:cNvSpPr>
            <p:nvPr/>
          </p:nvSpPr>
          <p:spPr bwMode="auto">
            <a:xfrm>
              <a:off x="4953" y="4017"/>
              <a:ext cx="9" cy="8"/>
            </a:xfrm>
            <a:custGeom>
              <a:avLst/>
              <a:gdLst>
                <a:gd name="T0" fmla="*/ 1 w 16"/>
                <a:gd name="T1" fmla="*/ 0 h 17"/>
                <a:gd name="T2" fmla="*/ 1 w 16"/>
                <a:gd name="T3" fmla="*/ 0 h 17"/>
                <a:gd name="T4" fmla="*/ 1 w 16"/>
                <a:gd name="T5" fmla="*/ 1 h 17"/>
                <a:gd name="T6" fmla="*/ 2 w 16"/>
                <a:gd name="T7" fmla="*/ 2 h 17"/>
                <a:gd name="T8" fmla="*/ 3 w 16"/>
                <a:gd name="T9" fmla="*/ 1 h 17"/>
                <a:gd name="T10" fmla="*/ 2 w 16"/>
                <a:gd name="T11" fmla="*/ 0 h 17"/>
                <a:gd name="T12" fmla="*/ 1 w 16"/>
                <a:gd name="T13" fmla="*/ 0 h 17"/>
                <a:gd name="T14" fmla="*/ 1 w 16"/>
                <a:gd name="T15" fmla="*/ 0 h 17"/>
                <a:gd name="T16" fmla="*/ 1 w 16"/>
                <a:gd name="T17" fmla="*/ 0 h 17"/>
                <a:gd name="T18" fmla="*/ 1 w 16"/>
                <a:gd name="T19" fmla="*/ 0 h 17"/>
                <a:gd name="T20" fmla="*/ 1 w 16"/>
                <a:gd name="T21" fmla="*/ 0 h 17"/>
                <a:gd name="T22" fmla="*/ 0 w 16"/>
                <a:gd name="T23" fmla="*/ 0 h 17"/>
                <a:gd name="T24" fmla="*/ 1 w 16"/>
                <a:gd name="T25" fmla="*/ 0 h 17"/>
                <a:gd name="T26" fmla="*/ 1 w 16"/>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 h="17">
                  <a:moveTo>
                    <a:pt x="1" y="0"/>
                  </a:moveTo>
                  <a:lnTo>
                    <a:pt x="1" y="4"/>
                  </a:lnTo>
                  <a:lnTo>
                    <a:pt x="7" y="10"/>
                  </a:lnTo>
                  <a:lnTo>
                    <a:pt x="13" y="17"/>
                  </a:lnTo>
                  <a:lnTo>
                    <a:pt x="16" y="13"/>
                  </a:lnTo>
                  <a:lnTo>
                    <a:pt x="10" y="7"/>
                  </a:lnTo>
                  <a:lnTo>
                    <a:pt x="4" y="1"/>
                  </a:lnTo>
                  <a:lnTo>
                    <a:pt x="4" y="4"/>
                  </a:lnTo>
                  <a:lnTo>
                    <a:pt x="4" y="1"/>
                  </a:lnTo>
                  <a:lnTo>
                    <a:pt x="3" y="0"/>
                  </a:lnTo>
                  <a:lnTo>
                    <a:pt x="1" y="1"/>
                  </a:lnTo>
                  <a:lnTo>
                    <a:pt x="0" y="3"/>
                  </a:lnTo>
                  <a:lnTo>
                    <a:pt x="1" y="4"/>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7" name="Freeform 500"/>
            <p:cNvSpPr>
              <a:spLocks/>
            </p:cNvSpPr>
            <p:nvPr/>
          </p:nvSpPr>
          <p:spPr bwMode="auto">
            <a:xfrm>
              <a:off x="4954" y="3847"/>
              <a:ext cx="214" cy="172"/>
            </a:xfrm>
            <a:custGeom>
              <a:avLst/>
              <a:gdLst>
                <a:gd name="T0" fmla="*/ 54 w 428"/>
                <a:gd name="T1" fmla="*/ 0 h 343"/>
                <a:gd name="T2" fmla="*/ 53 w 428"/>
                <a:gd name="T3" fmla="*/ 0 h 343"/>
                <a:gd name="T4" fmla="*/ 48 w 428"/>
                <a:gd name="T5" fmla="*/ 6 h 343"/>
                <a:gd name="T6" fmla="*/ 43 w 428"/>
                <a:gd name="T7" fmla="*/ 12 h 343"/>
                <a:gd name="T8" fmla="*/ 40 w 428"/>
                <a:gd name="T9" fmla="*/ 15 h 343"/>
                <a:gd name="T10" fmla="*/ 37 w 428"/>
                <a:gd name="T11" fmla="*/ 17 h 343"/>
                <a:gd name="T12" fmla="*/ 34 w 428"/>
                <a:gd name="T13" fmla="*/ 20 h 343"/>
                <a:gd name="T14" fmla="*/ 31 w 428"/>
                <a:gd name="T15" fmla="*/ 23 h 343"/>
                <a:gd name="T16" fmla="*/ 28 w 428"/>
                <a:gd name="T17" fmla="*/ 25 h 343"/>
                <a:gd name="T18" fmla="*/ 25 w 428"/>
                <a:gd name="T19" fmla="*/ 28 h 343"/>
                <a:gd name="T20" fmla="*/ 21 w 428"/>
                <a:gd name="T21" fmla="*/ 30 h 343"/>
                <a:gd name="T22" fmla="*/ 17 w 428"/>
                <a:gd name="T23" fmla="*/ 33 h 343"/>
                <a:gd name="T24" fmla="*/ 13 w 428"/>
                <a:gd name="T25" fmla="*/ 36 h 343"/>
                <a:gd name="T26" fmla="*/ 9 w 428"/>
                <a:gd name="T27" fmla="*/ 38 h 343"/>
                <a:gd name="T28" fmla="*/ 5 w 428"/>
                <a:gd name="T29" fmla="*/ 40 h 343"/>
                <a:gd name="T30" fmla="*/ 0 w 428"/>
                <a:gd name="T31" fmla="*/ 43 h 343"/>
                <a:gd name="T32" fmla="*/ 1 w 428"/>
                <a:gd name="T33" fmla="*/ 43 h 343"/>
                <a:gd name="T34" fmla="*/ 5 w 428"/>
                <a:gd name="T35" fmla="*/ 41 h 343"/>
                <a:gd name="T36" fmla="*/ 10 w 428"/>
                <a:gd name="T37" fmla="*/ 39 h 343"/>
                <a:gd name="T38" fmla="*/ 14 w 428"/>
                <a:gd name="T39" fmla="*/ 36 h 343"/>
                <a:gd name="T40" fmla="*/ 17 w 428"/>
                <a:gd name="T41" fmla="*/ 34 h 343"/>
                <a:gd name="T42" fmla="*/ 21 w 428"/>
                <a:gd name="T43" fmla="*/ 31 h 343"/>
                <a:gd name="T44" fmla="*/ 25 w 428"/>
                <a:gd name="T45" fmla="*/ 28 h 343"/>
                <a:gd name="T46" fmla="*/ 28 w 428"/>
                <a:gd name="T47" fmla="*/ 26 h 343"/>
                <a:gd name="T48" fmla="*/ 32 w 428"/>
                <a:gd name="T49" fmla="*/ 23 h 343"/>
                <a:gd name="T50" fmla="*/ 35 w 428"/>
                <a:gd name="T51" fmla="*/ 20 h 343"/>
                <a:gd name="T52" fmla="*/ 38 w 428"/>
                <a:gd name="T53" fmla="*/ 18 h 343"/>
                <a:gd name="T54" fmla="*/ 41 w 428"/>
                <a:gd name="T55" fmla="*/ 15 h 343"/>
                <a:gd name="T56" fmla="*/ 43 w 428"/>
                <a:gd name="T57" fmla="*/ 12 h 343"/>
                <a:gd name="T58" fmla="*/ 49 w 428"/>
                <a:gd name="T59" fmla="*/ 6 h 343"/>
                <a:gd name="T60" fmla="*/ 54 w 428"/>
                <a:gd name="T61" fmla="*/ 1 h 343"/>
                <a:gd name="T62" fmla="*/ 53 w 428"/>
                <a:gd name="T63" fmla="*/ 1 h 343"/>
                <a:gd name="T64" fmla="*/ 54 w 428"/>
                <a:gd name="T65" fmla="*/ 1 h 343"/>
                <a:gd name="T66" fmla="*/ 54 w 428"/>
                <a:gd name="T67" fmla="*/ 1 h 343"/>
                <a:gd name="T68" fmla="*/ 54 w 428"/>
                <a:gd name="T69" fmla="*/ 0 h 343"/>
                <a:gd name="T70" fmla="*/ 54 w 428"/>
                <a:gd name="T71" fmla="*/ 0 h 343"/>
                <a:gd name="T72" fmla="*/ 53 w 428"/>
                <a:gd name="T73" fmla="*/ 0 h 343"/>
                <a:gd name="T74" fmla="*/ 54 w 428"/>
                <a:gd name="T75" fmla="*/ 0 h 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8" h="343">
                  <a:moveTo>
                    <a:pt x="427" y="0"/>
                  </a:moveTo>
                  <a:lnTo>
                    <a:pt x="424" y="0"/>
                  </a:lnTo>
                  <a:lnTo>
                    <a:pt x="384" y="46"/>
                  </a:lnTo>
                  <a:lnTo>
                    <a:pt x="341" y="91"/>
                  </a:lnTo>
                  <a:lnTo>
                    <a:pt x="318" y="113"/>
                  </a:lnTo>
                  <a:lnTo>
                    <a:pt x="295" y="136"/>
                  </a:lnTo>
                  <a:lnTo>
                    <a:pt x="271" y="157"/>
                  </a:lnTo>
                  <a:lnTo>
                    <a:pt x="246" y="179"/>
                  </a:lnTo>
                  <a:lnTo>
                    <a:pt x="220" y="199"/>
                  </a:lnTo>
                  <a:lnTo>
                    <a:pt x="193" y="220"/>
                  </a:lnTo>
                  <a:lnTo>
                    <a:pt x="164" y="240"/>
                  </a:lnTo>
                  <a:lnTo>
                    <a:pt x="135" y="262"/>
                  </a:lnTo>
                  <a:lnTo>
                    <a:pt x="102" y="282"/>
                  </a:lnTo>
                  <a:lnTo>
                    <a:pt x="70" y="300"/>
                  </a:lnTo>
                  <a:lnTo>
                    <a:pt x="37" y="320"/>
                  </a:lnTo>
                  <a:lnTo>
                    <a:pt x="0" y="339"/>
                  </a:lnTo>
                  <a:lnTo>
                    <a:pt x="3" y="343"/>
                  </a:lnTo>
                  <a:lnTo>
                    <a:pt x="38" y="325"/>
                  </a:lnTo>
                  <a:lnTo>
                    <a:pt x="73" y="305"/>
                  </a:lnTo>
                  <a:lnTo>
                    <a:pt x="106" y="285"/>
                  </a:lnTo>
                  <a:lnTo>
                    <a:pt x="136" y="265"/>
                  </a:lnTo>
                  <a:lnTo>
                    <a:pt x="167" y="245"/>
                  </a:lnTo>
                  <a:lnTo>
                    <a:pt x="196" y="223"/>
                  </a:lnTo>
                  <a:lnTo>
                    <a:pt x="223" y="203"/>
                  </a:lnTo>
                  <a:lnTo>
                    <a:pt x="249" y="182"/>
                  </a:lnTo>
                  <a:lnTo>
                    <a:pt x="274" y="160"/>
                  </a:lnTo>
                  <a:lnTo>
                    <a:pt x="298" y="139"/>
                  </a:lnTo>
                  <a:lnTo>
                    <a:pt x="321" y="116"/>
                  </a:lnTo>
                  <a:lnTo>
                    <a:pt x="344" y="94"/>
                  </a:lnTo>
                  <a:lnTo>
                    <a:pt x="387" y="48"/>
                  </a:lnTo>
                  <a:lnTo>
                    <a:pt x="427" y="3"/>
                  </a:lnTo>
                  <a:lnTo>
                    <a:pt x="424" y="3"/>
                  </a:lnTo>
                  <a:lnTo>
                    <a:pt x="427" y="3"/>
                  </a:lnTo>
                  <a:lnTo>
                    <a:pt x="428" y="1"/>
                  </a:lnTo>
                  <a:lnTo>
                    <a:pt x="427" y="0"/>
                  </a:lnTo>
                  <a:lnTo>
                    <a:pt x="425" y="0"/>
                  </a:lnTo>
                  <a:lnTo>
                    <a:pt x="424" y="0"/>
                  </a:lnTo>
                  <a:lnTo>
                    <a:pt x="42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8" name="Freeform 501"/>
            <p:cNvSpPr>
              <a:spLocks/>
            </p:cNvSpPr>
            <p:nvPr/>
          </p:nvSpPr>
          <p:spPr bwMode="auto">
            <a:xfrm>
              <a:off x="5184" y="3865"/>
              <a:ext cx="9" cy="8"/>
            </a:xfrm>
            <a:custGeom>
              <a:avLst/>
              <a:gdLst>
                <a:gd name="T0" fmla="*/ 3 w 17"/>
                <a:gd name="T1" fmla="*/ 2 h 16"/>
                <a:gd name="T2" fmla="*/ 3 w 17"/>
                <a:gd name="T3" fmla="*/ 2 h 16"/>
                <a:gd name="T4" fmla="*/ 2 w 17"/>
                <a:gd name="T5" fmla="*/ 1 h 16"/>
                <a:gd name="T6" fmla="*/ 1 w 17"/>
                <a:gd name="T7" fmla="*/ 0 h 16"/>
                <a:gd name="T8" fmla="*/ 0 w 17"/>
                <a:gd name="T9" fmla="*/ 1 h 16"/>
                <a:gd name="T10" fmla="*/ 1 w 17"/>
                <a:gd name="T11" fmla="*/ 2 h 16"/>
                <a:gd name="T12" fmla="*/ 2 w 17"/>
                <a:gd name="T13" fmla="*/ 2 h 16"/>
                <a:gd name="T14" fmla="*/ 2 w 17"/>
                <a:gd name="T15" fmla="*/ 2 h 16"/>
                <a:gd name="T16" fmla="*/ 2 w 17"/>
                <a:gd name="T17" fmla="*/ 2 h 16"/>
                <a:gd name="T18" fmla="*/ 2 w 17"/>
                <a:gd name="T19" fmla="*/ 2 h 16"/>
                <a:gd name="T20" fmla="*/ 3 w 17"/>
                <a:gd name="T21" fmla="*/ 2 h 16"/>
                <a:gd name="T22" fmla="*/ 3 w 17"/>
                <a:gd name="T23" fmla="*/ 2 h 16"/>
                <a:gd name="T24" fmla="*/ 3 w 17"/>
                <a:gd name="T25" fmla="*/ 2 h 16"/>
                <a:gd name="T26" fmla="*/ 3 w 17"/>
                <a:gd name="T27" fmla="*/ 2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7" y="15"/>
                  </a:moveTo>
                  <a:lnTo>
                    <a:pt x="17" y="12"/>
                  </a:lnTo>
                  <a:lnTo>
                    <a:pt x="11" y="6"/>
                  </a:lnTo>
                  <a:lnTo>
                    <a:pt x="3" y="0"/>
                  </a:lnTo>
                  <a:lnTo>
                    <a:pt x="0" y="3"/>
                  </a:lnTo>
                  <a:lnTo>
                    <a:pt x="6" y="9"/>
                  </a:lnTo>
                  <a:lnTo>
                    <a:pt x="14" y="16"/>
                  </a:lnTo>
                  <a:lnTo>
                    <a:pt x="14" y="13"/>
                  </a:lnTo>
                  <a:lnTo>
                    <a:pt x="14" y="16"/>
                  </a:lnTo>
                  <a:lnTo>
                    <a:pt x="15" y="16"/>
                  </a:lnTo>
                  <a:lnTo>
                    <a:pt x="17" y="16"/>
                  </a:lnTo>
                  <a:lnTo>
                    <a:pt x="17" y="15"/>
                  </a:lnTo>
                  <a:lnTo>
                    <a:pt x="17" y="12"/>
                  </a:lnTo>
                  <a:lnTo>
                    <a:pt x="17" y="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19" name="Freeform 502"/>
            <p:cNvSpPr>
              <a:spLocks/>
            </p:cNvSpPr>
            <p:nvPr/>
          </p:nvSpPr>
          <p:spPr bwMode="auto">
            <a:xfrm>
              <a:off x="4978" y="3871"/>
              <a:ext cx="215" cy="171"/>
            </a:xfrm>
            <a:custGeom>
              <a:avLst/>
              <a:gdLst>
                <a:gd name="T0" fmla="*/ 0 w 428"/>
                <a:gd name="T1" fmla="*/ 42 h 343"/>
                <a:gd name="T2" fmla="*/ 1 w 428"/>
                <a:gd name="T3" fmla="*/ 42 h 343"/>
                <a:gd name="T4" fmla="*/ 5 w 428"/>
                <a:gd name="T5" fmla="*/ 40 h 343"/>
                <a:gd name="T6" fmla="*/ 8 w 428"/>
                <a:gd name="T7" fmla="*/ 38 h 343"/>
                <a:gd name="T8" fmla="*/ 12 w 428"/>
                <a:gd name="T9" fmla="*/ 36 h 343"/>
                <a:gd name="T10" fmla="*/ 15 w 428"/>
                <a:gd name="T11" fmla="*/ 34 h 343"/>
                <a:gd name="T12" fmla="*/ 19 w 428"/>
                <a:gd name="T13" fmla="*/ 32 h 343"/>
                <a:gd name="T14" fmla="*/ 22 w 428"/>
                <a:gd name="T15" fmla="*/ 29 h 343"/>
                <a:gd name="T16" fmla="*/ 25 w 428"/>
                <a:gd name="T17" fmla="*/ 27 h 343"/>
                <a:gd name="T18" fmla="*/ 29 w 428"/>
                <a:gd name="T19" fmla="*/ 24 h 343"/>
                <a:gd name="T20" fmla="*/ 32 w 428"/>
                <a:gd name="T21" fmla="*/ 22 h 343"/>
                <a:gd name="T22" fmla="*/ 35 w 428"/>
                <a:gd name="T23" fmla="*/ 19 h 343"/>
                <a:gd name="T24" fmla="*/ 38 w 428"/>
                <a:gd name="T25" fmla="*/ 16 h 343"/>
                <a:gd name="T26" fmla="*/ 41 w 428"/>
                <a:gd name="T27" fmla="*/ 13 h 343"/>
                <a:gd name="T28" fmla="*/ 48 w 428"/>
                <a:gd name="T29" fmla="*/ 7 h 343"/>
                <a:gd name="T30" fmla="*/ 54 w 428"/>
                <a:gd name="T31" fmla="*/ 0 h 343"/>
                <a:gd name="T32" fmla="*/ 54 w 428"/>
                <a:gd name="T33" fmla="*/ 0 h 343"/>
                <a:gd name="T34" fmla="*/ 47 w 428"/>
                <a:gd name="T35" fmla="*/ 6 h 343"/>
                <a:gd name="T36" fmla="*/ 41 w 428"/>
                <a:gd name="T37" fmla="*/ 13 h 343"/>
                <a:gd name="T38" fmla="*/ 38 w 428"/>
                <a:gd name="T39" fmla="*/ 16 h 343"/>
                <a:gd name="T40" fmla="*/ 35 w 428"/>
                <a:gd name="T41" fmla="*/ 19 h 343"/>
                <a:gd name="T42" fmla="*/ 32 w 428"/>
                <a:gd name="T43" fmla="*/ 21 h 343"/>
                <a:gd name="T44" fmla="*/ 28 w 428"/>
                <a:gd name="T45" fmla="*/ 24 h 343"/>
                <a:gd name="T46" fmla="*/ 25 w 428"/>
                <a:gd name="T47" fmla="*/ 26 h 343"/>
                <a:gd name="T48" fmla="*/ 22 w 428"/>
                <a:gd name="T49" fmla="*/ 29 h 343"/>
                <a:gd name="T50" fmla="*/ 18 w 428"/>
                <a:gd name="T51" fmla="*/ 31 h 343"/>
                <a:gd name="T52" fmla="*/ 15 w 428"/>
                <a:gd name="T53" fmla="*/ 34 h 343"/>
                <a:gd name="T54" fmla="*/ 12 w 428"/>
                <a:gd name="T55" fmla="*/ 36 h 343"/>
                <a:gd name="T56" fmla="*/ 8 w 428"/>
                <a:gd name="T57" fmla="*/ 38 h 343"/>
                <a:gd name="T58" fmla="*/ 4 w 428"/>
                <a:gd name="T59" fmla="*/ 40 h 343"/>
                <a:gd name="T60" fmla="*/ 1 w 428"/>
                <a:gd name="T61" fmla="*/ 42 h 343"/>
                <a:gd name="T62" fmla="*/ 1 w 428"/>
                <a:gd name="T63" fmla="*/ 42 h 343"/>
                <a:gd name="T64" fmla="*/ 1 w 428"/>
                <a:gd name="T65" fmla="*/ 42 h 343"/>
                <a:gd name="T66" fmla="*/ 0 w 428"/>
                <a:gd name="T67" fmla="*/ 42 h 343"/>
                <a:gd name="T68" fmla="*/ 0 w 428"/>
                <a:gd name="T69" fmla="*/ 42 h 343"/>
                <a:gd name="T70" fmla="*/ 1 w 428"/>
                <a:gd name="T71" fmla="*/ 42 h 343"/>
                <a:gd name="T72" fmla="*/ 1 w 428"/>
                <a:gd name="T73" fmla="*/ 42 h 343"/>
                <a:gd name="T74" fmla="*/ 0 w 428"/>
                <a:gd name="T75" fmla="*/ 42 h 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8" h="343">
                  <a:moveTo>
                    <a:pt x="0" y="343"/>
                  </a:moveTo>
                  <a:lnTo>
                    <a:pt x="3" y="343"/>
                  </a:lnTo>
                  <a:lnTo>
                    <a:pt x="34" y="327"/>
                  </a:lnTo>
                  <a:lnTo>
                    <a:pt x="63" y="310"/>
                  </a:lnTo>
                  <a:lnTo>
                    <a:pt x="90" y="292"/>
                  </a:lnTo>
                  <a:lnTo>
                    <a:pt x="119" y="275"/>
                  </a:lnTo>
                  <a:lnTo>
                    <a:pt x="147" y="257"/>
                  </a:lnTo>
                  <a:lnTo>
                    <a:pt x="173" y="238"/>
                  </a:lnTo>
                  <a:lnTo>
                    <a:pt x="199" y="219"/>
                  </a:lnTo>
                  <a:lnTo>
                    <a:pt x="225" y="198"/>
                  </a:lnTo>
                  <a:lnTo>
                    <a:pt x="251" y="178"/>
                  </a:lnTo>
                  <a:lnTo>
                    <a:pt x="277" y="155"/>
                  </a:lnTo>
                  <a:lnTo>
                    <a:pt x="303" y="132"/>
                  </a:lnTo>
                  <a:lnTo>
                    <a:pt x="327" y="109"/>
                  </a:lnTo>
                  <a:lnTo>
                    <a:pt x="378" y="58"/>
                  </a:lnTo>
                  <a:lnTo>
                    <a:pt x="428" y="2"/>
                  </a:lnTo>
                  <a:lnTo>
                    <a:pt x="425" y="0"/>
                  </a:lnTo>
                  <a:lnTo>
                    <a:pt x="375" y="55"/>
                  </a:lnTo>
                  <a:lnTo>
                    <a:pt x="324" y="105"/>
                  </a:lnTo>
                  <a:lnTo>
                    <a:pt x="298" y="129"/>
                  </a:lnTo>
                  <a:lnTo>
                    <a:pt x="274" y="152"/>
                  </a:lnTo>
                  <a:lnTo>
                    <a:pt x="248" y="174"/>
                  </a:lnTo>
                  <a:lnTo>
                    <a:pt x="222" y="195"/>
                  </a:lnTo>
                  <a:lnTo>
                    <a:pt x="196" y="215"/>
                  </a:lnTo>
                  <a:lnTo>
                    <a:pt x="170" y="235"/>
                  </a:lnTo>
                  <a:lnTo>
                    <a:pt x="144" y="254"/>
                  </a:lnTo>
                  <a:lnTo>
                    <a:pt x="116" y="272"/>
                  </a:lnTo>
                  <a:lnTo>
                    <a:pt x="89" y="290"/>
                  </a:lnTo>
                  <a:lnTo>
                    <a:pt x="60" y="307"/>
                  </a:lnTo>
                  <a:lnTo>
                    <a:pt x="31" y="323"/>
                  </a:lnTo>
                  <a:lnTo>
                    <a:pt x="2" y="340"/>
                  </a:lnTo>
                  <a:lnTo>
                    <a:pt x="3" y="340"/>
                  </a:lnTo>
                  <a:lnTo>
                    <a:pt x="2" y="340"/>
                  </a:lnTo>
                  <a:lnTo>
                    <a:pt x="0" y="341"/>
                  </a:lnTo>
                  <a:lnTo>
                    <a:pt x="0" y="343"/>
                  </a:lnTo>
                  <a:lnTo>
                    <a:pt x="2" y="343"/>
                  </a:lnTo>
                  <a:lnTo>
                    <a:pt x="3" y="343"/>
                  </a:lnTo>
                  <a:lnTo>
                    <a:pt x="0" y="3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0" name="Freeform 503"/>
            <p:cNvSpPr>
              <a:spLocks/>
            </p:cNvSpPr>
            <p:nvPr/>
          </p:nvSpPr>
          <p:spPr bwMode="auto">
            <a:xfrm>
              <a:off x="4972" y="4034"/>
              <a:ext cx="8" cy="8"/>
            </a:xfrm>
            <a:custGeom>
              <a:avLst/>
              <a:gdLst>
                <a:gd name="T0" fmla="*/ 0 w 17"/>
                <a:gd name="T1" fmla="*/ 0 h 18"/>
                <a:gd name="T2" fmla="*/ 0 w 17"/>
                <a:gd name="T3" fmla="*/ 0 h 18"/>
                <a:gd name="T4" fmla="*/ 1 w 17"/>
                <a:gd name="T5" fmla="*/ 1 h 18"/>
                <a:gd name="T6" fmla="*/ 1 w 17"/>
                <a:gd name="T7" fmla="*/ 2 h 18"/>
                <a:gd name="T8" fmla="*/ 2 w 17"/>
                <a:gd name="T9" fmla="*/ 1 h 18"/>
                <a:gd name="T10" fmla="*/ 1 w 17"/>
                <a:gd name="T11" fmla="*/ 1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8">
                  <a:moveTo>
                    <a:pt x="2" y="2"/>
                  </a:moveTo>
                  <a:lnTo>
                    <a:pt x="2" y="5"/>
                  </a:lnTo>
                  <a:lnTo>
                    <a:pt x="8" y="10"/>
                  </a:lnTo>
                  <a:lnTo>
                    <a:pt x="14" y="18"/>
                  </a:lnTo>
                  <a:lnTo>
                    <a:pt x="17" y="15"/>
                  </a:lnTo>
                  <a:lnTo>
                    <a:pt x="11" y="8"/>
                  </a:lnTo>
                  <a:lnTo>
                    <a:pt x="5" y="2"/>
                  </a:lnTo>
                  <a:lnTo>
                    <a:pt x="3" y="5"/>
                  </a:lnTo>
                  <a:lnTo>
                    <a:pt x="5" y="2"/>
                  </a:lnTo>
                  <a:lnTo>
                    <a:pt x="3" y="0"/>
                  </a:lnTo>
                  <a:lnTo>
                    <a:pt x="2" y="2"/>
                  </a:lnTo>
                  <a:lnTo>
                    <a:pt x="0" y="3"/>
                  </a:lnTo>
                  <a:lnTo>
                    <a:pt x="2" y="5"/>
                  </a:lnTo>
                  <a:lnTo>
                    <a:pt x="2" y="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sp>
          <p:nvSpPr>
            <p:cNvPr id="70821" name="Freeform 504"/>
            <p:cNvSpPr>
              <a:spLocks/>
            </p:cNvSpPr>
            <p:nvPr/>
          </p:nvSpPr>
          <p:spPr bwMode="auto">
            <a:xfrm>
              <a:off x="4972" y="3864"/>
              <a:ext cx="214" cy="172"/>
            </a:xfrm>
            <a:custGeom>
              <a:avLst/>
              <a:gdLst>
                <a:gd name="T0" fmla="*/ 54 w 428"/>
                <a:gd name="T1" fmla="*/ 1 h 344"/>
                <a:gd name="T2" fmla="*/ 53 w 428"/>
                <a:gd name="T3" fmla="*/ 1 h 344"/>
                <a:gd name="T4" fmla="*/ 48 w 428"/>
                <a:gd name="T5" fmla="*/ 7 h 344"/>
                <a:gd name="T6" fmla="*/ 42 w 428"/>
                <a:gd name="T7" fmla="*/ 13 h 344"/>
                <a:gd name="T8" fmla="*/ 39 w 428"/>
                <a:gd name="T9" fmla="*/ 15 h 344"/>
                <a:gd name="T10" fmla="*/ 36 w 428"/>
                <a:gd name="T11" fmla="*/ 18 h 344"/>
                <a:gd name="T12" fmla="*/ 33 w 428"/>
                <a:gd name="T13" fmla="*/ 21 h 344"/>
                <a:gd name="T14" fmla="*/ 30 w 428"/>
                <a:gd name="T15" fmla="*/ 23 h 344"/>
                <a:gd name="T16" fmla="*/ 27 w 428"/>
                <a:gd name="T17" fmla="*/ 26 h 344"/>
                <a:gd name="T18" fmla="*/ 23 w 428"/>
                <a:gd name="T19" fmla="*/ 28 h 344"/>
                <a:gd name="T20" fmla="*/ 20 w 428"/>
                <a:gd name="T21" fmla="*/ 31 h 344"/>
                <a:gd name="T22" fmla="*/ 16 w 428"/>
                <a:gd name="T23" fmla="*/ 33 h 344"/>
                <a:gd name="T24" fmla="*/ 9 w 428"/>
                <a:gd name="T25" fmla="*/ 38 h 344"/>
                <a:gd name="T26" fmla="*/ 0 w 428"/>
                <a:gd name="T27" fmla="*/ 43 h 344"/>
                <a:gd name="T28" fmla="*/ 1 w 428"/>
                <a:gd name="T29" fmla="*/ 43 h 344"/>
                <a:gd name="T30" fmla="*/ 9 w 428"/>
                <a:gd name="T31" fmla="*/ 39 h 344"/>
                <a:gd name="T32" fmla="*/ 17 w 428"/>
                <a:gd name="T33" fmla="*/ 34 h 344"/>
                <a:gd name="T34" fmla="*/ 20 w 428"/>
                <a:gd name="T35" fmla="*/ 31 h 344"/>
                <a:gd name="T36" fmla="*/ 24 w 428"/>
                <a:gd name="T37" fmla="*/ 29 h 344"/>
                <a:gd name="T38" fmla="*/ 27 w 428"/>
                <a:gd name="T39" fmla="*/ 26 h 344"/>
                <a:gd name="T40" fmla="*/ 30 w 428"/>
                <a:gd name="T41" fmla="*/ 24 h 344"/>
                <a:gd name="T42" fmla="*/ 33 w 428"/>
                <a:gd name="T43" fmla="*/ 21 h 344"/>
                <a:gd name="T44" fmla="*/ 37 w 428"/>
                <a:gd name="T45" fmla="*/ 19 h 344"/>
                <a:gd name="T46" fmla="*/ 40 w 428"/>
                <a:gd name="T47" fmla="*/ 16 h 344"/>
                <a:gd name="T48" fmla="*/ 42 w 428"/>
                <a:gd name="T49" fmla="*/ 13 h 344"/>
                <a:gd name="T50" fmla="*/ 48 w 428"/>
                <a:gd name="T51" fmla="*/ 7 h 344"/>
                <a:gd name="T52" fmla="*/ 54 w 428"/>
                <a:gd name="T53" fmla="*/ 1 h 344"/>
                <a:gd name="T54" fmla="*/ 53 w 428"/>
                <a:gd name="T55" fmla="*/ 1 h 344"/>
                <a:gd name="T56" fmla="*/ 54 w 428"/>
                <a:gd name="T57" fmla="*/ 1 h 344"/>
                <a:gd name="T58" fmla="*/ 54 w 428"/>
                <a:gd name="T59" fmla="*/ 1 h 344"/>
                <a:gd name="T60" fmla="*/ 54 w 428"/>
                <a:gd name="T61" fmla="*/ 1 h 344"/>
                <a:gd name="T62" fmla="*/ 54 w 428"/>
                <a:gd name="T63" fmla="*/ 0 h 344"/>
                <a:gd name="T64" fmla="*/ 53 w 428"/>
                <a:gd name="T65" fmla="*/ 1 h 344"/>
                <a:gd name="T66" fmla="*/ 54 w 428"/>
                <a:gd name="T67" fmla="*/ 1 h 3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8" h="344">
                  <a:moveTo>
                    <a:pt x="426" y="1"/>
                  </a:moveTo>
                  <a:lnTo>
                    <a:pt x="423" y="1"/>
                  </a:lnTo>
                  <a:lnTo>
                    <a:pt x="379" y="52"/>
                  </a:lnTo>
                  <a:lnTo>
                    <a:pt x="333" y="99"/>
                  </a:lnTo>
                  <a:lnTo>
                    <a:pt x="309" y="120"/>
                  </a:lnTo>
                  <a:lnTo>
                    <a:pt x="286" y="142"/>
                  </a:lnTo>
                  <a:lnTo>
                    <a:pt x="261" y="163"/>
                  </a:lnTo>
                  <a:lnTo>
                    <a:pt x="237" y="183"/>
                  </a:lnTo>
                  <a:lnTo>
                    <a:pt x="211" y="203"/>
                  </a:lnTo>
                  <a:lnTo>
                    <a:pt x="183" y="223"/>
                  </a:lnTo>
                  <a:lnTo>
                    <a:pt x="156" y="243"/>
                  </a:lnTo>
                  <a:lnTo>
                    <a:pt x="127" y="264"/>
                  </a:lnTo>
                  <a:lnTo>
                    <a:pt x="65" y="302"/>
                  </a:lnTo>
                  <a:lnTo>
                    <a:pt x="0" y="341"/>
                  </a:lnTo>
                  <a:lnTo>
                    <a:pt x="1" y="344"/>
                  </a:lnTo>
                  <a:lnTo>
                    <a:pt x="69" y="305"/>
                  </a:lnTo>
                  <a:lnTo>
                    <a:pt x="130" y="266"/>
                  </a:lnTo>
                  <a:lnTo>
                    <a:pt x="159" y="246"/>
                  </a:lnTo>
                  <a:lnTo>
                    <a:pt x="186" y="228"/>
                  </a:lnTo>
                  <a:lnTo>
                    <a:pt x="214" y="208"/>
                  </a:lnTo>
                  <a:lnTo>
                    <a:pt x="240" y="188"/>
                  </a:lnTo>
                  <a:lnTo>
                    <a:pt x="264" y="166"/>
                  </a:lnTo>
                  <a:lnTo>
                    <a:pt x="289" y="145"/>
                  </a:lnTo>
                  <a:lnTo>
                    <a:pt x="313" y="123"/>
                  </a:lnTo>
                  <a:lnTo>
                    <a:pt x="336" y="102"/>
                  </a:lnTo>
                  <a:lnTo>
                    <a:pt x="382" y="54"/>
                  </a:lnTo>
                  <a:lnTo>
                    <a:pt x="426" y="4"/>
                  </a:lnTo>
                  <a:lnTo>
                    <a:pt x="423" y="4"/>
                  </a:lnTo>
                  <a:lnTo>
                    <a:pt x="426" y="4"/>
                  </a:lnTo>
                  <a:lnTo>
                    <a:pt x="428" y="3"/>
                  </a:lnTo>
                  <a:lnTo>
                    <a:pt x="426" y="1"/>
                  </a:lnTo>
                  <a:lnTo>
                    <a:pt x="425" y="0"/>
                  </a:lnTo>
                  <a:lnTo>
                    <a:pt x="423" y="1"/>
                  </a:lnTo>
                  <a:lnTo>
                    <a:pt x="426"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01122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a 8"/>
          <p:cNvGraphicFramePr>
            <a:graphicFrameLocks noGrp="1"/>
          </p:cNvGraphicFramePr>
          <p:nvPr>
            <p:extLst>
              <p:ext uri="{D42A27DB-BD31-4B8C-83A1-F6EECF244321}">
                <p14:modId xmlns:p14="http://schemas.microsoft.com/office/powerpoint/2010/main" val="2443460255"/>
              </p:ext>
            </p:extLst>
          </p:nvPr>
        </p:nvGraphicFramePr>
        <p:xfrm>
          <a:off x="539552" y="2060848"/>
          <a:ext cx="7776864" cy="2123440"/>
        </p:xfrm>
        <a:graphic>
          <a:graphicData uri="http://schemas.openxmlformats.org/drawingml/2006/table">
            <a:tbl>
              <a:tblPr firstRow="1" bandRow="1">
                <a:tableStyleId>{69012ECD-51FC-41F1-AA8D-1B2483CD663E}</a:tableStyleId>
              </a:tblPr>
              <a:tblGrid>
                <a:gridCol w="3888432"/>
                <a:gridCol w="3888432"/>
              </a:tblGrid>
              <a:tr h="370840">
                <a:tc>
                  <a:txBody>
                    <a:bodyPr/>
                    <a:lstStyle/>
                    <a:p>
                      <a:r>
                        <a:rPr lang="it-IT" dirty="0" smtClean="0"/>
                        <a:t>Grado di onerosità</a:t>
                      </a:r>
                      <a:endParaRPr lang="it-IT" dirty="0">
                        <a:solidFill>
                          <a:schemeClr val="accent3"/>
                        </a:solidFill>
                      </a:endParaRPr>
                    </a:p>
                  </a:txBody>
                  <a:tcPr/>
                </a:tc>
                <a:tc>
                  <a:txBody>
                    <a:bodyPr/>
                    <a:lstStyle/>
                    <a:p>
                      <a:r>
                        <a:rPr lang="it-IT" dirty="0" smtClean="0"/>
                        <a:t>Tipologia</a:t>
                      </a:r>
                      <a:r>
                        <a:rPr lang="it-IT" baseline="0" dirty="0" smtClean="0"/>
                        <a:t> di finanziamenti</a:t>
                      </a:r>
                      <a:endParaRPr lang="it-IT" dirty="0">
                        <a:solidFill>
                          <a:schemeClr val="accent3"/>
                        </a:solidFill>
                      </a:endParaRPr>
                    </a:p>
                  </a:txBody>
                  <a:tcPr/>
                </a:tc>
              </a:tr>
              <a:tr h="370840">
                <a:tc>
                  <a:txBody>
                    <a:bodyPr/>
                    <a:lstStyle/>
                    <a:p>
                      <a:r>
                        <a:rPr lang="it-IT" dirty="0" smtClean="0"/>
                        <a:t>Finanziamenti con elevata onerosità</a:t>
                      </a:r>
                      <a:endParaRPr lang="it-IT" dirty="0"/>
                    </a:p>
                  </a:txBody>
                  <a:tcPr/>
                </a:tc>
                <a:tc>
                  <a:txBody>
                    <a:bodyPr/>
                    <a:lstStyle/>
                    <a:p>
                      <a:r>
                        <a:rPr lang="it-IT" dirty="0" smtClean="0"/>
                        <a:t>Fornitori,</a:t>
                      </a:r>
                      <a:r>
                        <a:rPr lang="it-IT" baseline="0" dirty="0" smtClean="0"/>
                        <a:t> factoring</a:t>
                      </a:r>
                      <a:endParaRPr lang="it-IT" dirty="0"/>
                    </a:p>
                  </a:txBody>
                  <a:tcPr/>
                </a:tc>
              </a:tr>
              <a:tr h="370840">
                <a:tc>
                  <a:txBody>
                    <a:bodyPr/>
                    <a:lstStyle/>
                    <a:p>
                      <a:r>
                        <a:rPr lang="it-IT" dirty="0" smtClean="0"/>
                        <a:t>Finanziamenti con onerosità media</a:t>
                      </a:r>
                      <a:endParaRPr lang="it-IT" dirty="0"/>
                    </a:p>
                  </a:txBody>
                  <a:tcPr/>
                </a:tc>
                <a:tc>
                  <a:txBody>
                    <a:bodyPr/>
                    <a:lstStyle/>
                    <a:p>
                      <a:r>
                        <a:rPr lang="it-IT" dirty="0" smtClean="0"/>
                        <a:t>Credito bancario a BT, leasing</a:t>
                      </a:r>
                      <a:endParaRPr lang="it-IT" dirty="0"/>
                    </a:p>
                  </a:txBody>
                  <a:tcPr/>
                </a:tc>
              </a:tr>
              <a:tr h="370840">
                <a:tc>
                  <a:txBody>
                    <a:bodyPr/>
                    <a:lstStyle/>
                    <a:p>
                      <a:r>
                        <a:rPr lang="it-IT" dirty="0" smtClean="0"/>
                        <a:t>Finanziamenti</a:t>
                      </a:r>
                      <a:r>
                        <a:rPr lang="it-IT" baseline="0" dirty="0" smtClean="0"/>
                        <a:t> con onerosità medio-bassa</a:t>
                      </a:r>
                      <a:endParaRPr lang="it-IT" dirty="0"/>
                    </a:p>
                  </a:txBody>
                  <a:tcPr/>
                </a:tc>
                <a:tc>
                  <a:txBody>
                    <a:bodyPr/>
                    <a:lstStyle/>
                    <a:p>
                      <a:r>
                        <a:rPr lang="it-IT" dirty="0" smtClean="0"/>
                        <a:t>Mutui bancari</a:t>
                      </a:r>
                      <a:r>
                        <a:rPr lang="it-IT" baseline="0" dirty="0" smtClean="0"/>
                        <a:t> a MLT, prestito obbligazionario</a:t>
                      </a:r>
                      <a:endParaRPr lang="it-IT" dirty="0"/>
                    </a:p>
                  </a:txBody>
                  <a:tcPr/>
                </a:tc>
              </a:tr>
              <a:tr h="370840">
                <a:tc>
                  <a:txBody>
                    <a:bodyPr/>
                    <a:lstStyle/>
                    <a:p>
                      <a:r>
                        <a:rPr lang="it-IT" dirty="0" smtClean="0"/>
                        <a:t>Finanziamenti</a:t>
                      </a:r>
                      <a:r>
                        <a:rPr lang="it-IT" baseline="0" dirty="0" smtClean="0"/>
                        <a:t> con onerosità bassa</a:t>
                      </a:r>
                      <a:endParaRPr lang="it-IT" dirty="0"/>
                    </a:p>
                  </a:txBody>
                  <a:tcPr/>
                </a:tc>
                <a:tc>
                  <a:txBody>
                    <a:bodyPr/>
                    <a:lstStyle/>
                    <a:p>
                      <a:r>
                        <a:rPr lang="it-IT" dirty="0" smtClean="0"/>
                        <a:t>Credito agevolato MLT</a:t>
                      </a:r>
                      <a:endParaRPr lang="it-IT" dirty="0"/>
                    </a:p>
                  </a:txBody>
                  <a:tcPr/>
                </a:tc>
              </a:tr>
            </a:tbl>
          </a:graphicData>
        </a:graphic>
      </p:graphicFrame>
      <p:sp>
        <p:nvSpPr>
          <p:cNvPr id="5" name="Titolo 4"/>
          <p:cNvSpPr>
            <a:spLocks noGrp="1"/>
          </p:cNvSpPr>
          <p:nvPr>
            <p:ph type="title"/>
          </p:nvPr>
        </p:nvSpPr>
        <p:spPr/>
        <p:txBody>
          <a:bodyPr/>
          <a:lstStyle/>
          <a:p>
            <a:r>
              <a:rPr lang="it-IT" dirty="0" smtClean="0"/>
              <a:t>Una classificazione dei finanziamenti più onerosi (a parità di durata)</a:t>
            </a:r>
            <a:endParaRPr lang="it-IT" dirty="0"/>
          </a:p>
        </p:txBody>
      </p:sp>
      <p:sp>
        <p:nvSpPr>
          <p:cNvPr id="6" name="Segnaposto piè di pagina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657866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a:xfrm>
            <a:off x="282575" y="330199"/>
            <a:ext cx="7620000" cy="6162675"/>
          </a:xfrm>
        </p:spPr>
        <p:txBody>
          <a:bodyPr>
            <a:normAutofit fontScale="92500" lnSpcReduction="10000"/>
          </a:bodyPr>
          <a:lstStyle/>
          <a:p>
            <a:pPr marL="114300" lvl="0" indent="0">
              <a:buNone/>
            </a:pPr>
            <a:r>
              <a:rPr lang="it-IT" dirty="0" smtClean="0"/>
              <a:t>ESERCITAZIONE</a:t>
            </a:r>
          </a:p>
          <a:p>
            <a:pPr marL="114300" lvl="0" indent="0">
              <a:buNone/>
            </a:pPr>
            <a:endParaRPr lang="it-IT" dirty="0"/>
          </a:p>
          <a:p>
            <a:pPr marL="114300" lvl="0" indent="0">
              <a:buNone/>
            </a:pPr>
            <a:endParaRPr lang="it-IT" dirty="0" smtClean="0"/>
          </a:p>
          <a:p>
            <a:pPr marL="114300" lvl="0" indent="0">
              <a:buNone/>
            </a:pPr>
            <a:r>
              <a:rPr lang="it-IT" dirty="0" smtClean="0"/>
              <a:t>La società Telerie Niccolai Srl, </a:t>
            </a:r>
            <a:r>
              <a:rPr lang="it-IT" dirty="0"/>
              <a:t>in funzionamento da alcuni anni, presenta in un dato istante i seguenti elementi del capitale</a:t>
            </a:r>
            <a:r>
              <a:rPr lang="it-IT" dirty="0" smtClean="0"/>
              <a:t>:</a:t>
            </a:r>
          </a:p>
          <a:p>
            <a:pPr marL="114300" lvl="0" indent="0">
              <a:buNone/>
            </a:pPr>
            <a:r>
              <a:rPr lang="it-IT" dirty="0" smtClean="0"/>
              <a:t>Edifici industriali, Impianti e macchinari, Marchi, Scorte di materie prime, Scorte di prodotti finiti, Scorte di prodotti finiti fuori moda, Scorte vincolate di materie prime e prodotti finiti, Crediti v/clienti, Debiti v/fornitori, Crediti inesigibili, Denaro in cassa, Capitale sociale, Fondi di riserva, Mutuo passivo BCC, Apertura di credito BNL</a:t>
            </a:r>
          </a:p>
          <a:p>
            <a:pPr marL="114300" lvl="0" indent="0">
              <a:buNone/>
            </a:pPr>
            <a:endParaRPr lang="it-IT" dirty="0"/>
          </a:p>
          <a:p>
            <a:pPr marL="114300" lvl="0" indent="0">
              <a:buNone/>
            </a:pPr>
            <a:r>
              <a:rPr lang="it-IT" dirty="0" smtClean="0"/>
              <a:t>Lo studente:</a:t>
            </a:r>
          </a:p>
          <a:p>
            <a:pPr marL="571500" indent="-457200">
              <a:buFont typeface="+mj-lt"/>
              <a:buAutoNum type="arabicParenR"/>
            </a:pPr>
            <a:r>
              <a:rPr lang="it-IT" dirty="0"/>
              <a:t>S</a:t>
            </a:r>
            <a:r>
              <a:rPr lang="it-IT" dirty="0" smtClean="0"/>
              <a:t>elezioni </a:t>
            </a:r>
            <a:r>
              <a:rPr lang="it-IT" dirty="0"/>
              <a:t>gli investimenti </a:t>
            </a:r>
            <a:r>
              <a:rPr lang="it-IT" dirty="0" smtClean="0"/>
              <a:t>e li classifichi </a:t>
            </a:r>
            <a:r>
              <a:rPr lang="it-IT" dirty="0"/>
              <a:t>secondo il </a:t>
            </a:r>
            <a:r>
              <a:rPr lang="it-IT" b="1" dirty="0">
                <a:solidFill>
                  <a:srgbClr val="000090"/>
                </a:solidFill>
              </a:rPr>
              <a:t>criterio della </a:t>
            </a:r>
            <a:r>
              <a:rPr lang="it-IT" b="1" dirty="0" smtClean="0">
                <a:solidFill>
                  <a:srgbClr val="000090"/>
                </a:solidFill>
              </a:rPr>
              <a:t>destinazione</a:t>
            </a:r>
          </a:p>
          <a:p>
            <a:pPr marL="571500" indent="-457200">
              <a:buFont typeface="+mj-lt"/>
              <a:buAutoNum type="arabicParenR"/>
            </a:pPr>
            <a:r>
              <a:rPr lang="it-IT" dirty="0" smtClean="0"/>
              <a:t>Selezioni i finanziamenti e li classifichi secondo il </a:t>
            </a:r>
            <a:r>
              <a:rPr lang="it-IT" b="1" dirty="0" smtClean="0">
                <a:solidFill>
                  <a:srgbClr val="000090"/>
                </a:solidFill>
              </a:rPr>
              <a:t>criterio della durata del vincolo</a:t>
            </a:r>
          </a:p>
          <a:p>
            <a:pPr marL="114300" lvl="0" indent="0">
              <a:buNone/>
            </a:pPr>
            <a:endParaRPr lang="it-IT" dirty="0"/>
          </a:p>
          <a:p>
            <a:pPr marL="114300" lvl="0" indent="0">
              <a:buNone/>
            </a:pPr>
            <a:endParaRPr lang="it-IT" dirty="0"/>
          </a:p>
          <a:p>
            <a:pPr marL="114300" indent="0">
              <a:buNone/>
            </a:pP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164082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 punto 1)</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409725176"/>
              </p:ext>
            </p:extLst>
          </p:nvPr>
        </p:nvGraphicFramePr>
        <p:xfrm>
          <a:off x="457200" y="1600200"/>
          <a:ext cx="7620000" cy="286512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it-IT" dirty="0" smtClean="0"/>
                        <a:t>Immobilizzazioni</a:t>
                      </a:r>
                      <a:endParaRPr lang="it-IT" dirty="0"/>
                    </a:p>
                  </a:txBody>
                  <a:tcPr/>
                </a:tc>
                <a:tc>
                  <a:txBody>
                    <a:bodyPr/>
                    <a:lstStyle/>
                    <a:p>
                      <a:pPr algn="ctr"/>
                      <a:r>
                        <a:rPr lang="it-IT" dirty="0" smtClean="0"/>
                        <a:t>Disponibilità</a:t>
                      </a:r>
                      <a:endParaRPr lang="it-IT" dirty="0"/>
                    </a:p>
                  </a:txBody>
                  <a:tcPr/>
                </a:tc>
              </a:tr>
              <a:tr h="370840">
                <a:tc>
                  <a:txBody>
                    <a:bodyPr/>
                    <a:lstStyle/>
                    <a:p>
                      <a:r>
                        <a:rPr lang="it-IT" dirty="0" smtClean="0"/>
                        <a:t>Edifici industriali</a:t>
                      </a:r>
                      <a:endParaRPr lang="it-IT" dirty="0"/>
                    </a:p>
                  </a:txBody>
                  <a:tcPr/>
                </a:tc>
                <a:tc>
                  <a:txBody>
                    <a:bodyPr/>
                    <a:lstStyle/>
                    <a:p>
                      <a:r>
                        <a:rPr lang="it-IT" dirty="0" smtClean="0"/>
                        <a:t>Scorte di materie prime</a:t>
                      </a:r>
                      <a:endParaRPr lang="it-IT" dirty="0"/>
                    </a:p>
                  </a:txBody>
                  <a:tcPr/>
                </a:tc>
              </a:tr>
              <a:tr h="370840">
                <a:tc>
                  <a:txBody>
                    <a:bodyPr/>
                    <a:lstStyle/>
                    <a:p>
                      <a:r>
                        <a:rPr lang="it-IT" dirty="0" smtClean="0"/>
                        <a:t>Impianti e macchinari</a:t>
                      </a:r>
                      <a:endParaRPr lang="it-IT" dirty="0"/>
                    </a:p>
                  </a:txBody>
                  <a:tcPr/>
                </a:tc>
                <a:tc>
                  <a:txBody>
                    <a:bodyPr/>
                    <a:lstStyle/>
                    <a:p>
                      <a:r>
                        <a:rPr lang="it-IT" dirty="0" smtClean="0"/>
                        <a:t>Scorte di prodotti finiti</a:t>
                      </a:r>
                      <a:endParaRPr lang="it-IT" dirty="0"/>
                    </a:p>
                  </a:txBody>
                  <a:tcPr/>
                </a:tc>
              </a:tr>
              <a:tr h="370840">
                <a:tc>
                  <a:txBody>
                    <a:bodyPr/>
                    <a:lstStyle/>
                    <a:p>
                      <a:r>
                        <a:rPr lang="it-IT" dirty="0" smtClean="0"/>
                        <a:t>Marchi</a:t>
                      </a:r>
                      <a:endParaRPr lang="it-IT" dirty="0"/>
                    </a:p>
                  </a:txBody>
                  <a:tcPr/>
                </a:tc>
                <a:tc>
                  <a:txBody>
                    <a:bodyPr/>
                    <a:lstStyle/>
                    <a:p>
                      <a:r>
                        <a:rPr lang="it-IT" dirty="0" smtClean="0"/>
                        <a:t>Scorte di prodotti</a:t>
                      </a:r>
                      <a:r>
                        <a:rPr lang="it-IT" baseline="0" dirty="0" smtClean="0"/>
                        <a:t> finiti fuori moda</a:t>
                      </a:r>
                      <a:endParaRPr lang="it-IT" dirty="0"/>
                    </a:p>
                  </a:txBody>
                  <a:tcPr/>
                </a:tc>
              </a:tr>
              <a:tr h="370840">
                <a:tc>
                  <a:txBody>
                    <a:bodyPr/>
                    <a:lstStyle/>
                    <a:p>
                      <a:r>
                        <a:rPr lang="it-IT" dirty="0" smtClean="0"/>
                        <a:t>Scorte vincolate</a:t>
                      </a:r>
                      <a:r>
                        <a:rPr lang="it-IT" baseline="0" dirty="0" smtClean="0"/>
                        <a:t> di materie prime e prodotti finiti</a:t>
                      </a:r>
                      <a:endParaRPr lang="it-IT" dirty="0"/>
                    </a:p>
                  </a:txBody>
                  <a:tcPr/>
                </a:tc>
                <a:tc>
                  <a:txBody>
                    <a:bodyPr/>
                    <a:lstStyle/>
                    <a:p>
                      <a:r>
                        <a:rPr lang="it-IT" dirty="0" smtClean="0"/>
                        <a:t>Crediti v/clienti</a:t>
                      </a:r>
                      <a:endParaRPr lang="it-IT" dirty="0"/>
                    </a:p>
                  </a:txBody>
                  <a:tcPr anchor="ctr"/>
                </a:tc>
              </a:tr>
              <a:tr h="370840">
                <a:tc>
                  <a:txBody>
                    <a:bodyPr/>
                    <a:lstStyle/>
                    <a:p>
                      <a:endParaRPr lang="it-IT"/>
                    </a:p>
                  </a:txBody>
                  <a:tcPr/>
                </a:tc>
                <a:tc>
                  <a:txBody>
                    <a:bodyPr/>
                    <a:lstStyle/>
                    <a:p>
                      <a:r>
                        <a:rPr lang="it-IT" dirty="0" smtClean="0"/>
                        <a:t>Crediti inesigibili</a:t>
                      </a:r>
                      <a:endParaRPr lang="it-IT" dirty="0"/>
                    </a:p>
                  </a:txBody>
                  <a:tcPr/>
                </a:tc>
              </a:tr>
              <a:tr h="370840">
                <a:tc>
                  <a:txBody>
                    <a:bodyPr/>
                    <a:lstStyle/>
                    <a:p>
                      <a:endParaRPr lang="it-IT" dirty="0"/>
                    </a:p>
                  </a:txBody>
                  <a:tcPr/>
                </a:tc>
                <a:tc>
                  <a:txBody>
                    <a:bodyPr/>
                    <a:lstStyle/>
                    <a:p>
                      <a:r>
                        <a:rPr lang="it-IT" dirty="0" smtClean="0"/>
                        <a:t>Denaro in cassa</a:t>
                      </a:r>
                      <a:endParaRPr lang="it-IT" dirty="0"/>
                    </a:p>
                  </a:txBody>
                  <a:tcPr/>
                </a:tc>
              </a:tr>
            </a:tbl>
          </a:graphicData>
        </a:graphic>
      </p:graphicFrame>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71829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Due criteri di classificazione</a:t>
            </a:r>
            <a:endParaRPr lang="it-IT" dirty="0"/>
          </a:p>
        </p:txBody>
      </p:sp>
      <p:sp>
        <p:nvSpPr>
          <p:cNvPr id="125956" name="AutoShape 4"/>
          <p:cNvSpPr>
            <a:spLocks noChangeArrowheads="1"/>
          </p:cNvSpPr>
          <p:nvPr/>
        </p:nvSpPr>
        <p:spPr bwMode="auto">
          <a:xfrm>
            <a:off x="4572000" y="1905000"/>
            <a:ext cx="3887788" cy="2057400"/>
          </a:xfrm>
          <a:prstGeom prst="cloudCallout">
            <a:avLst>
              <a:gd name="adj1" fmla="val -36565"/>
              <a:gd name="adj2" fmla="val 60106"/>
            </a:avLst>
          </a:prstGeom>
          <a:solidFill>
            <a:srgbClr val="F9F9F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60000"/>
              </a:lnSpc>
              <a:defRPr/>
            </a:pPr>
            <a:endParaRPr lang="it-IT" sz="2400" b="1" dirty="0">
              <a:solidFill>
                <a:srgbClr val="000066"/>
              </a:solidFill>
              <a:latin typeface="BrushScript BT" charset="0"/>
            </a:endParaRPr>
          </a:p>
          <a:p>
            <a:pPr algn="ctr">
              <a:lnSpc>
                <a:spcPct val="60000"/>
              </a:lnSpc>
              <a:defRPr/>
            </a:pPr>
            <a:endParaRPr lang="it-IT" sz="2400" b="1" dirty="0">
              <a:solidFill>
                <a:srgbClr val="000066"/>
              </a:solidFill>
              <a:latin typeface="Arial Narrow" charset="0"/>
            </a:endParaRPr>
          </a:p>
          <a:p>
            <a:pPr algn="ctr">
              <a:lnSpc>
                <a:spcPct val="60000"/>
              </a:lnSpc>
              <a:defRPr/>
            </a:pPr>
            <a:r>
              <a:rPr lang="it-IT" sz="2400" b="1" dirty="0">
                <a:solidFill>
                  <a:srgbClr val="000066"/>
                </a:solidFill>
                <a:latin typeface="Arial Narrow" charset="0"/>
              </a:rPr>
              <a:t>Durata del vincolo </a:t>
            </a:r>
          </a:p>
        </p:txBody>
      </p:sp>
      <p:sp>
        <p:nvSpPr>
          <p:cNvPr id="125957" name="AutoShape 5"/>
          <p:cNvSpPr>
            <a:spLocks noChangeArrowheads="1"/>
          </p:cNvSpPr>
          <p:nvPr/>
        </p:nvSpPr>
        <p:spPr bwMode="auto">
          <a:xfrm>
            <a:off x="228600" y="2235200"/>
            <a:ext cx="3962400" cy="2057400"/>
          </a:xfrm>
          <a:prstGeom prst="cloudCallout">
            <a:avLst>
              <a:gd name="adj1" fmla="val 47958"/>
              <a:gd name="adj2" fmla="val 23921"/>
            </a:avLst>
          </a:prstGeom>
          <a:solidFill>
            <a:srgbClr val="F9F9F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lnSpc>
                <a:spcPct val="60000"/>
              </a:lnSpc>
              <a:defRPr/>
            </a:pPr>
            <a:endParaRPr lang="it-IT" sz="2400" b="1" dirty="0">
              <a:solidFill>
                <a:srgbClr val="000066"/>
              </a:solidFill>
              <a:latin typeface="BrushScript BT" charset="0"/>
            </a:endParaRPr>
          </a:p>
          <a:p>
            <a:pPr algn="ctr">
              <a:lnSpc>
                <a:spcPct val="60000"/>
              </a:lnSpc>
              <a:defRPr/>
            </a:pPr>
            <a:endParaRPr lang="it-IT" sz="2400" b="1" dirty="0">
              <a:solidFill>
                <a:srgbClr val="000066"/>
              </a:solidFill>
              <a:latin typeface="BrushScript BT" charset="0"/>
            </a:endParaRPr>
          </a:p>
          <a:p>
            <a:pPr algn="ctr">
              <a:lnSpc>
                <a:spcPct val="60000"/>
              </a:lnSpc>
              <a:defRPr/>
            </a:pPr>
            <a:r>
              <a:rPr lang="it-IT" sz="2400" b="1" dirty="0">
                <a:solidFill>
                  <a:srgbClr val="000066"/>
                </a:solidFill>
                <a:latin typeface="Arial Narrow" charset="0"/>
              </a:rPr>
              <a:t>Provenienza </a:t>
            </a:r>
          </a:p>
          <a:p>
            <a:pPr algn="ctr">
              <a:lnSpc>
                <a:spcPct val="80000"/>
              </a:lnSpc>
              <a:defRPr/>
            </a:pPr>
            <a:r>
              <a:rPr lang="it-IT" sz="2000" b="1" dirty="0">
                <a:solidFill>
                  <a:srgbClr val="000066"/>
                </a:solidFill>
                <a:latin typeface="Arial Narrow" charset="0"/>
              </a:rPr>
              <a:t>(natura del vincolo)</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594609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Soluzione punto 2)</a:t>
            </a:r>
            <a:endParaRPr lang="it-IT" dirty="0"/>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308573864"/>
              </p:ext>
            </p:extLst>
          </p:nvPr>
        </p:nvGraphicFramePr>
        <p:xfrm>
          <a:off x="457200" y="1600200"/>
          <a:ext cx="7620000" cy="1483360"/>
        </p:xfrm>
        <a:graphic>
          <a:graphicData uri="http://schemas.openxmlformats.org/drawingml/2006/table">
            <a:tbl>
              <a:tblPr firstRow="1" bandRow="1">
                <a:tableStyleId>{5C22544A-7EE6-4342-B048-85BDC9FD1C3A}</a:tableStyleId>
              </a:tblPr>
              <a:tblGrid>
                <a:gridCol w="3810000"/>
                <a:gridCol w="3810000"/>
              </a:tblGrid>
              <a:tr h="370840">
                <a:tc>
                  <a:txBody>
                    <a:bodyPr/>
                    <a:lstStyle/>
                    <a:p>
                      <a:pPr algn="ctr"/>
                      <a:r>
                        <a:rPr lang="it-IT" dirty="0" smtClean="0"/>
                        <a:t>Finanziamenti</a:t>
                      </a:r>
                      <a:r>
                        <a:rPr lang="it-IT" baseline="0" dirty="0" smtClean="0"/>
                        <a:t> a breve</a:t>
                      </a:r>
                      <a:endParaRPr lang="it-IT" dirty="0"/>
                    </a:p>
                  </a:txBody>
                  <a:tcPr/>
                </a:tc>
                <a:tc>
                  <a:txBody>
                    <a:bodyPr/>
                    <a:lstStyle/>
                    <a:p>
                      <a:pPr algn="ctr"/>
                      <a:r>
                        <a:rPr lang="it-IT" dirty="0" smtClean="0"/>
                        <a:t>Finanziamenti</a:t>
                      </a:r>
                      <a:r>
                        <a:rPr lang="it-IT" baseline="0" dirty="0" smtClean="0"/>
                        <a:t> a medio/lungo</a:t>
                      </a:r>
                      <a:endParaRPr lang="it-IT" dirty="0"/>
                    </a:p>
                  </a:txBody>
                  <a:tcPr/>
                </a:tc>
              </a:tr>
              <a:tr h="370840">
                <a:tc>
                  <a:txBody>
                    <a:bodyPr/>
                    <a:lstStyle/>
                    <a:p>
                      <a:r>
                        <a:rPr lang="it-IT" dirty="0" smtClean="0"/>
                        <a:t>Debiti v/fornitori</a:t>
                      </a:r>
                      <a:endParaRPr lang="it-IT" dirty="0"/>
                    </a:p>
                  </a:txBody>
                  <a:tcPr/>
                </a:tc>
                <a:tc>
                  <a:txBody>
                    <a:bodyPr/>
                    <a:lstStyle/>
                    <a:p>
                      <a:r>
                        <a:rPr lang="it-IT" dirty="0" smtClean="0"/>
                        <a:t>Capitale sociale</a:t>
                      </a:r>
                      <a:endParaRPr lang="it-IT" dirty="0"/>
                    </a:p>
                  </a:txBody>
                  <a:tcPr/>
                </a:tc>
              </a:tr>
              <a:tr h="370840">
                <a:tc>
                  <a:txBody>
                    <a:bodyPr/>
                    <a:lstStyle/>
                    <a:p>
                      <a:r>
                        <a:rPr lang="it-IT" dirty="0" smtClean="0"/>
                        <a:t>Apertura di credito BNL</a:t>
                      </a:r>
                      <a:endParaRPr lang="it-IT" dirty="0"/>
                    </a:p>
                  </a:txBody>
                  <a:tcPr/>
                </a:tc>
                <a:tc>
                  <a:txBody>
                    <a:bodyPr/>
                    <a:lstStyle/>
                    <a:p>
                      <a:r>
                        <a:rPr lang="it-IT" dirty="0" smtClean="0"/>
                        <a:t>Fondi di riserva</a:t>
                      </a:r>
                      <a:endParaRPr lang="it-IT" dirty="0"/>
                    </a:p>
                  </a:txBody>
                  <a:tcPr/>
                </a:tc>
              </a:tr>
              <a:tr h="370840">
                <a:tc>
                  <a:txBody>
                    <a:bodyPr/>
                    <a:lstStyle/>
                    <a:p>
                      <a:endParaRPr lang="it-IT" dirty="0"/>
                    </a:p>
                  </a:txBody>
                  <a:tcPr/>
                </a:tc>
                <a:tc>
                  <a:txBody>
                    <a:bodyPr/>
                    <a:lstStyle/>
                    <a:p>
                      <a:r>
                        <a:rPr lang="it-IT" dirty="0" smtClean="0"/>
                        <a:t>Mutuo passivo</a:t>
                      </a:r>
                      <a:endParaRPr lang="it-IT" dirty="0"/>
                    </a:p>
                  </a:txBody>
                  <a:tcPr/>
                </a:tc>
              </a:tr>
            </a:tbl>
          </a:graphicData>
        </a:graphic>
      </p:graphicFrame>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418190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criterio della provenienza</a:t>
            </a:r>
            <a:endParaRPr lang="it-IT" dirty="0"/>
          </a:p>
        </p:txBody>
      </p:sp>
      <p:grpSp>
        <p:nvGrpSpPr>
          <p:cNvPr id="121880" name="Group 24"/>
          <p:cNvGrpSpPr>
            <a:grpSpLocks/>
          </p:cNvGrpSpPr>
          <p:nvPr/>
        </p:nvGrpSpPr>
        <p:grpSpPr bwMode="auto">
          <a:xfrm>
            <a:off x="2051050" y="2349500"/>
            <a:ext cx="4953000" cy="1531938"/>
            <a:chOff x="1104" y="1387"/>
            <a:chExt cx="3120" cy="965"/>
          </a:xfrm>
        </p:grpSpPr>
        <p:sp>
          <p:nvSpPr>
            <p:cNvPr id="121873" name="AutoShape 17"/>
            <p:cNvSpPr>
              <a:spLocks noChangeArrowheads="1"/>
            </p:cNvSpPr>
            <p:nvPr/>
          </p:nvSpPr>
          <p:spPr bwMode="auto">
            <a:xfrm>
              <a:off x="1104" y="1392"/>
              <a:ext cx="3120" cy="960"/>
            </a:xfrm>
            <a:prstGeom prst="cube">
              <a:avLst>
                <a:gd name="adj" fmla="val 250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6000" b="1">
                  <a:solidFill>
                    <a:srgbClr val="000066"/>
                  </a:solidFill>
                  <a:latin typeface="Arial Narrow" charset="0"/>
                </a:rPr>
                <a:t>propri</a:t>
              </a:r>
            </a:p>
          </p:txBody>
        </p:sp>
        <p:sp>
          <p:nvSpPr>
            <p:cNvPr id="121877" name="Text Box 21"/>
            <p:cNvSpPr txBox="1">
              <a:spLocks noChangeArrowheads="1"/>
            </p:cNvSpPr>
            <p:nvPr/>
          </p:nvSpPr>
          <p:spPr bwMode="auto">
            <a:xfrm>
              <a:off x="2019" y="1387"/>
              <a:ext cx="1123" cy="288"/>
            </a:xfrm>
            <a:prstGeom prst="rect">
              <a:avLst/>
            </a:prstGeom>
            <a:noFill/>
            <a:ln>
              <a:noFill/>
            </a:ln>
            <a:effectLst/>
            <a:extLst>
              <a:ext uri="{909E8E84-426E-40dd-AFC4-6F175D3DCCD1}">
                <a14:hiddenFill xmlns:a14="http://schemas.microsoft.com/office/drawing/2010/main" xmlns="">
                  <a:solidFill>
                    <a:srgbClr val="FFCC6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b="1" i="1">
                  <a:solidFill>
                    <a:srgbClr val="000066"/>
                  </a:solidFill>
                  <a:latin typeface="Arial Narrow" charset="0"/>
                </a:rPr>
                <a:t>finanziamenti</a:t>
              </a:r>
            </a:p>
          </p:txBody>
        </p:sp>
      </p:grpSp>
      <p:grpSp>
        <p:nvGrpSpPr>
          <p:cNvPr id="121881" name="Group 25"/>
          <p:cNvGrpSpPr>
            <a:grpSpLocks/>
          </p:cNvGrpSpPr>
          <p:nvPr/>
        </p:nvGrpSpPr>
        <p:grpSpPr bwMode="auto">
          <a:xfrm>
            <a:off x="2916238" y="4221163"/>
            <a:ext cx="4953000" cy="1531937"/>
            <a:chOff x="1536" y="2443"/>
            <a:chExt cx="3120" cy="965"/>
          </a:xfrm>
        </p:grpSpPr>
        <p:sp>
          <p:nvSpPr>
            <p:cNvPr id="121875" name="AutoShape 19"/>
            <p:cNvSpPr>
              <a:spLocks noChangeArrowheads="1"/>
            </p:cNvSpPr>
            <p:nvPr/>
          </p:nvSpPr>
          <p:spPr bwMode="auto">
            <a:xfrm>
              <a:off x="1536" y="2448"/>
              <a:ext cx="3120" cy="960"/>
            </a:xfrm>
            <a:prstGeom prst="cube">
              <a:avLst>
                <a:gd name="adj"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it-IT" sz="6000" b="1" dirty="0">
                  <a:solidFill>
                    <a:srgbClr val="000066"/>
                  </a:solidFill>
                  <a:latin typeface="Arial Narrow" charset="0"/>
                </a:rPr>
                <a:t>di terzi</a:t>
              </a:r>
            </a:p>
          </p:txBody>
        </p:sp>
        <p:sp>
          <p:nvSpPr>
            <p:cNvPr id="121878" name="Text Box 22"/>
            <p:cNvSpPr txBox="1">
              <a:spLocks noChangeArrowheads="1"/>
            </p:cNvSpPr>
            <p:nvPr/>
          </p:nvSpPr>
          <p:spPr bwMode="auto">
            <a:xfrm>
              <a:off x="2413" y="2443"/>
              <a:ext cx="1123" cy="28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sz="2400" b="1" i="1">
                  <a:solidFill>
                    <a:srgbClr val="000066"/>
                  </a:solidFill>
                  <a:latin typeface="Arial Narrow" charset="0"/>
                </a:rPr>
                <a:t>finanziamenti</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773641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finanziamenti propri</a:t>
            </a:r>
            <a:endParaRPr lang="it-IT" dirty="0"/>
          </a:p>
        </p:txBody>
      </p:sp>
      <p:sp>
        <p:nvSpPr>
          <p:cNvPr id="144387" name="Text Box 3"/>
          <p:cNvSpPr txBox="1">
            <a:spLocks noChangeArrowheads="1"/>
          </p:cNvSpPr>
          <p:nvPr/>
        </p:nvSpPr>
        <p:spPr bwMode="auto">
          <a:xfrm>
            <a:off x="1820863" y="2349500"/>
            <a:ext cx="5583237" cy="830997"/>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400" dirty="0">
                <a:solidFill>
                  <a:srgbClr val="000000"/>
                </a:solidFill>
                <a:latin typeface="Calibri"/>
              </a:rPr>
              <a:t>Provengono direttamente o indirettamente dal soggetto economico in senso ampio</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522405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finanziamenti </a:t>
            </a:r>
            <a:r>
              <a:rPr lang="it-IT" dirty="0" smtClean="0"/>
              <a:t>propri</a:t>
            </a:r>
            <a:r>
              <a:rPr lang="it-IT" dirty="0"/>
              <a:t/>
            </a:r>
            <a:br>
              <a:rPr lang="it-IT" dirty="0"/>
            </a:br>
            <a:endParaRPr lang="it-IT" dirty="0"/>
          </a:p>
        </p:txBody>
      </p:sp>
      <p:sp>
        <p:nvSpPr>
          <p:cNvPr id="146436" name="Text Box 4"/>
          <p:cNvSpPr txBox="1">
            <a:spLocks noChangeArrowheads="1"/>
          </p:cNvSpPr>
          <p:nvPr/>
        </p:nvSpPr>
        <p:spPr bwMode="auto">
          <a:xfrm>
            <a:off x="4239041" y="1916113"/>
            <a:ext cx="3082094" cy="1932837"/>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70000"/>
              </a:lnSpc>
              <a:defRPr/>
            </a:pPr>
            <a:r>
              <a:rPr lang="it-IT" sz="2400" dirty="0">
                <a:solidFill>
                  <a:srgbClr val="000000"/>
                </a:solidFill>
              </a:rPr>
              <a:t>conferimento iniziale</a:t>
            </a:r>
          </a:p>
          <a:p>
            <a:pPr algn="ctr">
              <a:lnSpc>
                <a:spcPct val="170000"/>
              </a:lnSpc>
              <a:defRPr/>
            </a:pPr>
            <a:r>
              <a:rPr lang="it-IT" sz="2400" dirty="0">
                <a:solidFill>
                  <a:srgbClr val="000000"/>
                </a:solidFill>
              </a:rPr>
              <a:t>&amp;</a:t>
            </a:r>
          </a:p>
          <a:p>
            <a:pPr algn="ctr">
              <a:lnSpc>
                <a:spcPct val="170000"/>
              </a:lnSpc>
              <a:defRPr/>
            </a:pPr>
            <a:r>
              <a:rPr lang="it-IT" sz="2400" dirty="0">
                <a:solidFill>
                  <a:srgbClr val="000000"/>
                </a:solidFill>
              </a:rPr>
              <a:t>successivi conferimenti</a:t>
            </a:r>
          </a:p>
        </p:txBody>
      </p:sp>
      <p:sp>
        <p:nvSpPr>
          <p:cNvPr id="146441" name="Text Box 9"/>
          <p:cNvSpPr txBox="1">
            <a:spLocks noChangeArrowheads="1"/>
          </p:cNvSpPr>
          <p:nvPr/>
        </p:nvSpPr>
        <p:spPr bwMode="auto">
          <a:xfrm>
            <a:off x="611187" y="5157788"/>
            <a:ext cx="7021823"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it-IT" sz="2400" dirty="0">
                <a:solidFill>
                  <a:srgbClr val="000000"/>
                </a:solidFill>
                <a:latin typeface="Calibri"/>
              </a:rPr>
              <a:t>Nelle SPA e nelle SAPA:</a:t>
            </a:r>
          </a:p>
          <a:p>
            <a:pPr>
              <a:buFontTx/>
              <a:buChar char="•"/>
              <a:defRPr/>
            </a:pPr>
            <a:r>
              <a:rPr lang="it-IT" sz="2400" dirty="0">
                <a:solidFill>
                  <a:srgbClr val="000000"/>
                </a:solidFill>
                <a:latin typeface="Calibri"/>
              </a:rPr>
              <a:t> 25% di tutti i conferimenti in </a:t>
            </a:r>
            <a:r>
              <a:rPr lang="it-IT" sz="2400" dirty="0" smtClean="0">
                <a:solidFill>
                  <a:srgbClr val="000000"/>
                </a:solidFill>
                <a:latin typeface="Calibri"/>
              </a:rPr>
              <a:t>denaro </a:t>
            </a:r>
          </a:p>
          <a:p>
            <a:pPr>
              <a:buFontTx/>
              <a:buChar char="•"/>
              <a:defRPr/>
            </a:pPr>
            <a:r>
              <a:rPr lang="it-IT" sz="2400" dirty="0">
                <a:solidFill>
                  <a:srgbClr val="000000"/>
                </a:solidFill>
                <a:latin typeface="Calibri"/>
              </a:rPr>
              <a:t> </a:t>
            </a:r>
            <a:r>
              <a:rPr lang="it-IT" sz="2400" dirty="0" smtClean="0">
                <a:solidFill>
                  <a:srgbClr val="000000"/>
                </a:solidFill>
                <a:latin typeface="Calibri"/>
              </a:rPr>
              <a:t>conferimenti </a:t>
            </a:r>
            <a:r>
              <a:rPr lang="it-IT" sz="2400" dirty="0">
                <a:solidFill>
                  <a:srgbClr val="000000"/>
                </a:solidFill>
                <a:latin typeface="Calibri"/>
              </a:rPr>
              <a:t>in natura (immobili, crediti,…)</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99172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finanziamenti </a:t>
            </a:r>
            <a:r>
              <a:rPr lang="it-IT" dirty="0" smtClean="0"/>
              <a:t>propri</a:t>
            </a:r>
            <a:endParaRPr lang="it-IT" dirty="0"/>
          </a:p>
        </p:txBody>
      </p:sp>
      <p:grpSp>
        <p:nvGrpSpPr>
          <p:cNvPr id="147468" name="Group 12"/>
          <p:cNvGrpSpPr>
            <a:grpSpLocks/>
          </p:cNvGrpSpPr>
          <p:nvPr/>
        </p:nvGrpSpPr>
        <p:grpSpPr bwMode="auto">
          <a:xfrm>
            <a:off x="280173" y="2205038"/>
            <a:ext cx="8001000" cy="1803400"/>
            <a:chOff x="720" y="1408"/>
            <a:chExt cx="5040" cy="1136"/>
          </a:xfrm>
        </p:grpSpPr>
        <p:sp>
          <p:nvSpPr>
            <p:cNvPr id="147463" name="AutoShape 7"/>
            <p:cNvSpPr>
              <a:spLocks noChangeArrowheads="1"/>
            </p:cNvSpPr>
            <p:nvPr/>
          </p:nvSpPr>
          <p:spPr bwMode="auto">
            <a:xfrm rot="5400000">
              <a:off x="2688" y="-528"/>
              <a:ext cx="1104" cy="5040"/>
            </a:xfrm>
            <a:prstGeom prst="homePlate">
              <a:avLst>
                <a:gd name="adj" fmla="val 25000"/>
              </a:avLst>
            </a:prstGeom>
            <a:noFill/>
            <a:ln w="9525">
              <a:solidFill>
                <a:srgbClr val="000066"/>
              </a:solidFill>
              <a:miter lim="800000"/>
              <a:headEnd/>
              <a:tailEnd/>
            </a:ln>
            <a:effectLst/>
            <a:extLst>
              <a:ext uri="{909E8E84-426E-40dd-AFC4-6F175D3DCCD1}">
                <a14:hiddenFill xmlns:a14="http://schemas.microsoft.com/office/drawing/2010/main" xmlns="">
                  <a:solidFill>
                    <a:srgbClr val="F9B9F3"/>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000000"/>
                </a:solidFill>
                <a:latin typeface="Calibri"/>
              </a:endParaRPr>
            </a:p>
          </p:txBody>
        </p:sp>
        <p:sp>
          <p:nvSpPr>
            <p:cNvPr id="147464" name="Text Box 8"/>
            <p:cNvSpPr txBox="1">
              <a:spLocks noChangeArrowheads="1"/>
            </p:cNvSpPr>
            <p:nvPr/>
          </p:nvSpPr>
          <p:spPr bwMode="auto">
            <a:xfrm>
              <a:off x="1149" y="1408"/>
              <a:ext cx="4259" cy="792"/>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lnSpc>
                  <a:spcPct val="120000"/>
                </a:lnSpc>
                <a:defRPr/>
              </a:pPr>
              <a:r>
                <a:rPr lang="it-IT" sz="3200" dirty="0">
                  <a:solidFill>
                    <a:srgbClr val="000000"/>
                  </a:solidFill>
                  <a:latin typeface="Calibri"/>
                </a:rPr>
                <a:t>“guadagni” conseguiti</a:t>
              </a:r>
            </a:p>
            <a:p>
              <a:pPr algn="ctr">
                <a:lnSpc>
                  <a:spcPct val="120000"/>
                </a:lnSpc>
                <a:defRPr/>
              </a:pPr>
              <a:r>
                <a:rPr lang="it-IT" sz="3200" dirty="0">
                  <a:solidFill>
                    <a:srgbClr val="000000"/>
                  </a:solidFill>
                  <a:latin typeface="Calibri"/>
                </a:rPr>
                <a:t>e non prelevati dal soggetto economico</a:t>
              </a:r>
            </a:p>
          </p:txBody>
        </p:sp>
      </p:grpSp>
      <p:sp>
        <p:nvSpPr>
          <p:cNvPr id="147466" name="Text Box 10"/>
          <p:cNvSpPr txBox="1">
            <a:spLocks noChangeArrowheads="1"/>
          </p:cNvSpPr>
          <p:nvPr/>
        </p:nvSpPr>
        <p:spPr bwMode="auto">
          <a:xfrm>
            <a:off x="2700338" y="4221163"/>
            <a:ext cx="3910012" cy="1274195"/>
          </a:xfrm>
          <a:prstGeom prst="rect">
            <a:avLst/>
          </a:prstGeom>
          <a:ln>
            <a:solidFill>
              <a:srgbClr val="4F81BD"/>
            </a:solidFill>
            <a:headEnd/>
            <a:tailEnd/>
          </a:ln>
          <a:extLst/>
        </p:spPr>
        <p:style>
          <a:lnRef idx="2">
            <a:schemeClr val="accent3"/>
          </a:lnRef>
          <a:fillRef idx="1">
            <a:schemeClr val="lt1"/>
          </a:fillRef>
          <a:effectRef idx="0">
            <a:schemeClr val="accent3"/>
          </a:effectRef>
          <a:fontRef idx="minor">
            <a:schemeClr val="dk1"/>
          </a:fontRef>
        </p:style>
        <p:txBody>
          <a:bodyPr>
            <a:spAutoFit/>
          </a:bodyPr>
          <a:lstStyle/>
          <a:p>
            <a:pPr algn="ctr">
              <a:lnSpc>
                <a:spcPct val="70000"/>
              </a:lnSpc>
              <a:defRPr/>
            </a:pPr>
            <a:r>
              <a:rPr lang="it-IT" sz="3600" b="1" dirty="0">
                <a:solidFill>
                  <a:srgbClr val="000090"/>
                </a:solidFill>
                <a:latin typeface="Calibri"/>
              </a:rPr>
              <a:t>Fondi di riserva</a:t>
            </a:r>
          </a:p>
          <a:p>
            <a:pPr algn="ctr">
              <a:lnSpc>
                <a:spcPct val="70000"/>
              </a:lnSpc>
              <a:defRPr/>
            </a:pPr>
            <a:r>
              <a:rPr lang="it-IT" sz="2400" dirty="0">
                <a:solidFill>
                  <a:srgbClr val="000000"/>
                </a:solidFill>
                <a:latin typeface="Calibri"/>
              </a:rPr>
              <a:t>(risparmio di impresa</a:t>
            </a:r>
          </a:p>
          <a:p>
            <a:pPr algn="ctr">
              <a:lnSpc>
                <a:spcPct val="70000"/>
              </a:lnSpc>
              <a:defRPr/>
            </a:pPr>
            <a:r>
              <a:rPr lang="it-IT" sz="2400" dirty="0">
                <a:solidFill>
                  <a:srgbClr val="000000"/>
                </a:solidFill>
                <a:latin typeface="Calibri"/>
              </a:rPr>
              <a:t>o</a:t>
            </a:r>
          </a:p>
          <a:p>
            <a:pPr algn="ctr">
              <a:lnSpc>
                <a:spcPct val="70000"/>
              </a:lnSpc>
              <a:defRPr/>
            </a:pPr>
            <a:r>
              <a:rPr lang="it-IT" sz="2400" dirty="0">
                <a:solidFill>
                  <a:srgbClr val="000000"/>
                </a:solidFill>
                <a:latin typeface="Calibri"/>
              </a:rPr>
              <a:t>autofinanziamento)</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407749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parti ideali dei finanziamenti</a:t>
            </a:r>
            <a:endParaRPr lang="it-IT" dirty="0"/>
          </a:p>
        </p:txBody>
      </p:sp>
      <p:sp>
        <p:nvSpPr>
          <p:cNvPr id="148484" name="AutoShape 4"/>
          <p:cNvSpPr>
            <a:spLocks noChangeArrowheads="1"/>
          </p:cNvSpPr>
          <p:nvPr/>
        </p:nvSpPr>
        <p:spPr bwMode="auto">
          <a:xfrm rot="5400000">
            <a:off x="-88106" y="2510755"/>
            <a:ext cx="2592387"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784BE"/>
          </a:solidFill>
          <a:ln>
            <a:noFill/>
          </a:ln>
          <a:effectLst/>
          <a:extLst/>
        </p:spPr>
        <p:txBody>
          <a:bodyPr wrap="none" anchor="ctr"/>
          <a:lstStyle/>
          <a:p>
            <a:pPr>
              <a:defRPr/>
            </a:pPr>
            <a:endParaRPr lang="it-IT">
              <a:solidFill>
                <a:prstClr val="black"/>
              </a:solidFill>
              <a:latin typeface="Calibri"/>
            </a:endParaRPr>
          </a:p>
        </p:txBody>
      </p:sp>
      <p:sp>
        <p:nvSpPr>
          <p:cNvPr id="148485" name="AutoShape 5"/>
          <p:cNvSpPr>
            <a:spLocks noChangeArrowheads="1"/>
          </p:cNvSpPr>
          <p:nvPr/>
        </p:nvSpPr>
        <p:spPr bwMode="auto">
          <a:xfrm rot="5400000">
            <a:off x="-196056" y="4131592"/>
            <a:ext cx="2808288" cy="7620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784BE"/>
          </a:solidFill>
          <a:ln>
            <a:noFill/>
          </a:ln>
          <a:effectLst/>
          <a:extLst/>
        </p:spPr>
        <p:txBody>
          <a:bodyPr wrap="none" anchor="ctr"/>
          <a:lstStyle/>
          <a:p>
            <a:pPr>
              <a:defRPr/>
            </a:pPr>
            <a:endParaRPr lang="it-IT">
              <a:solidFill>
                <a:prstClr val="black"/>
              </a:solidFill>
              <a:latin typeface="Calibri"/>
            </a:endParaRPr>
          </a:p>
        </p:txBody>
      </p:sp>
      <p:grpSp>
        <p:nvGrpSpPr>
          <p:cNvPr id="148495" name="Group 15"/>
          <p:cNvGrpSpPr>
            <a:grpSpLocks/>
          </p:cNvGrpSpPr>
          <p:nvPr/>
        </p:nvGrpSpPr>
        <p:grpSpPr bwMode="auto">
          <a:xfrm>
            <a:off x="1860553" y="2965151"/>
            <a:ext cx="6216647" cy="914400"/>
            <a:chOff x="1232" y="1560"/>
            <a:chExt cx="3916" cy="576"/>
          </a:xfrm>
        </p:grpSpPr>
        <p:sp>
          <p:nvSpPr>
            <p:cNvPr id="148488" name="AutoShape 8"/>
            <p:cNvSpPr>
              <a:spLocks noChangeArrowheads="1"/>
            </p:cNvSpPr>
            <p:nvPr/>
          </p:nvSpPr>
          <p:spPr bwMode="auto">
            <a:xfrm>
              <a:off x="1872" y="1560"/>
              <a:ext cx="672" cy="576"/>
            </a:xfrm>
            <a:prstGeom prst="rightArrow">
              <a:avLst>
                <a:gd name="adj1" fmla="val 50000"/>
                <a:gd name="adj2" fmla="val 29167"/>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000000"/>
                </a:solidFill>
                <a:latin typeface="Calibri"/>
              </a:endParaRPr>
            </a:p>
          </p:txBody>
        </p:sp>
        <p:sp>
          <p:nvSpPr>
            <p:cNvPr id="148489" name="Text Box 9"/>
            <p:cNvSpPr txBox="1">
              <a:spLocks noChangeArrowheads="1"/>
            </p:cNvSpPr>
            <p:nvPr/>
          </p:nvSpPr>
          <p:spPr bwMode="auto">
            <a:xfrm>
              <a:off x="1232" y="1635"/>
              <a:ext cx="748" cy="407"/>
            </a:xfrm>
            <a:prstGeom prst="rect">
              <a:avLst/>
            </a:prstGeom>
            <a:solidFill>
              <a:schemeClr val="accent2"/>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it-IT" b="1" dirty="0">
                  <a:solidFill>
                    <a:srgbClr val="000000"/>
                  </a:solidFill>
                  <a:latin typeface="Calibri"/>
                </a:rPr>
                <a:t>Imprese</a:t>
              </a:r>
            </a:p>
            <a:p>
              <a:pPr algn="ctr">
                <a:defRPr/>
              </a:pPr>
              <a:r>
                <a:rPr lang="it-IT" b="1" dirty="0">
                  <a:solidFill>
                    <a:srgbClr val="000000"/>
                  </a:solidFill>
                  <a:latin typeface="Calibri"/>
                </a:rPr>
                <a:t>individuali</a:t>
              </a:r>
            </a:p>
          </p:txBody>
        </p:sp>
        <p:sp>
          <p:nvSpPr>
            <p:cNvPr id="148492" name="Text Box 12"/>
            <p:cNvSpPr txBox="1">
              <a:spLocks noChangeArrowheads="1"/>
            </p:cNvSpPr>
            <p:nvPr/>
          </p:nvSpPr>
          <p:spPr bwMode="auto">
            <a:xfrm>
              <a:off x="2632" y="1628"/>
              <a:ext cx="2516" cy="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80000"/>
                </a:lnSpc>
                <a:defRPr/>
              </a:pPr>
              <a:r>
                <a:rPr lang="it-IT" sz="2400" i="1" dirty="0">
                  <a:solidFill>
                    <a:srgbClr val="000000"/>
                  </a:solidFill>
                  <a:latin typeface="Calibri"/>
                </a:rPr>
                <a:t>massa formalmente indistinta </a:t>
              </a:r>
            </a:p>
            <a:p>
              <a:pPr>
                <a:lnSpc>
                  <a:spcPct val="80000"/>
                </a:lnSpc>
                <a:defRPr/>
              </a:pPr>
              <a:r>
                <a:rPr lang="it-IT" sz="2400" i="1" dirty="0">
                  <a:solidFill>
                    <a:srgbClr val="000000"/>
                  </a:solidFill>
                  <a:latin typeface="Calibri"/>
                </a:rPr>
                <a:t>detta capitale proprio</a:t>
              </a:r>
            </a:p>
          </p:txBody>
        </p:sp>
      </p:grpSp>
      <p:grpSp>
        <p:nvGrpSpPr>
          <p:cNvPr id="148496" name="Group 16"/>
          <p:cNvGrpSpPr>
            <a:grpSpLocks/>
          </p:cNvGrpSpPr>
          <p:nvPr/>
        </p:nvGrpSpPr>
        <p:grpSpPr bwMode="auto">
          <a:xfrm>
            <a:off x="1835150" y="4476873"/>
            <a:ext cx="6182119" cy="1336675"/>
            <a:chOff x="1131" y="2403"/>
            <a:chExt cx="3404" cy="1003"/>
          </a:xfrm>
        </p:grpSpPr>
        <p:sp>
          <p:nvSpPr>
            <p:cNvPr id="148490" name="AutoShape 10"/>
            <p:cNvSpPr>
              <a:spLocks noChangeArrowheads="1"/>
            </p:cNvSpPr>
            <p:nvPr/>
          </p:nvSpPr>
          <p:spPr bwMode="auto">
            <a:xfrm>
              <a:off x="1872" y="2616"/>
              <a:ext cx="672" cy="574"/>
            </a:xfrm>
            <a:prstGeom prst="rightArrow">
              <a:avLst>
                <a:gd name="adj1" fmla="val 50000"/>
                <a:gd name="adj2" fmla="val 29167"/>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solidFill>
                  <a:srgbClr val="000000"/>
                </a:solidFill>
                <a:latin typeface="Calibri"/>
              </a:endParaRPr>
            </a:p>
          </p:txBody>
        </p:sp>
        <p:sp>
          <p:nvSpPr>
            <p:cNvPr id="148491" name="Text Box 11"/>
            <p:cNvSpPr txBox="1">
              <a:spLocks noChangeArrowheads="1"/>
            </p:cNvSpPr>
            <p:nvPr/>
          </p:nvSpPr>
          <p:spPr bwMode="auto">
            <a:xfrm>
              <a:off x="1131" y="2665"/>
              <a:ext cx="875" cy="438"/>
            </a:xfrm>
            <a:prstGeom prst="rect">
              <a:avLst/>
            </a:prstGeom>
            <a:solidFill>
              <a:schemeClr val="accent2"/>
            </a:solidFill>
            <a:ln w="381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defRPr/>
              </a:pPr>
              <a:r>
                <a:rPr lang="it-IT" sz="1000" b="1" dirty="0">
                  <a:solidFill>
                    <a:srgbClr val="000000"/>
                  </a:solidFill>
                  <a:latin typeface="Calibri"/>
                </a:rPr>
                <a:t> </a:t>
              </a:r>
            </a:p>
            <a:p>
              <a:pPr algn="ctr">
                <a:lnSpc>
                  <a:spcPct val="80000"/>
                </a:lnSpc>
                <a:defRPr/>
              </a:pPr>
              <a:r>
                <a:rPr lang="it-IT" b="1" dirty="0">
                  <a:solidFill>
                    <a:srgbClr val="000000"/>
                  </a:solidFill>
                  <a:latin typeface="Calibri"/>
                </a:rPr>
                <a:t>Società  </a:t>
              </a:r>
            </a:p>
            <a:p>
              <a:pPr algn="ctr">
                <a:lnSpc>
                  <a:spcPct val="30000"/>
                </a:lnSpc>
                <a:defRPr/>
              </a:pPr>
              <a:r>
                <a:rPr lang="it-IT" b="1" dirty="0">
                  <a:solidFill>
                    <a:srgbClr val="000000"/>
                  </a:solidFill>
                  <a:latin typeface="Calibri"/>
                </a:rPr>
                <a:t>  </a:t>
              </a:r>
            </a:p>
          </p:txBody>
        </p:sp>
        <p:sp>
          <p:nvSpPr>
            <p:cNvPr id="148493" name="Text Box 13"/>
            <p:cNvSpPr txBox="1">
              <a:spLocks noChangeArrowheads="1"/>
            </p:cNvSpPr>
            <p:nvPr/>
          </p:nvSpPr>
          <p:spPr bwMode="auto">
            <a:xfrm>
              <a:off x="2677" y="2403"/>
              <a:ext cx="1858" cy="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it-IT" sz="2400" i="1" dirty="0">
                  <a:solidFill>
                    <a:srgbClr val="000000"/>
                  </a:solidFill>
                  <a:latin typeface="Calibri"/>
                </a:rPr>
                <a:t>distinzione formale fra: </a:t>
              </a:r>
            </a:p>
          </p:txBody>
        </p:sp>
        <p:sp>
          <p:nvSpPr>
            <p:cNvPr id="148494" name="Text Box 14"/>
            <p:cNvSpPr txBox="1">
              <a:spLocks noChangeArrowheads="1"/>
            </p:cNvSpPr>
            <p:nvPr/>
          </p:nvSpPr>
          <p:spPr bwMode="auto">
            <a:xfrm>
              <a:off x="2651" y="2681"/>
              <a:ext cx="1383" cy="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20000"/>
                </a:lnSpc>
                <a:buFontTx/>
                <a:buChar char="•"/>
                <a:defRPr/>
              </a:pPr>
              <a:r>
                <a:rPr lang="it-IT" sz="2400" i="1" dirty="0">
                  <a:solidFill>
                    <a:srgbClr val="000000"/>
                  </a:solidFill>
                  <a:latin typeface="Calibri"/>
                </a:rPr>
                <a:t> capitale sociale</a:t>
              </a:r>
            </a:p>
            <a:p>
              <a:pPr>
                <a:lnSpc>
                  <a:spcPct val="120000"/>
                </a:lnSpc>
                <a:buFontTx/>
                <a:buChar char="•"/>
                <a:defRPr/>
              </a:pPr>
              <a:r>
                <a:rPr lang="it-IT" sz="2400" i="1" dirty="0">
                  <a:solidFill>
                    <a:srgbClr val="000000"/>
                  </a:solidFill>
                  <a:latin typeface="Calibri"/>
                </a:rPr>
                <a:t> fondi di riserva</a:t>
              </a: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417850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48484"/>
                                        </p:tgtEl>
                                        <p:attrNameLst>
                                          <p:attrName>style.visibility</p:attrName>
                                        </p:attrNameLst>
                                      </p:cBhvr>
                                      <p:to>
                                        <p:strVal val="visible"/>
                                      </p:to>
                                    </p:set>
                                    <p:anim calcmode="lin" valueType="num">
                                      <p:cBhvr>
                                        <p:cTn id="7" dur="500" fill="hold"/>
                                        <p:tgtEl>
                                          <p:spTgt spid="148484"/>
                                        </p:tgtEl>
                                        <p:attrNameLst>
                                          <p:attrName>ppt_x</p:attrName>
                                        </p:attrNameLst>
                                      </p:cBhvr>
                                      <p:tavLst>
                                        <p:tav tm="0">
                                          <p:val>
                                            <p:strVal val="#ppt_x"/>
                                          </p:val>
                                        </p:tav>
                                        <p:tav tm="100000">
                                          <p:val>
                                            <p:strVal val="#ppt_x"/>
                                          </p:val>
                                        </p:tav>
                                      </p:tavLst>
                                    </p:anim>
                                    <p:anim calcmode="lin" valueType="num">
                                      <p:cBhvr>
                                        <p:cTn id="8" dur="500" fill="hold"/>
                                        <p:tgtEl>
                                          <p:spTgt spid="148484"/>
                                        </p:tgtEl>
                                        <p:attrNameLst>
                                          <p:attrName>ppt_y</p:attrName>
                                        </p:attrNameLst>
                                      </p:cBhvr>
                                      <p:tavLst>
                                        <p:tav tm="0">
                                          <p:val>
                                            <p:strVal val="#ppt_y-#ppt_h/2"/>
                                          </p:val>
                                        </p:tav>
                                        <p:tav tm="100000">
                                          <p:val>
                                            <p:strVal val="#ppt_y"/>
                                          </p:val>
                                        </p:tav>
                                      </p:tavLst>
                                    </p:anim>
                                    <p:anim calcmode="lin" valueType="num">
                                      <p:cBhvr>
                                        <p:cTn id="9" dur="500" fill="hold"/>
                                        <p:tgtEl>
                                          <p:spTgt spid="148484"/>
                                        </p:tgtEl>
                                        <p:attrNameLst>
                                          <p:attrName>ppt_w</p:attrName>
                                        </p:attrNameLst>
                                      </p:cBhvr>
                                      <p:tavLst>
                                        <p:tav tm="0">
                                          <p:val>
                                            <p:strVal val="#ppt_w"/>
                                          </p:val>
                                        </p:tav>
                                        <p:tav tm="100000">
                                          <p:val>
                                            <p:strVal val="#ppt_w"/>
                                          </p:val>
                                        </p:tav>
                                      </p:tavLst>
                                    </p:anim>
                                    <p:anim calcmode="lin" valueType="num">
                                      <p:cBhvr>
                                        <p:cTn id="10" dur="500" fill="hold"/>
                                        <p:tgtEl>
                                          <p:spTgt spid="14848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148495"/>
                                        </p:tgtEl>
                                        <p:attrNameLst>
                                          <p:attrName>style.visibility</p:attrName>
                                        </p:attrNameLst>
                                      </p:cBhvr>
                                      <p:to>
                                        <p:strVal val="visible"/>
                                      </p:to>
                                    </p:set>
                                    <p:animEffect transition="in" filter="dissolve">
                                      <p:cBhvr>
                                        <p:cTn id="14" dur="500"/>
                                        <p:tgtEl>
                                          <p:spTgt spid="1484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nodeType="clickEffect">
                                  <p:stCondLst>
                                    <p:cond delay="0"/>
                                  </p:stCondLst>
                                  <p:childTnLst>
                                    <p:set>
                                      <p:cBhvr>
                                        <p:cTn id="18" dur="1" fill="hold">
                                          <p:stCondLst>
                                            <p:cond delay="0"/>
                                          </p:stCondLst>
                                        </p:cTn>
                                        <p:tgtEl>
                                          <p:spTgt spid="148485"/>
                                        </p:tgtEl>
                                        <p:attrNameLst>
                                          <p:attrName>style.visibility</p:attrName>
                                        </p:attrNameLst>
                                      </p:cBhvr>
                                      <p:to>
                                        <p:strVal val="visible"/>
                                      </p:to>
                                    </p:set>
                                    <p:anim calcmode="lin" valueType="num">
                                      <p:cBhvr>
                                        <p:cTn id="19" dur="500" fill="hold"/>
                                        <p:tgtEl>
                                          <p:spTgt spid="148485"/>
                                        </p:tgtEl>
                                        <p:attrNameLst>
                                          <p:attrName>ppt_x</p:attrName>
                                        </p:attrNameLst>
                                      </p:cBhvr>
                                      <p:tavLst>
                                        <p:tav tm="0">
                                          <p:val>
                                            <p:strVal val="#ppt_x"/>
                                          </p:val>
                                        </p:tav>
                                        <p:tav tm="100000">
                                          <p:val>
                                            <p:strVal val="#ppt_x"/>
                                          </p:val>
                                        </p:tav>
                                      </p:tavLst>
                                    </p:anim>
                                    <p:anim calcmode="lin" valueType="num">
                                      <p:cBhvr>
                                        <p:cTn id="20" dur="500" fill="hold"/>
                                        <p:tgtEl>
                                          <p:spTgt spid="148485"/>
                                        </p:tgtEl>
                                        <p:attrNameLst>
                                          <p:attrName>ppt_y</p:attrName>
                                        </p:attrNameLst>
                                      </p:cBhvr>
                                      <p:tavLst>
                                        <p:tav tm="0">
                                          <p:val>
                                            <p:strVal val="#ppt_y-#ppt_h/2"/>
                                          </p:val>
                                        </p:tav>
                                        <p:tav tm="100000">
                                          <p:val>
                                            <p:strVal val="#ppt_y"/>
                                          </p:val>
                                        </p:tav>
                                      </p:tavLst>
                                    </p:anim>
                                    <p:anim calcmode="lin" valueType="num">
                                      <p:cBhvr>
                                        <p:cTn id="21" dur="500" fill="hold"/>
                                        <p:tgtEl>
                                          <p:spTgt spid="148485"/>
                                        </p:tgtEl>
                                        <p:attrNameLst>
                                          <p:attrName>ppt_w</p:attrName>
                                        </p:attrNameLst>
                                      </p:cBhvr>
                                      <p:tavLst>
                                        <p:tav tm="0">
                                          <p:val>
                                            <p:strVal val="#ppt_w"/>
                                          </p:val>
                                        </p:tav>
                                        <p:tav tm="100000">
                                          <p:val>
                                            <p:strVal val="#ppt_w"/>
                                          </p:val>
                                        </p:tav>
                                      </p:tavLst>
                                    </p:anim>
                                    <p:anim calcmode="lin" valueType="num">
                                      <p:cBhvr>
                                        <p:cTn id="22" dur="500" fill="hold"/>
                                        <p:tgtEl>
                                          <p:spTgt spid="148485"/>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148496"/>
                                        </p:tgtEl>
                                        <p:attrNameLst>
                                          <p:attrName>style.visibility</p:attrName>
                                        </p:attrNameLst>
                                      </p:cBhvr>
                                      <p:to>
                                        <p:strVal val="visible"/>
                                      </p:to>
                                    </p:set>
                                    <p:animEffect transition="in" filter="dissolve">
                                      <p:cBhvr>
                                        <p:cTn id="26" dur="500"/>
                                        <p:tgtEl>
                                          <p:spTgt spid="148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Caratteristiche dei finanziamenti propri</a:t>
            </a:r>
            <a:endParaRPr lang="it-IT" dirty="0"/>
          </a:p>
        </p:txBody>
      </p:sp>
      <p:grpSp>
        <p:nvGrpSpPr>
          <p:cNvPr id="145427" name="Group 19"/>
          <p:cNvGrpSpPr>
            <a:grpSpLocks/>
          </p:cNvGrpSpPr>
          <p:nvPr/>
        </p:nvGrpSpPr>
        <p:grpSpPr bwMode="auto">
          <a:xfrm>
            <a:off x="755650" y="1916115"/>
            <a:ext cx="6818313" cy="792163"/>
            <a:chOff x="521" y="1389"/>
            <a:chExt cx="4295" cy="499"/>
          </a:xfrm>
        </p:grpSpPr>
        <p:sp>
          <p:nvSpPr>
            <p:cNvPr id="145411" name="Text Box 3"/>
            <p:cNvSpPr txBox="1">
              <a:spLocks noChangeArrowheads="1"/>
            </p:cNvSpPr>
            <p:nvPr/>
          </p:nvSpPr>
          <p:spPr bwMode="auto">
            <a:xfrm>
              <a:off x="1202" y="1389"/>
              <a:ext cx="3614" cy="485"/>
            </a:xfrm>
            <a:prstGeom prst="rect">
              <a:avLst/>
            </a:prstGeom>
            <a:noFill/>
            <a:ln>
              <a:noFill/>
            </a:ln>
            <a:effectLst/>
            <a:extLst>
              <a:ext uri="{909E8E84-426E-40dd-AFC4-6F175D3DCCD1}">
                <a14:hiddenFill xmlns:a14="http://schemas.microsoft.com/office/drawing/2010/main" xmlns="">
                  <a:solidFill>
                    <a:srgbClr val="F7A1E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dirty="0">
                  <a:solidFill>
                    <a:srgbClr val="000000"/>
                  </a:solidFill>
                  <a:latin typeface="Calibri"/>
                </a:rPr>
                <a:t>provengono “direttamente” o “indirettamente” dal soggetto economico “in senso ampio”</a:t>
              </a:r>
            </a:p>
          </p:txBody>
        </p:sp>
        <p:sp>
          <p:nvSpPr>
            <p:cNvPr id="145423" name="AutoShape 15"/>
            <p:cNvSpPr>
              <a:spLocks noChangeArrowheads="1"/>
            </p:cNvSpPr>
            <p:nvPr/>
          </p:nvSpPr>
          <p:spPr bwMode="auto">
            <a:xfrm>
              <a:off x="521" y="1434"/>
              <a:ext cx="545" cy="454"/>
            </a:xfrm>
            <a:prstGeom prst="rightArrow">
              <a:avLst>
                <a:gd name="adj1" fmla="val 50000"/>
                <a:gd name="adj2" fmla="val 30011"/>
              </a:avLst>
            </a:prstGeom>
            <a:solidFill>
              <a:srgbClr val="0784BE"/>
            </a:solidFill>
            <a:ln w="9525">
              <a:solidFill>
                <a:srgbClr val="00009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solidFill>
                  <a:srgbClr val="000000"/>
                </a:solidFill>
                <a:latin typeface="Calibri"/>
              </a:endParaRPr>
            </a:p>
          </p:txBody>
        </p:sp>
      </p:grpSp>
      <p:grpSp>
        <p:nvGrpSpPr>
          <p:cNvPr id="145428" name="Group 20"/>
          <p:cNvGrpSpPr>
            <a:grpSpLocks/>
          </p:cNvGrpSpPr>
          <p:nvPr/>
        </p:nvGrpSpPr>
        <p:grpSpPr bwMode="auto">
          <a:xfrm>
            <a:off x="755650" y="2924177"/>
            <a:ext cx="6265863" cy="792163"/>
            <a:chOff x="521" y="2115"/>
            <a:chExt cx="3947" cy="499"/>
          </a:xfrm>
        </p:grpSpPr>
        <p:sp>
          <p:nvSpPr>
            <p:cNvPr id="145413" name="Text Box 5"/>
            <p:cNvSpPr txBox="1">
              <a:spLocks noChangeArrowheads="1"/>
            </p:cNvSpPr>
            <p:nvPr/>
          </p:nvSpPr>
          <p:spPr bwMode="auto">
            <a:xfrm>
              <a:off x="1202" y="2115"/>
              <a:ext cx="3266" cy="485"/>
            </a:xfrm>
            <a:prstGeom prst="rect">
              <a:avLst/>
            </a:prstGeom>
            <a:noFill/>
            <a:ln>
              <a:noFill/>
            </a:ln>
            <a:effectLst/>
            <a:extLst>
              <a:ext uri="{909E8E84-426E-40dd-AFC4-6F175D3DCCD1}">
                <a14:hiddenFill xmlns:a14="http://schemas.microsoft.com/office/drawing/2010/main" xmlns="">
                  <a:solidFill>
                    <a:srgbClr val="F9B9F3"/>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a:solidFill>
                    <a:srgbClr val="000000"/>
                  </a:solidFill>
                  <a:latin typeface="Calibri"/>
                </a:rPr>
                <a:t>non devono essere rimborsati se non in casi particolari</a:t>
              </a:r>
            </a:p>
          </p:txBody>
        </p:sp>
        <p:sp>
          <p:nvSpPr>
            <p:cNvPr id="145424" name="AutoShape 16"/>
            <p:cNvSpPr>
              <a:spLocks noChangeArrowheads="1"/>
            </p:cNvSpPr>
            <p:nvPr/>
          </p:nvSpPr>
          <p:spPr bwMode="auto">
            <a:xfrm>
              <a:off x="521" y="2160"/>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solidFill>
                  <a:srgbClr val="000000"/>
                </a:solidFill>
                <a:latin typeface="Calibri"/>
              </a:endParaRPr>
            </a:p>
          </p:txBody>
        </p:sp>
      </p:grpSp>
      <p:grpSp>
        <p:nvGrpSpPr>
          <p:cNvPr id="145429" name="Group 21"/>
          <p:cNvGrpSpPr>
            <a:grpSpLocks/>
          </p:cNvGrpSpPr>
          <p:nvPr/>
        </p:nvGrpSpPr>
        <p:grpSpPr bwMode="auto">
          <a:xfrm>
            <a:off x="755650" y="3933825"/>
            <a:ext cx="5165726" cy="720725"/>
            <a:chOff x="521" y="2750"/>
            <a:chExt cx="3254" cy="454"/>
          </a:xfrm>
        </p:grpSpPr>
        <p:sp>
          <p:nvSpPr>
            <p:cNvPr id="145415" name="Text Box 7"/>
            <p:cNvSpPr txBox="1">
              <a:spLocks noChangeArrowheads="1"/>
            </p:cNvSpPr>
            <p:nvPr/>
          </p:nvSpPr>
          <p:spPr bwMode="auto">
            <a:xfrm>
              <a:off x="1202" y="2840"/>
              <a:ext cx="2573" cy="271"/>
            </a:xfrm>
            <a:prstGeom prst="rect">
              <a:avLst/>
            </a:prstGeom>
            <a:noFill/>
            <a:ln>
              <a:noFill/>
            </a:ln>
            <a:effectLst/>
            <a:extLst>
              <a:ext uri="{909E8E84-426E-40dd-AFC4-6F175D3DCCD1}">
                <a14:hiddenFill xmlns:a14="http://schemas.microsoft.com/office/drawing/2010/main" xmlns="">
                  <a:solidFill>
                    <a:srgbClr val="E6CEF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it-IT" sz="2200">
                  <a:solidFill>
                    <a:srgbClr val="000000"/>
                  </a:solidFill>
                  <a:latin typeface="Calibri"/>
                </a:rPr>
                <a:t>non è garantita la remunerazione             </a:t>
              </a:r>
            </a:p>
          </p:txBody>
        </p:sp>
        <p:sp>
          <p:nvSpPr>
            <p:cNvPr id="145425" name="AutoShape 17"/>
            <p:cNvSpPr>
              <a:spLocks noChangeArrowheads="1"/>
            </p:cNvSpPr>
            <p:nvPr/>
          </p:nvSpPr>
          <p:spPr bwMode="auto">
            <a:xfrm>
              <a:off x="521" y="2750"/>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solidFill>
                  <a:srgbClr val="000000"/>
                </a:solidFill>
                <a:latin typeface="Calibri"/>
              </a:endParaRPr>
            </a:p>
          </p:txBody>
        </p:sp>
      </p:grpSp>
      <p:grpSp>
        <p:nvGrpSpPr>
          <p:cNvPr id="145430" name="Group 22"/>
          <p:cNvGrpSpPr>
            <a:grpSpLocks/>
          </p:cNvGrpSpPr>
          <p:nvPr/>
        </p:nvGrpSpPr>
        <p:grpSpPr bwMode="auto">
          <a:xfrm>
            <a:off x="755650" y="4797428"/>
            <a:ext cx="6670675" cy="792163"/>
            <a:chOff x="521" y="3294"/>
            <a:chExt cx="4202" cy="499"/>
          </a:xfrm>
        </p:grpSpPr>
        <p:sp>
          <p:nvSpPr>
            <p:cNvPr id="145418" name="Text Box 10"/>
            <p:cNvSpPr txBox="1">
              <a:spLocks noChangeArrowheads="1"/>
            </p:cNvSpPr>
            <p:nvPr/>
          </p:nvSpPr>
          <p:spPr bwMode="auto">
            <a:xfrm>
              <a:off x="1202" y="3294"/>
              <a:ext cx="3521" cy="485"/>
            </a:xfrm>
            <a:prstGeom prst="rect">
              <a:avLst/>
            </a:prstGeom>
            <a:noFill/>
            <a:ln>
              <a:noFill/>
            </a:ln>
            <a:effectLst/>
            <a:extLst>
              <a:ext uri="{909E8E84-426E-40dd-AFC4-6F175D3DCCD1}">
                <a14:hiddenFill xmlns:a14="http://schemas.microsoft.com/office/drawing/2010/main" xmlns="">
                  <a:solidFill>
                    <a:srgbClr val="D0A2F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it-IT" sz="2200">
                  <a:solidFill>
                    <a:srgbClr val="000000"/>
                  </a:solidFill>
                  <a:latin typeface="Calibri"/>
                </a:rPr>
                <a:t>sono sottoposti a tutti i rischi dell’impresa (vincolo del pieno rischio)</a:t>
              </a:r>
            </a:p>
          </p:txBody>
        </p:sp>
        <p:sp>
          <p:nvSpPr>
            <p:cNvPr id="145426" name="AutoShape 18"/>
            <p:cNvSpPr>
              <a:spLocks noChangeArrowheads="1"/>
            </p:cNvSpPr>
            <p:nvPr/>
          </p:nvSpPr>
          <p:spPr bwMode="auto">
            <a:xfrm>
              <a:off x="521" y="3339"/>
              <a:ext cx="545" cy="454"/>
            </a:xfrm>
            <a:prstGeom prst="rightArrow">
              <a:avLst>
                <a:gd name="adj1" fmla="val 50000"/>
                <a:gd name="adj2" fmla="val 30011"/>
              </a:avLst>
            </a:prstGeom>
            <a:solidFill>
              <a:srgbClr val="0784BE"/>
            </a:solidFill>
            <a:ln w="9525">
              <a:solidFill>
                <a:srgbClr val="000066"/>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2200">
                <a:solidFill>
                  <a:srgbClr val="000000"/>
                </a:solidFill>
                <a:latin typeface="Calibri"/>
              </a:endParaRPr>
            </a:p>
          </p:txBody>
        </p:sp>
      </p:gr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870370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145427"/>
                                        </p:tgtEl>
                                        <p:attrNameLst>
                                          <p:attrName>style.visibility</p:attrName>
                                        </p:attrNameLst>
                                      </p:cBhvr>
                                      <p:to>
                                        <p:strVal val="visible"/>
                                      </p:to>
                                    </p:set>
                                    <p:anim calcmode="lin" valueType="num">
                                      <p:cBhvr additive="base">
                                        <p:cTn id="7" dur="500" fill="hold"/>
                                        <p:tgtEl>
                                          <p:spTgt spid="145427"/>
                                        </p:tgtEl>
                                        <p:attrNameLst>
                                          <p:attrName>ppt_x</p:attrName>
                                        </p:attrNameLst>
                                      </p:cBhvr>
                                      <p:tavLst>
                                        <p:tav tm="0">
                                          <p:val>
                                            <p:strVal val="0-#ppt_w/2"/>
                                          </p:val>
                                        </p:tav>
                                        <p:tav tm="100000">
                                          <p:val>
                                            <p:strVal val="#ppt_x"/>
                                          </p:val>
                                        </p:tav>
                                      </p:tavLst>
                                    </p:anim>
                                    <p:anim calcmode="lin" valueType="num">
                                      <p:cBhvr additive="base">
                                        <p:cTn id="8" dur="500" fill="hold"/>
                                        <p:tgtEl>
                                          <p:spTgt spid="1454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8" fill="hold" nodeType="clickEffect">
                                  <p:stCondLst>
                                    <p:cond delay="0"/>
                                  </p:stCondLst>
                                  <p:childTnLst>
                                    <p:set>
                                      <p:cBhvr>
                                        <p:cTn id="12" dur="1" fill="hold">
                                          <p:stCondLst>
                                            <p:cond delay="0"/>
                                          </p:stCondLst>
                                        </p:cTn>
                                        <p:tgtEl>
                                          <p:spTgt spid="145428"/>
                                        </p:tgtEl>
                                        <p:attrNameLst>
                                          <p:attrName>style.visibility</p:attrName>
                                        </p:attrNameLst>
                                      </p:cBhvr>
                                      <p:to>
                                        <p:strVal val="visible"/>
                                      </p:to>
                                    </p:set>
                                    <p:anim calcmode="lin" valueType="num">
                                      <p:cBhvr additive="base">
                                        <p:cTn id="13" dur="500" fill="hold"/>
                                        <p:tgtEl>
                                          <p:spTgt spid="145428"/>
                                        </p:tgtEl>
                                        <p:attrNameLst>
                                          <p:attrName>ppt_x</p:attrName>
                                        </p:attrNameLst>
                                      </p:cBhvr>
                                      <p:tavLst>
                                        <p:tav tm="0">
                                          <p:val>
                                            <p:strVal val="0-#ppt_w/2"/>
                                          </p:val>
                                        </p:tav>
                                        <p:tav tm="100000">
                                          <p:val>
                                            <p:strVal val="#ppt_x"/>
                                          </p:val>
                                        </p:tav>
                                      </p:tavLst>
                                    </p:anim>
                                    <p:anim calcmode="lin" valueType="num">
                                      <p:cBhvr additive="base">
                                        <p:cTn id="14" dur="500" fill="hold"/>
                                        <p:tgtEl>
                                          <p:spTgt spid="1454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nodeType="clickEffect">
                                  <p:stCondLst>
                                    <p:cond delay="0"/>
                                  </p:stCondLst>
                                  <p:childTnLst>
                                    <p:set>
                                      <p:cBhvr>
                                        <p:cTn id="18" dur="1" fill="hold">
                                          <p:stCondLst>
                                            <p:cond delay="0"/>
                                          </p:stCondLst>
                                        </p:cTn>
                                        <p:tgtEl>
                                          <p:spTgt spid="145429"/>
                                        </p:tgtEl>
                                        <p:attrNameLst>
                                          <p:attrName>style.visibility</p:attrName>
                                        </p:attrNameLst>
                                      </p:cBhvr>
                                      <p:to>
                                        <p:strVal val="visible"/>
                                      </p:to>
                                    </p:set>
                                    <p:anim calcmode="lin" valueType="num">
                                      <p:cBhvr additive="base">
                                        <p:cTn id="19" dur="500" fill="hold"/>
                                        <p:tgtEl>
                                          <p:spTgt spid="145429"/>
                                        </p:tgtEl>
                                        <p:attrNameLst>
                                          <p:attrName>ppt_x</p:attrName>
                                        </p:attrNameLst>
                                      </p:cBhvr>
                                      <p:tavLst>
                                        <p:tav tm="0">
                                          <p:val>
                                            <p:strVal val="0-#ppt_w/2"/>
                                          </p:val>
                                        </p:tav>
                                        <p:tav tm="100000">
                                          <p:val>
                                            <p:strVal val="#ppt_x"/>
                                          </p:val>
                                        </p:tav>
                                      </p:tavLst>
                                    </p:anim>
                                    <p:anim calcmode="lin" valueType="num">
                                      <p:cBhvr additive="base">
                                        <p:cTn id="20" dur="500" fill="hold"/>
                                        <p:tgtEl>
                                          <p:spTgt spid="1454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nodeType="clickEffect">
                                  <p:stCondLst>
                                    <p:cond delay="0"/>
                                  </p:stCondLst>
                                  <p:childTnLst>
                                    <p:set>
                                      <p:cBhvr>
                                        <p:cTn id="24" dur="1" fill="hold">
                                          <p:stCondLst>
                                            <p:cond delay="0"/>
                                          </p:stCondLst>
                                        </p:cTn>
                                        <p:tgtEl>
                                          <p:spTgt spid="145430"/>
                                        </p:tgtEl>
                                        <p:attrNameLst>
                                          <p:attrName>style.visibility</p:attrName>
                                        </p:attrNameLst>
                                      </p:cBhvr>
                                      <p:to>
                                        <p:strVal val="visible"/>
                                      </p:to>
                                    </p:set>
                                    <p:anim calcmode="lin" valueType="num">
                                      <p:cBhvr additive="base">
                                        <p:cTn id="25" dur="500" fill="hold"/>
                                        <p:tgtEl>
                                          <p:spTgt spid="145430"/>
                                        </p:tgtEl>
                                        <p:attrNameLst>
                                          <p:attrName>ppt_x</p:attrName>
                                        </p:attrNameLst>
                                      </p:cBhvr>
                                      <p:tavLst>
                                        <p:tav tm="0">
                                          <p:val>
                                            <p:strVal val="0-#ppt_w/2"/>
                                          </p:val>
                                        </p:tav>
                                        <p:tav tm="100000">
                                          <p:val>
                                            <p:strVal val="#ppt_x"/>
                                          </p:val>
                                        </p:tav>
                                      </p:tavLst>
                                    </p:anim>
                                    <p:anim calcmode="lin" valueType="num">
                                      <p:cBhvr additive="base">
                                        <p:cTn id="26" dur="500" fill="hold"/>
                                        <p:tgtEl>
                                          <p:spTgt spid="145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389</TotalTime>
  <Words>4457</Words>
  <Application>Microsoft Office PowerPoint</Application>
  <PresentationFormat>Presentazione su schermo (4:3)</PresentationFormat>
  <Paragraphs>369</Paragraphs>
  <Slides>30</Slides>
  <Notes>26</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42" baseType="lpstr">
      <vt:lpstr>ＭＳ Ｐゴシック</vt:lpstr>
      <vt:lpstr>Arial</vt:lpstr>
      <vt:lpstr>Arial Narrow</vt:lpstr>
      <vt:lpstr>BrushScript BT</vt:lpstr>
      <vt:lpstr>Calibri</vt:lpstr>
      <vt:lpstr>Cambria</vt:lpstr>
      <vt:lpstr>Impact</vt:lpstr>
      <vt:lpstr>Tahoma</vt:lpstr>
      <vt:lpstr>Times New Roman</vt:lpstr>
      <vt:lpstr>Wingdings</vt:lpstr>
      <vt:lpstr>Adiacenza</vt:lpstr>
      <vt:lpstr>ClipArt</vt:lpstr>
      <vt:lpstr>I finanziamenti</vt:lpstr>
      <vt:lpstr>Il capitale di finanziamento</vt:lpstr>
      <vt:lpstr>Due criteri di classificazione</vt:lpstr>
      <vt:lpstr>Il criterio della provenienza</vt:lpstr>
      <vt:lpstr>I finanziamenti propri</vt:lpstr>
      <vt:lpstr>I finanziamenti propri </vt:lpstr>
      <vt:lpstr>I finanziamenti propri</vt:lpstr>
      <vt:lpstr>Le parti ideali dei finanziamenti</vt:lpstr>
      <vt:lpstr>Caratteristiche dei finanziamenti propri</vt:lpstr>
      <vt:lpstr>I finanziamenti di terzi</vt:lpstr>
      <vt:lpstr>I finanziamenti di terzi: provenienza…</vt:lpstr>
      <vt:lpstr>Caratteristiche dei finanziamenti di terzi</vt:lpstr>
      <vt:lpstr>Finanziamenti di terzi: esempi</vt:lpstr>
      <vt:lpstr>Il leasing operativo</vt:lpstr>
      <vt:lpstr>Il leasing finanziario</vt:lpstr>
      <vt:lpstr>Scopo della classificazione per provenienza</vt:lpstr>
      <vt:lpstr>Riassumendo</vt:lpstr>
      <vt:lpstr>La durata del vincolo di finanziamento</vt:lpstr>
      <vt:lpstr>I finanziamenti a medio/lungo termine</vt:lpstr>
      <vt:lpstr>I finanziamenti a breve termine</vt:lpstr>
      <vt:lpstr>Scopo della classificazione per durata</vt:lpstr>
      <vt:lpstr>La liquidità </vt:lpstr>
      <vt:lpstr>Investimenti e finanziamenti: una relazione</vt:lpstr>
      <vt:lpstr>La stabilità di un finanziamento</vt:lpstr>
      <vt:lpstr>Finanziamenti a BT e stabilità</vt:lpstr>
      <vt:lpstr>Stabilità ma…</vt:lpstr>
      <vt:lpstr>Una classificazione dei finanziamenti più onerosi (a parità di durata)</vt:lpstr>
      <vt:lpstr>Presentazione standard di PowerPoint</vt:lpstr>
      <vt:lpstr>Soluzione punto 1)</vt:lpstr>
      <vt:lpstr>Soluzione punto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L’analisi qualitativa del capitale. L’organizzazione aziendale</dc:title>
  <dc:creator>Silvia Fissi</dc:creator>
  <cp:lastModifiedBy>Maria Lucetta Russotto</cp:lastModifiedBy>
  <cp:revision>88</cp:revision>
  <dcterms:created xsi:type="dcterms:W3CDTF">2016-02-23T13:00:11Z</dcterms:created>
  <dcterms:modified xsi:type="dcterms:W3CDTF">2019-02-13T11:28:08Z</dcterms:modified>
</cp:coreProperties>
</file>