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346" r:id="rId2"/>
    <p:sldId id="258" r:id="rId3"/>
    <p:sldId id="354" r:id="rId4"/>
    <p:sldId id="355" r:id="rId5"/>
    <p:sldId id="356" r:id="rId6"/>
    <p:sldId id="357" r:id="rId7"/>
    <p:sldId id="358" r:id="rId8"/>
    <p:sldId id="359" r:id="rId9"/>
    <p:sldId id="360" r:id="rId10"/>
    <p:sldId id="361" r:id="rId11"/>
    <p:sldId id="362" r:id="rId12"/>
    <p:sldId id="364" r:id="rId13"/>
    <p:sldId id="365" r:id="rId14"/>
    <p:sldId id="366" r:id="rId15"/>
    <p:sldId id="367" r:id="rId16"/>
    <p:sldId id="1583" r:id="rId17"/>
    <p:sldId id="1590" r:id="rId18"/>
    <p:sldId id="368" r:id="rId19"/>
    <p:sldId id="369" r:id="rId20"/>
    <p:sldId id="370" r:id="rId21"/>
    <p:sldId id="371" r:id="rId22"/>
    <p:sldId id="459" r:id="rId23"/>
    <p:sldId id="460" r:id="rId24"/>
    <p:sldId id="464" r:id="rId25"/>
    <p:sldId id="461" r:id="rId26"/>
    <p:sldId id="373" r:id="rId27"/>
    <p:sldId id="374" r:id="rId28"/>
    <p:sldId id="375" r:id="rId29"/>
    <p:sldId id="376" r:id="rId30"/>
    <p:sldId id="377" r:id="rId31"/>
    <p:sldId id="466" r:id="rId32"/>
    <p:sldId id="378" r:id="rId33"/>
    <p:sldId id="379" r:id="rId34"/>
    <p:sldId id="380" r:id="rId35"/>
    <p:sldId id="1683" r:id="rId36"/>
    <p:sldId id="347" r:id="rId3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5271"/>
  </p:normalViewPr>
  <p:slideViewPr>
    <p:cSldViewPr snapToGrid="0" snapToObjects="1">
      <p:cViewPr varScale="1">
        <p:scale>
          <a:sx n="98" d="100"/>
          <a:sy n="98" d="100"/>
        </p:scale>
        <p:origin x="5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Foglio1!$A$2</c:f>
              <c:strCache>
                <c:ptCount val="1"/>
                <c:pt idx="0">
                  <c:v>Categoria 1</c:v>
                </c:pt>
              </c:strCache>
            </c:strRef>
          </c:cat>
          <c:val>
            <c:numRef>
              <c:f>Foglio1!$B$2</c:f>
              <c:numCache>
                <c:formatCode>General</c:formatCode>
                <c:ptCount val="1"/>
                <c:pt idx="0">
                  <c:v>98.8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C2-D84A-AD59-88CB9A4FB0A7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FF6633"/>
            </a:solidFill>
          </c:spPr>
          <c:invertIfNegative val="0"/>
          <c:cat>
            <c:strRef>
              <c:f>Foglio1!$A$2</c:f>
              <c:strCache>
                <c:ptCount val="1"/>
                <c:pt idx="0">
                  <c:v>Categoria 1</c:v>
                </c:pt>
              </c:strCache>
            </c:strRef>
          </c:cat>
          <c:val>
            <c:numRef>
              <c:f>Foglio1!$C$2</c:f>
              <c:numCache>
                <c:formatCode>General</c:formatCode>
                <c:ptCount val="1"/>
                <c:pt idx="0">
                  <c:v>36.700000000000003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C2-D84A-AD59-88CB9A4FB0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21432880"/>
        <c:axId val="-2021269552"/>
      </c:barChart>
      <c:catAx>
        <c:axId val="-202143288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-2021269552"/>
        <c:crosses val="autoZero"/>
        <c:auto val="1"/>
        <c:lblAlgn val="ctr"/>
        <c:lblOffset val="100"/>
        <c:noMultiLvlLbl val="0"/>
      </c:catAx>
      <c:valAx>
        <c:axId val="-2021269552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21432880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Foglio1!$A$2</c:f>
              <c:strCache>
                <c:ptCount val="1"/>
                <c:pt idx="0">
                  <c:v>Categoria 1</c:v>
                </c:pt>
              </c:strCache>
            </c:strRef>
          </c:cat>
          <c:val>
            <c:numRef>
              <c:f>Foglio1!$B$2</c:f>
              <c:numCache>
                <c:formatCode>General</c:formatCode>
                <c:ptCount val="1"/>
                <c:pt idx="0">
                  <c:v>89.7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BA-7D4F-B6C2-31ABECA1FE5B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FF6633"/>
            </a:solidFill>
          </c:spPr>
          <c:invertIfNegative val="0"/>
          <c:cat>
            <c:strRef>
              <c:f>Foglio1!$A$2</c:f>
              <c:strCache>
                <c:ptCount val="1"/>
                <c:pt idx="0">
                  <c:v>Categoria 1</c:v>
                </c:pt>
              </c:strCache>
            </c:strRef>
          </c:cat>
          <c:val>
            <c:numRef>
              <c:f>Foglio1!$C$2</c:f>
              <c:numCache>
                <c:formatCode>General</c:formatCode>
                <c:ptCount val="1"/>
                <c:pt idx="0">
                  <c:v>24.3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BA-7D4F-B6C2-31ABECA1FE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8272992"/>
        <c:axId val="-2098687136"/>
      </c:barChart>
      <c:catAx>
        <c:axId val="-209827299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-2098687136"/>
        <c:crosses val="autoZero"/>
        <c:auto val="1"/>
        <c:lblAlgn val="ctr"/>
        <c:lblOffset val="100"/>
        <c:noMultiLvlLbl val="0"/>
      </c:catAx>
      <c:valAx>
        <c:axId val="-2098687136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98272992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AA8035-B192-0948-94ED-A34DA6BCDCAA}" type="datetimeFigureOut">
              <a:rPr lang="it-IT" smtClean="0"/>
              <a:t>02/05/20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4993B-1163-F34C-B75F-4E88C09BA7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4784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Possono</a:t>
            </a:r>
            <a:r>
              <a:rPr lang="en-GB" baseline="0" dirty="0"/>
              <a:t> </a:t>
            </a:r>
            <a:r>
              <a:rPr lang="en-GB" baseline="0" dirty="0" err="1"/>
              <a:t>colpire</a:t>
            </a:r>
            <a:r>
              <a:rPr lang="en-GB" baseline="0" dirty="0"/>
              <a:t> a </a:t>
            </a:r>
            <a:r>
              <a:rPr lang="en-GB" baseline="0" dirty="0" err="1"/>
              <a:t>tutte</a:t>
            </a:r>
            <a:r>
              <a:rPr lang="en-GB" baseline="0" dirty="0"/>
              <a:t> le </a:t>
            </a:r>
            <a:r>
              <a:rPr lang="en-GB" baseline="0" dirty="0" err="1"/>
              <a:t>età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E5670-31ED-064C-99FF-60B944EA9DA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193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egnaposto immagine diapositiva 1">
            <a:extLst>
              <a:ext uri="{FF2B5EF4-FFF2-40B4-BE49-F238E27FC236}">
                <a16:creationId xmlns:a16="http://schemas.microsoft.com/office/drawing/2014/main" id="{D800F088-E5CB-8A46-97AA-A47703D436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4" name="Segnaposto note 2">
            <a:extLst>
              <a:ext uri="{FF2B5EF4-FFF2-40B4-BE49-F238E27FC236}">
                <a16:creationId xmlns:a16="http://schemas.microsoft.com/office/drawing/2014/main" id="{B6500745-C6DF-A248-B263-DB207B162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28675" name="Segnaposto numero diapositiva 3">
            <a:extLst>
              <a:ext uri="{FF2B5EF4-FFF2-40B4-BE49-F238E27FC236}">
                <a16:creationId xmlns:a16="http://schemas.microsoft.com/office/drawing/2014/main" id="{577C847D-7CFE-EB45-84CF-FB4D01FB22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EDC9F1E-2D3F-114E-97CB-D27CC306EA00}" type="slidenum">
              <a:rPr lang="it-IT" altLang="it-IT" sz="1200"/>
              <a:pPr/>
              <a:t>17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2425490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egnaposto immagine diapositiva 1">
            <a:extLst>
              <a:ext uri="{FF2B5EF4-FFF2-40B4-BE49-F238E27FC236}">
                <a16:creationId xmlns:a16="http://schemas.microsoft.com/office/drawing/2014/main" id="{664AF3B5-3F03-574F-BE8D-E0F0E2446F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Segnaposto note 2">
            <a:extLst>
              <a:ext uri="{FF2B5EF4-FFF2-40B4-BE49-F238E27FC236}">
                <a16:creationId xmlns:a16="http://schemas.microsoft.com/office/drawing/2014/main" id="{ADC40828-517A-B04F-90D9-0135DD704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9396" name="Segnaposto numero diapositiva 3">
            <a:extLst>
              <a:ext uri="{FF2B5EF4-FFF2-40B4-BE49-F238E27FC236}">
                <a16:creationId xmlns:a16="http://schemas.microsoft.com/office/drawing/2014/main" id="{02D9F6B8-298A-4E46-880D-0B36C49710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5317B4E-BC29-954C-AD21-9D2195E13A09}" type="slidenum">
              <a:rPr lang="it-IT" altLang="it-IT" sz="1200">
                <a:latin typeface="Arial" panose="020B0604020202020204" pitchFamily="34" charset="0"/>
              </a:rPr>
              <a:pPr/>
              <a:t>35</a:t>
            </a:fld>
            <a:endParaRPr lang="it-IT" altLang="it-IT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213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Gravi traumi con frattura delle ossa craniche, rinorrea liquorale o l'impianto cocleare per sordità possono portare alla meningite, usualmente causata dallo pneumococco. I batteri possono raggiungere gli spazi liquorali direttamente attraverso difetti congeniti della dura madre (per seni dermici 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mielomeningocele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per interventi chirurgici (come gli shunt liquorali), le ferite penetranti o la diffusione di focolai suppurativi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parameningei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br>
              <a:rPr lang="it-IT" dirty="0"/>
            </a:b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E5670-31ED-064C-99FF-60B944EA9DA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645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più piccolo è il paziente e più lievi e più atipici sono i sintomi e i segni, che caratterizzano la meningite purulenta. Nel lattante la febbre e le convulsioni possono essere i primi segni della meningite.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E5670-31ED-064C-99FF-60B944EA9DA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913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più piccolo è il paziente e più lievi e più atipici sono i sintomi e i segni, che caratterizzano la meningite purulenta. Nel lattante la febbre e le convulsioni possono essere i primi segni della meningite.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E5670-31ED-064C-99FF-60B944EA9DA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066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La percentuale di alterazioni neurologiche dopo meningite nei bambini e negli adulti è di circa il 15% (dal 10 al 30%).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E5670-31ED-064C-99FF-60B944EA9DA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531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segni neurologici focali, specialmente i segni pupillari, o sia presente un'instabilità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cardio-.vascolare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accompagnati da edema della papilla ottica, l'uso di una TC del cranio o di una RM va considerato, prima di fare la puntura lombare, per escludere un ascesso cerebrale o un edema generalizzato del cervello, in modo da evitare i pericoli dell'erniazione.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E5670-31ED-064C-99FF-60B944EA9DA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783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segni neurologici focali, specialmente i segni pupillari, o sia presente un'instabilità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cardio-.vascolare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accompagnati da edema della papilla ottica, l'uso di una TC del cranio o di una RM va considerato, prima di fare la puntura lombare, per escludere un ascesso cerebrale o un edema generalizzato del cervello, in modo da evitare i pericoli dell'erniazione.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E5670-31ED-064C-99FF-60B944EA9DA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978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segni neurologici focali, specialmente i segni pupillari, o sia presente un'instabilità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cardio-.vascolare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accompagnati da edema della papilla ottica, l'uso di una TC del cranio o di una RM va considerato, prima di fare la puntura lombare, per escludere un ascesso cerebrale o un edema generalizzato del cervello, in modo da evitare i pericoli dell'erniazione.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E5670-31ED-064C-99FF-60B944EA9DA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228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egnaposto immagine diapositiva 1">
            <a:extLst>
              <a:ext uri="{FF2B5EF4-FFF2-40B4-BE49-F238E27FC236}">
                <a16:creationId xmlns:a16="http://schemas.microsoft.com/office/drawing/2014/main" id="{70DE5851-2D7F-744C-855C-1CBF26B949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Segnaposto note 2">
            <a:extLst>
              <a:ext uri="{FF2B5EF4-FFF2-40B4-BE49-F238E27FC236}">
                <a16:creationId xmlns:a16="http://schemas.microsoft.com/office/drawing/2014/main" id="{7D114BBA-5501-BE4B-81A2-400BB3C91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26627" name="Segnaposto numero diapositiva 3">
            <a:extLst>
              <a:ext uri="{FF2B5EF4-FFF2-40B4-BE49-F238E27FC236}">
                <a16:creationId xmlns:a16="http://schemas.microsoft.com/office/drawing/2014/main" id="{BBDA5FF8-A27D-BB4C-929F-676CC96D42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8B11867-0166-764F-BBDE-8BAED9429E02}" type="slidenum">
              <a:rPr lang="it-IT" altLang="it-IT" sz="1200"/>
              <a:pPr/>
              <a:t>16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3958003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9115DD-C1C8-944D-8FB0-C736DCB43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DAF5814-7E3D-9B41-9631-2972FDD0F3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9C169B7-74A3-5D46-B48B-E88D39B23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73E9E-EFFE-F74B-8BE5-0BA19381BF0F}" type="datetimeFigureOut">
              <a:rPr lang="it-IT" smtClean="0"/>
              <a:t>02/05/20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B3085B-BF37-9149-A09C-3C52CEF33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E9B6DF-ED83-734F-8415-1E115C9E2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C9B8-0208-ED4F-909A-D524A3F333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613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A1862B-1796-9146-BE6D-073A95B95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4320341-6527-5F45-AD56-402834E97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44E025-628F-DF4F-8C38-ABCDE2941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73E9E-EFFE-F74B-8BE5-0BA19381BF0F}" type="datetimeFigureOut">
              <a:rPr lang="it-IT" smtClean="0"/>
              <a:t>02/05/20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EF6747-5B16-7442-9AD4-2C8D06349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EE9E90-7A17-3E4E-940D-97A0ADA5F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C9B8-0208-ED4F-909A-D524A3F333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6995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4EB4273-25E3-404A-88C8-3B17F38826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BBFDF9C-D0FF-D046-A638-7B200B2174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1CA839C-3069-114E-9699-3E482D1EB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73E9E-EFFE-F74B-8BE5-0BA19381BF0F}" type="datetimeFigureOut">
              <a:rPr lang="it-IT" smtClean="0"/>
              <a:t>02/05/20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410FE9-FB31-D640-8D5C-0DBCA499D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688758-7DD4-4344-A28A-FD1D320B6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C9B8-0208-ED4F-909A-D524A3F333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4291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51CD49-855F-6442-9442-E7EDDFA95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06D8391-3235-3A42-9DD3-C4AAEBFE0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743445-8A3C-694F-A1FB-98A2D9276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73E9E-EFFE-F74B-8BE5-0BA19381BF0F}" type="datetimeFigureOut">
              <a:rPr lang="it-IT" smtClean="0"/>
              <a:t>02/05/20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2325FA-447F-7543-B871-36A80469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10CAFC-B5DE-6442-8C80-BFA1A90F1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C9B8-0208-ED4F-909A-D524A3F333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7620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00C445-4F71-3F46-B9ED-34E8F71FE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290AC52-0527-3C4F-A5C6-31695D692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923A3A-50EC-B547-BDB9-E0A6E6645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73E9E-EFFE-F74B-8BE5-0BA19381BF0F}" type="datetimeFigureOut">
              <a:rPr lang="it-IT" smtClean="0"/>
              <a:t>02/05/20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1C0CFF-8527-9643-AA89-92A41927B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74CA08-F4BB-B94B-8E28-48812C7B6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C9B8-0208-ED4F-909A-D524A3F333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0619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CA6223-0D83-2E4D-A9C3-423B22F60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7FBBA2-1007-FC45-AE29-1CA839783E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9A85F12-2F2A-2D42-BC4D-27343BF8AC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64A6AEB-4C47-724D-96A2-58A397738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73E9E-EFFE-F74B-8BE5-0BA19381BF0F}" type="datetimeFigureOut">
              <a:rPr lang="it-IT" smtClean="0"/>
              <a:t>02/05/20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6CB02C6-BACE-A34C-A1DC-98A7D94F9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521FFDB-6CD7-9A4C-8AA7-F20FE7EF9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C9B8-0208-ED4F-909A-D524A3F333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0769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3A3A3E-C87C-B343-BBED-08F25AFB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A661624-3B8A-4B4D-8672-8E2918E1B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CC84C5C-BF7F-0540-8A2A-033BA89D27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8F7A000-4EEA-2C49-A7A3-DF74822B42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5B1D1C5-C94E-204F-83BE-44193A9116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5BC9A00-4BB9-9442-A2E7-B6201AAE1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73E9E-EFFE-F74B-8BE5-0BA19381BF0F}" type="datetimeFigureOut">
              <a:rPr lang="it-IT" smtClean="0"/>
              <a:t>02/05/20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66F75A2-5A9B-4945-BFC6-7121F3835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BD5AED5-DEDA-6B45-8D20-A628024E9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C9B8-0208-ED4F-909A-D524A3F333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495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D45F70-DF40-6345-8F05-50C866CC2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64C2679-1EB3-7149-9D7C-34DA4D221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73E9E-EFFE-F74B-8BE5-0BA19381BF0F}" type="datetimeFigureOut">
              <a:rPr lang="it-IT" smtClean="0"/>
              <a:t>02/05/20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D66481D-5154-FA48-A919-3C0B8914C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BD2848D-CF25-904C-8583-4CAE380A9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C9B8-0208-ED4F-909A-D524A3F333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7137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AA2F5F0-9442-A144-A942-8CD45EA6D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73E9E-EFFE-F74B-8BE5-0BA19381BF0F}" type="datetimeFigureOut">
              <a:rPr lang="it-IT" smtClean="0"/>
              <a:t>02/05/20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AA73F68-A8B9-9F47-906F-BF1018B46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72E5AF8-7E88-7246-8C65-8F08B152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C9B8-0208-ED4F-909A-D524A3F333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2770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B1E2FD-D1D6-8E4E-A33C-675E2FF64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A9C983-2CBB-C54B-803E-C99EAF1C9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AFAC2C0-F5D2-D645-9B30-964404A83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2144193-2E25-9940-AFAE-CEAF7542A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73E9E-EFFE-F74B-8BE5-0BA19381BF0F}" type="datetimeFigureOut">
              <a:rPr lang="it-IT" smtClean="0"/>
              <a:t>02/05/20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39F70FC-6CF9-1049-A8F8-BF8976BAC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CC777CF-B809-DA44-82EF-5BA7449D6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C9B8-0208-ED4F-909A-D524A3F333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7916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F074EB-2BAB-1E4D-978C-3FFE34C46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E1B163D-41CA-3D47-B062-2F4A66F5A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B61BEC4-C180-4249-9652-B70D227A09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2AAA456-F1C3-B444-831F-D8432C94F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73E9E-EFFE-F74B-8BE5-0BA19381BF0F}" type="datetimeFigureOut">
              <a:rPr lang="it-IT" smtClean="0"/>
              <a:t>02/05/20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69EABDF-2C8A-204B-AD2E-04733521C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7C9B13D-3903-1041-9DF7-9FC6C8AE1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C9B8-0208-ED4F-909A-D524A3F333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5285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D6C9AB6-E304-0D41-8574-1E03751EF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DAE1613-356C-B74E-85F4-31AC33C5D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E1B0851-8975-C74B-8A79-402FDC1176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73E9E-EFFE-F74B-8BE5-0BA19381BF0F}" type="datetimeFigureOut">
              <a:rPr lang="it-IT" smtClean="0"/>
              <a:t>02/05/20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4FB1217-5A32-0E42-9E03-17316F3405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0899010-6D94-B747-8911-5A05B28FAC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9C9B8-0208-ED4F-909A-D524A3F333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020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4.png"/><Relationship Id="rId4" Type="http://schemas.openxmlformats.org/officeDocument/2006/relationships/image" Target="../media/image26.png"/><Relationship Id="rId9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0.png"/><Relationship Id="rId4" Type="http://schemas.openxmlformats.org/officeDocument/2006/relationships/oleObject" Target="../embeddings/oleObject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8.png"/><Relationship Id="rId4" Type="http://schemas.openxmlformats.org/officeDocument/2006/relationships/oleObject" Target="../embeddings/oleObject5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D98187-5E40-974C-8B7D-1CFFFD8F6DD0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ln w="28575">
            <a:solidFill>
              <a:srgbClr val="B6AFEE"/>
            </a:solidFill>
          </a:ln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0000"/>
                </a:solidFill>
              </a:rPr>
              <a:t>Come le caratteristiche dei test diagnostici o di screening possono cambiare la vita dei bambini: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3E3F3BC-ED83-8242-842A-8783B8F43E05}"/>
              </a:ext>
            </a:extLst>
          </p:cNvPr>
          <p:cNvSpPr txBox="1"/>
          <p:nvPr/>
        </p:nvSpPr>
        <p:spPr>
          <a:xfrm>
            <a:off x="838200" y="2136325"/>
            <a:ext cx="11131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3600" dirty="0"/>
              <a:t>Screening neonatale per le immunodeficienze primitive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D713954-ECDB-314F-A3AF-310E3D76695D}"/>
              </a:ext>
            </a:extLst>
          </p:cNvPr>
          <p:cNvSpPr txBox="1"/>
          <p:nvPr/>
        </p:nvSpPr>
        <p:spPr>
          <a:xfrm>
            <a:off x="838200" y="3782291"/>
            <a:ext cx="1079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2. Diagnosi molecolare per le malattie batteriche invasive</a:t>
            </a:r>
          </a:p>
        </p:txBody>
      </p:sp>
    </p:spTree>
    <p:extLst>
      <p:ext uri="{BB962C8B-B14F-4D97-AF65-F5344CB8AC3E}">
        <p14:creationId xmlns:p14="http://schemas.microsoft.com/office/powerpoint/2010/main" val="69459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arrotondato 2"/>
          <p:cNvSpPr/>
          <p:nvPr/>
        </p:nvSpPr>
        <p:spPr>
          <a:xfrm>
            <a:off x="749006" y="1176008"/>
            <a:ext cx="10438808" cy="153233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800" dirty="0">
                <a:latin typeface="+mj-lt"/>
              </a:rPr>
              <a:t>Il rapido sviluppo di manifestazioni emorragiche multiple in associazione a una stato di shock è </a:t>
            </a:r>
            <a:r>
              <a:rPr lang="it-IT" sz="2800" dirty="0" err="1">
                <a:latin typeface="+mj-lt"/>
              </a:rPr>
              <a:t>patognimonico</a:t>
            </a:r>
            <a:r>
              <a:rPr lang="it-IT" sz="2800" dirty="0">
                <a:latin typeface="+mj-lt"/>
              </a:rPr>
              <a:t> della </a:t>
            </a:r>
            <a:r>
              <a:rPr lang="it-IT" sz="2800" dirty="0" err="1">
                <a:latin typeface="+mj-lt"/>
              </a:rPr>
              <a:t>meningococcemia</a:t>
            </a:r>
            <a:r>
              <a:rPr lang="it-IT" sz="2800" dirty="0">
                <a:latin typeface="+mj-lt"/>
              </a:rPr>
              <a:t> (sindrome di Waterhouse-</a:t>
            </a:r>
            <a:r>
              <a:rPr lang="it-IT" sz="2800" dirty="0" err="1">
                <a:latin typeface="+mj-lt"/>
              </a:rPr>
              <a:t>Friederichsen</a:t>
            </a:r>
            <a:r>
              <a:rPr lang="it-IT" sz="2800" dirty="0">
                <a:latin typeface="+mj-lt"/>
              </a:rPr>
              <a:t>)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73" y="3096585"/>
            <a:ext cx="3314700" cy="24511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t="15692"/>
          <a:stretch/>
        </p:blipFill>
        <p:spPr>
          <a:xfrm>
            <a:off x="4323760" y="3369500"/>
            <a:ext cx="3289300" cy="207717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6647" y="3115056"/>
            <a:ext cx="35306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37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00078" y="313150"/>
            <a:ext cx="96341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COMPLICANZE</a:t>
            </a:r>
          </a:p>
        </p:txBody>
      </p:sp>
      <p:sp>
        <p:nvSpPr>
          <p:cNvPr id="3" name="Rettangolo arrotondato 2"/>
          <p:cNvSpPr/>
          <p:nvPr/>
        </p:nvSpPr>
        <p:spPr>
          <a:xfrm>
            <a:off x="329316" y="1260947"/>
            <a:ext cx="11138784" cy="534614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2800" dirty="0"/>
              <a:t>SHOCK (</a:t>
            </a:r>
            <a:r>
              <a:rPr lang="en-GB" sz="2800" dirty="0" err="1"/>
              <a:t>collasso</a:t>
            </a:r>
            <a:r>
              <a:rPr lang="en-GB" sz="2800" dirty="0"/>
              <a:t> cardio </a:t>
            </a:r>
            <a:r>
              <a:rPr lang="en-GB" sz="2800" dirty="0" err="1"/>
              <a:t>circolatorio</a:t>
            </a:r>
            <a:r>
              <a:rPr lang="en-GB" sz="2800" dirty="0"/>
              <a:t>)</a:t>
            </a:r>
          </a:p>
          <a:p>
            <a:pPr algn="ctr"/>
            <a:r>
              <a:rPr lang="en-GB" sz="2800" dirty="0"/>
              <a:t>CID (</a:t>
            </a:r>
            <a:r>
              <a:rPr lang="en-GB" sz="2800" dirty="0" err="1"/>
              <a:t>Coagulazione</a:t>
            </a:r>
            <a:r>
              <a:rPr lang="en-GB" sz="2800" dirty="0"/>
              <a:t> </a:t>
            </a:r>
            <a:r>
              <a:rPr lang="en-GB" sz="2800" dirty="0" err="1"/>
              <a:t>Intravascolare</a:t>
            </a:r>
            <a:r>
              <a:rPr lang="en-GB" sz="2800" dirty="0"/>
              <a:t> </a:t>
            </a:r>
            <a:r>
              <a:rPr lang="en-GB" sz="2800" dirty="0" err="1"/>
              <a:t>Disseminata</a:t>
            </a:r>
            <a:r>
              <a:rPr lang="en-GB" sz="2800" dirty="0"/>
              <a:t>)</a:t>
            </a:r>
          </a:p>
          <a:p>
            <a:pPr algn="ctr"/>
            <a:r>
              <a:rPr lang="en-GB" sz="2800" dirty="0" err="1"/>
              <a:t>Gangrena</a:t>
            </a:r>
            <a:r>
              <a:rPr lang="en-GB" sz="2800" dirty="0"/>
              <a:t> </a:t>
            </a:r>
            <a:r>
              <a:rPr lang="en-GB" sz="2800" dirty="0" err="1"/>
              <a:t>della</a:t>
            </a:r>
            <a:r>
              <a:rPr lang="en-GB" sz="2800" dirty="0"/>
              <a:t> parte </a:t>
            </a:r>
            <a:r>
              <a:rPr lang="en-GB" sz="2800" dirty="0" err="1"/>
              <a:t>distale</a:t>
            </a:r>
            <a:r>
              <a:rPr lang="en-GB" sz="2800" dirty="0"/>
              <a:t> </a:t>
            </a:r>
            <a:r>
              <a:rPr lang="en-GB" sz="2800" dirty="0" err="1"/>
              <a:t>delle</a:t>
            </a:r>
            <a:r>
              <a:rPr lang="en-GB" sz="2800" dirty="0"/>
              <a:t> </a:t>
            </a:r>
            <a:r>
              <a:rPr lang="en-GB" sz="2800" dirty="0" err="1"/>
              <a:t>estremità</a:t>
            </a:r>
            <a:endParaRPr lang="en-GB" sz="2800" dirty="0"/>
          </a:p>
          <a:p>
            <a:pPr algn="ctr"/>
            <a:r>
              <a:rPr lang="en-GB" sz="2800" dirty="0" err="1"/>
              <a:t>Inappropriata</a:t>
            </a:r>
            <a:r>
              <a:rPr lang="en-GB" sz="2800" dirty="0"/>
              <a:t> </a:t>
            </a:r>
            <a:r>
              <a:rPr lang="en-GB" sz="2800" dirty="0" err="1"/>
              <a:t>secrezione</a:t>
            </a:r>
            <a:r>
              <a:rPr lang="en-GB" sz="2800" dirty="0"/>
              <a:t> di ADH</a:t>
            </a:r>
          </a:p>
          <a:p>
            <a:pPr algn="ctr"/>
            <a:r>
              <a:rPr lang="en-GB" sz="2800" dirty="0" err="1"/>
              <a:t>Quadri</a:t>
            </a:r>
            <a:r>
              <a:rPr lang="en-GB" sz="2800" dirty="0"/>
              <a:t> </a:t>
            </a:r>
            <a:r>
              <a:rPr lang="en-GB" sz="2800" dirty="0" err="1"/>
              <a:t>neurologici</a:t>
            </a:r>
            <a:r>
              <a:rPr lang="en-GB" sz="2800" dirty="0"/>
              <a:t> </a:t>
            </a:r>
            <a:r>
              <a:rPr lang="en-GB" sz="2800" dirty="0" err="1"/>
              <a:t>focali</a:t>
            </a:r>
            <a:r>
              <a:rPr lang="en-GB" sz="2800" dirty="0"/>
              <a:t>, come </a:t>
            </a:r>
            <a:r>
              <a:rPr lang="en-GB" sz="2800" dirty="0" err="1"/>
              <a:t>emiparesi</a:t>
            </a:r>
            <a:r>
              <a:rPr lang="en-GB" sz="2800" dirty="0"/>
              <a:t>, </a:t>
            </a:r>
            <a:r>
              <a:rPr lang="en-GB" sz="2800" dirty="0" err="1"/>
              <a:t>tetraparesi</a:t>
            </a:r>
            <a:r>
              <a:rPr lang="en-GB" sz="2800" dirty="0"/>
              <a:t>, </a:t>
            </a:r>
            <a:r>
              <a:rPr lang="en-GB" sz="2800" dirty="0" err="1"/>
              <a:t>paralisi</a:t>
            </a:r>
            <a:r>
              <a:rPr lang="en-GB" sz="2800" dirty="0"/>
              <a:t> del </a:t>
            </a:r>
            <a:r>
              <a:rPr lang="en-GB" sz="2800" dirty="0" err="1"/>
              <a:t>facciale</a:t>
            </a:r>
            <a:r>
              <a:rPr lang="en-GB" sz="2800" dirty="0"/>
              <a:t> e </a:t>
            </a:r>
            <a:r>
              <a:rPr lang="en-GB" sz="2800" dirty="0" err="1"/>
              <a:t>difetti</a:t>
            </a:r>
            <a:r>
              <a:rPr lang="en-GB" sz="2800" dirty="0"/>
              <a:t> del campo </a:t>
            </a:r>
            <a:r>
              <a:rPr lang="en-GB" sz="2800" dirty="0" err="1"/>
              <a:t>visivo</a:t>
            </a:r>
            <a:endParaRPr lang="en-GB" sz="2800" dirty="0"/>
          </a:p>
          <a:p>
            <a:pPr algn="ctr"/>
            <a:r>
              <a:rPr lang="en-GB" sz="2800" dirty="0" err="1"/>
              <a:t>Convulsioni</a:t>
            </a:r>
            <a:r>
              <a:rPr lang="en-GB" sz="2800" dirty="0"/>
              <a:t> </a:t>
            </a:r>
          </a:p>
          <a:p>
            <a:pPr algn="ctr"/>
            <a:r>
              <a:rPr lang="en-GB" sz="2800" dirty="0" err="1"/>
              <a:t>Idrocefalo</a:t>
            </a:r>
            <a:endParaRPr lang="en-GB" sz="2800" dirty="0"/>
          </a:p>
          <a:p>
            <a:pPr algn="ctr"/>
            <a:r>
              <a:rPr lang="en-GB" sz="2800" dirty="0" err="1"/>
              <a:t>Localizzazioni</a:t>
            </a:r>
            <a:r>
              <a:rPr lang="en-GB" sz="2800" dirty="0"/>
              <a:t> </a:t>
            </a:r>
            <a:r>
              <a:rPr lang="en-GB" sz="2800" dirty="0" err="1"/>
              <a:t>extrameningea</a:t>
            </a:r>
            <a:r>
              <a:rPr lang="en-GB" sz="2800" dirty="0"/>
              <a:t> (</a:t>
            </a:r>
            <a:r>
              <a:rPr lang="en-GB" sz="2800" dirty="0" err="1"/>
              <a:t>articolazione</a:t>
            </a:r>
            <a:r>
              <a:rPr lang="en-GB" sz="2800" dirty="0"/>
              <a:t>, </a:t>
            </a:r>
            <a:r>
              <a:rPr lang="en-GB" sz="2800" dirty="0" err="1"/>
              <a:t>pericardite</a:t>
            </a:r>
            <a:r>
              <a:rPr lang="en-GB" sz="2800" dirty="0"/>
              <a:t>..)</a:t>
            </a:r>
          </a:p>
          <a:p>
            <a:pPr algn="ctr"/>
            <a:r>
              <a:rPr lang="en-GB" sz="2800" dirty="0" err="1"/>
              <a:t>Sordità</a:t>
            </a:r>
            <a:endParaRPr lang="en-GB" sz="2800" dirty="0"/>
          </a:p>
          <a:p>
            <a:pPr algn="ctr"/>
            <a:r>
              <a:rPr lang="en-GB" sz="2800" dirty="0" err="1"/>
              <a:t>Ritardo</a:t>
            </a:r>
            <a:r>
              <a:rPr lang="en-GB" sz="2800" dirty="0"/>
              <a:t> </a:t>
            </a:r>
            <a:r>
              <a:rPr lang="en-GB" sz="2800" dirty="0" err="1"/>
              <a:t>psicomotorio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606044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47" y="2261085"/>
            <a:ext cx="3902886" cy="424779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980" y="234451"/>
            <a:ext cx="3773937" cy="405326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713" y="2261085"/>
            <a:ext cx="4058364" cy="459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15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47778" y="364704"/>
            <a:ext cx="96341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FATTORI DI RISCHIO</a:t>
            </a:r>
          </a:p>
        </p:txBody>
      </p:sp>
      <p:sp>
        <p:nvSpPr>
          <p:cNvPr id="4" name="Rettangolo arrotondato 3"/>
          <p:cNvSpPr/>
          <p:nvPr/>
        </p:nvSpPr>
        <p:spPr>
          <a:xfrm>
            <a:off x="342900" y="1372508"/>
            <a:ext cx="11163300" cy="248578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800" dirty="0">
                <a:latin typeface="+mj-lt"/>
              </a:rPr>
              <a:t>Fratture traumatiche del cranio</a:t>
            </a:r>
          </a:p>
          <a:p>
            <a:pPr algn="ctr"/>
            <a:r>
              <a:rPr lang="it-IT" sz="2800" dirty="0">
                <a:latin typeface="+mj-lt"/>
              </a:rPr>
              <a:t>Interventi neurochirurgici (derivazione liquorale)</a:t>
            </a:r>
          </a:p>
          <a:p>
            <a:pPr algn="ctr"/>
            <a:r>
              <a:rPr lang="it-IT" sz="2800" dirty="0">
                <a:latin typeface="+mj-lt"/>
              </a:rPr>
              <a:t>Immunodeficienza congenita o acquisita</a:t>
            </a:r>
          </a:p>
          <a:p>
            <a:pPr algn="ctr"/>
            <a:r>
              <a:rPr lang="it-IT" sz="2800" dirty="0" err="1">
                <a:latin typeface="+mj-lt"/>
              </a:rPr>
              <a:t>Asplenia</a:t>
            </a:r>
            <a:r>
              <a:rPr lang="it-IT" sz="2800" dirty="0">
                <a:latin typeface="+mj-lt"/>
              </a:rPr>
              <a:t> funzionale e/o anatomica</a:t>
            </a:r>
          </a:p>
          <a:p>
            <a:pPr algn="ctr"/>
            <a:r>
              <a:rPr lang="it-IT" sz="2800" dirty="0">
                <a:latin typeface="+mj-lt"/>
              </a:rPr>
              <a:t>Scarse condizioni igieniche, insalubrità, fumo, cattiva alimentazione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4335021"/>
            <a:ext cx="776718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77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00078" y="313150"/>
            <a:ext cx="96341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DIAGNOSI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30" y="1082591"/>
            <a:ext cx="5130800" cy="5334000"/>
          </a:xfrm>
          <a:prstGeom prst="rect">
            <a:avLst/>
          </a:prstGeom>
        </p:spPr>
      </p:pic>
      <p:sp>
        <p:nvSpPr>
          <p:cNvPr id="4" name="Rettangolo arrotondato 3"/>
          <p:cNvSpPr/>
          <p:nvPr/>
        </p:nvSpPr>
        <p:spPr>
          <a:xfrm>
            <a:off x="5219700" y="1791608"/>
            <a:ext cx="6425314" cy="391596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800" dirty="0">
                <a:latin typeface="+mj-lt"/>
              </a:rPr>
              <a:t>L'esame principe per la diagnosi clinica ed eziologica di meningite è rappresentato dal reperto liquorale e dalla coltura e dai metodi molecolari.  Se si sospetta una meningite va eseguita la </a:t>
            </a:r>
            <a:r>
              <a:rPr lang="it-IT" sz="2800" b="1" dirty="0">
                <a:solidFill>
                  <a:srgbClr val="FF0000"/>
                </a:solidFill>
                <a:latin typeface="+mj-lt"/>
              </a:rPr>
              <a:t>puntura lombare</a:t>
            </a:r>
            <a:r>
              <a:rPr lang="it-IT" sz="2800" dirty="0">
                <a:latin typeface="+mj-lt"/>
              </a:rPr>
              <a:t>: una diagnosi precoce, seguita da un'opportuna terapia ha un effetto favorevole sulla prognosi.</a:t>
            </a:r>
          </a:p>
        </p:txBody>
      </p:sp>
    </p:spTree>
    <p:extLst>
      <p:ext uri="{BB962C8B-B14F-4D97-AF65-F5344CB8AC3E}">
        <p14:creationId xmlns:p14="http://schemas.microsoft.com/office/powerpoint/2010/main" val="1625567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00078" y="313150"/>
            <a:ext cx="96341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ESAME LIQUOR CEFALORACHIDIANO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30" y="1082591"/>
            <a:ext cx="5130800" cy="5334000"/>
          </a:xfrm>
          <a:prstGeom prst="rect">
            <a:avLst/>
          </a:prstGeom>
        </p:spPr>
      </p:pic>
      <p:sp>
        <p:nvSpPr>
          <p:cNvPr id="4" name="Rettangolo arrotondato 3"/>
          <p:cNvSpPr/>
          <p:nvPr/>
        </p:nvSpPr>
        <p:spPr>
          <a:xfrm>
            <a:off x="5219700" y="1791608"/>
            <a:ext cx="6425314" cy="200906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800" dirty="0">
                <a:latin typeface="+mj-lt"/>
              </a:rPr>
              <a:t>ASPETTO (TORBIDO)</a:t>
            </a:r>
          </a:p>
          <a:p>
            <a:pPr algn="ctr"/>
            <a:r>
              <a:rPr lang="it-IT" sz="2800" dirty="0">
                <a:latin typeface="+mj-lt"/>
              </a:rPr>
              <a:t>CONTA GB (++ NEUTROFILI)</a:t>
            </a:r>
          </a:p>
          <a:p>
            <a:pPr algn="ctr"/>
            <a:r>
              <a:rPr lang="it-IT" sz="2800" dirty="0">
                <a:latin typeface="+mj-lt"/>
              </a:rPr>
              <a:t>GLUCOSIO (RIDOTTO)</a:t>
            </a:r>
          </a:p>
          <a:p>
            <a:pPr algn="ctr"/>
            <a:r>
              <a:rPr lang="it-IT" sz="2800" dirty="0">
                <a:latin typeface="+mj-lt"/>
              </a:rPr>
              <a:t>PROTEINE (AUMENTATE)</a:t>
            </a:r>
          </a:p>
        </p:txBody>
      </p:sp>
      <p:sp>
        <p:nvSpPr>
          <p:cNvPr id="5" name="Rettangolo arrotondato 4"/>
          <p:cNvSpPr/>
          <p:nvPr/>
        </p:nvSpPr>
        <p:spPr>
          <a:xfrm>
            <a:off x="5252582" y="4104099"/>
            <a:ext cx="6425314" cy="153233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800" dirty="0">
                <a:latin typeface="+mj-lt"/>
              </a:rPr>
              <a:t>COLORAZIONE DI GIEMSA/GRAM</a:t>
            </a:r>
          </a:p>
          <a:p>
            <a:pPr algn="ctr"/>
            <a:r>
              <a:rPr lang="it-IT" sz="2800" dirty="0">
                <a:latin typeface="+mj-lt"/>
              </a:rPr>
              <a:t>COLTURALE (GIORNI)</a:t>
            </a:r>
          </a:p>
          <a:p>
            <a:pPr algn="ctr"/>
            <a:r>
              <a:rPr lang="it-IT" sz="2800" dirty="0">
                <a:latin typeface="+mj-lt"/>
              </a:rPr>
              <a:t>METODO MOLECOLARE (ORE)</a:t>
            </a:r>
          </a:p>
        </p:txBody>
      </p:sp>
    </p:spTree>
    <p:extLst>
      <p:ext uri="{BB962C8B-B14F-4D97-AF65-F5344CB8AC3E}">
        <p14:creationId xmlns:p14="http://schemas.microsoft.com/office/powerpoint/2010/main" val="990607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http://t0.gstatic.com/images?q=tbn:ANd9GcTlfoqwWhU0x3yA49k2zNDUt2JjIbasHNdjLb8tAWhYJXoof0c0">
            <a:extLst>
              <a:ext uri="{FF2B5EF4-FFF2-40B4-BE49-F238E27FC236}">
                <a16:creationId xmlns:a16="http://schemas.microsoft.com/office/drawing/2014/main" id="{99B5012F-0012-4140-89CD-64302908D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73025"/>
            <a:ext cx="1879600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ttore 7 3">
            <a:extLst>
              <a:ext uri="{FF2B5EF4-FFF2-40B4-BE49-F238E27FC236}">
                <a16:creationId xmlns:a16="http://schemas.microsoft.com/office/drawing/2014/main" id="{349D7688-DAE5-2E42-9C87-408A08AA7E28}"/>
              </a:ext>
            </a:extLst>
          </p:cNvPr>
          <p:cNvCxnSpPr/>
          <p:nvPr/>
        </p:nvCxnSpPr>
        <p:spPr>
          <a:xfrm flipV="1">
            <a:off x="3648076" y="981075"/>
            <a:ext cx="1006475" cy="719138"/>
          </a:xfrm>
          <a:prstGeom prst="curvedConnector3">
            <a:avLst>
              <a:gd name="adj1" fmla="val 50000"/>
            </a:avLst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e 4">
            <a:extLst>
              <a:ext uri="{FF2B5EF4-FFF2-40B4-BE49-F238E27FC236}">
                <a16:creationId xmlns:a16="http://schemas.microsoft.com/office/drawing/2014/main" id="{F34AB977-A981-904A-885D-894D73001734}"/>
              </a:ext>
            </a:extLst>
          </p:cNvPr>
          <p:cNvSpPr/>
          <p:nvPr/>
        </p:nvSpPr>
        <p:spPr>
          <a:xfrm>
            <a:off x="2711451" y="1196975"/>
            <a:ext cx="792163" cy="8636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25604" name="CasellaDiTesto 6">
            <a:extLst>
              <a:ext uri="{FF2B5EF4-FFF2-40B4-BE49-F238E27FC236}">
                <a16:creationId xmlns:a16="http://schemas.microsoft.com/office/drawing/2014/main" id="{DCCEDA3F-4BD3-3C41-9A19-6BFD29F33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2420939"/>
            <a:ext cx="58562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002060"/>
                </a:solidFill>
                <a:latin typeface="Arial" panose="020B0604020202020204" pitchFamily="34" charset="0"/>
              </a:rPr>
              <a:t>X.Y. maschio, 18 anni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rgbClr val="0000FF"/>
                </a:solidFill>
                <a:latin typeface="Arial" panose="020B0604020202020204" pitchFamily="34" charset="0"/>
              </a:rPr>
              <a:t>Febbre, cefalea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rgbClr val="0000FF"/>
                </a:solidFill>
                <a:latin typeface="Arial" panose="020B0604020202020204" pitchFamily="34" charset="0"/>
              </a:rPr>
              <a:t>intensa leucocitosi </a:t>
            </a:r>
            <a:r>
              <a:rPr lang="it-IT" altLang="it-IT" sz="2400" b="1">
                <a:solidFill>
                  <a:srgbClr val="0000FF"/>
                </a:solidFill>
                <a:latin typeface="Arial" panose="020B0604020202020204" pitchFamily="34" charset="0"/>
              </a:rPr>
              <a:t>(GB=72.000) </a:t>
            </a:r>
          </a:p>
        </p:txBody>
      </p:sp>
      <p:grpSp>
        <p:nvGrpSpPr>
          <p:cNvPr id="2" name="Gruppo 11">
            <a:extLst>
              <a:ext uri="{FF2B5EF4-FFF2-40B4-BE49-F238E27FC236}">
                <a16:creationId xmlns:a16="http://schemas.microsoft.com/office/drawing/2014/main" id="{377E4AA2-028B-CE4E-81C2-2F5DBEA287B6}"/>
              </a:ext>
            </a:extLst>
          </p:cNvPr>
          <p:cNvGrpSpPr>
            <a:grpSpLocks/>
          </p:cNvGrpSpPr>
          <p:nvPr/>
        </p:nvGrpSpPr>
        <p:grpSpPr bwMode="auto">
          <a:xfrm>
            <a:off x="1631951" y="4068764"/>
            <a:ext cx="7559675" cy="1570037"/>
            <a:chOff x="107504" y="3789037"/>
            <a:chExt cx="2929650" cy="4162098"/>
          </a:xfrm>
        </p:grpSpPr>
        <p:sp>
          <p:nvSpPr>
            <p:cNvPr id="25608" name="CasellaDiTesto 7">
              <a:extLst>
                <a:ext uri="{FF2B5EF4-FFF2-40B4-BE49-F238E27FC236}">
                  <a16:creationId xmlns:a16="http://schemas.microsoft.com/office/drawing/2014/main" id="{9C7DFFFB-4D26-F945-9EDD-96B631BBB0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3789037"/>
              <a:ext cx="2241180" cy="4162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b="1">
                  <a:solidFill>
                    <a:srgbClr val="0000FF"/>
                  </a:solidFill>
                  <a:latin typeface="Arial" panose="020B0604020202020204" pitchFamily="34" charset="0"/>
                </a:rPr>
                <a:t>Dopo 6 ore: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b="1">
                  <a:solidFill>
                    <a:srgbClr val="000066"/>
                  </a:solidFill>
                  <a:latin typeface="Arial" panose="020B0604020202020204" pitchFamily="34" charset="0"/>
                </a:rPr>
                <a:t>Esami colturali: tutti negativi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b="1">
                  <a:solidFill>
                    <a:srgbClr val="000066"/>
                  </a:solidFill>
                  <a:latin typeface="Arial" panose="020B0604020202020204" pitchFamily="34" charset="0"/>
                </a:rPr>
                <a:t>Scartata l’ipotesi infettiva…</a:t>
              </a:r>
            </a:p>
          </p:txBody>
        </p:sp>
        <p:sp>
          <p:nvSpPr>
            <p:cNvPr id="25609" name="CasellaDiTesto 8">
              <a:extLst>
                <a:ext uri="{FF2B5EF4-FFF2-40B4-BE49-F238E27FC236}">
                  <a16:creationId xmlns:a16="http://schemas.microsoft.com/office/drawing/2014/main" id="{B5B87568-B96A-6646-8CAC-6032C69A77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1446" y="3812122"/>
              <a:ext cx="1855708" cy="1550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b="1">
                  <a:solidFill>
                    <a:srgbClr val="0000FF"/>
                  </a:solidFill>
                  <a:latin typeface="Arial" panose="020B0604020202020204" pitchFamily="34" charset="0"/>
                </a:rPr>
                <a:t>Shock, Coma, morte</a:t>
              </a:r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07E7348-5A2D-604E-8250-0F2BFAD65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0989" y="5516564"/>
            <a:ext cx="9077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4000" b="1">
                <a:solidFill>
                  <a:srgbClr val="C00000"/>
                </a:solidFill>
                <a:latin typeface="Arial" panose="020B0604020202020204" pitchFamily="34" charset="0"/>
              </a:rPr>
              <a:t>Diagnosi: leucemia acuta fulminante</a:t>
            </a:r>
          </a:p>
        </p:txBody>
      </p:sp>
      <p:pic>
        <p:nvPicPr>
          <p:cNvPr id="25607" name="Picture 4" descr="http://t1.gstatic.com/images?q=tbn:ANd9GcSd-Csaxvbkfj0yWT6167Cq2dSE8jx1osLGCA6bzbPFO7DKqSfn">
            <a:extLst>
              <a:ext uri="{FF2B5EF4-FFF2-40B4-BE49-F238E27FC236}">
                <a16:creationId xmlns:a16="http://schemas.microsoft.com/office/drawing/2014/main" id="{F0BCC08A-A301-1247-843D-1407517F5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76" y="115888"/>
            <a:ext cx="3590925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63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http://t0.gstatic.com/images?q=tbn:ANd9GcTlfoqwWhU0x3yA49k2zNDUt2JjIbasHNdjLb8tAWhYJXoof0c0">
            <a:extLst>
              <a:ext uri="{FF2B5EF4-FFF2-40B4-BE49-F238E27FC236}">
                <a16:creationId xmlns:a16="http://schemas.microsoft.com/office/drawing/2014/main" id="{871433ED-F483-2443-B8F3-B635B71E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73025"/>
            <a:ext cx="1879600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ttore 7 3">
            <a:extLst>
              <a:ext uri="{FF2B5EF4-FFF2-40B4-BE49-F238E27FC236}">
                <a16:creationId xmlns:a16="http://schemas.microsoft.com/office/drawing/2014/main" id="{8D5E5550-A956-3243-BB8B-F8C8AC36D66F}"/>
              </a:ext>
            </a:extLst>
          </p:cNvPr>
          <p:cNvCxnSpPr/>
          <p:nvPr/>
        </p:nvCxnSpPr>
        <p:spPr>
          <a:xfrm flipV="1">
            <a:off x="3648076" y="981075"/>
            <a:ext cx="1006475" cy="719138"/>
          </a:xfrm>
          <a:prstGeom prst="curvedConnector3">
            <a:avLst>
              <a:gd name="adj1" fmla="val 50000"/>
            </a:avLst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e 4">
            <a:extLst>
              <a:ext uri="{FF2B5EF4-FFF2-40B4-BE49-F238E27FC236}">
                <a16:creationId xmlns:a16="http://schemas.microsoft.com/office/drawing/2014/main" id="{EDC3E87A-5FF4-E246-BCE6-943D0820F3E3}"/>
              </a:ext>
            </a:extLst>
          </p:cNvPr>
          <p:cNvSpPr/>
          <p:nvPr/>
        </p:nvSpPr>
        <p:spPr>
          <a:xfrm>
            <a:off x="2711451" y="1196975"/>
            <a:ext cx="792163" cy="8636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it-IT" altLang="it-IT" sz="24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27652" name="CasellaDiTesto 6">
            <a:extLst>
              <a:ext uri="{FF2B5EF4-FFF2-40B4-BE49-F238E27FC236}">
                <a16:creationId xmlns:a16="http://schemas.microsoft.com/office/drawing/2014/main" id="{3AA6A4D9-E8AA-9942-8E69-659DF12C6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2711450"/>
            <a:ext cx="70631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rgbClr val="0000FF"/>
                </a:solidFill>
                <a:latin typeface="Comic Sans MS" panose="030F0902030302020204" pitchFamily="66" charset="0"/>
              </a:rPr>
              <a:t>Dopo 3 giorni, il fratello, 12 anni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rgbClr val="0000FF"/>
                </a:solidFill>
                <a:latin typeface="Comic Sans MS" panose="030F0902030302020204" pitchFamily="66" charset="0"/>
              </a:rPr>
              <a:t>Febbre, condizioni generali scadenti</a:t>
            </a:r>
          </a:p>
        </p:txBody>
      </p:sp>
      <p:sp>
        <p:nvSpPr>
          <p:cNvPr id="31750" name="CasellaDiTesto 7">
            <a:extLst>
              <a:ext uri="{FF2B5EF4-FFF2-40B4-BE49-F238E27FC236}">
                <a16:creationId xmlns:a16="http://schemas.microsoft.com/office/drawing/2014/main" id="{82387E24-EA22-294F-B6FF-E4EF40EBF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4068764"/>
            <a:ext cx="872867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0000FF"/>
                </a:solidFill>
                <a:latin typeface="Comic Sans MS" panose="030F0902030302020204" pitchFamily="66" charset="0"/>
              </a:rPr>
              <a:t>DUBBIO: per cosa è deceduto il fratello maggiore?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0000FF"/>
                </a:solidFill>
                <a:latin typeface="Comic Sans MS" panose="030F0902030302020204" pitchFamily="66" charset="0"/>
              </a:rPr>
              <a:t>		Leucemia o sepsi?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0900220-08EC-E145-9483-6FB68FC1D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1" y="5300663"/>
            <a:ext cx="80359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C00000"/>
                </a:solidFill>
                <a:latin typeface="Comic Sans MS" panose="030F0902030302020204" pitchFamily="66" charset="0"/>
              </a:rPr>
              <a:t>Realtime PCR </a:t>
            </a:r>
            <a:r>
              <a:rPr lang="it-IT" altLang="it-IT" sz="2000" b="1">
                <a:solidFill>
                  <a:srgbClr val="C00000"/>
                </a:solidFill>
                <a:latin typeface="Comic Sans MS" panose="030F0902030302020204" pitchFamily="66" charset="0"/>
              </a:rPr>
              <a:t>(su prelievi autoptici):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4400" b="1">
                <a:solidFill>
                  <a:srgbClr val="C00000"/>
                </a:solidFill>
                <a:latin typeface="Comic Sans MS" panose="030F0902030302020204" pitchFamily="66" charset="0"/>
              </a:rPr>
              <a:t>				meningococco C</a:t>
            </a:r>
          </a:p>
        </p:txBody>
      </p:sp>
      <p:pic>
        <p:nvPicPr>
          <p:cNvPr id="27655" name="Picture 4" descr="http://t1.gstatic.com/images?q=tbn:ANd9GcSd-Csaxvbkfj0yWT6167Cq2dSE8jx1osLGCA6bzbPFO7DKqSfn">
            <a:extLst>
              <a:ext uri="{FF2B5EF4-FFF2-40B4-BE49-F238E27FC236}">
                <a16:creationId xmlns:a16="http://schemas.microsoft.com/office/drawing/2014/main" id="{1659FDD0-A52F-9348-99B5-2B725D6CD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51" y="115889"/>
            <a:ext cx="32035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31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323" y="0"/>
            <a:ext cx="12772278" cy="707036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65813" y="0"/>
            <a:ext cx="12265600" cy="7310624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2038913" y="531994"/>
            <a:ext cx="56596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0090"/>
                </a:solidFill>
              </a:rPr>
              <a:t>Le tecnologie molecolari sono ormai </a:t>
            </a:r>
          </a:p>
          <a:p>
            <a:r>
              <a:rPr lang="it-IT" sz="2800" b="1" dirty="0">
                <a:solidFill>
                  <a:srgbClr val="000090"/>
                </a:solidFill>
              </a:rPr>
              <a:t>conosciute da molti anni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661313" y="2280374"/>
            <a:ext cx="840476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00090"/>
                </a:solidFill>
              </a:rPr>
              <a:t>1989 conferma di diagnosi di HIV</a:t>
            </a:r>
          </a:p>
          <a:p>
            <a:r>
              <a:rPr lang="it-IT" sz="2400" b="1" dirty="0">
                <a:solidFill>
                  <a:srgbClr val="000090"/>
                </a:solidFill>
              </a:rPr>
              <a:t>1990 </a:t>
            </a:r>
            <a:r>
              <a:rPr lang="it-IT" sz="2400" b="1" dirty="0" err="1">
                <a:solidFill>
                  <a:srgbClr val="000090"/>
                </a:solidFill>
              </a:rPr>
              <a:t>detection</a:t>
            </a:r>
            <a:r>
              <a:rPr lang="it-IT" sz="2400" b="1" dirty="0">
                <a:solidFill>
                  <a:srgbClr val="000090"/>
                </a:solidFill>
              </a:rPr>
              <a:t> di </a:t>
            </a:r>
            <a:r>
              <a:rPr lang="it-IT" sz="2400" b="1" dirty="0" err="1">
                <a:solidFill>
                  <a:srgbClr val="000090"/>
                </a:solidFill>
              </a:rPr>
              <a:t>cDNA</a:t>
            </a:r>
            <a:r>
              <a:rPr lang="it-IT" sz="2400" b="1" dirty="0">
                <a:solidFill>
                  <a:srgbClr val="000090"/>
                </a:solidFill>
              </a:rPr>
              <a:t> di HCV</a:t>
            </a:r>
          </a:p>
          <a:p>
            <a:endParaRPr lang="it-IT" sz="2400" b="1" dirty="0">
              <a:solidFill>
                <a:srgbClr val="000090"/>
              </a:solidFill>
            </a:endParaRPr>
          </a:p>
          <a:p>
            <a:r>
              <a:rPr lang="it-IT" sz="2400" b="1" dirty="0">
                <a:solidFill>
                  <a:srgbClr val="000090"/>
                </a:solidFill>
              </a:rPr>
              <a:t>1992 primi tentativi per diagnosi di batteri (su isolati)</a:t>
            </a:r>
          </a:p>
          <a:p>
            <a:r>
              <a:rPr lang="it-IT" sz="2400" b="1" dirty="0">
                <a:solidFill>
                  <a:srgbClr val="000090"/>
                </a:solidFill>
              </a:rPr>
              <a:t>…</a:t>
            </a:r>
          </a:p>
          <a:p>
            <a:r>
              <a:rPr lang="it-IT" sz="2400" b="1" dirty="0">
                <a:solidFill>
                  <a:srgbClr val="000090"/>
                </a:solidFill>
              </a:rPr>
              <a:t>Nuove tecnologie molecolari, aumento di sensibilità e specificità</a:t>
            </a:r>
          </a:p>
          <a:p>
            <a:r>
              <a:rPr lang="it-IT" sz="2400" b="1" dirty="0">
                <a:solidFill>
                  <a:srgbClr val="000090"/>
                </a:solidFill>
              </a:rPr>
              <a:t>…</a:t>
            </a:r>
          </a:p>
          <a:p>
            <a:r>
              <a:rPr lang="it-IT" sz="2400" b="1" dirty="0">
                <a:solidFill>
                  <a:srgbClr val="000090"/>
                </a:solidFill>
              </a:rPr>
              <a:t>2016 </a:t>
            </a:r>
            <a:r>
              <a:rPr lang="it-IT" sz="2400" b="1" dirty="0" err="1">
                <a:solidFill>
                  <a:srgbClr val="000090"/>
                </a:solidFill>
              </a:rPr>
              <a:t>Polymerase</a:t>
            </a:r>
            <a:r>
              <a:rPr lang="it-IT" sz="2400" b="1" dirty="0">
                <a:solidFill>
                  <a:srgbClr val="000090"/>
                </a:solidFill>
              </a:rPr>
              <a:t> </a:t>
            </a:r>
            <a:r>
              <a:rPr lang="it-IT" sz="2400" b="1" dirty="0" err="1">
                <a:solidFill>
                  <a:srgbClr val="000090"/>
                </a:solidFill>
              </a:rPr>
              <a:t>chain</a:t>
            </a:r>
            <a:r>
              <a:rPr lang="it-IT" sz="2400" b="1" dirty="0">
                <a:solidFill>
                  <a:srgbClr val="000090"/>
                </a:solidFill>
              </a:rPr>
              <a:t> </a:t>
            </a:r>
            <a:r>
              <a:rPr lang="it-IT" sz="2400" b="1" dirty="0" err="1">
                <a:solidFill>
                  <a:srgbClr val="000090"/>
                </a:solidFill>
              </a:rPr>
              <a:t>reaction</a:t>
            </a:r>
            <a:r>
              <a:rPr lang="it-IT" sz="2400" b="1" dirty="0">
                <a:solidFill>
                  <a:srgbClr val="000090"/>
                </a:solidFill>
              </a:rPr>
              <a:t> per batteri: 73105 articoli</a:t>
            </a:r>
          </a:p>
          <a:p>
            <a:r>
              <a:rPr lang="it-IT" sz="2400" b="1" dirty="0">
                <a:solidFill>
                  <a:srgbClr val="000090"/>
                </a:solidFill>
              </a:rPr>
              <a:t>2016 </a:t>
            </a:r>
            <a:r>
              <a:rPr lang="it-IT" sz="2400" b="1" dirty="0" err="1">
                <a:solidFill>
                  <a:srgbClr val="000090"/>
                </a:solidFill>
              </a:rPr>
              <a:t>Polymerase</a:t>
            </a:r>
            <a:r>
              <a:rPr lang="it-IT" sz="2400" b="1" dirty="0">
                <a:solidFill>
                  <a:srgbClr val="000090"/>
                </a:solidFill>
              </a:rPr>
              <a:t> </a:t>
            </a:r>
            <a:r>
              <a:rPr lang="it-IT" sz="2400" b="1" dirty="0" err="1">
                <a:solidFill>
                  <a:srgbClr val="000090"/>
                </a:solidFill>
              </a:rPr>
              <a:t>chian</a:t>
            </a:r>
            <a:r>
              <a:rPr lang="it-IT" sz="2400" b="1" dirty="0">
                <a:solidFill>
                  <a:srgbClr val="000090"/>
                </a:solidFill>
              </a:rPr>
              <a:t> </a:t>
            </a:r>
            <a:r>
              <a:rPr lang="it-IT" sz="2400" b="1" dirty="0" err="1">
                <a:solidFill>
                  <a:srgbClr val="000090"/>
                </a:solidFill>
              </a:rPr>
              <a:t>reaction</a:t>
            </a:r>
            <a:r>
              <a:rPr lang="it-IT" sz="2400" b="1" dirty="0">
                <a:solidFill>
                  <a:srgbClr val="000090"/>
                </a:solidFill>
              </a:rPr>
              <a:t> per virus: 77912 articoli </a:t>
            </a:r>
          </a:p>
        </p:txBody>
      </p:sp>
    </p:spTree>
    <p:extLst>
      <p:ext uri="{BB962C8B-B14F-4D97-AF65-F5344CB8AC3E}">
        <p14:creationId xmlns:p14="http://schemas.microsoft.com/office/powerpoint/2010/main" val="3519415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98" y="13457"/>
            <a:ext cx="10266815" cy="6844543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839416" y="0"/>
            <a:ext cx="9828584" cy="685800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295801" y="1340768"/>
            <a:ext cx="5616624" cy="2308324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3600" b="1" dirty="0">
                <a:solidFill>
                  <a:srgbClr val="000080"/>
                </a:solidFill>
                <a:latin typeface="Tahoma" charset="0"/>
              </a:rPr>
              <a:t>Fino ad oggi il metodo colturale è stato </a:t>
            </a:r>
          </a:p>
          <a:p>
            <a:pPr algn="ctr">
              <a:defRPr/>
            </a:pPr>
            <a:r>
              <a:rPr lang="it-IT" sz="3600" b="1" dirty="0">
                <a:solidFill>
                  <a:srgbClr val="000080"/>
                </a:solidFill>
                <a:latin typeface="Tahoma" charset="0"/>
              </a:rPr>
              <a:t>il </a:t>
            </a:r>
            <a:r>
              <a:rPr lang="it-IT" sz="3600" b="1" dirty="0" err="1">
                <a:solidFill>
                  <a:srgbClr val="000080"/>
                </a:solidFill>
                <a:latin typeface="Tahoma" charset="0"/>
              </a:rPr>
              <a:t>gold</a:t>
            </a:r>
            <a:r>
              <a:rPr lang="it-IT" sz="3600" b="1" dirty="0">
                <a:solidFill>
                  <a:srgbClr val="000080"/>
                </a:solidFill>
                <a:latin typeface="Tahoma" charset="0"/>
              </a:rPr>
              <a:t> standard, ma……</a:t>
            </a:r>
          </a:p>
        </p:txBody>
      </p:sp>
    </p:spTree>
    <p:extLst>
      <p:ext uri="{BB962C8B-B14F-4D97-AF65-F5344CB8AC3E}">
        <p14:creationId xmlns:p14="http://schemas.microsoft.com/office/powerpoint/2010/main" val="2229871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66" y="1430652"/>
            <a:ext cx="4579091" cy="3523753"/>
          </a:xfrm>
          <a:prstGeom prst="rect">
            <a:avLst/>
          </a:prstGeom>
        </p:spPr>
      </p:pic>
      <p:sp>
        <p:nvSpPr>
          <p:cNvPr id="3" name="Rettangolo arrotondato 2"/>
          <p:cNvSpPr/>
          <p:nvPr/>
        </p:nvSpPr>
        <p:spPr>
          <a:xfrm>
            <a:off x="5403705" y="2069143"/>
            <a:ext cx="6096000" cy="200906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+mj-lt"/>
              </a:rPr>
              <a:t>La meningite è un'infezione acuta delle meningi, causata da molti microrganismi: la letalità è alta, pari al 20-30% nei neonati e negli adulti</a:t>
            </a:r>
            <a:endParaRPr lang="en-GB" sz="2800" dirty="0">
              <a:latin typeface="+mj-lt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392966" y="0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400" dirty="0"/>
              <a:t>MENINGITI BATTERICHE</a:t>
            </a:r>
          </a:p>
        </p:txBody>
      </p:sp>
      <p:sp>
        <p:nvSpPr>
          <p:cNvPr id="5" name="Rettangolo arrotondato 4"/>
          <p:cNvSpPr/>
          <p:nvPr/>
        </p:nvSpPr>
        <p:spPr>
          <a:xfrm>
            <a:off x="5403705" y="4373375"/>
            <a:ext cx="6096000" cy="10556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it-IT" sz="2800" dirty="0">
                <a:solidFill>
                  <a:srgbClr val="000000"/>
                </a:solidFill>
                <a:latin typeface="+mj-lt"/>
              </a:rPr>
              <a:t>1/3 dei sopravvissuti sequele gravi (sordità, cecità, amputazione arti)</a:t>
            </a:r>
            <a:endParaRPr lang="en-GB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3417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5-12-16 alle 12.38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2915816" cy="271634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799856" y="26241"/>
            <a:ext cx="4536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Calibri"/>
                <a:cs typeface="Calibri"/>
              </a:rPr>
              <a:t>Il tempo necessario a crescere in coltura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4139244" y="931029"/>
            <a:ext cx="5932315" cy="2543983"/>
            <a:chOff x="4640569" y="436082"/>
            <a:chExt cx="5932315" cy="2543983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4996" y="776286"/>
              <a:ext cx="3051386" cy="2203779"/>
            </a:xfrm>
            <a:prstGeom prst="rect">
              <a:avLst/>
            </a:prstGeom>
          </p:spPr>
        </p:pic>
        <p:sp>
          <p:nvSpPr>
            <p:cNvPr id="4" name="CasellaDiTesto 3"/>
            <p:cNvSpPr txBox="1"/>
            <p:nvPr/>
          </p:nvSpPr>
          <p:spPr>
            <a:xfrm>
              <a:off x="4640569" y="436082"/>
              <a:ext cx="59323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2800" dirty="0">
                  <a:latin typeface="Calibri"/>
                  <a:cs typeface="Calibri"/>
                </a:rPr>
                <a:t>è di almeno 24-48 ore…</a:t>
              </a:r>
            </a:p>
            <a:p>
              <a:pPr algn="r"/>
              <a:r>
                <a:rPr lang="it-IT" sz="2800" dirty="0">
                  <a:latin typeface="Calibri"/>
                  <a:cs typeface="Calibri"/>
                </a:rPr>
                <a:t>			        …spesso di più</a:t>
              </a:r>
            </a:p>
          </p:txBody>
        </p:sp>
      </p:grpSp>
      <p:sp>
        <p:nvSpPr>
          <p:cNvPr id="8" name="CasellaDiTesto 7"/>
          <p:cNvSpPr txBox="1"/>
          <p:nvPr/>
        </p:nvSpPr>
        <p:spPr>
          <a:xfrm>
            <a:off x="6945359" y="1595252"/>
            <a:ext cx="4392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/>
          </a:p>
          <a:p>
            <a:r>
              <a:rPr lang="it-IT" sz="3600" b="1" dirty="0">
                <a:solidFill>
                  <a:srgbClr val="FF0000"/>
                </a:solidFill>
              </a:rPr>
              <a:t>           ……giorni……</a:t>
            </a:r>
          </a:p>
        </p:txBody>
      </p: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6567362" y="3132084"/>
            <a:ext cx="4749800" cy="5032375"/>
            <a:chOff x="3286" y="1026"/>
            <a:chExt cx="2992" cy="3170"/>
          </a:xfrm>
        </p:grpSpPr>
        <p:sp>
          <p:nvSpPr>
            <p:cNvPr id="11" name="AutoShape 3"/>
            <p:cNvSpPr>
              <a:spLocks noChangeArrowheads="1"/>
            </p:cNvSpPr>
            <p:nvPr/>
          </p:nvSpPr>
          <p:spPr bwMode="auto">
            <a:xfrm>
              <a:off x="3286" y="1026"/>
              <a:ext cx="2992" cy="317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E6EDFE">
                      <a:alpha val="50000"/>
                    </a:srgbClr>
                  </a:solidFill>
                </a14:hiddenFill>
              </a:ext>
              <a:ext uri="{91240B29-F687-4f45-9708-019B960494DF}">
                <a14:hiddenLine xmlns="" xmlns:a14="http://schemas.microsoft.com/office/drawing/2010/main" w="9398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Arial" charset="0"/>
              </a:endParaRPr>
            </a:p>
          </p:txBody>
        </p:sp>
        <p:graphicFrame>
          <p:nvGraphicFramePr>
            <p:cNvPr id="12" name="Object 4"/>
            <p:cNvGraphicFramePr>
              <a:graphicFrameLocks noChangeAspect="1"/>
            </p:cNvGraphicFramePr>
            <p:nvPr/>
          </p:nvGraphicFramePr>
          <p:xfrm>
            <a:off x="3809" y="1195"/>
            <a:ext cx="2060" cy="20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" r:id="rId5" imgW="17645877" imgH="17849246" progId="">
                    <p:embed/>
                  </p:oleObj>
                </mc:Choice>
                <mc:Fallback>
                  <p:oleObj r:id="rId5" imgW="17645877" imgH="17849246" progId="">
                    <p:embed/>
                    <p:pic>
                      <p:nvPicPr>
                        <p:cNvPr id="12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09" y="1195"/>
                          <a:ext cx="2060" cy="20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3809" y="2866"/>
              <a:ext cx="2060" cy="4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>
                <a:buClrTx/>
                <a:buFontTx/>
                <a:buNone/>
                <a:defRPr/>
              </a:pPr>
              <a:r>
                <a:rPr lang="en-US" sz="2000" b="1" dirty="0" err="1">
                  <a:solidFill>
                    <a:srgbClr val="002060"/>
                  </a:solidFill>
                  <a:latin typeface="Tahoma" charset="0"/>
                </a:rPr>
                <a:t>Sono</a:t>
              </a:r>
              <a:r>
                <a:rPr lang="en-US" sz="2000" b="1" dirty="0">
                  <a:solidFill>
                    <a:srgbClr val="002060"/>
                  </a:solidFill>
                  <a:latin typeface="Tahoma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charset="0"/>
                </a:rPr>
                <a:t>necessari</a:t>
              </a:r>
              <a:r>
                <a:rPr lang="en-US" sz="2000" b="1" dirty="0">
                  <a:solidFill>
                    <a:srgbClr val="002060"/>
                  </a:solidFill>
                  <a:latin typeface="Tahoma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charset="0"/>
                </a:rPr>
                <a:t>volumi</a:t>
              </a:r>
              <a:r>
                <a:rPr lang="en-US" sz="2000" b="1" dirty="0">
                  <a:solidFill>
                    <a:srgbClr val="002060"/>
                  </a:solidFill>
                  <a:latin typeface="Tahoma" charset="0"/>
                </a:rPr>
                <a:t> non </a:t>
              </a:r>
              <a:r>
                <a:rPr lang="en-US" sz="2000" b="1" dirty="0" err="1">
                  <a:solidFill>
                    <a:srgbClr val="002060"/>
                  </a:solidFill>
                  <a:latin typeface="Tahoma" charset="0"/>
                </a:rPr>
                <a:t>piccoli</a:t>
              </a:r>
              <a:endParaRPr lang="en-US" sz="2000" b="1" dirty="0">
                <a:solidFill>
                  <a:srgbClr val="002060"/>
                </a:solidFill>
                <a:latin typeface="Tahoma" charset="0"/>
              </a:endParaRPr>
            </a:p>
          </p:txBody>
        </p:sp>
      </p:grpSp>
      <p:grpSp>
        <p:nvGrpSpPr>
          <p:cNvPr id="21" name="Gruppo 20"/>
          <p:cNvGrpSpPr/>
          <p:nvPr/>
        </p:nvGrpSpPr>
        <p:grpSpPr>
          <a:xfrm>
            <a:off x="1537682" y="3460112"/>
            <a:ext cx="4897438" cy="3412576"/>
            <a:chOff x="13682" y="3460112"/>
            <a:chExt cx="4897438" cy="3412576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13682" y="6162621"/>
              <a:ext cx="4897438" cy="710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>
                <a:buClrTx/>
                <a:buFontTx/>
                <a:buNone/>
                <a:defRPr/>
              </a:pPr>
              <a:r>
                <a:rPr lang="en-US" sz="2000" b="1" dirty="0" err="1">
                  <a:solidFill>
                    <a:srgbClr val="000090"/>
                  </a:solidFill>
                  <a:latin typeface="Tahoma" charset="0"/>
                </a:rPr>
                <a:t>Una</a:t>
              </a:r>
              <a:r>
                <a:rPr lang="en-US" sz="2000" b="1" dirty="0">
                  <a:solidFill>
                    <a:srgbClr val="000090"/>
                  </a:solidFill>
                  <a:latin typeface="Tahoma" charset="0"/>
                </a:rPr>
                <a:t> </a:t>
              </a:r>
              <a:r>
                <a:rPr lang="en-US" sz="2000" b="1" dirty="0" err="1">
                  <a:solidFill>
                    <a:srgbClr val="000090"/>
                  </a:solidFill>
                  <a:latin typeface="Tahoma" charset="0"/>
                </a:rPr>
                <a:t>singola</a:t>
              </a:r>
              <a:r>
                <a:rPr lang="en-US" sz="2000" b="1" dirty="0">
                  <a:solidFill>
                    <a:srgbClr val="000090"/>
                  </a:solidFill>
                  <a:latin typeface="Tahoma" charset="0"/>
                </a:rPr>
                <a:t> dose di </a:t>
              </a:r>
              <a:r>
                <a:rPr lang="en-US" sz="2000" b="1" dirty="0" err="1">
                  <a:solidFill>
                    <a:srgbClr val="000090"/>
                  </a:solidFill>
                  <a:latin typeface="Tahoma" charset="0"/>
                </a:rPr>
                <a:t>antibiotico</a:t>
              </a:r>
              <a:r>
                <a:rPr lang="en-US" sz="2000" b="1" dirty="0">
                  <a:solidFill>
                    <a:srgbClr val="000090"/>
                  </a:solidFill>
                  <a:latin typeface="Tahoma" charset="0"/>
                </a:rPr>
                <a:t> </a:t>
              </a:r>
              <a:r>
                <a:rPr lang="en-US" sz="2000" b="1" dirty="0" err="1">
                  <a:solidFill>
                    <a:srgbClr val="000090"/>
                  </a:solidFill>
                  <a:latin typeface="Tahoma" charset="0"/>
                </a:rPr>
                <a:t>può</a:t>
              </a:r>
              <a:r>
                <a:rPr lang="en-US" sz="2000" b="1" dirty="0">
                  <a:solidFill>
                    <a:srgbClr val="000090"/>
                  </a:solidFill>
                  <a:latin typeface="Tahoma" charset="0"/>
                </a:rPr>
                <a:t> </a:t>
              </a:r>
              <a:r>
                <a:rPr lang="en-US" sz="2000" b="1" dirty="0" err="1">
                  <a:solidFill>
                    <a:srgbClr val="000090"/>
                  </a:solidFill>
                  <a:latin typeface="Tahoma" charset="0"/>
                </a:rPr>
                <a:t>rendere</a:t>
              </a:r>
              <a:r>
                <a:rPr lang="en-US" sz="2000" b="1" dirty="0">
                  <a:solidFill>
                    <a:srgbClr val="000090"/>
                  </a:solidFill>
                  <a:latin typeface="Tahoma" charset="0"/>
                </a:rPr>
                <a:t> </a:t>
              </a:r>
              <a:r>
                <a:rPr lang="en-US" sz="2000" b="1" dirty="0" err="1">
                  <a:solidFill>
                    <a:srgbClr val="000090"/>
                  </a:solidFill>
                  <a:latin typeface="Tahoma" charset="0"/>
                </a:rPr>
                <a:t>negativa</a:t>
              </a:r>
              <a:r>
                <a:rPr lang="en-US" sz="2000" b="1" dirty="0">
                  <a:solidFill>
                    <a:srgbClr val="000090"/>
                  </a:solidFill>
                  <a:latin typeface="Tahoma" charset="0"/>
                </a:rPr>
                <a:t> </a:t>
              </a:r>
              <a:r>
                <a:rPr lang="en-US" sz="2000" b="1" dirty="0" err="1">
                  <a:solidFill>
                    <a:srgbClr val="000090"/>
                  </a:solidFill>
                  <a:latin typeface="Tahoma" charset="0"/>
                </a:rPr>
                <a:t>una</a:t>
              </a:r>
              <a:r>
                <a:rPr lang="en-US" sz="2000" b="1" dirty="0">
                  <a:solidFill>
                    <a:srgbClr val="000090"/>
                  </a:solidFill>
                  <a:latin typeface="Tahoma" charset="0"/>
                </a:rPr>
                <a:t> </a:t>
              </a:r>
              <a:r>
                <a:rPr lang="en-US" sz="2000" b="1" dirty="0" err="1">
                  <a:solidFill>
                    <a:srgbClr val="000090"/>
                  </a:solidFill>
                  <a:latin typeface="Tahoma" charset="0"/>
                </a:rPr>
                <a:t>coltura</a:t>
              </a:r>
              <a:endParaRPr lang="en-US" sz="2000" b="1" dirty="0">
                <a:solidFill>
                  <a:srgbClr val="000090"/>
                </a:solidFill>
                <a:latin typeface="Tahoma" charset="0"/>
              </a:endParaRPr>
            </a:p>
          </p:txBody>
        </p:sp>
        <p:grpSp>
          <p:nvGrpSpPr>
            <p:cNvPr id="15" name="Group 8"/>
            <p:cNvGrpSpPr>
              <a:grpSpLocks/>
            </p:cNvGrpSpPr>
            <p:nvPr/>
          </p:nvGrpSpPr>
          <p:grpSpPr bwMode="auto">
            <a:xfrm>
              <a:off x="112107" y="3460112"/>
              <a:ext cx="4433888" cy="2582862"/>
              <a:chOff x="309" y="1162"/>
              <a:chExt cx="2793" cy="1627"/>
            </a:xfrm>
          </p:grpSpPr>
          <p:graphicFrame>
            <p:nvGraphicFramePr>
              <p:cNvPr id="16" name="Object 9"/>
              <p:cNvGraphicFramePr>
                <a:graphicFrameLocks noChangeAspect="1"/>
              </p:cNvGraphicFramePr>
              <p:nvPr/>
            </p:nvGraphicFramePr>
            <p:xfrm>
              <a:off x="309" y="1389"/>
              <a:ext cx="2793" cy="108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6" r:id="rId7" imgW="30861448" imgH="10341709" progId="">
                      <p:embed/>
                    </p:oleObj>
                  </mc:Choice>
                  <mc:Fallback>
                    <p:oleObj r:id="rId7" imgW="30861448" imgH="10341709" progId="">
                      <p:embed/>
                      <p:pic>
                        <p:nvPicPr>
                          <p:cNvPr id="16" name="Object 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9" y="1389"/>
                            <a:ext cx="2793" cy="10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blipFill dpi="0" rotWithShape="0">
                                  <a:blip/>
                                  <a:srcRect/>
                                  <a:stretch>
                                    <a:fillRect/>
                                  </a:stretch>
                                </a:blip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Text Box 10"/>
              <p:cNvSpPr txBox="1">
                <a:spLocks noChangeArrowheads="1"/>
              </p:cNvSpPr>
              <p:nvPr/>
            </p:nvSpPr>
            <p:spPr bwMode="auto">
              <a:xfrm>
                <a:off x="1043" y="2432"/>
                <a:ext cx="1844" cy="1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Arial" charset="0"/>
                    <a:cs typeface="Arial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Arial" charset="0"/>
                    <a:cs typeface="Arial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Arial" charset="0"/>
                    <a:cs typeface="Arial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Arial" charset="0"/>
                    <a:cs typeface="Arial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Arial" charset="0"/>
                    <a:cs typeface="Arial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Arial" charset="0"/>
                    <a:cs typeface="Arial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Arial" charset="0"/>
                    <a:cs typeface="Arial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Arial" charset="0"/>
                    <a:cs typeface="Arial" charset="0"/>
                  </a:defRPr>
                </a:lvl9pPr>
              </a:lstStyle>
              <a:p>
                <a:pPr>
                  <a:buClrTx/>
                  <a:buFontTx/>
                  <a:buNone/>
                  <a:defRPr/>
                </a:pPr>
                <a:r>
                  <a:rPr lang="it-IT" sz="1400">
                    <a:solidFill>
                      <a:srgbClr val="3333CC"/>
                    </a:solidFill>
                  </a:rPr>
                  <a:t>time (hours) after antibiotic treatment </a:t>
                </a:r>
              </a:p>
            </p:txBody>
          </p:sp>
          <p:sp>
            <p:nvSpPr>
              <p:cNvPr id="18" name="Text Box 11"/>
              <p:cNvSpPr txBox="1">
                <a:spLocks noChangeArrowheads="1"/>
              </p:cNvSpPr>
              <p:nvPr/>
            </p:nvSpPr>
            <p:spPr bwMode="auto">
              <a:xfrm>
                <a:off x="997" y="1162"/>
                <a:ext cx="731" cy="2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Arial" charset="0"/>
                    <a:cs typeface="Arial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Arial" charset="0"/>
                    <a:cs typeface="Arial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Arial" charset="0"/>
                    <a:cs typeface="Arial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Arial" charset="0"/>
                    <a:cs typeface="Arial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Arial" charset="0"/>
                    <a:cs typeface="Arial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Arial" charset="0"/>
                    <a:cs typeface="Arial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Arial" charset="0"/>
                    <a:cs typeface="Arial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Arial" charset="0"/>
                    <a:cs typeface="Arial" charset="0"/>
                  </a:defRPr>
                </a:lvl9pPr>
              </a:lstStyle>
              <a:p>
                <a:pPr>
                  <a:buClrTx/>
                  <a:buFontTx/>
                  <a:buNone/>
                  <a:defRPr/>
                </a:pPr>
                <a:r>
                  <a:rPr lang="it-IT" sz="1600" b="1">
                    <a:solidFill>
                      <a:srgbClr val="CC0000"/>
                    </a:solidFill>
                  </a:rPr>
                  <a:t>POSITIVE</a:t>
                </a:r>
              </a:p>
            </p:txBody>
          </p:sp>
          <p:sp>
            <p:nvSpPr>
              <p:cNvPr id="19" name="Text Box 12"/>
              <p:cNvSpPr txBox="1">
                <a:spLocks noChangeArrowheads="1"/>
              </p:cNvSpPr>
              <p:nvPr/>
            </p:nvSpPr>
            <p:spPr bwMode="auto">
              <a:xfrm>
                <a:off x="2086" y="1162"/>
                <a:ext cx="793" cy="2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Arial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Arial" charset="0"/>
                    <a:cs typeface="Arial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Arial" charset="0"/>
                    <a:cs typeface="Arial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Arial" charset="0"/>
                    <a:cs typeface="Arial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Arial" charset="0"/>
                    <a:cs typeface="Arial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Arial" charset="0"/>
                    <a:cs typeface="Arial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Arial" charset="0"/>
                    <a:cs typeface="Arial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Arial" charset="0"/>
                    <a:cs typeface="Arial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Arial" charset="0"/>
                    <a:cs typeface="Arial" charset="0"/>
                  </a:defRPr>
                </a:lvl9pPr>
              </a:lstStyle>
              <a:p>
                <a:pPr>
                  <a:buClrTx/>
                  <a:buFontTx/>
                  <a:buNone/>
                  <a:defRPr/>
                </a:pPr>
                <a:r>
                  <a:rPr lang="it-IT" sz="1600" b="1">
                    <a:solidFill>
                      <a:srgbClr val="3333CC"/>
                    </a:solidFill>
                  </a:rPr>
                  <a:t>NEGATIVE</a:t>
                </a:r>
              </a:p>
            </p:txBody>
          </p:sp>
          <p:graphicFrame>
            <p:nvGraphicFramePr>
              <p:cNvPr id="20" name="Object 13"/>
              <p:cNvGraphicFramePr>
                <a:graphicFrameLocks noChangeAspect="1"/>
              </p:cNvGraphicFramePr>
              <p:nvPr/>
            </p:nvGraphicFramePr>
            <p:xfrm>
              <a:off x="997" y="2659"/>
              <a:ext cx="1812" cy="13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7" r:id="rId9" imgW="18941817" imgH="1371859" progId="">
                      <p:embed/>
                    </p:oleObj>
                  </mc:Choice>
                  <mc:Fallback>
                    <p:oleObj r:id="rId9" imgW="18941817" imgH="1371859" progId="">
                      <p:embed/>
                      <p:pic>
                        <p:nvPicPr>
                          <p:cNvPr id="20" name="Object 1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97" y="2659"/>
                            <a:ext cx="1812" cy="13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blipFill dpi="0" rotWithShape="0">
                                  <a:blip/>
                                  <a:srcRect/>
                                  <a:stretch>
                                    <a:fillRect/>
                                  </a:stretch>
                                </a:blip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46540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 Box 2"/>
          <p:cNvSpPr txBox="1">
            <a:spLocks noChangeArrowheads="1"/>
          </p:cNvSpPr>
          <p:nvPr/>
        </p:nvSpPr>
        <p:spPr bwMode="auto">
          <a:xfrm>
            <a:off x="1794935" y="271463"/>
            <a:ext cx="433493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sz="3200">
                <a:latin typeface="Tahoma" pitchFamily="34" charset="0"/>
              </a:rPr>
              <a:t>Invece di aspettare che il batterio cresca…..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536267" y="228600"/>
            <a:ext cx="3860800" cy="3505200"/>
            <a:chOff x="3456" y="144"/>
            <a:chExt cx="2832" cy="2592"/>
          </a:xfrm>
        </p:grpSpPr>
        <p:pic>
          <p:nvPicPr>
            <p:cNvPr id="160790" name="Picture 4" descr="http://www.nat.vu.nl/%7Ertdame/nucleoid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56" y="144"/>
              <a:ext cx="2786" cy="2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791" name="Rectangle 5"/>
            <p:cNvSpPr>
              <a:spLocks noChangeArrowheads="1"/>
            </p:cNvSpPr>
            <p:nvPr/>
          </p:nvSpPr>
          <p:spPr bwMode="auto">
            <a:xfrm>
              <a:off x="3552" y="2544"/>
              <a:ext cx="43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0792" name="Rectangle 6"/>
            <p:cNvSpPr>
              <a:spLocks noChangeArrowheads="1"/>
            </p:cNvSpPr>
            <p:nvPr/>
          </p:nvSpPr>
          <p:spPr bwMode="auto">
            <a:xfrm>
              <a:off x="4128" y="2400"/>
              <a:ext cx="67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0793" name="Rectangle 7"/>
            <p:cNvSpPr>
              <a:spLocks noChangeArrowheads="1"/>
            </p:cNvSpPr>
            <p:nvPr/>
          </p:nvSpPr>
          <p:spPr bwMode="auto">
            <a:xfrm>
              <a:off x="4992" y="2160"/>
              <a:ext cx="67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0794" name="Rectangle 8"/>
            <p:cNvSpPr>
              <a:spLocks noChangeArrowheads="1"/>
            </p:cNvSpPr>
            <p:nvPr/>
          </p:nvSpPr>
          <p:spPr bwMode="auto">
            <a:xfrm>
              <a:off x="5520" y="1968"/>
              <a:ext cx="67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0795" name="Rectangle 9"/>
            <p:cNvSpPr>
              <a:spLocks noChangeArrowheads="1"/>
            </p:cNvSpPr>
            <p:nvPr/>
          </p:nvSpPr>
          <p:spPr bwMode="auto">
            <a:xfrm>
              <a:off x="5400" y="480"/>
              <a:ext cx="888" cy="3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0796" name="Rectangle 10"/>
            <p:cNvSpPr>
              <a:spLocks noChangeArrowheads="1"/>
            </p:cNvSpPr>
            <p:nvPr/>
          </p:nvSpPr>
          <p:spPr bwMode="auto">
            <a:xfrm>
              <a:off x="3576" y="2208"/>
              <a:ext cx="192" cy="3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it-IT"/>
            </a:p>
          </p:txBody>
        </p:sp>
        <p:sp>
          <p:nvSpPr>
            <p:cNvPr id="160797" name="Rectangle 11"/>
            <p:cNvSpPr>
              <a:spLocks noChangeArrowheads="1"/>
            </p:cNvSpPr>
            <p:nvPr/>
          </p:nvSpPr>
          <p:spPr bwMode="auto">
            <a:xfrm>
              <a:off x="4328" y="2344"/>
              <a:ext cx="192" cy="3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it-IT"/>
            </a:p>
          </p:txBody>
        </p:sp>
        <p:sp>
          <p:nvSpPr>
            <p:cNvPr id="160798" name="Rectangle 12"/>
            <p:cNvSpPr>
              <a:spLocks noChangeArrowheads="1"/>
            </p:cNvSpPr>
            <p:nvPr/>
          </p:nvSpPr>
          <p:spPr bwMode="auto">
            <a:xfrm>
              <a:off x="5312" y="2024"/>
              <a:ext cx="192" cy="3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it-IT"/>
            </a:p>
          </p:txBody>
        </p:sp>
        <p:sp>
          <p:nvSpPr>
            <p:cNvPr id="160799" name="Rectangle 13"/>
            <p:cNvSpPr>
              <a:spLocks noChangeArrowheads="1"/>
            </p:cNvSpPr>
            <p:nvPr/>
          </p:nvSpPr>
          <p:spPr bwMode="auto">
            <a:xfrm>
              <a:off x="5928" y="1600"/>
              <a:ext cx="192" cy="3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it-IT"/>
            </a:p>
          </p:txBody>
        </p:sp>
        <p:sp>
          <p:nvSpPr>
            <p:cNvPr id="160800" name="Line 14"/>
            <p:cNvSpPr>
              <a:spLocks noChangeShapeType="1"/>
            </p:cNvSpPr>
            <p:nvPr/>
          </p:nvSpPr>
          <p:spPr bwMode="auto">
            <a:xfrm>
              <a:off x="3600" y="968"/>
              <a:ext cx="336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0801" name="Rectangle 15"/>
            <p:cNvSpPr>
              <a:spLocks noChangeArrowheads="1"/>
            </p:cNvSpPr>
            <p:nvPr/>
          </p:nvSpPr>
          <p:spPr bwMode="auto">
            <a:xfrm>
              <a:off x="3888" y="904"/>
              <a:ext cx="43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60772" name="Text Box 16"/>
          <p:cNvSpPr txBox="1">
            <a:spLocks noChangeArrowheads="1"/>
          </p:cNvSpPr>
          <p:nvPr/>
        </p:nvSpPr>
        <p:spPr bwMode="auto">
          <a:xfrm>
            <a:off x="1862668" y="2201490"/>
            <a:ext cx="433493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it-IT" sz="3200" dirty="0">
                <a:latin typeface="Tahoma" pitchFamily="34" charset="0"/>
              </a:rPr>
              <a:t>…cerchiamo il suo DNA</a:t>
            </a:r>
          </a:p>
        </p:txBody>
      </p:sp>
      <p:sp>
        <p:nvSpPr>
          <p:cNvPr id="160773" name="Line 17"/>
          <p:cNvSpPr>
            <a:spLocks noChangeShapeType="1"/>
          </p:cNvSpPr>
          <p:nvPr/>
        </p:nvSpPr>
        <p:spPr bwMode="auto">
          <a:xfrm flipV="1">
            <a:off x="6240016" y="2286000"/>
            <a:ext cx="1583184" cy="278904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grpSp>
        <p:nvGrpSpPr>
          <p:cNvPr id="4" name="Gruppo 3"/>
          <p:cNvGrpSpPr/>
          <p:nvPr/>
        </p:nvGrpSpPr>
        <p:grpSpPr>
          <a:xfrm>
            <a:off x="1727200" y="3789040"/>
            <a:ext cx="8469738" cy="2664296"/>
            <a:chOff x="203200" y="3789040"/>
            <a:chExt cx="8469738" cy="2664296"/>
          </a:xfrm>
        </p:grpSpPr>
        <p:sp>
          <p:nvSpPr>
            <p:cNvPr id="160775" name="Text Box 19"/>
            <p:cNvSpPr txBox="1">
              <a:spLocks noChangeArrowheads="1"/>
            </p:cNvSpPr>
            <p:nvPr/>
          </p:nvSpPr>
          <p:spPr bwMode="auto">
            <a:xfrm>
              <a:off x="203200" y="3789040"/>
              <a:ext cx="6166556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it-IT" sz="3200" dirty="0">
                  <a:latin typeface="Tahoma" pitchFamily="34" charset="0"/>
                </a:rPr>
                <a:t>Il DNA non si degrada facilmente</a:t>
              </a:r>
            </a:p>
          </p:txBody>
        </p:sp>
        <p:sp>
          <p:nvSpPr>
            <p:cNvPr id="160776" name="Text Box 20"/>
            <p:cNvSpPr txBox="1">
              <a:spLocks noChangeArrowheads="1"/>
            </p:cNvSpPr>
            <p:nvPr/>
          </p:nvSpPr>
          <p:spPr bwMode="auto">
            <a:xfrm>
              <a:off x="770715" y="5051327"/>
              <a:ext cx="675361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it-IT" sz="2400" b="1" dirty="0">
                  <a:solidFill>
                    <a:srgbClr val="000066"/>
                  </a:solidFill>
                  <a:latin typeface="Tahoma" pitchFamily="34" charset="0"/>
                </a:rPr>
                <a:t>OK se terapia antibiotica precedente</a:t>
              </a:r>
            </a:p>
          </p:txBody>
        </p:sp>
        <p:sp>
          <p:nvSpPr>
            <p:cNvPr id="160777" name="Text Box 21"/>
            <p:cNvSpPr txBox="1">
              <a:spLocks noChangeArrowheads="1"/>
            </p:cNvSpPr>
            <p:nvPr/>
          </p:nvSpPr>
          <p:spPr bwMode="auto">
            <a:xfrm>
              <a:off x="770715" y="4435377"/>
              <a:ext cx="790222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it-IT" sz="2400" b="1" dirty="0">
                  <a:solidFill>
                    <a:srgbClr val="000066"/>
                  </a:solidFill>
                  <a:latin typeface="Tahoma" pitchFamily="34" charset="0"/>
                </a:rPr>
                <a:t>Ok anche se il germe nella provetta non è più vivo</a:t>
              </a:r>
            </a:p>
          </p:txBody>
        </p:sp>
        <p:sp>
          <p:nvSpPr>
            <p:cNvPr id="160781" name="Text Box 25"/>
            <p:cNvSpPr txBox="1">
              <a:spLocks noChangeArrowheads="1"/>
            </p:cNvSpPr>
            <p:nvPr/>
          </p:nvSpPr>
          <p:spPr bwMode="auto">
            <a:xfrm>
              <a:off x="770715" y="5558284"/>
              <a:ext cx="497248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it-IT" sz="2400" b="1" dirty="0">
                  <a:solidFill>
                    <a:srgbClr val="000066"/>
                  </a:solidFill>
                  <a:latin typeface="Tahoma" pitchFamily="34" charset="0"/>
                </a:rPr>
                <a:t>Tecniche e macchinari semplici</a:t>
              </a:r>
            </a:p>
          </p:txBody>
        </p:sp>
        <p:sp>
          <p:nvSpPr>
            <p:cNvPr id="160782" name="Text Box 26"/>
            <p:cNvSpPr txBox="1">
              <a:spLocks noChangeArrowheads="1"/>
            </p:cNvSpPr>
            <p:nvPr/>
          </p:nvSpPr>
          <p:spPr bwMode="auto">
            <a:xfrm>
              <a:off x="770715" y="5991671"/>
              <a:ext cx="204860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it-IT" sz="2400" b="1" dirty="0">
                  <a:solidFill>
                    <a:srgbClr val="000066"/>
                  </a:solidFill>
                  <a:latin typeface="Tahoma" pitchFamily="34" charset="0"/>
                </a:rPr>
                <a:t>Basso Costo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737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>
            <a:extLst>
              <a:ext uri="{FF2B5EF4-FFF2-40B4-BE49-F238E27FC236}">
                <a16:creationId xmlns:a16="http://schemas.microsoft.com/office/drawing/2014/main" id="{B6D5557A-A917-0C4B-B755-07A350BD27D3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376488"/>
            <a:ext cx="2895600" cy="1593850"/>
            <a:chOff x="192" y="114"/>
            <a:chExt cx="2160" cy="1178"/>
          </a:xfrm>
        </p:grpSpPr>
        <p:pic>
          <p:nvPicPr>
            <p:cNvPr id="51228" name="Picture 3" descr="http://images.encarta.msn.com/xrefmedia/aencmed/targets/illus/ilt/T028529A.gif">
              <a:extLst>
                <a:ext uri="{FF2B5EF4-FFF2-40B4-BE49-F238E27FC236}">
                  <a16:creationId xmlns:a16="http://schemas.microsoft.com/office/drawing/2014/main" id="{1910425D-F841-F64D-8244-D2ABAA5D82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92"/>
              <a:ext cx="2160" cy="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844" name="Rectangle 4">
              <a:extLst>
                <a:ext uri="{FF2B5EF4-FFF2-40B4-BE49-F238E27FC236}">
                  <a16:creationId xmlns:a16="http://schemas.microsoft.com/office/drawing/2014/main" id="{C9E88A13-DEAA-404C-8A01-68D7CD70D0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" y="114"/>
              <a:ext cx="2109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12810" eaLnBrk="1" hangingPunct="1">
                <a:defRPr/>
              </a:pPr>
              <a:endParaRPr lang="it-IT" altLang="it-IT" sz="2133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5">
            <a:extLst>
              <a:ext uri="{FF2B5EF4-FFF2-40B4-BE49-F238E27FC236}">
                <a16:creationId xmlns:a16="http://schemas.microsoft.com/office/drawing/2014/main" id="{9235A032-D80D-4745-ABE1-7E1C921E797C}"/>
              </a:ext>
            </a:extLst>
          </p:cNvPr>
          <p:cNvGrpSpPr>
            <a:grpSpLocks/>
          </p:cNvGrpSpPr>
          <p:nvPr/>
        </p:nvGrpSpPr>
        <p:grpSpPr bwMode="auto">
          <a:xfrm>
            <a:off x="4618038" y="2278064"/>
            <a:ext cx="1123950" cy="2255837"/>
            <a:chOff x="1949" y="1344"/>
            <a:chExt cx="708" cy="1599"/>
          </a:xfrm>
        </p:grpSpPr>
        <p:grpSp>
          <p:nvGrpSpPr>
            <p:cNvPr id="51222" name="Group 6">
              <a:extLst>
                <a:ext uri="{FF2B5EF4-FFF2-40B4-BE49-F238E27FC236}">
                  <a16:creationId xmlns:a16="http://schemas.microsoft.com/office/drawing/2014/main" id="{B65D0617-B311-1B4C-B1C8-8A0A532C36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9" y="2543"/>
              <a:ext cx="498" cy="400"/>
              <a:chOff x="1517" y="2543"/>
              <a:chExt cx="498" cy="400"/>
            </a:xfrm>
          </p:grpSpPr>
          <p:sp>
            <p:nvSpPr>
              <p:cNvPr id="291847" name="Freeform 7">
                <a:extLst>
                  <a:ext uri="{FF2B5EF4-FFF2-40B4-BE49-F238E27FC236}">
                    <a16:creationId xmlns:a16="http://schemas.microsoft.com/office/drawing/2014/main" id="{F5BA698E-6E43-5B47-AF00-638F77CA4AAB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1557" y="2503"/>
                <a:ext cx="351" cy="432"/>
              </a:xfrm>
              <a:custGeom>
                <a:avLst/>
                <a:gdLst>
                  <a:gd name="T0" fmla="*/ 352 w 352"/>
                  <a:gd name="T1" fmla="*/ 0 h 432"/>
                  <a:gd name="T2" fmla="*/ 112 w 352"/>
                  <a:gd name="T3" fmla="*/ 96 h 432"/>
                  <a:gd name="T4" fmla="*/ 16 w 352"/>
                  <a:gd name="T5" fmla="*/ 288 h 432"/>
                  <a:gd name="T6" fmla="*/ 16 w 352"/>
                  <a:gd name="T7" fmla="*/ 432 h 43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52"/>
                  <a:gd name="T13" fmla="*/ 0 h 432"/>
                  <a:gd name="T14" fmla="*/ 352 w 352"/>
                  <a:gd name="T15" fmla="*/ 432 h 43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52" h="432">
                    <a:moveTo>
                      <a:pt x="352" y="0"/>
                    </a:moveTo>
                    <a:cubicBezTo>
                      <a:pt x="260" y="24"/>
                      <a:pt x="168" y="48"/>
                      <a:pt x="112" y="96"/>
                    </a:cubicBezTo>
                    <a:cubicBezTo>
                      <a:pt x="56" y="144"/>
                      <a:pt x="32" y="232"/>
                      <a:pt x="16" y="288"/>
                    </a:cubicBezTo>
                    <a:cubicBezTo>
                      <a:pt x="0" y="344"/>
                      <a:pt x="16" y="408"/>
                      <a:pt x="16" y="432"/>
                    </a:cubicBezTo>
                  </a:path>
                </a:pathLst>
              </a:custGeom>
              <a:noFill/>
              <a:ln w="38100" cmpd="sng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812810">
                  <a:defRPr/>
                </a:pPr>
                <a:endParaRPr lang="it-IT" sz="2133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1848" name="AutoShape 8">
                <a:extLst>
                  <a:ext uri="{FF2B5EF4-FFF2-40B4-BE49-F238E27FC236}">
                    <a16:creationId xmlns:a16="http://schemas.microsoft.com/office/drawing/2014/main" id="{FA674C00-BCA2-6B4F-B286-DA76C9FE92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V="1">
                <a:off x="1871" y="2799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12810" eaLnBrk="1" hangingPunct="1">
                  <a:defRPr/>
                </a:pPr>
                <a:endParaRPr lang="it-IT" altLang="it-IT" sz="2133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223" name="Group 9">
              <a:extLst>
                <a:ext uri="{FF2B5EF4-FFF2-40B4-BE49-F238E27FC236}">
                  <a16:creationId xmlns:a16="http://schemas.microsoft.com/office/drawing/2014/main" id="{E52017CF-73EF-A64F-B72A-82C9BCD1D2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9" y="1344"/>
              <a:ext cx="498" cy="400"/>
              <a:chOff x="1727" y="1344"/>
              <a:chExt cx="498" cy="400"/>
            </a:xfrm>
          </p:grpSpPr>
          <p:sp>
            <p:nvSpPr>
              <p:cNvPr id="291850" name="Freeform 10">
                <a:extLst>
                  <a:ext uri="{FF2B5EF4-FFF2-40B4-BE49-F238E27FC236}">
                    <a16:creationId xmlns:a16="http://schemas.microsoft.com/office/drawing/2014/main" id="{5D0ADA26-B222-8949-8229-24D8E2AE8FA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H="1">
                <a:off x="1769" y="1351"/>
                <a:ext cx="349" cy="432"/>
              </a:xfrm>
              <a:custGeom>
                <a:avLst/>
                <a:gdLst>
                  <a:gd name="T0" fmla="*/ 352 w 352"/>
                  <a:gd name="T1" fmla="*/ 0 h 432"/>
                  <a:gd name="T2" fmla="*/ 112 w 352"/>
                  <a:gd name="T3" fmla="*/ 96 h 432"/>
                  <a:gd name="T4" fmla="*/ 16 w 352"/>
                  <a:gd name="T5" fmla="*/ 288 h 432"/>
                  <a:gd name="T6" fmla="*/ 16 w 352"/>
                  <a:gd name="T7" fmla="*/ 432 h 43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52"/>
                  <a:gd name="T13" fmla="*/ 0 h 432"/>
                  <a:gd name="T14" fmla="*/ 352 w 352"/>
                  <a:gd name="T15" fmla="*/ 432 h 43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52" h="432">
                    <a:moveTo>
                      <a:pt x="352" y="0"/>
                    </a:moveTo>
                    <a:cubicBezTo>
                      <a:pt x="260" y="24"/>
                      <a:pt x="168" y="48"/>
                      <a:pt x="112" y="96"/>
                    </a:cubicBezTo>
                    <a:cubicBezTo>
                      <a:pt x="56" y="144"/>
                      <a:pt x="32" y="232"/>
                      <a:pt x="16" y="288"/>
                    </a:cubicBezTo>
                    <a:cubicBezTo>
                      <a:pt x="0" y="344"/>
                      <a:pt x="16" y="408"/>
                      <a:pt x="16" y="432"/>
                    </a:cubicBezTo>
                  </a:path>
                </a:pathLst>
              </a:custGeom>
              <a:noFill/>
              <a:ln w="38100" cmpd="sng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812810">
                  <a:defRPr/>
                </a:pPr>
                <a:endParaRPr lang="it-IT" sz="2133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1851" name="AutoShape 11">
                <a:extLst>
                  <a:ext uri="{FF2B5EF4-FFF2-40B4-BE49-F238E27FC236}">
                    <a16:creationId xmlns:a16="http://schemas.microsoft.com/office/drawing/2014/main" id="{C4F77703-F1A3-E445-B954-BEDBFED70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 flipH="1" flipV="1">
                <a:off x="2081" y="1344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12810" eaLnBrk="1" hangingPunct="1">
                  <a:defRPr/>
                </a:pPr>
                <a:endParaRPr lang="it-IT" altLang="it-IT" sz="2133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91852" name="Rectangle 12">
            <a:extLst>
              <a:ext uri="{FF2B5EF4-FFF2-40B4-BE49-F238E27FC236}">
                <a16:creationId xmlns:a16="http://schemas.microsoft.com/office/drawing/2014/main" id="{5B4FD7D1-9F5A-8443-8924-91D144FEA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141538"/>
            <a:ext cx="609600" cy="23034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12810" eaLnBrk="1" hangingPunct="1">
              <a:defRPr/>
            </a:pPr>
            <a:endParaRPr lang="it-IT" altLang="it-IT" sz="2133">
              <a:solidFill>
                <a:srgbClr val="000000"/>
              </a:solidFill>
            </a:endParaRPr>
          </a:p>
        </p:txBody>
      </p:sp>
      <p:sp>
        <p:nvSpPr>
          <p:cNvPr id="291853" name="Text Box 13">
            <a:extLst>
              <a:ext uri="{FF2B5EF4-FFF2-40B4-BE49-F238E27FC236}">
                <a16:creationId xmlns:a16="http://schemas.microsoft.com/office/drawing/2014/main" id="{1A3B76E3-7830-B84F-B92B-F8916A5CA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1" y="1276351"/>
            <a:ext cx="15144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12810" eaLnBrk="1" hangingPunct="1">
              <a:defRPr/>
            </a:pPr>
            <a:r>
              <a:rPr lang="it-IT" altLang="it-IT" sz="2133" b="1">
                <a:solidFill>
                  <a:srgbClr val="000066"/>
                </a:solidFill>
                <a:latin typeface="Tahoma" panose="020B0604030504040204" pitchFamily="34" charset="0"/>
              </a:rPr>
              <a:t>1 “copia” </a:t>
            </a:r>
          </a:p>
          <a:p>
            <a:pPr defTabSz="812810" eaLnBrk="1" hangingPunct="1">
              <a:defRPr/>
            </a:pPr>
            <a:r>
              <a:rPr lang="it-IT" altLang="it-IT" sz="2133" b="1">
                <a:solidFill>
                  <a:srgbClr val="000066"/>
                </a:solidFill>
                <a:latin typeface="Tahoma" panose="020B0604030504040204" pitchFamily="34" charset="0"/>
              </a:rPr>
              <a:t>di DNA</a:t>
            </a:r>
          </a:p>
        </p:txBody>
      </p:sp>
      <p:grpSp>
        <p:nvGrpSpPr>
          <p:cNvPr id="6" name="Group 14">
            <a:extLst>
              <a:ext uri="{FF2B5EF4-FFF2-40B4-BE49-F238E27FC236}">
                <a16:creationId xmlns:a16="http://schemas.microsoft.com/office/drawing/2014/main" id="{8A519F4A-3FB3-7E48-9200-CA35E6DB19A3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1058863"/>
            <a:ext cx="2890838" cy="5219700"/>
            <a:chOff x="768" y="480"/>
            <a:chExt cx="1821" cy="3699"/>
          </a:xfrm>
        </p:grpSpPr>
        <p:sp>
          <p:nvSpPr>
            <p:cNvPr id="291855" name="Rectangle 15">
              <a:extLst>
                <a:ext uri="{FF2B5EF4-FFF2-40B4-BE49-F238E27FC236}">
                  <a16:creationId xmlns:a16="http://schemas.microsoft.com/office/drawing/2014/main" id="{82DBF9FC-E119-0A45-977F-6CD43AD85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2" y="1152"/>
              <a:ext cx="576" cy="187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12810" eaLnBrk="1" hangingPunct="1">
                <a:defRPr/>
              </a:pPr>
              <a:endParaRPr lang="it-IT" altLang="it-IT" sz="2133">
                <a:solidFill>
                  <a:srgbClr val="000000"/>
                </a:solidFill>
              </a:endParaRPr>
            </a:p>
          </p:txBody>
        </p:sp>
        <p:sp>
          <p:nvSpPr>
            <p:cNvPr id="291856" name="Text Box 16">
              <a:extLst>
                <a:ext uri="{FF2B5EF4-FFF2-40B4-BE49-F238E27FC236}">
                  <a16:creationId xmlns:a16="http://schemas.microsoft.com/office/drawing/2014/main" id="{6836A4BB-BE2B-B142-A1B0-07E11E2F88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6" y="480"/>
              <a:ext cx="953" cy="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12810" eaLnBrk="1" hangingPunct="1">
                <a:defRPr/>
              </a:pPr>
              <a:r>
                <a:rPr lang="it-IT" altLang="it-IT" sz="2133" b="1">
                  <a:solidFill>
                    <a:srgbClr val="000066"/>
                  </a:solidFill>
                  <a:latin typeface="Tahoma" panose="020B0604030504040204" pitchFamily="34" charset="0"/>
                </a:rPr>
                <a:t>2 “copie” </a:t>
              </a:r>
            </a:p>
            <a:p>
              <a:pPr defTabSz="812810" eaLnBrk="1" hangingPunct="1">
                <a:defRPr/>
              </a:pPr>
              <a:r>
                <a:rPr lang="it-IT" altLang="it-IT" sz="2133" b="1">
                  <a:solidFill>
                    <a:srgbClr val="000066"/>
                  </a:solidFill>
                  <a:latin typeface="Tahoma" panose="020B0604030504040204" pitchFamily="34" charset="0"/>
                </a:rPr>
                <a:t>di DNA</a:t>
              </a:r>
            </a:p>
          </p:txBody>
        </p:sp>
        <p:sp>
          <p:nvSpPr>
            <p:cNvPr id="291857" name="AutoShape 17">
              <a:extLst>
                <a:ext uri="{FF2B5EF4-FFF2-40B4-BE49-F238E27FC236}">
                  <a16:creationId xmlns:a16="http://schemas.microsoft.com/office/drawing/2014/main" id="{38E594D5-1764-B847-8B12-A669654096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320" y="2760"/>
              <a:ext cx="288" cy="1392"/>
            </a:xfrm>
            <a:prstGeom prst="rightBrace">
              <a:avLst>
                <a:gd name="adj1" fmla="val 40278"/>
                <a:gd name="adj2" fmla="val 50000"/>
              </a:avLst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12810" eaLnBrk="1" hangingPunct="1">
                <a:defRPr/>
              </a:pPr>
              <a:endParaRPr lang="it-IT" altLang="it-IT" sz="2133">
                <a:solidFill>
                  <a:srgbClr val="000000"/>
                </a:solidFill>
              </a:endParaRPr>
            </a:p>
          </p:txBody>
        </p:sp>
        <p:sp>
          <p:nvSpPr>
            <p:cNvPr id="291858" name="Text Box 18">
              <a:extLst>
                <a:ext uri="{FF2B5EF4-FFF2-40B4-BE49-F238E27FC236}">
                  <a16:creationId xmlns:a16="http://schemas.microsoft.com/office/drawing/2014/main" id="{BCCE243D-6F30-AA45-AD7C-56D812444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1" y="3648"/>
              <a:ext cx="1366" cy="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defTabSz="812810" eaLnBrk="1" hangingPunct="1">
                <a:defRPr/>
              </a:pPr>
              <a:r>
                <a:rPr lang="it-IT" altLang="it-IT" sz="2133" b="1">
                  <a:solidFill>
                    <a:srgbClr val="000066"/>
                  </a:solidFill>
                  <a:latin typeface="Tahoma" panose="020B0604030504040204" pitchFamily="34" charset="0"/>
                </a:rPr>
                <a:t>I ciclo di</a:t>
              </a:r>
            </a:p>
            <a:p>
              <a:pPr algn="ctr" defTabSz="812810" eaLnBrk="1" hangingPunct="1">
                <a:defRPr/>
              </a:pPr>
              <a:r>
                <a:rPr lang="it-IT" altLang="it-IT" sz="2133" b="1">
                  <a:solidFill>
                    <a:srgbClr val="000066"/>
                  </a:solidFill>
                  <a:latin typeface="Tahoma" panose="020B0604030504040204" pitchFamily="34" charset="0"/>
                </a:rPr>
                <a:t>amplificazione</a:t>
              </a:r>
            </a:p>
          </p:txBody>
        </p:sp>
      </p:grpSp>
      <p:grpSp>
        <p:nvGrpSpPr>
          <p:cNvPr id="7" name="Group 19">
            <a:extLst>
              <a:ext uri="{FF2B5EF4-FFF2-40B4-BE49-F238E27FC236}">
                <a16:creationId xmlns:a16="http://schemas.microsoft.com/office/drawing/2014/main" id="{EB545EEE-D4BF-CA44-B225-AE3C18EB29E9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719138"/>
            <a:ext cx="4038600" cy="5568950"/>
            <a:chOff x="2688" y="240"/>
            <a:chExt cx="2544" cy="3946"/>
          </a:xfrm>
        </p:grpSpPr>
        <p:grpSp>
          <p:nvGrpSpPr>
            <p:cNvPr id="51208" name="Group 20">
              <a:extLst>
                <a:ext uri="{FF2B5EF4-FFF2-40B4-BE49-F238E27FC236}">
                  <a16:creationId xmlns:a16="http://schemas.microsoft.com/office/drawing/2014/main" id="{963EA81B-4089-C642-B4F6-8338223ED6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" y="816"/>
              <a:ext cx="2160" cy="1178"/>
              <a:chOff x="192" y="114"/>
              <a:chExt cx="2160" cy="1178"/>
            </a:xfrm>
          </p:grpSpPr>
          <p:pic>
            <p:nvPicPr>
              <p:cNvPr id="51216" name="Picture 21" descr="http://images.encarta.msn.com/xrefmedia/aencmed/targets/illus/ilt/T028529A.gif">
                <a:extLst>
                  <a:ext uri="{FF2B5EF4-FFF2-40B4-BE49-F238E27FC236}">
                    <a16:creationId xmlns:a16="http://schemas.microsoft.com/office/drawing/2014/main" id="{922886B9-A0B0-5641-BBC5-34437385DF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192"/>
                <a:ext cx="2160" cy="1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1862" name="Rectangle 22">
                <a:extLst>
                  <a:ext uri="{FF2B5EF4-FFF2-40B4-BE49-F238E27FC236}">
                    <a16:creationId xmlns:a16="http://schemas.microsoft.com/office/drawing/2014/main" id="{1437454C-3E90-9A4E-B96C-E8C0E11D97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" y="114"/>
                <a:ext cx="2112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12810" eaLnBrk="1" hangingPunct="1">
                  <a:defRPr/>
                </a:pPr>
                <a:endParaRPr lang="it-IT" altLang="it-IT" sz="2133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209" name="Group 23">
              <a:extLst>
                <a:ext uri="{FF2B5EF4-FFF2-40B4-BE49-F238E27FC236}">
                  <a16:creationId xmlns:a16="http://schemas.microsoft.com/office/drawing/2014/main" id="{ECF5FB6F-02E8-974D-9D9C-40DD82138A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" y="2256"/>
              <a:ext cx="2160" cy="1178"/>
              <a:chOff x="192" y="114"/>
              <a:chExt cx="2160" cy="1178"/>
            </a:xfrm>
          </p:grpSpPr>
          <p:pic>
            <p:nvPicPr>
              <p:cNvPr id="51214" name="Picture 24" descr="http://images.encarta.msn.com/xrefmedia/aencmed/targets/illus/ilt/T028529A.gif">
                <a:extLst>
                  <a:ext uri="{FF2B5EF4-FFF2-40B4-BE49-F238E27FC236}">
                    <a16:creationId xmlns:a16="http://schemas.microsoft.com/office/drawing/2014/main" id="{1F0B40C7-6918-6946-B45D-6BF7FEA1FE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192"/>
                <a:ext cx="2160" cy="1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1865" name="Rectangle 25">
                <a:extLst>
                  <a:ext uri="{FF2B5EF4-FFF2-40B4-BE49-F238E27FC236}">
                    <a16:creationId xmlns:a16="http://schemas.microsoft.com/office/drawing/2014/main" id="{1ED8A669-8059-DD4C-BA9E-F9C829B93E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" y="114"/>
                <a:ext cx="2112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12810" eaLnBrk="1" hangingPunct="1">
                  <a:defRPr/>
                </a:pPr>
                <a:endParaRPr lang="it-IT" altLang="it-IT" sz="2133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91866" name="Rectangle 26">
              <a:extLst>
                <a:ext uri="{FF2B5EF4-FFF2-40B4-BE49-F238E27FC236}">
                  <a16:creationId xmlns:a16="http://schemas.microsoft.com/office/drawing/2014/main" id="{5DF5A3D0-61E8-A94D-A724-5C6E536A4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834"/>
              <a:ext cx="672" cy="27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12810" eaLnBrk="1" hangingPunct="1">
                <a:defRPr/>
              </a:pPr>
              <a:endParaRPr lang="it-IT" altLang="it-IT" sz="2133">
                <a:solidFill>
                  <a:srgbClr val="000000"/>
                </a:solidFill>
              </a:endParaRPr>
            </a:p>
          </p:txBody>
        </p:sp>
        <p:sp>
          <p:nvSpPr>
            <p:cNvPr id="291867" name="Text Box 27">
              <a:extLst>
                <a:ext uri="{FF2B5EF4-FFF2-40B4-BE49-F238E27FC236}">
                  <a16:creationId xmlns:a16="http://schemas.microsoft.com/office/drawing/2014/main" id="{FE88343A-4FED-4D4F-A03F-A47808E37B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240"/>
              <a:ext cx="953" cy="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12810" eaLnBrk="1" hangingPunct="1">
                <a:defRPr/>
              </a:pPr>
              <a:r>
                <a:rPr lang="it-IT" altLang="it-IT" sz="2133" b="1">
                  <a:solidFill>
                    <a:srgbClr val="000066"/>
                  </a:solidFill>
                  <a:latin typeface="Tahoma" panose="020B0604030504040204" pitchFamily="34" charset="0"/>
                </a:rPr>
                <a:t>4 “copie” </a:t>
              </a:r>
            </a:p>
            <a:p>
              <a:pPr defTabSz="812810" eaLnBrk="1" hangingPunct="1">
                <a:defRPr/>
              </a:pPr>
              <a:r>
                <a:rPr lang="it-IT" altLang="it-IT" sz="2133" b="1">
                  <a:solidFill>
                    <a:srgbClr val="000066"/>
                  </a:solidFill>
                  <a:latin typeface="Tahoma" panose="020B0604030504040204" pitchFamily="34" charset="0"/>
                </a:rPr>
                <a:t>di DNA</a:t>
              </a:r>
            </a:p>
          </p:txBody>
        </p:sp>
        <p:sp>
          <p:nvSpPr>
            <p:cNvPr id="291868" name="AutoShape 28">
              <a:extLst>
                <a:ext uri="{FF2B5EF4-FFF2-40B4-BE49-F238E27FC236}">
                  <a16:creationId xmlns:a16="http://schemas.microsoft.com/office/drawing/2014/main" id="{2B869DC2-1CAE-244B-A6EA-EC0CFC8139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720" y="2616"/>
              <a:ext cx="288" cy="2256"/>
            </a:xfrm>
            <a:prstGeom prst="rightBrace">
              <a:avLst>
                <a:gd name="adj1" fmla="val 65278"/>
                <a:gd name="adj2" fmla="val 50000"/>
              </a:avLst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12810" eaLnBrk="1" hangingPunct="1">
                <a:defRPr/>
              </a:pPr>
              <a:endParaRPr lang="it-IT" altLang="it-IT" sz="2133">
                <a:solidFill>
                  <a:srgbClr val="000000"/>
                </a:solidFill>
              </a:endParaRPr>
            </a:p>
          </p:txBody>
        </p:sp>
        <p:sp>
          <p:nvSpPr>
            <p:cNvPr id="291869" name="Text Box 29">
              <a:extLst>
                <a:ext uri="{FF2B5EF4-FFF2-40B4-BE49-F238E27FC236}">
                  <a16:creationId xmlns:a16="http://schemas.microsoft.com/office/drawing/2014/main" id="{26126E42-24F6-9248-BF3D-ED12E50029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8" y="3888"/>
              <a:ext cx="2544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defTabSz="812810" eaLnBrk="1" hangingPunct="1">
                <a:defRPr/>
              </a:pPr>
              <a:r>
                <a:rPr lang="it-IT" altLang="it-IT" sz="2133" b="1">
                  <a:solidFill>
                    <a:srgbClr val="000066"/>
                  </a:solidFill>
                  <a:latin typeface="Tahoma" panose="020B0604030504040204" pitchFamily="34" charset="0"/>
                </a:rPr>
                <a:t>II ciclo di amplificazione</a:t>
              </a:r>
            </a:p>
          </p:txBody>
        </p:sp>
      </p:grpSp>
      <p:grpSp>
        <p:nvGrpSpPr>
          <p:cNvPr id="30" name="Group 56">
            <a:extLst>
              <a:ext uri="{FF2B5EF4-FFF2-40B4-BE49-F238E27FC236}">
                <a16:creationId xmlns:a16="http://schemas.microsoft.com/office/drawing/2014/main" id="{70133F20-401F-674A-B7EA-0596459067B8}"/>
              </a:ext>
            </a:extLst>
          </p:cNvPr>
          <p:cNvGrpSpPr>
            <a:grpSpLocks/>
          </p:cNvGrpSpPr>
          <p:nvPr/>
        </p:nvGrpSpPr>
        <p:grpSpPr bwMode="auto">
          <a:xfrm>
            <a:off x="9688800" y="696853"/>
            <a:ext cx="1990292" cy="5058654"/>
            <a:chOff x="4283" y="482"/>
            <a:chExt cx="2048" cy="3990"/>
          </a:xfrm>
        </p:grpSpPr>
        <p:sp>
          <p:nvSpPr>
            <p:cNvPr id="31" name="Text Box 57">
              <a:extLst>
                <a:ext uri="{FF2B5EF4-FFF2-40B4-BE49-F238E27FC236}">
                  <a16:creationId xmlns:a16="http://schemas.microsoft.com/office/drawing/2014/main" id="{DC39B14A-48EC-394E-934D-D99F07106A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3" y="2069"/>
              <a:ext cx="1815" cy="2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it-IT" sz="3200" b="1" dirty="0">
                  <a:solidFill>
                    <a:srgbClr val="FF0000"/>
                  </a:solidFill>
                  <a:latin typeface="Tahoma" charset="0"/>
                </a:rPr>
                <a:t>Tempo di amplificazione: 30 minuti</a:t>
              </a:r>
            </a:p>
          </p:txBody>
        </p:sp>
        <p:pic>
          <p:nvPicPr>
            <p:cNvPr id="32" name="Picture 58" descr="Real-Time-PCR">
              <a:extLst>
                <a:ext uri="{FF2B5EF4-FFF2-40B4-BE49-F238E27FC236}">
                  <a16:creationId xmlns:a16="http://schemas.microsoft.com/office/drawing/2014/main" id="{DD7BB0B8-D684-D641-B85C-18216B10E5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9" y="482"/>
              <a:ext cx="2002" cy="1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1324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AutoShape 2">
            <a:extLst>
              <a:ext uri="{FF2B5EF4-FFF2-40B4-BE49-F238E27FC236}">
                <a16:creationId xmlns:a16="http://schemas.microsoft.com/office/drawing/2014/main" id="{6868A773-BB3F-244E-B85E-BBF7D4B23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262064"/>
            <a:ext cx="8610600" cy="1895475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12810">
              <a:defRPr/>
            </a:pPr>
            <a:endParaRPr lang="it-IT" sz="2133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2867" name="Text Box 3">
            <a:extLst>
              <a:ext uri="{FF2B5EF4-FFF2-40B4-BE49-F238E27FC236}">
                <a16:creationId xmlns:a16="http://schemas.microsoft.com/office/drawing/2014/main" id="{E40A6E50-F9E5-B540-9797-E41B12739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787400"/>
            <a:ext cx="582295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812810">
              <a:defRPr/>
            </a:pPr>
            <a:r>
              <a:rPr lang="it-IT" altLang="it-IT" sz="2133" b="1">
                <a:solidFill>
                  <a:srgbClr val="000066"/>
                </a:solidFill>
                <a:latin typeface="Tahoma" panose="020B0604030504040204" pitchFamily="34" charset="0"/>
              </a:rPr>
              <a:t>Partendo da 1 copia di DNA, dopo 35 cicli</a:t>
            </a:r>
          </a:p>
        </p:txBody>
      </p:sp>
      <p:grpSp>
        <p:nvGrpSpPr>
          <p:cNvPr id="52228" name="Group 4">
            <a:extLst>
              <a:ext uri="{FF2B5EF4-FFF2-40B4-BE49-F238E27FC236}">
                <a16:creationId xmlns:a16="http://schemas.microsoft.com/office/drawing/2014/main" id="{59782402-A482-B043-A60D-AF5EC92ACBA6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1328738"/>
            <a:ext cx="6292850" cy="855662"/>
            <a:chOff x="864" y="672"/>
            <a:chExt cx="4459" cy="606"/>
          </a:xfrm>
        </p:grpSpPr>
        <p:sp>
          <p:nvSpPr>
            <p:cNvPr id="52233" name="Text Box 5">
              <a:extLst>
                <a:ext uri="{FF2B5EF4-FFF2-40B4-BE49-F238E27FC236}">
                  <a16:creationId xmlns:a16="http://schemas.microsoft.com/office/drawing/2014/main" id="{B6E3F873-D6F4-0C4F-94EB-6C4066B485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864"/>
              <a:ext cx="3523" cy="4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812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812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812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812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812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812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812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812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812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3200" b="1">
                  <a:solidFill>
                    <a:srgbClr val="000066"/>
                  </a:solidFill>
                  <a:latin typeface="Tahoma" panose="020B0604030504040204" pitchFamily="34" charset="0"/>
                </a:rPr>
                <a:t>abbiamo ottenuto 2      </a:t>
              </a:r>
            </a:p>
          </p:txBody>
        </p:sp>
        <p:sp>
          <p:nvSpPr>
            <p:cNvPr id="52234" name="Text Box 6">
              <a:extLst>
                <a:ext uri="{FF2B5EF4-FFF2-40B4-BE49-F238E27FC236}">
                  <a16:creationId xmlns:a16="http://schemas.microsoft.com/office/drawing/2014/main" id="{BDBA436B-3A1F-C643-BCC5-5EA7A7042F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6" y="864"/>
              <a:ext cx="907" cy="4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812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812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812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812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812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812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812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812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812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3200" b="1">
                  <a:solidFill>
                    <a:srgbClr val="000066"/>
                  </a:solidFill>
                  <a:latin typeface="Tahoma" panose="020B0604030504040204" pitchFamily="34" charset="0"/>
                </a:rPr>
                <a:t>copie</a:t>
              </a:r>
            </a:p>
          </p:txBody>
        </p:sp>
        <p:sp>
          <p:nvSpPr>
            <p:cNvPr id="52235" name="Text Box 7">
              <a:extLst>
                <a:ext uri="{FF2B5EF4-FFF2-40B4-BE49-F238E27FC236}">
                  <a16:creationId xmlns:a16="http://schemas.microsoft.com/office/drawing/2014/main" id="{A0D0E897-0BC2-FD4E-972B-5B4C387E93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672"/>
              <a:ext cx="501" cy="4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812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812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812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812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812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812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812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812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812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3200" b="1">
                  <a:solidFill>
                    <a:srgbClr val="000066"/>
                  </a:solidFill>
                  <a:latin typeface="Tahoma" panose="020B0604030504040204" pitchFamily="34" charset="0"/>
                </a:rPr>
                <a:t>35</a:t>
              </a:r>
            </a:p>
          </p:txBody>
        </p:sp>
      </p:grpSp>
      <p:sp>
        <p:nvSpPr>
          <p:cNvPr id="292872" name="Text Box 8">
            <a:extLst>
              <a:ext uri="{FF2B5EF4-FFF2-40B4-BE49-F238E27FC236}">
                <a16:creationId xmlns:a16="http://schemas.microsoft.com/office/drawing/2014/main" id="{31CE72BA-67BB-8741-88D5-C317229A0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344738"/>
            <a:ext cx="7126288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812810">
              <a:defRPr/>
            </a:pPr>
            <a:r>
              <a:rPr lang="it-IT" altLang="it-IT" sz="3556" b="1">
                <a:solidFill>
                  <a:srgbClr val="CC0000"/>
                </a:solidFill>
                <a:latin typeface="Tahoma" panose="020B0604030504040204" pitchFamily="34" charset="0"/>
              </a:rPr>
              <a:t>cioè circa 200 miliardi di copie</a:t>
            </a:r>
          </a:p>
        </p:txBody>
      </p:sp>
      <p:sp>
        <p:nvSpPr>
          <p:cNvPr id="292873" name="Text Box 9">
            <a:extLst>
              <a:ext uri="{FF2B5EF4-FFF2-40B4-BE49-F238E27FC236}">
                <a16:creationId xmlns:a16="http://schemas.microsoft.com/office/drawing/2014/main" id="{F4E3C431-127C-574F-A49A-D34CA8B37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632201"/>
            <a:ext cx="5029200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812810">
              <a:defRPr/>
            </a:pPr>
            <a:r>
              <a:rPr lang="it-IT" altLang="it-IT" sz="2844" b="1">
                <a:solidFill>
                  <a:srgbClr val="000066"/>
                </a:solidFill>
                <a:latin typeface="Tahoma" panose="020B0604030504040204" pitchFamily="34" charset="0"/>
              </a:rPr>
              <a:t>questa quantità è visibile ad occhio nudo</a:t>
            </a:r>
          </a:p>
        </p:txBody>
      </p:sp>
      <p:pic>
        <p:nvPicPr>
          <p:cNvPr id="52231" name="Picture 10" descr="lente_ingrandimento">
            <a:extLst>
              <a:ext uri="{FF2B5EF4-FFF2-40B4-BE49-F238E27FC236}">
                <a16:creationId xmlns:a16="http://schemas.microsoft.com/office/drawing/2014/main" id="{0D798570-9037-6D44-A55C-71578AE7D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360738"/>
            <a:ext cx="2540000" cy="251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2232" name="Object 11">
            <a:extLst>
              <a:ext uri="{FF2B5EF4-FFF2-40B4-BE49-F238E27FC236}">
                <a16:creationId xmlns:a16="http://schemas.microsoft.com/office/drawing/2014/main" id="{E672DA4D-3997-4941-A267-36D9BD5BD9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24600" y="4783138"/>
          <a:ext cx="3771900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Fotografia di Photo Editor" r:id="rId4" imgW="4654550" imgH="1104900" progId="MSPhotoEd.3">
                  <p:embed/>
                </p:oleObj>
              </mc:Choice>
              <mc:Fallback>
                <p:oleObj name="Fotografia di Photo Editor" r:id="rId4" imgW="4654550" imgH="1104900" progId="MSPhotoEd.3">
                  <p:embed/>
                  <p:pic>
                    <p:nvPicPr>
                      <p:cNvPr id="52232" name="Object 11">
                        <a:extLst>
                          <a:ext uri="{FF2B5EF4-FFF2-40B4-BE49-F238E27FC236}">
                            <a16:creationId xmlns:a16="http://schemas.microsoft.com/office/drawing/2014/main" id="{E672DA4D-3997-4941-A267-36D9BD5BD9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4783138"/>
                        <a:ext cx="3771900" cy="130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5672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20" name="Picture 8">
            <a:extLst>
              <a:ext uri="{FF2B5EF4-FFF2-40B4-BE49-F238E27FC236}">
                <a16:creationId xmlns:a16="http://schemas.microsoft.com/office/drawing/2014/main" id="{5CF92DE8-9AE2-274C-8491-0C9BCAD00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1" y="1247776"/>
            <a:ext cx="4333875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721" name="Rectangle 9">
            <a:extLst>
              <a:ext uri="{FF2B5EF4-FFF2-40B4-BE49-F238E27FC236}">
                <a16:creationId xmlns:a16="http://schemas.microsoft.com/office/drawing/2014/main" id="{C38BE90C-96C1-1744-85C2-34C84514B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1025" y="2366963"/>
            <a:ext cx="4064000" cy="315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812810">
              <a:defRPr/>
            </a:pPr>
            <a:r>
              <a:rPr lang="en-US" altLang="it-IT" sz="2844" dirty="0" err="1">
                <a:solidFill>
                  <a:srgbClr val="000000"/>
                </a:solidFill>
                <a:latin typeface="Calibri" panose="020F0502020204030204" pitchFamily="34" charset="0"/>
              </a:rPr>
              <a:t>Progetto</a:t>
            </a:r>
            <a:r>
              <a:rPr lang="en-US" altLang="it-IT" sz="2844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it-IT" sz="2844" dirty="0" err="1">
                <a:solidFill>
                  <a:srgbClr val="000000"/>
                </a:solidFill>
                <a:latin typeface="Calibri" panose="020F0502020204030204" pitchFamily="34" charset="0"/>
              </a:rPr>
              <a:t>sorveglianza</a:t>
            </a:r>
            <a:r>
              <a:rPr lang="en-US" altLang="it-IT" sz="2844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it-IT" sz="2844" dirty="0" err="1">
                <a:solidFill>
                  <a:srgbClr val="000000"/>
                </a:solidFill>
                <a:latin typeface="Calibri" panose="020F0502020204030204" pitchFamily="34" charset="0"/>
              </a:rPr>
              <a:t>nazionale</a:t>
            </a:r>
            <a:r>
              <a:rPr lang="en-US" altLang="it-IT" sz="2844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it-IT" sz="2844" dirty="0" err="1">
                <a:solidFill>
                  <a:srgbClr val="000000"/>
                </a:solidFill>
                <a:latin typeface="Calibri" panose="020F0502020204030204" pitchFamily="34" charset="0"/>
              </a:rPr>
              <a:t>delle</a:t>
            </a:r>
            <a:r>
              <a:rPr lang="en-US" altLang="it-IT" sz="2844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it-IT" sz="2844" dirty="0" err="1">
                <a:solidFill>
                  <a:srgbClr val="000000"/>
                </a:solidFill>
                <a:latin typeface="Calibri" panose="020F0502020204030204" pitchFamily="34" charset="0"/>
              </a:rPr>
              <a:t>infezioni</a:t>
            </a:r>
            <a:r>
              <a:rPr lang="en-US" altLang="it-IT" sz="2844" dirty="0">
                <a:solidFill>
                  <a:srgbClr val="000000"/>
                </a:solidFill>
                <a:latin typeface="Calibri" panose="020F0502020204030204" pitchFamily="34" charset="0"/>
              </a:rPr>
              <a:t> invasive</a:t>
            </a:r>
          </a:p>
          <a:p>
            <a:pPr algn="ctr" defTabSz="812810">
              <a:defRPr/>
            </a:pPr>
            <a:r>
              <a:rPr lang="en-US" altLang="it-IT" sz="2844" dirty="0" err="1">
                <a:solidFill>
                  <a:srgbClr val="000000"/>
                </a:solidFill>
                <a:latin typeface="Calibri" panose="020F0502020204030204" pitchFamily="34" charset="0"/>
              </a:rPr>
              <a:t>Meningococco</a:t>
            </a:r>
            <a:r>
              <a:rPr lang="en-US" altLang="it-IT" sz="2844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altLang="it-IT" sz="2844" dirty="0" err="1">
                <a:solidFill>
                  <a:srgbClr val="000000"/>
                </a:solidFill>
                <a:latin typeface="Calibri" panose="020F0502020204030204" pitchFamily="34" charset="0"/>
              </a:rPr>
              <a:t>pneumococco</a:t>
            </a:r>
            <a:r>
              <a:rPr lang="en-US" altLang="it-IT" sz="2844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altLang="it-IT" sz="2844" dirty="0" err="1">
                <a:solidFill>
                  <a:srgbClr val="000000"/>
                </a:solidFill>
                <a:latin typeface="Calibri" panose="020F0502020204030204" pitchFamily="34" charset="0"/>
              </a:rPr>
              <a:t>Haemophilus</a:t>
            </a:r>
            <a:r>
              <a:rPr lang="en-US" altLang="it-IT" sz="2844" dirty="0">
                <a:solidFill>
                  <a:srgbClr val="000000"/>
                </a:solidFill>
                <a:latin typeface="Calibri" panose="020F0502020204030204" pitchFamily="34" charset="0"/>
              </a:rPr>
              <a:t> con </a:t>
            </a:r>
            <a:r>
              <a:rPr lang="en-US" altLang="it-IT" sz="2844" dirty="0" err="1">
                <a:solidFill>
                  <a:srgbClr val="000000"/>
                </a:solidFill>
                <a:latin typeface="Calibri" panose="020F0502020204030204" pitchFamily="34" charset="0"/>
              </a:rPr>
              <a:t>biologia</a:t>
            </a:r>
            <a:r>
              <a:rPr lang="en-US" altLang="it-IT" sz="2844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it-IT" sz="2844" dirty="0" err="1">
                <a:solidFill>
                  <a:srgbClr val="000000"/>
                </a:solidFill>
                <a:latin typeface="Calibri" panose="020F0502020204030204" pitchFamily="34" charset="0"/>
              </a:rPr>
              <a:t>molecolare</a:t>
            </a:r>
            <a:endParaRPr lang="en-US" altLang="it-IT" sz="2844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E6EF55E-6DC3-6943-BF85-1F0699E235AD}"/>
              </a:ext>
            </a:extLst>
          </p:cNvPr>
          <p:cNvSpPr/>
          <p:nvPr/>
        </p:nvSpPr>
        <p:spPr>
          <a:xfrm>
            <a:off x="6118226" y="1247776"/>
            <a:ext cx="1693863" cy="81121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3253" name="CasellaDiTesto 2">
            <a:extLst>
              <a:ext uri="{FF2B5EF4-FFF2-40B4-BE49-F238E27FC236}">
                <a16:creationId xmlns:a16="http://schemas.microsoft.com/office/drawing/2014/main" id="{F62F4EB6-5E13-8C4C-BCED-70C923C74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115888"/>
            <a:ext cx="18002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4800" b="1">
                <a:solidFill>
                  <a:srgbClr val="FF0000"/>
                </a:solidFill>
                <a:latin typeface="Calibri" panose="020F0502020204030204" pitchFamily="34" charset="0"/>
              </a:rPr>
              <a:t>2005</a:t>
            </a:r>
          </a:p>
        </p:txBody>
      </p:sp>
      <p:pic>
        <p:nvPicPr>
          <p:cNvPr id="115719" name="Picture 7">
            <a:extLst>
              <a:ext uri="{FF2B5EF4-FFF2-40B4-BE49-F238E27FC236}">
                <a16:creationId xmlns:a16="http://schemas.microsoft.com/office/drawing/2014/main" id="{F76D9BF0-21B2-5545-8CE9-ABEA16A27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1" y="1860550"/>
            <a:ext cx="295592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5" name="Picture 5" descr="logogrande">
            <a:extLst>
              <a:ext uri="{FF2B5EF4-FFF2-40B4-BE49-F238E27FC236}">
                <a16:creationId xmlns:a16="http://schemas.microsoft.com/office/drawing/2014/main" id="{6233D4EC-9848-6A44-9A54-FE162D380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3334" b="3448"/>
          <a:stretch>
            <a:fillRect/>
          </a:stretch>
        </p:blipFill>
        <p:spPr bwMode="auto">
          <a:xfrm>
            <a:off x="6118226" y="1247775"/>
            <a:ext cx="1693863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46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11">
            <a:extLst>
              <a:ext uri="{FF2B5EF4-FFF2-40B4-BE49-F238E27FC236}">
                <a16:creationId xmlns:a16="http://schemas.microsoft.com/office/drawing/2014/main" id="{7018AF92-2689-B54C-AE9F-A8CCB5985846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1262064"/>
            <a:ext cx="2971800" cy="1354137"/>
            <a:chOff x="1104" y="864"/>
            <a:chExt cx="4848" cy="2762"/>
          </a:xfrm>
        </p:grpSpPr>
        <p:pic>
          <p:nvPicPr>
            <p:cNvPr id="54292" name="Picture 12" descr="TAQMAN">
              <a:extLst>
                <a:ext uri="{FF2B5EF4-FFF2-40B4-BE49-F238E27FC236}">
                  <a16:creationId xmlns:a16="http://schemas.microsoft.com/office/drawing/2014/main" id="{40A668EC-1385-BE44-BEEB-20BD7D87E0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864"/>
              <a:ext cx="4848" cy="2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04" name="Rectangle 13">
              <a:extLst>
                <a:ext uri="{FF2B5EF4-FFF2-40B4-BE49-F238E27FC236}">
                  <a16:creationId xmlns:a16="http://schemas.microsoft.com/office/drawing/2014/main" id="{E37EFCD2-13E0-3A43-BB12-87021FF8C7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7" y="890"/>
              <a:ext cx="2015" cy="146"/>
            </a:xfrm>
            <a:prstGeom prst="rect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it-IT" altLang="it-IT" sz="2133">
                <a:latin typeface="Tahoma" panose="020B0604030504040204" pitchFamily="34" charset="0"/>
                <a:ea typeface="Arial Unicode MS" pitchFamily="34" charset="-128"/>
              </a:endParaRPr>
            </a:p>
          </p:txBody>
        </p:sp>
      </p:grpSp>
      <p:pic>
        <p:nvPicPr>
          <p:cNvPr id="54275" name="Picture 15">
            <a:extLst>
              <a:ext uri="{FF2B5EF4-FFF2-40B4-BE49-F238E27FC236}">
                <a16:creationId xmlns:a16="http://schemas.microsoft.com/office/drawing/2014/main" id="{1118FE85-4F9A-F648-9A4C-27227F1CC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262063"/>
            <a:ext cx="2209800" cy="1198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06" name="Rectangle 16">
            <a:extLst>
              <a:ext uri="{FF2B5EF4-FFF2-40B4-BE49-F238E27FC236}">
                <a16:creationId xmlns:a16="http://schemas.microsoft.com/office/drawing/2014/main" id="{67C593DB-9038-194F-AD6D-6A4A805DE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06401"/>
            <a:ext cx="2865438" cy="4746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it-IT" altLang="it-IT" sz="2489" b="1" dirty="0">
                <a:solidFill>
                  <a:srgbClr val="FF0000"/>
                </a:solidFill>
                <a:latin typeface="Comic Sans MS" panose="030F0702030302020204" pitchFamily="66" charset="0"/>
                <a:ea typeface="Arial Unicode MS" pitchFamily="34" charset="-128"/>
              </a:rPr>
              <a:t>PCR </a:t>
            </a:r>
            <a:r>
              <a:rPr lang="it-IT" altLang="it-IT" sz="2489" b="1" i="1" dirty="0">
                <a:solidFill>
                  <a:srgbClr val="FF0000"/>
                </a:solidFill>
                <a:latin typeface="Comic Sans MS" panose="030F0702030302020204" pitchFamily="66" charset="0"/>
                <a:ea typeface="Arial Unicode MS" pitchFamily="34" charset="-128"/>
              </a:rPr>
              <a:t>vs</a:t>
            </a:r>
            <a:r>
              <a:rPr lang="it-IT" altLang="it-IT" sz="2489" b="1" dirty="0">
                <a:solidFill>
                  <a:srgbClr val="FF0000"/>
                </a:solidFill>
                <a:latin typeface="Comic Sans MS" panose="030F0702030302020204" pitchFamily="66" charset="0"/>
                <a:ea typeface="Arial Unicode MS" pitchFamily="34" charset="-128"/>
              </a:rPr>
              <a:t> COLTURA</a:t>
            </a:r>
            <a:endParaRPr lang="it-IT" altLang="it-IT" sz="1600" b="1" dirty="0">
              <a:solidFill>
                <a:srgbClr val="FF0000"/>
              </a:solidFill>
              <a:latin typeface="Arial" panose="020B0604020202020204" pitchFamily="34" charset="0"/>
              <a:ea typeface="Arial Unicode MS" pitchFamily="34" charset="-128"/>
            </a:endParaRPr>
          </a:p>
        </p:txBody>
      </p:sp>
      <p:sp>
        <p:nvSpPr>
          <p:cNvPr id="52316" name="Text Box 92">
            <a:extLst>
              <a:ext uri="{FF2B5EF4-FFF2-40B4-BE49-F238E27FC236}">
                <a16:creationId xmlns:a16="http://schemas.microsoft.com/office/drawing/2014/main" id="{768C2CA7-9261-8A43-983E-5F9109AEA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1363" y="2792413"/>
            <a:ext cx="2738250" cy="420564"/>
          </a:xfrm>
          <a:prstGeom prst="rect">
            <a:avLst/>
          </a:prstGeom>
          <a:noFill/>
          <a:ln w="9525" algn="ctr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it-IT" altLang="it-IT" sz="2133" b="1" i="1">
                <a:solidFill>
                  <a:srgbClr val="0000FF"/>
                </a:solidFill>
                <a:latin typeface="Comic Sans MS" panose="030F0702030302020204" pitchFamily="66" charset="0"/>
                <a:ea typeface="Arial Unicode MS" pitchFamily="34" charset="-128"/>
              </a:rPr>
              <a:t>Vitalità del batterio</a:t>
            </a:r>
          </a:p>
        </p:txBody>
      </p:sp>
      <p:sp>
        <p:nvSpPr>
          <p:cNvPr id="52317" name="Text Box 93">
            <a:extLst>
              <a:ext uri="{FF2B5EF4-FFF2-40B4-BE49-F238E27FC236}">
                <a16:creationId xmlns:a16="http://schemas.microsoft.com/office/drawing/2014/main" id="{3C881EC0-A65D-F44D-B0B8-E8EB0F2CF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1" y="3487738"/>
            <a:ext cx="4246675" cy="420564"/>
          </a:xfrm>
          <a:prstGeom prst="rect">
            <a:avLst/>
          </a:prstGeom>
          <a:noFill/>
          <a:ln w="9525" algn="ctr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it-IT" altLang="it-IT" sz="2133" b="1" i="1">
                <a:solidFill>
                  <a:srgbClr val="0000FF"/>
                </a:solidFill>
                <a:latin typeface="Comic Sans MS" panose="030F0702030302020204" pitchFamily="66" charset="0"/>
                <a:ea typeface="Arial Unicode MS" pitchFamily="34" charset="-128"/>
              </a:rPr>
              <a:t>Influenza di terapia antibiotica</a:t>
            </a:r>
            <a:r>
              <a:rPr lang="it-IT" altLang="it-IT" sz="2133" b="1">
                <a:latin typeface="Comic Sans MS" panose="030F0702030302020204" pitchFamily="66" charset="0"/>
                <a:ea typeface="Arial Unicode MS" pitchFamily="34" charset="-128"/>
              </a:rPr>
              <a:t> </a:t>
            </a:r>
          </a:p>
        </p:txBody>
      </p:sp>
      <p:sp>
        <p:nvSpPr>
          <p:cNvPr id="52318" name="Text Box 94">
            <a:extLst>
              <a:ext uri="{FF2B5EF4-FFF2-40B4-BE49-F238E27FC236}">
                <a16:creationId xmlns:a16="http://schemas.microsoft.com/office/drawing/2014/main" id="{6D5EC9A1-0728-EB4A-B5A3-30598D22C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900" y="4146550"/>
            <a:ext cx="2890838" cy="420688"/>
          </a:xfrm>
          <a:prstGeom prst="rect">
            <a:avLst/>
          </a:prstGeom>
          <a:noFill/>
          <a:ln w="9525" algn="ctr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it-IT" altLang="it-IT" sz="2133" b="1" i="1">
                <a:solidFill>
                  <a:srgbClr val="0000FF"/>
                </a:solidFill>
                <a:latin typeface="Comic Sans MS" panose="030F0702030302020204" pitchFamily="66" charset="0"/>
                <a:ea typeface="Arial Unicode MS" pitchFamily="34" charset="-128"/>
              </a:rPr>
              <a:t>Volume del campione</a:t>
            </a:r>
          </a:p>
        </p:txBody>
      </p:sp>
      <p:sp>
        <p:nvSpPr>
          <p:cNvPr id="52319" name="Text Box 95">
            <a:extLst>
              <a:ext uri="{FF2B5EF4-FFF2-40B4-BE49-F238E27FC236}">
                <a16:creationId xmlns:a16="http://schemas.microsoft.com/office/drawing/2014/main" id="{5611AD3C-71D0-A34F-98AD-FC3AD2562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5226" y="4843463"/>
            <a:ext cx="4196983" cy="420564"/>
          </a:xfrm>
          <a:prstGeom prst="rect">
            <a:avLst/>
          </a:prstGeom>
          <a:noFill/>
          <a:ln w="9525" algn="ctr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it-IT" altLang="it-IT" sz="2133" b="1" i="1">
                <a:solidFill>
                  <a:srgbClr val="0000FF"/>
                </a:solidFill>
                <a:latin typeface="Comic Sans MS" panose="030F0702030302020204" pitchFamily="66" charset="0"/>
                <a:ea typeface="Arial Unicode MS" pitchFamily="34" charset="-128"/>
              </a:rPr>
              <a:t>Tempo e modalità di esecuzione</a:t>
            </a:r>
          </a:p>
        </p:txBody>
      </p:sp>
      <p:sp>
        <p:nvSpPr>
          <p:cNvPr id="52320" name="Text Box 96">
            <a:extLst>
              <a:ext uri="{FF2B5EF4-FFF2-40B4-BE49-F238E27FC236}">
                <a16:creationId xmlns:a16="http://schemas.microsoft.com/office/drawing/2014/main" id="{EB6B3BFC-852A-4747-88CE-CFF99CAC2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1" y="2800350"/>
            <a:ext cx="210026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it-IT" altLang="it-IT" sz="2133" b="1">
                <a:latin typeface="Comic Sans MS" panose="030F0702030302020204" pitchFamily="66" charset="0"/>
                <a:ea typeface="Arial Unicode MS" pitchFamily="34" charset="-128"/>
              </a:rPr>
              <a:t>non necessaria</a:t>
            </a:r>
          </a:p>
        </p:txBody>
      </p:sp>
      <p:sp>
        <p:nvSpPr>
          <p:cNvPr id="52321" name="Text Box 97">
            <a:extLst>
              <a:ext uri="{FF2B5EF4-FFF2-40B4-BE49-F238E27FC236}">
                <a16:creationId xmlns:a16="http://schemas.microsoft.com/office/drawing/2014/main" id="{28E2F368-3786-4345-B9EF-AD6504881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6451" y="2800350"/>
            <a:ext cx="155257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it-IT" altLang="it-IT" sz="2133" b="1">
                <a:latin typeface="Comic Sans MS" panose="030F0702030302020204" pitchFamily="66" charset="0"/>
                <a:ea typeface="Arial Unicode MS" pitchFamily="34" charset="-128"/>
              </a:rPr>
              <a:t>necessaria</a:t>
            </a:r>
          </a:p>
        </p:txBody>
      </p:sp>
      <p:sp>
        <p:nvSpPr>
          <p:cNvPr id="52322" name="Text Box 98">
            <a:extLst>
              <a:ext uri="{FF2B5EF4-FFF2-40B4-BE49-F238E27FC236}">
                <a16:creationId xmlns:a16="http://schemas.microsoft.com/office/drawing/2014/main" id="{A43BFEEA-BAB6-7A48-BC37-B1E6D67C3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497264"/>
            <a:ext cx="471488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it-IT" altLang="it-IT" sz="2133" b="1">
                <a:latin typeface="Comic Sans MS" panose="030F0702030302020204" pitchFamily="66" charset="0"/>
                <a:ea typeface="Arial Unicode MS" pitchFamily="34" charset="-128"/>
              </a:rPr>
              <a:t>no</a:t>
            </a:r>
          </a:p>
        </p:txBody>
      </p:sp>
      <p:sp>
        <p:nvSpPr>
          <p:cNvPr id="52323" name="Text Box 99">
            <a:extLst>
              <a:ext uri="{FF2B5EF4-FFF2-40B4-BE49-F238E27FC236}">
                <a16:creationId xmlns:a16="http://schemas.microsoft.com/office/drawing/2014/main" id="{A5D4B8D8-1F3D-6A4E-87C7-31AD38216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7088" y="3497264"/>
            <a:ext cx="3937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it-IT" altLang="it-IT" sz="2133" b="1">
                <a:latin typeface="Comic Sans MS" panose="030F0702030302020204" pitchFamily="66" charset="0"/>
                <a:ea typeface="Arial Unicode MS" pitchFamily="34" charset="-128"/>
              </a:rPr>
              <a:t>si</a:t>
            </a:r>
          </a:p>
        </p:txBody>
      </p:sp>
      <p:sp>
        <p:nvSpPr>
          <p:cNvPr id="52324" name="Text Box 100">
            <a:extLst>
              <a:ext uri="{FF2B5EF4-FFF2-40B4-BE49-F238E27FC236}">
                <a16:creationId xmlns:a16="http://schemas.microsoft.com/office/drawing/2014/main" id="{221AB003-8BD3-1B48-96A7-2B930415D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156075"/>
            <a:ext cx="10541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it-IT" altLang="it-IT" sz="2133" b="1">
                <a:latin typeface="Comic Sans MS" panose="030F0702030302020204" pitchFamily="66" charset="0"/>
                <a:ea typeface="Arial Unicode MS" pitchFamily="34" charset="-128"/>
              </a:rPr>
              <a:t>piccolo</a:t>
            </a:r>
          </a:p>
        </p:txBody>
      </p:sp>
      <p:sp>
        <p:nvSpPr>
          <p:cNvPr id="52325" name="Text Box 101">
            <a:extLst>
              <a:ext uri="{FF2B5EF4-FFF2-40B4-BE49-F238E27FC236}">
                <a16:creationId xmlns:a16="http://schemas.microsoft.com/office/drawing/2014/main" id="{9E4CFB88-09FB-2C4A-8F0A-3866E7E53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3026" y="4156075"/>
            <a:ext cx="106997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it-IT" altLang="it-IT" sz="2133" b="1">
                <a:latin typeface="Comic Sans MS" panose="030F0702030302020204" pitchFamily="66" charset="0"/>
                <a:ea typeface="Arial Unicode MS" pitchFamily="34" charset="-128"/>
              </a:rPr>
              <a:t>grande</a:t>
            </a:r>
          </a:p>
        </p:txBody>
      </p:sp>
      <p:sp>
        <p:nvSpPr>
          <p:cNvPr id="52326" name="Text Box 102">
            <a:extLst>
              <a:ext uri="{FF2B5EF4-FFF2-40B4-BE49-F238E27FC236}">
                <a16:creationId xmlns:a16="http://schemas.microsoft.com/office/drawing/2014/main" id="{D608E224-66D9-1B46-A809-1D3BC8FC9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1" y="4851400"/>
            <a:ext cx="104616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it-IT" altLang="it-IT" sz="2133" b="1">
                <a:latin typeface="Comic Sans MS" panose="030F0702030302020204" pitchFamily="66" charset="0"/>
                <a:ea typeface="Arial Unicode MS" pitchFamily="34" charset="-128"/>
              </a:rPr>
              <a:t>minore</a:t>
            </a:r>
          </a:p>
        </p:txBody>
      </p:sp>
      <p:sp>
        <p:nvSpPr>
          <p:cNvPr id="52327" name="Text Box 103">
            <a:extLst>
              <a:ext uri="{FF2B5EF4-FFF2-40B4-BE49-F238E27FC236}">
                <a16:creationId xmlns:a16="http://schemas.microsoft.com/office/drawing/2014/main" id="{5DC44B88-2798-F047-8674-27E75FACA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8225" y="4851400"/>
            <a:ext cx="1347788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it-IT" altLang="it-IT" sz="2133" b="1">
                <a:latin typeface="Comic Sans MS" panose="030F0702030302020204" pitchFamily="66" charset="0"/>
                <a:ea typeface="Arial Unicode MS" pitchFamily="34" charset="-128"/>
              </a:rPr>
              <a:t>maggiore</a:t>
            </a:r>
          </a:p>
        </p:txBody>
      </p:sp>
      <p:grpSp>
        <p:nvGrpSpPr>
          <p:cNvPr id="54289" name="Group 2">
            <a:extLst>
              <a:ext uri="{FF2B5EF4-FFF2-40B4-BE49-F238E27FC236}">
                <a16:creationId xmlns:a16="http://schemas.microsoft.com/office/drawing/2014/main" id="{56986231-E9DC-E945-825C-6EEE6BF7F41F}"/>
              </a:ext>
            </a:extLst>
          </p:cNvPr>
          <p:cNvGrpSpPr>
            <a:grpSpLocks/>
          </p:cNvGrpSpPr>
          <p:nvPr/>
        </p:nvGrpSpPr>
        <p:grpSpPr bwMode="auto">
          <a:xfrm>
            <a:off x="9336088" y="5670550"/>
            <a:ext cx="1143000" cy="609600"/>
            <a:chOff x="4800" y="1824"/>
            <a:chExt cx="1200" cy="1008"/>
          </a:xfrm>
        </p:grpSpPr>
        <p:pic>
          <p:nvPicPr>
            <p:cNvPr id="54290" name="Picture 3" descr="logogrande">
              <a:extLst>
                <a:ext uri="{FF2B5EF4-FFF2-40B4-BE49-F238E27FC236}">
                  <a16:creationId xmlns:a16="http://schemas.microsoft.com/office/drawing/2014/main" id="{FC9B9852-528B-B346-9DB0-02B88CBE3C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4" r="3334" b="3448"/>
            <a:stretch>
              <a:fillRect/>
            </a:stretch>
          </p:blipFill>
          <p:spPr bwMode="auto">
            <a:xfrm>
              <a:off x="4800" y="1824"/>
              <a:ext cx="1200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21" name="Rectangle 4">
              <a:extLst>
                <a:ext uri="{FF2B5EF4-FFF2-40B4-BE49-F238E27FC236}">
                  <a16:creationId xmlns:a16="http://schemas.microsoft.com/office/drawing/2014/main" id="{23BC4FAE-2915-A949-B770-5E04DFB713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1979"/>
              <a:ext cx="1200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it-IT" altLang="it-IT" sz="2133">
                <a:latin typeface="Tahoma" panose="020B0604030504040204" pitchFamily="34" charset="0"/>
                <a:ea typeface="Arial Unicode MS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956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2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2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2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2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2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2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2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2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2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23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2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2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52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23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52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52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52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523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52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52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52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523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52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52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52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523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52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52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52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523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52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52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52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523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52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52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800" decel="100000"/>
                                        <p:tgtEl>
                                          <p:spTgt spid="52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52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52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52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52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523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52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52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800" decel="100000"/>
                                        <p:tgtEl>
                                          <p:spTgt spid="52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523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52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52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16" grpId="0" animBg="1"/>
      <p:bldP spid="52317" grpId="0" animBg="1"/>
      <p:bldP spid="52318" grpId="0" animBg="1"/>
      <p:bldP spid="52319" grpId="0" animBg="1"/>
      <p:bldP spid="52320" grpId="0"/>
      <p:bldP spid="52321" grpId="0"/>
      <p:bldP spid="52322" grpId="0"/>
      <p:bldP spid="52323" grpId="0"/>
      <p:bldP spid="52324" grpId="0"/>
      <p:bldP spid="52325" grpId="0"/>
      <p:bldP spid="52326" grpId="0"/>
      <p:bldP spid="523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http://www.nasopercaso.it/wp-content/uploads/2009/11/1052D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2" y="115889"/>
            <a:ext cx="9170988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CasellaDiTesto 2"/>
          <p:cNvSpPr txBox="1">
            <a:spLocks noChangeArrowheads="1"/>
          </p:cNvSpPr>
          <p:nvPr/>
        </p:nvSpPr>
        <p:spPr bwMode="auto">
          <a:xfrm>
            <a:off x="1679576" y="2492376"/>
            <a:ext cx="72401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4000" b="1">
                <a:solidFill>
                  <a:srgbClr val="000090"/>
                </a:solidFill>
                <a:latin typeface="Calibri" charset="0"/>
                <a:cs typeface="Calibri" charset="0"/>
              </a:rPr>
              <a:t>La Realtime-PCR, un metodo con </a:t>
            </a:r>
          </a:p>
          <a:p>
            <a:pPr eaLnBrk="1" hangingPunct="1"/>
            <a:r>
              <a:rPr lang="it-IT" sz="4000" b="1">
                <a:solidFill>
                  <a:srgbClr val="000090"/>
                </a:solidFill>
                <a:latin typeface="Calibri" charset="0"/>
                <a:cs typeface="Calibri" charset="0"/>
              </a:rPr>
              <a:t>elevata sensibilità e specificità</a:t>
            </a:r>
          </a:p>
        </p:txBody>
      </p:sp>
    </p:spTree>
    <p:extLst>
      <p:ext uri="{BB962C8B-B14F-4D97-AF65-F5344CB8AC3E}">
        <p14:creationId xmlns:p14="http://schemas.microsoft.com/office/powerpoint/2010/main" val="2732173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1550988" y="3357563"/>
            <a:ext cx="6400800" cy="20875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3333CC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550988" y="1989139"/>
            <a:ext cx="6400800" cy="11525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3333CC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524000" y="620714"/>
            <a:ext cx="6400800" cy="11525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3333CC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255838" y="765176"/>
            <a:ext cx="3856184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 b="1" dirty="0">
                <a:solidFill>
                  <a:srgbClr val="3333CC"/>
                </a:solidFill>
                <a:latin typeface="Calibri"/>
                <a:cs typeface="Calibri"/>
              </a:rPr>
              <a:t>Anno 2013: Adulti</a:t>
            </a:r>
          </a:p>
          <a:p>
            <a:pPr>
              <a:defRPr/>
            </a:pPr>
            <a:r>
              <a:rPr lang="it-IT" sz="2800" b="1" dirty="0">
                <a:solidFill>
                  <a:srgbClr val="3333CC"/>
                </a:solidFill>
                <a:latin typeface="Calibri"/>
                <a:cs typeface="Calibri"/>
              </a:rPr>
              <a:t>		solo coltura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6351588" y="549276"/>
            <a:ext cx="161925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3333CC"/>
                </a:solidFill>
                <a:latin typeface="Calibri"/>
                <a:cs typeface="Calibri"/>
              </a:rPr>
              <a:t>14 casi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255838" y="1970089"/>
            <a:ext cx="3856184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 b="1" dirty="0">
                <a:solidFill>
                  <a:srgbClr val="3333CC"/>
                </a:solidFill>
                <a:latin typeface="Calibri"/>
                <a:cs typeface="Calibri"/>
              </a:rPr>
              <a:t>Anno 2014: Adulti </a:t>
            </a:r>
          </a:p>
          <a:p>
            <a:pPr>
              <a:defRPr/>
            </a:pPr>
            <a:r>
              <a:rPr lang="it-IT" sz="2800" b="1" dirty="0">
                <a:solidFill>
                  <a:srgbClr val="3333CC"/>
                </a:solidFill>
                <a:latin typeface="Calibri"/>
                <a:cs typeface="Calibri"/>
              </a:rPr>
              <a:t>		solo coltura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351588" y="1928814"/>
            <a:ext cx="161925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3333CC"/>
                </a:solidFill>
                <a:latin typeface="Calibri"/>
                <a:cs typeface="Calibri"/>
              </a:rPr>
              <a:t>13 casi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255838" y="3397251"/>
            <a:ext cx="3158878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 b="1" dirty="0">
                <a:solidFill>
                  <a:srgbClr val="3333CC"/>
                </a:solidFill>
                <a:latin typeface="Calibri"/>
                <a:cs typeface="Calibri"/>
              </a:rPr>
              <a:t>Anno 2015: Adulti </a:t>
            </a:r>
          </a:p>
          <a:p>
            <a:pPr>
              <a:defRPr/>
            </a:pPr>
            <a:r>
              <a:rPr lang="it-IT" sz="2800" b="1" dirty="0">
                <a:solidFill>
                  <a:srgbClr val="3333CC"/>
                </a:solidFill>
                <a:latin typeface="Calibri"/>
                <a:cs typeface="Calibri"/>
              </a:rPr>
              <a:t>		coltura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351588" y="3657601"/>
            <a:ext cx="161925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3333CC"/>
                </a:solidFill>
                <a:latin typeface="Calibri"/>
                <a:cs typeface="Calibri"/>
              </a:rPr>
              <a:t>11 casi</a:t>
            </a:r>
          </a:p>
        </p:txBody>
      </p:sp>
      <p:pic>
        <p:nvPicPr>
          <p:cNvPr id="35852" name="Immagin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4" y="476250"/>
            <a:ext cx="2713037" cy="22034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3193060" y="4508500"/>
            <a:ext cx="7474940" cy="1989138"/>
            <a:chOff x="1669060" y="4508500"/>
            <a:chExt cx="7474940" cy="1989138"/>
          </a:xfrm>
        </p:grpSpPr>
        <p:sp>
          <p:nvSpPr>
            <p:cNvPr id="8" name="CasellaDiTesto 7"/>
            <p:cNvSpPr txBox="1"/>
            <p:nvPr/>
          </p:nvSpPr>
          <p:spPr>
            <a:xfrm>
              <a:off x="1669060" y="4601610"/>
              <a:ext cx="1855897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800" b="1" dirty="0">
                  <a:solidFill>
                    <a:srgbClr val="3333CC"/>
                  </a:solidFill>
                  <a:latin typeface="Calibri"/>
                  <a:cs typeface="Calibri"/>
                </a:rPr>
                <a:t>molecolare</a:t>
              </a:r>
              <a:endParaRPr lang="it-IT" sz="2800" dirty="0">
                <a:solidFill>
                  <a:srgbClr val="3333CC"/>
                </a:solidFill>
              </a:endParaRP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4827588" y="4508500"/>
              <a:ext cx="1619103" cy="707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4000" b="1" dirty="0">
                  <a:solidFill>
                    <a:srgbClr val="3333CC"/>
                  </a:solidFill>
                  <a:latin typeface="Calibri"/>
                  <a:cs typeface="Calibri"/>
                </a:rPr>
                <a:t>38 casi</a:t>
              </a:r>
            </a:p>
          </p:txBody>
        </p:sp>
        <p:pic>
          <p:nvPicPr>
            <p:cNvPr id="35853" name="Picture 58" descr="Real-Time-PC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2538" y="4581525"/>
              <a:ext cx="2811462" cy="191611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1101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744135" y="115890"/>
            <a:ext cx="8832145" cy="93662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2" name="Gruppo 7"/>
          <p:cNvGrpSpPr>
            <a:grpSpLocks/>
          </p:cNvGrpSpPr>
          <p:nvPr/>
        </p:nvGrpSpPr>
        <p:grpSpPr bwMode="auto">
          <a:xfrm>
            <a:off x="1698981" y="857244"/>
            <a:ext cx="8969021" cy="3324241"/>
            <a:chOff x="196156" y="857920"/>
            <a:chExt cx="10090528" cy="3323704"/>
          </a:xfrm>
        </p:grpSpPr>
        <p:graphicFrame>
          <p:nvGraphicFramePr>
            <p:cNvPr id="2051" name="Grafico 1"/>
            <p:cNvGraphicFramePr>
              <a:graphicFrameLocks/>
            </p:cNvGraphicFramePr>
            <p:nvPr/>
          </p:nvGraphicFramePr>
          <p:xfrm>
            <a:off x="196156" y="857920"/>
            <a:ext cx="4682728" cy="33237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3" r:id="rId4" imgW="4682134" imgH="3322608" progId="Excel.Sheet.8">
                    <p:embed/>
                  </p:oleObj>
                </mc:Choice>
                <mc:Fallback>
                  <p:oleObj r:id="rId4" imgW="4682134" imgH="3322608" progId="Excel.Sheet.8">
                    <p:embed/>
                    <p:pic>
                      <p:nvPicPr>
                        <p:cNvPr id="2051" name="Grafico 1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156" y="857920"/>
                          <a:ext cx="4682728" cy="33237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58" name="CasellaDiTesto 2"/>
            <p:cNvSpPr txBox="1">
              <a:spLocks noChangeArrowheads="1"/>
            </p:cNvSpPr>
            <p:nvPr/>
          </p:nvSpPr>
          <p:spPr bwMode="auto">
            <a:xfrm>
              <a:off x="5215507" y="1196752"/>
              <a:ext cx="5071177" cy="2554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it-IT" sz="3200" b="1" dirty="0">
                  <a:solidFill>
                    <a:srgbClr val="0000CC"/>
                  </a:solidFill>
                  <a:latin typeface="Comic Sans MS" pitchFamily="66" charset="0"/>
                </a:rPr>
                <a:t>Su 107 campioni di sangue positivi in PCR, 26/107 </a:t>
              </a:r>
              <a:r>
                <a:rPr lang="it-IT" sz="3200" b="1" dirty="0">
                  <a:solidFill>
                    <a:srgbClr val="C00000"/>
                  </a:solidFill>
                  <a:latin typeface="Comic Sans MS" pitchFamily="66" charset="0"/>
                </a:rPr>
                <a:t>(24.3%) </a:t>
              </a:r>
              <a:r>
                <a:rPr lang="it-IT" sz="3200" b="1" dirty="0">
                  <a:solidFill>
                    <a:srgbClr val="0000CC"/>
                  </a:solidFill>
                  <a:latin typeface="Comic Sans MS" pitchFamily="66" charset="0"/>
                </a:rPr>
                <a:t>erano positivi anche in coltura</a:t>
              </a:r>
            </a:p>
          </p:txBody>
        </p:sp>
      </p:grpSp>
      <p:grpSp>
        <p:nvGrpSpPr>
          <p:cNvPr id="3" name="Gruppo 8"/>
          <p:cNvGrpSpPr>
            <a:grpSpLocks/>
          </p:cNvGrpSpPr>
          <p:nvPr/>
        </p:nvGrpSpPr>
        <p:grpSpPr bwMode="auto">
          <a:xfrm>
            <a:off x="1871134" y="3306781"/>
            <a:ext cx="8405991" cy="3541122"/>
            <a:chOff x="390972" y="3306192"/>
            <a:chExt cx="9456464" cy="3542295"/>
          </a:xfrm>
        </p:grpSpPr>
        <p:graphicFrame>
          <p:nvGraphicFramePr>
            <p:cNvPr id="2050" name="Grafico 3"/>
            <p:cNvGraphicFramePr>
              <a:graphicFrameLocks/>
            </p:cNvGraphicFramePr>
            <p:nvPr/>
          </p:nvGraphicFramePr>
          <p:xfrm>
            <a:off x="5164708" y="3306192"/>
            <a:ext cx="4682728" cy="33237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4" name="Foglio di lavoro" r:id="rId6" imgW="4682134" imgH="3328704" progId="Excel.Sheet.8">
                    <p:embed/>
                  </p:oleObj>
                </mc:Choice>
                <mc:Fallback>
                  <p:oleObj name="Foglio di lavoro" r:id="rId6" imgW="4682134" imgH="3328704" progId="Excel.Sheet.8">
                    <p:embed/>
                    <p:pic>
                      <p:nvPicPr>
                        <p:cNvPr id="2050" name="Grafico 3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64708" y="3306192"/>
                          <a:ext cx="4682728" cy="33237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57" name="CasellaDiTesto 4"/>
            <p:cNvSpPr txBox="1">
              <a:spLocks noChangeArrowheads="1"/>
            </p:cNvSpPr>
            <p:nvPr/>
          </p:nvSpPr>
          <p:spPr bwMode="auto">
            <a:xfrm>
              <a:off x="390972" y="4293096"/>
              <a:ext cx="4896543" cy="2555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3200" b="1" dirty="0">
                  <a:solidFill>
                    <a:srgbClr val="0000CC"/>
                  </a:solidFill>
                  <a:latin typeface="Comic Sans MS" pitchFamily="66" charset="0"/>
                </a:rPr>
                <a:t>Su 90 campioni di liquor positivi in PCR, 33/90 </a:t>
              </a:r>
              <a:r>
                <a:rPr lang="it-IT" sz="3200" b="1" dirty="0">
                  <a:solidFill>
                    <a:srgbClr val="C00000"/>
                  </a:solidFill>
                  <a:latin typeface="Comic Sans MS" pitchFamily="66" charset="0"/>
                </a:rPr>
                <a:t>(36.7%) </a:t>
              </a:r>
              <a:r>
                <a:rPr lang="it-IT" sz="3200" b="1" dirty="0">
                  <a:solidFill>
                    <a:srgbClr val="0000CC"/>
                  </a:solidFill>
                  <a:latin typeface="Comic Sans MS" pitchFamily="66" charset="0"/>
                </a:rPr>
                <a:t>erano positivi anche in coltura</a:t>
              </a:r>
            </a:p>
          </p:txBody>
        </p:sp>
      </p:grpSp>
      <p:sp>
        <p:nvSpPr>
          <p:cNvPr id="2055" name="CasellaDiTesto 5"/>
          <p:cNvSpPr txBox="1">
            <a:spLocks noChangeArrowheads="1"/>
          </p:cNvSpPr>
          <p:nvPr/>
        </p:nvSpPr>
        <p:spPr bwMode="auto">
          <a:xfrm>
            <a:off x="1871135" y="115889"/>
            <a:ext cx="75135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0000CC"/>
                </a:solidFill>
                <a:latin typeface="Comic Sans MS" pitchFamily="66" charset="0"/>
              </a:rPr>
              <a:t>Proporzione di infezioni meningococciche positivi anche in coltura </a:t>
            </a:r>
          </a:p>
          <a:p>
            <a:r>
              <a:rPr lang="it-IT" b="1">
                <a:solidFill>
                  <a:srgbClr val="C00000"/>
                </a:solidFill>
                <a:latin typeface="Comic Sans MS" pitchFamily="66" charset="0"/>
              </a:rPr>
              <a:t>(tutti i casi sono positivi in PCR)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967590" y="6413500"/>
            <a:ext cx="481318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b="1" i="1" dirty="0">
                <a:solidFill>
                  <a:srgbClr val="000090"/>
                </a:solidFill>
                <a:latin typeface="Comic Sans MS" pitchFamily="66" charset="0"/>
              </a:rPr>
              <a:t>Azzari, Moriondo, Resti,  EID 2016</a:t>
            </a:r>
          </a:p>
        </p:txBody>
      </p:sp>
    </p:spTree>
    <p:extLst>
      <p:ext uri="{BB962C8B-B14F-4D97-AF65-F5344CB8AC3E}">
        <p14:creationId xmlns:p14="http://schemas.microsoft.com/office/powerpoint/2010/main" val="203506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CasellaDiTesto 1"/>
          <p:cNvSpPr txBox="1">
            <a:spLocks noChangeArrowheads="1"/>
          </p:cNvSpPr>
          <p:nvPr/>
        </p:nvSpPr>
        <p:spPr bwMode="auto">
          <a:xfrm>
            <a:off x="1808164" y="188913"/>
            <a:ext cx="876874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3200" b="1">
                <a:solidFill>
                  <a:srgbClr val="002060"/>
                </a:solidFill>
                <a:latin typeface="Tahoma" charset="0"/>
                <a:cs typeface="Tahoma" charset="0"/>
              </a:rPr>
              <a:t>Di quanto la coltura sottostima il numero </a:t>
            </a:r>
          </a:p>
          <a:p>
            <a:pPr eaLnBrk="1" hangingPunct="1"/>
            <a:r>
              <a:rPr lang="it-IT" sz="3200" b="1">
                <a:solidFill>
                  <a:srgbClr val="002060"/>
                </a:solidFill>
                <a:latin typeface="Tahoma" charset="0"/>
                <a:cs typeface="Tahoma" charset="0"/>
              </a:rPr>
              <a:t>delle infezioni meningococciche?</a:t>
            </a:r>
          </a:p>
        </p:txBody>
      </p:sp>
      <p:graphicFrame>
        <p:nvGraphicFramePr>
          <p:cNvPr id="6" name="Tabella 5"/>
          <p:cNvGraphicFramePr>
            <a:graphicFrameLocks noGrp="1"/>
          </p:cNvGraphicFramePr>
          <p:nvPr/>
        </p:nvGraphicFramePr>
        <p:xfrm>
          <a:off x="1871664" y="1512889"/>
          <a:ext cx="8512175" cy="4467313"/>
        </p:xfrm>
        <a:graphic>
          <a:graphicData uri="http://schemas.openxmlformats.org/drawingml/2006/table">
            <a:tbl>
              <a:tblPr/>
              <a:tblGrid>
                <a:gridCol w="851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362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charset="0"/>
                          <a:ea typeface="ＭＳ Ｐゴシック" charset="0"/>
                          <a:cs typeface="Tahoma" charset="0"/>
                        </a:rPr>
                        <a:t>Nel sangue il fattore di sottostima è  </a:t>
                      </a:r>
                      <a:r>
                        <a:rPr kumimoji="0" lang="it-IT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Tahoma" charset="0"/>
                        </a:rPr>
                        <a:t>3,57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280" marR="81280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19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charset="0"/>
                          <a:ea typeface="ＭＳ Ｐゴシック" charset="0"/>
                          <a:cs typeface="Tahoma" charset="0"/>
                        </a:rPr>
                        <a:t>Nel liquor il fattore di sottostima è   </a:t>
                      </a:r>
                      <a:r>
                        <a:rPr kumimoji="0" lang="it-IT" sz="4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Tahoma" charset="0"/>
                        </a:rPr>
                        <a:t>2,71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280" marR="81280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280" marR="81280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19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charset="0"/>
                          <a:ea typeface="ＭＳ Ｐゴシック" charset="0"/>
                          <a:cs typeface="Tahoma" charset="0"/>
                        </a:rPr>
                        <a:t>Nel complesso il fattore è   </a:t>
                      </a:r>
                      <a:r>
                        <a:rPr kumimoji="0" lang="it-IT" sz="4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Tahoma" charset="0"/>
                        </a:rPr>
                        <a:t>3,33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280" marR="81280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129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280" marR="81280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Rettangolo 7"/>
          <p:cNvSpPr/>
          <p:nvPr/>
        </p:nvSpPr>
        <p:spPr>
          <a:xfrm>
            <a:off x="1871664" y="1484314"/>
            <a:ext cx="8575675" cy="4465637"/>
          </a:xfrm>
          <a:prstGeom prst="rect">
            <a:avLst/>
          </a:prstGeom>
          <a:noFill/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1761" name="CasellaDiTesto 4"/>
          <p:cNvSpPr txBox="1">
            <a:spLocks noChangeArrowheads="1"/>
          </p:cNvSpPr>
          <p:nvPr/>
        </p:nvSpPr>
        <p:spPr bwMode="auto">
          <a:xfrm>
            <a:off x="5646739" y="6165850"/>
            <a:ext cx="3228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>
                <a:latin typeface="Tahoma" charset="0"/>
                <a:cs typeface="Tahoma" charset="0"/>
              </a:rPr>
              <a:t>Azzari et al., Vaccine 2013</a:t>
            </a:r>
          </a:p>
        </p:txBody>
      </p:sp>
    </p:spTree>
    <p:extLst>
      <p:ext uri="{BB962C8B-B14F-4D97-AF65-F5344CB8AC3E}">
        <p14:creationId xmlns:p14="http://schemas.microsoft.com/office/powerpoint/2010/main" val="1476811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00078" y="313150"/>
            <a:ext cx="96341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           EZIOLOGIA: </a:t>
            </a:r>
            <a:r>
              <a:rPr lang="en-GB" sz="4400" dirty="0" err="1"/>
              <a:t>batteri</a:t>
            </a:r>
            <a:r>
              <a:rPr lang="en-GB" sz="4400" dirty="0"/>
              <a:t> con la </a:t>
            </a:r>
            <a:r>
              <a:rPr lang="en-GB" sz="4400" dirty="0" err="1"/>
              <a:t>capsula</a:t>
            </a:r>
            <a:endParaRPr lang="en-GB" sz="4400" dirty="0"/>
          </a:p>
        </p:txBody>
      </p:sp>
      <p:sp>
        <p:nvSpPr>
          <p:cNvPr id="3" name="Rettangolo arrotondato 2"/>
          <p:cNvSpPr/>
          <p:nvPr/>
        </p:nvSpPr>
        <p:spPr>
          <a:xfrm>
            <a:off x="4935873" y="1409925"/>
            <a:ext cx="6096000" cy="153233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GB" sz="2800" i="1" dirty="0">
                <a:latin typeface="+mj-lt"/>
              </a:rPr>
              <a:t>Haemophilus </a:t>
            </a:r>
            <a:r>
              <a:rPr lang="en-GB" sz="2800" i="1" dirty="0" err="1">
                <a:latin typeface="+mj-lt"/>
              </a:rPr>
              <a:t>influenzae</a:t>
            </a:r>
            <a:r>
              <a:rPr lang="en-GB" sz="2800" i="1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tipo</a:t>
            </a:r>
            <a:r>
              <a:rPr lang="en-GB" sz="2800" dirty="0">
                <a:latin typeface="+mj-lt"/>
              </a:rPr>
              <a:t> B, </a:t>
            </a:r>
            <a:r>
              <a:rPr lang="en-GB" sz="2800" dirty="0" err="1">
                <a:latin typeface="+mj-lt"/>
              </a:rPr>
              <a:t>coccobacillo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pleomorfo</a:t>
            </a:r>
            <a:r>
              <a:rPr lang="en-GB" sz="2800" dirty="0">
                <a:latin typeface="+mj-lt"/>
              </a:rPr>
              <a:t> Gram </a:t>
            </a:r>
            <a:r>
              <a:rPr lang="en-GB" sz="2800" dirty="0" err="1">
                <a:latin typeface="+mj-lt"/>
              </a:rPr>
              <a:t>negativo</a:t>
            </a:r>
            <a:endParaRPr lang="en-GB" sz="2800" dirty="0">
              <a:latin typeface="+mj-lt"/>
            </a:endParaRPr>
          </a:p>
          <a:p>
            <a:pPr algn="ctr"/>
            <a:r>
              <a:rPr lang="en-GB" sz="2800" dirty="0"/>
              <a:t>3 </a:t>
            </a:r>
            <a:r>
              <a:rPr lang="en-GB" sz="2800" dirty="0" err="1"/>
              <a:t>mesi</a:t>
            </a:r>
            <a:r>
              <a:rPr lang="en-GB" sz="2800" dirty="0"/>
              <a:t>  - 3 </a:t>
            </a:r>
            <a:r>
              <a:rPr lang="en-GB" sz="2800" dirty="0" err="1"/>
              <a:t>anni</a:t>
            </a:r>
            <a:r>
              <a:rPr lang="en-GB" sz="2800" dirty="0"/>
              <a:t> di vita</a:t>
            </a:r>
            <a:endParaRPr lang="en-GB" sz="2800" dirty="0">
              <a:latin typeface="+mj-lt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4935873" y="3269593"/>
            <a:ext cx="6096000" cy="153233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GB" sz="2800" i="1" dirty="0" err="1">
                <a:latin typeface="+mj-lt"/>
              </a:rPr>
              <a:t>Stretococcus</a:t>
            </a:r>
            <a:r>
              <a:rPr lang="en-GB" sz="2800" i="1" dirty="0">
                <a:latin typeface="+mj-lt"/>
              </a:rPr>
              <a:t> pneumoniae </a:t>
            </a:r>
            <a:r>
              <a:rPr lang="en-GB" sz="2800" dirty="0">
                <a:latin typeface="+mj-lt"/>
              </a:rPr>
              <a:t>(90 </a:t>
            </a:r>
            <a:r>
              <a:rPr lang="en-GB" sz="2800" dirty="0" err="1">
                <a:latin typeface="+mj-lt"/>
              </a:rPr>
              <a:t>sierotipi</a:t>
            </a:r>
            <a:r>
              <a:rPr lang="en-GB" sz="2800" dirty="0">
                <a:latin typeface="+mj-lt"/>
              </a:rPr>
              <a:t>), </a:t>
            </a:r>
          </a:p>
          <a:p>
            <a:pPr algn="ctr"/>
            <a:r>
              <a:rPr lang="en-GB" sz="2800" dirty="0" err="1">
                <a:latin typeface="+mj-lt"/>
              </a:rPr>
              <a:t>Diplococco</a:t>
            </a:r>
            <a:r>
              <a:rPr lang="en-GB" sz="2800" dirty="0">
                <a:latin typeface="+mj-lt"/>
              </a:rPr>
              <a:t> gram </a:t>
            </a:r>
            <a:r>
              <a:rPr lang="en-GB" sz="2800" dirty="0" err="1">
                <a:latin typeface="+mj-lt"/>
              </a:rPr>
              <a:t>positivo</a:t>
            </a:r>
            <a:endParaRPr lang="en-GB" sz="2800" dirty="0">
              <a:latin typeface="+mj-lt"/>
            </a:endParaRPr>
          </a:p>
          <a:p>
            <a:pPr algn="ctr"/>
            <a:r>
              <a:rPr lang="en-GB" sz="2800" b="1" dirty="0" err="1">
                <a:latin typeface="+mj-lt"/>
              </a:rPr>
              <a:t>Primi</a:t>
            </a:r>
            <a:r>
              <a:rPr lang="en-GB" sz="2800" b="1" dirty="0">
                <a:latin typeface="+mj-lt"/>
              </a:rPr>
              <a:t> 3 </a:t>
            </a:r>
            <a:r>
              <a:rPr lang="en-GB" sz="2800" b="1" dirty="0" err="1">
                <a:latin typeface="+mj-lt"/>
              </a:rPr>
              <a:t>anni</a:t>
            </a:r>
            <a:r>
              <a:rPr lang="en-GB" sz="2800" b="1" dirty="0">
                <a:latin typeface="+mj-lt"/>
              </a:rPr>
              <a:t> di vita, </a:t>
            </a:r>
            <a:r>
              <a:rPr lang="en-GB" sz="2800" b="1" dirty="0" err="1">
                <a:latin typeface="+mj-lt"/>
              </a:rPr>
              <a:t>anziano</a:t>
            </a:r>
            <a:r>
              <a:rPr lang="en-GB" sz="2800" b="1" dirty="0">
                <a:latin typeface="+mj-lt"/>
              </a:rPr>
              <a:t> </a:t>
            </a:r>
            <a:r>
              <a:rPr lang="en-GB" sz="2800" b="1" i="1" dirty="0">
                <a:latin typeface="+mj-lt"/>
              </a:rPr>
              <a:t> </a:t>
            </a:r>
          </a:p>
        </p:txBody>
      </p:sp>
      <p:sp>
        <p:nvSpPr>
          <p:cNvPr id="5" name="Rettangolo arrotondato 4"/>
          <p:cNvSpPr/>
          <p:nvPr/>
        </p:nvSpPr>
        <p:spPr>
          <a:xfrm>
            <a:off x="4935873" y="5042424"/>
            <a:ext cx="6096000" cy="153233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GB" sz="2800" i="1" dirty="0">
                <a:latin typeface="+mj-lt"/>
              </a:rPr>
              <a:t>Neisseria </a:t>
            </a:r>
            <a:r>
              <a:rPr lang="en-GB" sz="2800" i="1" dirty="0" err="1">
                <a:latin typeface="+mj-lt"/>
              </a:rPr>
              <a:t>meningitidis</a:t>
            </a:r>
            <a:r>
              <a:rPr lang="en-GB" sz="2800" i="1" dirty="0">
                <a:latin typeface="+mj-lt"/>
              </a:rPr>
              <a:t> </a:t>
            </a:r>
            <a:r>
              <a:rPr lang="en-GB" sz="2800" dirty="0">
                <a:latin typeface="+mj-lt"/>
              </a:rPr>
              <a:t>(</a:t>
            </a:r>
            <a:r>
              <a:rPr lang="en-GB" sz="2800" dirty="0" err="1">
                <a:latin typeface="+mj-lt"/>
              </a:rPr>
              <a:t>tipo</a:t>
            </a:r>
            <a:r>
              <a:rPr lang="en-GB" sz="2800" dirty="0">
                <a:latin typeface="+mj-lt"/>
              </a:rPr>
              <a:t> ABCWY )</a:t>
            </a:r>
          </a:p>
          <a:p>
            <a:pPr algn="ctr"/>
            <a:r>
              <a:rPr lang="en-GB" sz="2800" dirty="0">
                <a:latin typeface="+mj-lt"/>
              </a:rPr>
              <a:t>Gram </a:t>
            </a:r>
            <a:r>
              <a:rPr lang="en-GB" sz="2800" dirty="0" err="1">
                <a:latin typeface="+mj-lt"/>
              </a:rPr>
              <a:t>negativo</a:t>
            </a:r>
            <a:endParaRPr lang="en-GB" sz="2800" dirty="0">
              <a:latin typeface="+mj-lt"/>
            </a:endParaRPr>
          </a:p>
          <a:p>
            <a:pPr algn="ctr"/>
            <a:r>
              <a:rPr lang="en-GB" sz="2800" b="1" dirty="0">
                <a:latin typeface="+mj-lt"/>
              </a:rPr>
              <a:t>Primo anno di vita e </a:t>
            </a:r>
            <a:r>
              <a:rPr lang="en-GB" sz="2800" b="1" dirty="0" err="1">
                <a:latin typeface="+mj-lt"/>
              </a:rPr>
              <a:t>adolescente</a:t>
            </a:r>
            <a:endParaRPr lang="en-GB" sz="2800" b="1" dirty="0">
              <a:latin typeface="+mj-lt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78" y="1100102"/>
            <a:ext cx="3221372" cy="184215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614" y="3269593"/>
            <a:ext cx="3416300" cy="153233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614" y="5007954"/>
            <a:ext cx="3318836" cy="156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49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1524000" y="1185334"/>
            <a:ext cx="9144000" cy="1512888"/>
            <a:chOff x="0" y="5229200"/>
            <a:chExt cx="10287000" cy="1512168"/>
          </a:xfrm>
        </p:grpSpPr>
        <p:pic>
          <p:nvPicPr>
            <p:cNvPr id="3" name="Immagine 5" descr="Schermata 2016-03-12 alle 00.32.2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46676"/>
              <a:ext cx="10287000" cy="149469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asellaDiTesto 3"/>
            <p:cNvSpPr txBox="1"/>
            <p:nvPr/>
          </p:nvSpPr>
          <p:spPr>
            <a:xfrm>
              <a:off x="8888612" y="5229200"/>
              <a:ext cx="1209079" cy="3697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dirty="0">
                  <a:solidFill>
                    <a:srgbClr val="0000CC"/>
                  </a:solidFill>
                  <a:latin typeface="Calibri"/>
                  <a:cs typeface="Calibri"/>
                </a:rPr>
                <a:t>EID, 2016</a:t>
              </a:r>
            </a:p>
          </p:txBody>
        </p:sp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2" y="1"/>
            <a:ext cx="4952999" cy="119343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773334" y="296333"/>
            <a:ext cx="365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Emerg</a:t>
            </a:r>
            <a:r>
              <a:rPr lang="it-IT" dirty="0"/>
              <a:t> </a:t>
            </a:r>
            <a:r>
              <a:rPr lang="it-IT" dirty="0" err="1"/>
              <a:t>Infect</a:t>
            </a:r>
            <a:r>
              <a:rPr lang="it-IT" dirty="0"/>
              <a:t> </a:t>
            </a:r>
            <a:r>
              <a:rPr lang="it-IT" dirty="0" err="1"/>
              <a:t>Dis</a:t>
            </a:r>
            <a:r>
              <a:rPr lang="it-IT" dirty="0"/>
              <a:t> 2016; 22(3): 469-75 </a:t>
            </a:r>
          </a:p>
        </p:txBody>
      </p:sp>
      <p:graphicFrame>
        <p:nvGraphicFramePr>
          <p:cNvPr id="8" name="Grafico 7"/>
          <p:cNvGraphicFramePr/>
          <p:nvPr/>
        </p:nvGraphicFramePr>
        <p:xfrm>
          <a:off x="1693335" y="2712334"/>
          <a:ext cx="2963333" cy="3454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CasellaDiTesto 8"/>
          <p:cNvSpPr txBox="1"/>
          <p:nvPr/>
        </p:nvSpPr>
        <p:spPr>
          <a:xfrm rot="16200000">
            <a:off x="1167990" y="4245001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sensibilità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731503" y="5932695"/>
            <a:ext cx="595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PCR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426355" y="5932695"/>
            <a:ext cx="920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coltura</a:t>
            </a:r>
          </a:p>
        </p:txBody>
      </p:sp>
      <p:graphicFrame>
        <p:nvGraphicFramePr>
          <p:cNvPr id="12" name="Grafico 11"/>
          <p:cNvGraphicFramePr/>
          <p:nvPr/>
        </p:nvGraphicFramePr>
        <p:xfrm>
          <a:off x="5542846" y="2712334"/>
          <a:ext cx="2963333" cy="3454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CasellaDiTesto 12"/>
          <p:cNvSpPr txBox="1"/>
          <p:nvPr/>
        </p:nvSpPr>
        <p:spPr>
          <a:xfrm>
            <a:off x="6369347" y="5932695"/>
            <a:ext cx="595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PCR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7064199" y="5932695"/>
            <a:ext cx="920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coltura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2966270" y="6262251"/>
            <a:ext cx="631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CSF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6586206" y="6234029"/>
            <a:ext cx="1094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Sangue</a:t>
            </a:r>
          </a:p>
        </p:txBody>
      </p:sp>
    </p:spTree>
    <p:extLst>
      <p:ext uri="{BB962C8B-B14F-4D97-AF65-F5344CB8AC3E}">
        <p14:creationId xmlns:p14="http://schemas.microsoft.com/office/powerpoint/2010/main" val="355533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D58C61-3737-554E-9793-FCE837A36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vantaggi di avere una diagnosi sensibile e specifica: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2990C92-F4ED-2D43-878A-8E2D02AAAB95}"/>
              </a:ext>
            </a:extLst>
          </p:cNvPr>
          <p:cNvSpPr txBox="1"/>
          <p:nvPr/>
        </p:nvSpPr>
        <p:spPr>
          <a:xfrm>
            <a:off x="838200" y="2161309"/>
            <a:ext cx="996834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4400" dirty="0"/>
              <a:t>Ci permette di fare la giusta terapia</a:t>
            </a:r>
          </a:p>
          <a:p>
            <a:pPr marL="285750" indent="-285750">
              <a:buFontTx/>
              <a:buChar char="-"/>
            </a:pPr>
            <a:r>
              <a:rPr lang="it-IT" sz="4400" dirty="0"/>
              <a:t>Ci permette di fare la giusta profilassi</a:t>
            </a:r>
          </a:p>
          <a:p>
            <a:pPr marL="285750" indent="-285750">
              <a:buFontTx/>
              <a:buChar char="-"/>
            </a:pPr>
            <a:r>
              <a:rPr lang="it-IT" sz="4400" dirty="0"/>
              <a:t>Ci permette di capire qual è la corretta epidemiologia del </a:t>
            </a:r>
            <a:r>
              <a:rPr lang="it-IT" sz="4400" dirty="0" err="1"/>
              <a:t>menningococo</a:t>
            </a:r>
            <a:r>
              <a:rPr lang="it-IT" sz="4400" dirty="0"/>
              <a:t> o di altri patogeni</a:t>
            </a:r>
          </a:p>
        </p:txBody>
      </p:sp>
    </p:spTree>
    <p:extLst>
      <p:ext uri="{BB962C8B-B14F-4D97-AF65-F5344CB8AC3E}">
        <p14:creationId xmlns:p14="http://schemas.microsoft.com/office/powerpoint/2010/main" val="3613222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00078" y="313150"/>
            <a:ext cx="96341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TERAPIA</a:t>
            </a:r>
          </a:p>
        </p:txBody>
      </p:sp>
      <p:sp>
        <p:nvSpPr>
          <p:cNvPr id="3" name="Rettangolo arrotondato 2"/>
          <p:cNvSpPr/>
          <p:nvPr/>
        </p:nvSpPr>
        <p:spPr>
          <a:xfrm>
            <a:off x="800078" y="1551399"/>
            <a:ext cx="6425314" cy="153233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800" dirty="0">
                <a:latin typeface="+mj-lt"/>
              </a:rPr>
              <a:t>ANTIBIOTICO PENICILLINA O CEFTRIAXONE O SIMILARI PER 7-10 gg in relazione alla eziologia </a:t>
            </a:r>
            <a:r>
              <a:rPr lang="it-IT" sz="2800">
                <a:latin typeface="+mj-lt"/>
              </a:rPr>
              <a:t>più frequente per età</a:t>
            </a:r>
            <a:endParaRPr lang="it-IT" sz="2800" dirty="0">
              <a:latin typeface="+mj-lt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800078" y="4675599"/>
            <a:ext cx="6425314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800" dirty="0">
                <a:latin typeface="+mj-lt"/>
              </a:rPr>
              <a:t>Terapia di supporto</a:t>
            </a:r>
          </a:p>
        </p:txBody>
      </p:sp>
      <p:sp>
        <p:nvSpPr>
          <p:cNvPr id="5" name="Croce 4"/>
          <p:cNvSpPr/>
          <p:nvPr/>
        </p:nvSpPr>
        <p:spPr>
          <a:xfrm>
            <a:off x="3429000" y="3362041"/>
            <a:ext cx="1066800" cy="1209959"/>
          </a:xfrm>
          <a:prstGeom prst="plus">
            <a:avLst>
              <a:gd name="adj" fmla="val 357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050" y="2640940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348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00078" y="313150"/>
            <a:ext cx="96341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PROFILASSI</a:t>
            </a:r>
          </a:p>
        </p:txBody>
      </p:sp>
      <p:sp>
        <p:nvSpPr>
          <p:cNvPr id="3" name="Rettangolo arrotondato 2"/>
          <p:cNvSpPr/>
          <p:nvPr/>
        </p:nvSpPr>
        <p:spPr>
          <a:xfrm>
            <a:off x="2404473" y="1753268"/>
            <a:ext cx="6425314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800" dirty="0">
                <a:latin typeface="+mj-lt"/>
              </a:rPr>
              <a:t>RIFAMPICINA O CEFTRIAXONE PER HIB</a:t>
            </a:r>
          </a:p>
        </p:txBody>
      </p:sp>
      <p:sp>
        <p:nvSpPr>
          <p:cNvPr id="4" name="Rettangolo arrotondato 3"/>
          <p:cNvSpPr/>
          <p:nvPr/>
        </p:nvSpPr>
        <p:spPr>
          <a:xfrm>
            <a:off x="2404473" y="4675598"/>
            <a:ext cx="6425314" cy="153233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800" dirty="0">
                <a:latin typeface="+mj-lt"/>
              </a:rPr>
              <a:t>CEFTRIAXONE MONODOSE O CHINOLONICO (PER ADULTO) PER MENINGOCOCCO</a:t>
            </a:r>
          </a:p>
        </p:txBody>
      </p:sp>
      <p:sp>
        <p:nvSpPr>
          <p:cNvPr id="5" name="Croce 4"/>
          <p:cNvSpPr/>
          <p:nvPr/>
        </p:nvSpPr>
        <p:spPr>
          <a:xfrm>
            <a:off x="5083730" y="2797997"/>
            <a:ext cx="1066800" cy="1209959"/>
          </a:xfrm>
          <a:prstGeom prst="plus">
            <a:avLst>
              <a:gd name="adj" fmla="val 357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2064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00039" y="88629"/>
            <a:ext cx="113919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 err="1"/>
              <a:t>Tutte</a:t>
            </a:r>
            <a:r>
              <a:rPr lang="en-GB" sz="4400" dirty="0"/>
              <a:t> le </a:t>
            </a:r>
            <a:r>
              <a:rPr lang="en-GB" sz="4400" dirty="0" err="1"/>
              <a:t>meningiti</a:t>
            </a:r>
            <a:r>
              <a:rPr lang="en-GB" sz="4400" dirty="0"/>
              <a:t> </a:t>
            </a:r>
            <a:r>
              <a:rPr lang="en-GB" sz="4400" dirty="0" err="1"/>
              <a:t>batteriche</a:t>
            </a:r>
            <a:r>
              <a:rPr lang="en-GB" sz="4400" dirty="0"/>
              <a:t> </a:t>
            </a:r>
            <a:r>
              <a:rPr lang="en-GB" sz="4400" dirty="0" err="1"/>
              <a:t>hanno</a:t>
            </a:r>
            <a:r>
              <a:rPr lang="en-GB" sz="4400" dirty="0"/>
              <a:t> un VACCINO!</a:t>
            </a:r>
          </a:p>
        </p:txBody>
      </p:sp>
      <p:sp>
        <p:nvSpPr>
          <p:cNvPr id="3" name="Rettangolo arrotondato 2"/>
          <p:cNvSpPr/>
          <p:nvPr/>
        </p:nvSpPr>
        <p:spPr>
          <a:xfrm>
            <a:off x="4309473" y="1723155"/>
            <a:ext cx="6853826" cy="10556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800" dirty="0">
                <a:latin typeface="+mj-lt"/>
              </a:rPr>
              <a:t>ESAVALENTE (III dosi 2m, 5m, 12m) contiene anti </a:t>
            </a:r>
            <a:r>
              <a:rPr lang="it-IT" sz="2800" i="1" dirty="0" err="1">
                <a:latin typeface="+mj-lt"/>
              </a:rPr>
              <a:t>Haemophilus</a:t>
            </a:r>
            <a:r>
              <a:rPr lang="it-IT" sz="2800" i="1" dirty="0">
                <a:latin typeface="+mj-lt"/>
              </a:rPr>
              <a:t> </a:t>
            </a:r>
            <a:r>
              <a:rPr lang="it-IT" sz="2800" i="1" dirty="0" err="1">
                <a:latin typeface="+mj-lt"/>
              </a:rPr>
              <a:t>influenzae</a:t>
            </a:r>
            <a:endParaRPr lang="it-IT" sz="2800" i="1" dirty="0">
              <a:latin typeface="+mj-lt"/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4309473" y="4741299"/>
            <a:ext cx="6853827" cy="1753813"/>
            <a:chOff x="2747372" y="4931799"/>
            <a:chExt cx="6853827" cy="1753813"/>
          </a:xfrm>
        </p:grpSpPr>
        <p:sp>
          <p:nvSpPr>
            <p:cNvPr id="4" name="Rettangolo arrotondato 3"/>
            <p:cNvSpPr/>
            <p:nvPr/>
          </p:nvSpPr>
          <p:spPr>
            <a:xfrm>
              <a:off x="2747372" y="4931799"/>
              <a:ext cx="6853826" cy="1055608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it-IT" sz="2800" dirty="0">
                  <a:latin typeface="+mj-lt"/>
                </a:rPr>
                <a:t>ANTI MENINGOCOCCO C (o ACWY): &gt;12m </a:t>
              </a:r>
              <a:r>
                <a:rPr lang="it-IT" sz="2800">
                  <a:latin typeface="+mj-lt"/>
                </a:rPr>
                <a:t>e adolescenza</a:t>
              </a:r>
              <a:endParaRPr lang="it-IT" sz="2800" dirty="0">
                <a:latin typeface="+mj-lt"/>
              </a:endParaRPr>
            </a:p>
          </p:txBody>
        </p:sp>
        <p:sp>
          <p:nvSpPr>
            <p:cNvPr id="6" name="Rettangolo arrotondato 5"/>
            <p:cNvSpPr/>
            <p:nvPr/>
          </p:nvSpPr>
          <p:spPr>
            <a:xfrm>
              <a:off x="2747373" y="6089563"/>
              <a:ext cx="6853826" cy="59604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it-IT" sz="2800" dirty="0">
                  <a:latin typeface="+mj-lt"/>
                </a:rPr>
                <a:t>ANTI MENINGOCOCCO B (lattante)</a:t>
              </a:r>
            </a:p>
          </p:txBody>
        </p:sp>
      </p:grpSp>
      <p:sp>
        <p:nvSpPr>
          <p:cNvPr id="7" name="Rettangolo arrotondato 6"/>
          <p:cNvSpPr/>
          <p:nvPr/>
        </p:nvSpPr>
        <p:spPr>
          <a:xfrm>
            <a:off x="4309473" y="3253136"/>
            <a:ext cx="6853827" cy="10556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800" dirty="0">
                <a:latin typeface="+mj-lt"/>
              </a:rPr>
              <a:t>ANTI PNEUMOCOCCO 13 valente (III dosi</a:t>
            </a:r>
            <a:r>
              <a:rPr lang="it-IT" sz="2800" dirty="0"/>
              <a:t> 2m, 5m, 12m</a:t>
            </a:r>
            <a:r>
              <a:rPr lang="it-IT" sz="2800" dirty="0">
                <a:latin typeface="+mj-lt"/>
              </a:rPr>
              <a:t>)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78" y="1100102"/>
            <a:ext cx="3221372" cy="184215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14" y="3269593"/>
            <a:ext cx="3416300" cy="103915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614" y="4792807"/>
            <a:ext cx="3318836" cy="156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807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Immagine 7">
            <a:extLst>
              <a:ext uri="{FF2B5EF4-FFF2-40B4-BE49-F238E27FC236}">
                <a16:creationId xmlns:a16="http://schemas.microsoft.com/office/drawing/2014/main" id="{7D5671FE-F694-EB41-9DDA-A4788D0FC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1"/>
          <a:stretch>
            <a:fillRect/>
          </a:stretch>
        </p:blipFill>
        <p:spPr bwMode="auto">
          <a:xfrm>
            <a:off x="2238375" y="595314"/>
            <a:ext cx="7715250" cy="477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2556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C9D884F-51C5-5140-9BF9-BFE21FE81A1C}"/>
              </a:ext>
            </a:extLst>
          </p:cNvPr>
          <p:cNvSpPr/>
          <p:nvPr/>
        </p:nvSpPr>
        <p:spPr>
          <a:xfrm>
            <a:off x="1378226" y="2028616"/>
            <a:ext cx="943554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i="1" dirty="0"/>
              <a:t>Il processo diagnostico è un processo imperfetto che conduce ad una </a:t>
            </a:r>
            <a:r>
              <a:rPr lang="it-IT" sz="4400" i="1" dirty="0" err="1"/>
              <a:t>probabilita</a:t>
            </a:r>
            <a:r>
              <a:rPr lang="it-IT" sz="4400" i="1" dirty="0"/>
              <a:t>̀ di malattia, piuttosto che alla certezza …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856508C-035B-0B4A-87CE-F659ADA441EB}"/>
              </a:ext>
            </a:extLst>
          </p:cNvPr>
          <p:cNvSpPr/>
          <p:nvPr/>
        </p:nvSpPr>
        <p:spPr>
          <a:xfrm>
            <a:off x="4055165" y="6488668"/>
            <a:ext cx="80043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>
                    <a:lumMod val="65000"/>
                  </a:schemeClr>
                </a:solidFill>
                <a:latin typeface="Times" pitchFamily="2" charset="0"/>
              </a:rPr>
              <a:t>(</a:t>
            </a:r>
            <a:r>
              <a:rPr lang="it-IT" dirty="0" err="1">
                <a:solidFill>
                  <a:schemeClr val="bg1">
                    <a:lumMod val="65000"/>
                  </a:schemeClr>
                </a:solidFill>
                <a:latin typeface="Times" pitchFamily="2" charset="0"/>
              </a:rPr>
              <a:t>F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  <a:latin typeface="Times" pitchFamily="2" charset="0"/>
              </a:rPr>
              <a:t>. di Orio - Elementi di Metodologia Epidemiologica Clinica - </a:t>
            </a:r>
            <a:r>
              <a:rPr lang="it-IT" dirty="0" err="1">
                <a:solidFill>
                  <a:schemeClr val="bg1">
                    <a:lumMod val="65000"/>
                  </a:schemeClr>
                </a:solidFill>
                <a:latin typeface="Times" pitchFamily="2" charset="0"/>
              </a:rPr>
              <a:t>Piccin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  <a:latin typeface="Times" pitchFamily="2" charset="0"/>
              </a:rPr>
              <a:t>, 1994) 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479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800078" y="313150"/>
            <a:ext cx="96341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           FISIOPATOLOGIA</a:t>
            </a:r>
          </a:p>
        </p:txBody>
      </p:sp>
      <p:sp>
        <p:nvSpPr>
          <p:cNvPr id="4" name="Rettangolo arrotondato 3"/>
          <p:cNvSpPr/>
          <p:nvPr/>
        </p:nvSpPr>
        <p:spPr>
          <a:xfrm>
            <a:off x="155540" y="1508214"/>
            <a:ext cx="5165058" cy="296251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La meningite fa seguito in generale all'invasione del torrente sanguigno da parte dell'agente infettivo, che ha colonizzato le superfici mucose delle vie aeree superiori. </a:t>
            </a:r>
            <a:endParaRPr lang="en-GB" sz="2800" dirty="0"/>
          </a:p>
        </p:txBody>
      </p:sp>
      <p:sp>
        <p:nvSpPr>
          <p:cNvPr id="5" name="Rettangolo arrotondato 4"/>
          <p:cNvSpPr/>
          <p:nvPr/>
        </p:nvSpPr>
        <p:spPr>
          <a:xfrm>
            <a:off x="6789481" y="1478548"/>
            <a:ext cx="5165058" cy="296251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800" dirty="0"/>
              <a:t>Successivamente il microrganismo supera la barriera </a:t>
            </a:r>
            <a:r>
              <a:rPr lang="it-IT" sz="2800" dirty="0" err="1"/>
              <a:t>emato</a:t>
            </a:r>
            <a:r>
              <a:rPr lang="it-IT" sz="2800" dirty="0"/>
              <a:t>-cerebrale (a livello dei plessi coroidei e dei capillari cerebrali) e raggiunge lo spazio subaracnoideo.</a:t>
            </a:r>
            <a:endParaRPr lang="en-GB" sz="2800" dirty="0"/>
          </a:p>
        </p:txBody>
      </p:sp>
      <p:sp>
        <p:nvSpPr>
          <p:cNvPr id="6" name="Freccia destra 5"/>
          <p:cNvSpPr/>
          <p:nvPr/>
        </p:nvSpPr>
        <p:spPr>
          <a:xfrm>
            <a:off x="5617130" y="2511292"/>
            <a:ext cx="932526" cy="9563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arrotondato 6"/>
          <p:cNvSpPr/>
          <p:nvPr/>
        </p:nvSpPr>
        <p:spPr>
          <a:xfrm>
            <a:off x="2354707" y="4837018"/>
            <a:ext cx="7457372" cy="153233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800" dirty="0"/>
              <a:t>Oppure si può avere una diffusione diretta dai seni paranasali o dall'orecchio medio attraverso la mastoide e l'orecchio interno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721312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arrotondato 2"/>
          <p:cNvSpPr/>
          <p:nvPr/>
        </p:nvSpPr>
        <p:spPr>
          <a:xfrm>
            <a:off x="604877" y="572547"/>
            <a:ext cx="5285560" cy="577197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Verdana" charset="0"/>
              </a:rPr>
              <a:t>Quando i patogeni sono entrati nel sistema nervoso centrale, essi si moltiplicano rapidamente e liberano molte sostanze della parete cellulare, come l'acido lipoproteico e i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  <a:latin typeface="Verdana" charset="0"/>
              </a:rPr>
              <a:t>peptidoglicani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Verdana" charset="0"/>
              </a:rPr>
              <a:t> degli agenti gram-positivi, e i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  <a:latin typeface="Verdana" charset="0"/>
              </a:rPr>
              <a:t>lipopolisaccaridi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Verdana" charset="0"/>
              </a:rPr>
              <a:t> dei batteri</a:t>
            </a:r>
            <a:endParaRPr lang="en-GB" sz="2800" dirty="0"/>
          </a:p>
        </p:txBody>
      </p:sp>
      <p:sp>
        <p:nvSpPr>
          <p:cNvPr id="4" name="Freccia destra 3"/>
          <p:cNvSpPr/>
          <p:nvPr/>
        </p:nvSpPr>
        <p:spPr>
          <a:xfrm>
            <a:off x="6030230" y="2980352"/>
            <a:ext cx="932526" cy="9563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arrotondato 4"/>
          <p:cNvSpPr/>
          <p:nvPr/>
        </p:nvSpPr>
        <p:spPr>
          <a:xfrm>
            <a:off x="7026551" y="159218"/>
            <a:ext cx="5165058" cy="659862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800" dirty="0"/>
              <a:t>Queste potenti sostanze infiammatorie possono stimolare le cellule </a:t>
            </a:r>
            <a:r>
              <a:rPr lang="it-IT" sz="2800" dirty="0" err="1"/>
              <a:t>macrofagiche</a:t>
            </a:r>
            <a:r>
              <a:rPr lang="it-IT" sz="2800" dirty="0"/>
              <a:t> cerebrali (</a:t>
            </a:r>
            <a:r>
              <a:rPr lang="it-IT" sz="2800" dirty="0" err="1"/>
              <a:t>astrociti</a:t>
            </a:r>
            <a:r>
              <a:rPr lang="it-IT" sz="2800" dirty="0"/>
              <a:t> e </a:t>
            </a:r>
            <a:r>
              <a:rPr lang="it-IT" sz="2800" dirty="0" err="1"/>
              <a:t>microglia</a:t>
            </a:r>
            <a:r>
              <a:rPr lang="it-IT" sz="2800" dirty="0"/>
              <a:t>), gli endoteli dei capillari cerebrali a produrre citochine mediatrici dell'infiammazione. Le citochine attivano i recettori dei macrofagi sulle cellule endoteliali dei vasi cerebrali e sui leucociti, attraendo i neutrofili verso queste sedi, colpite dall'infiammazione.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180581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arrotondato 2"/>
          <p:cNvSpPr/>
          <p:nvPr/>
        </p:nvSpPr>
        <p:spPr>
          <a:xfrm>
            <a:off x="604877" y="572547"/>
            <a:ext cx="5285560" cy="486941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800" dirty="0"/>
              <a:t>Una volta che i globuli bianchi sono penetrati nelle giunzioni intercellulari dell'endotelio capillare, essi liberano enzimi proteolitici e radicali dell'ossigeno, sostanze sicuramente tossiche. Questi eventi portano a lesioni dell'endotelio e ad alterazioni della barriera </a:t>
            </a:r>
            <a:r>
              <a:rPr lang="it-IT" sz="2800" dirty="0" err="1"/>
              <a:t>emato-ceberale</a:t>
            </a:r>
            <a:r>
              <a:rPr lang="it-IT" sz="2800" dirty="0"/>
              <a:t>.</a:t>
            </a:r>
            <a:endParaRPr lang="en-GB" sz="2800" dirty="0"/>
          </a:p>
        </p:txBody>
      </p:sp>
      <p:sp>
        <p:nvSpPr>
          <p:cNvPr id="4" name="Freccia destra 3"/>
          <p:cNvSpPr/>
          <p:nvPr/>
        </p:nvSpPr>
        <p:spPr>
          <a:xfrm>
            <a:off x="6030230" y="2980352"/>
            <a:ext cx="932526" cy="9563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arrotondato 4"/>
          <p:cNvSpPr/>
          <p:nvPr/>
        </p:nvSpPr>
        <p:spPr>
          <a:xfrm>
            <a:off x="7026942" y="1500546"/>
            <a:ext cx="5165058" cy="391596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800" dirty="0"/>
              <a:t>alterazioni della dinamica liquorale (edema cerebrale, ipertensione intracranica), del metabolismo cerebrale e dell'autoregolazione cerebrovascolare (ridotto flusso ematico cerebrale</a:t>
            </a:r>
            <a:r>
              <a:rPr lang="it-IT" sz="2800"/>
              <a:t>) fino alla </a:t>
            </a:r>
            <a:r>
              <a:rPr lang="it-IT" sz="2800" dirty="0"/>
              <a:t>distruzione di tessuto.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794487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00078" y="313150"/>
            <a:ext cx="96341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CLINICA</a:t>
            </a:r>
          </a:p>
        </p:txBody>
      </p:sp>
      <p:sp>
        <p:nvSpPr>
          <p:cNvPr id="3" name="Rettangolo arrotondato 2"/>
          <p:cNvSpPr/>
          <p:nvPr/>
        </p:nvSpPr>
        <p:spPr>
          <a:xfrm>
            <a:off x="5617130" y="1209128"/>
            <a:ext cx="5285560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2800" dirty="0" err="1"/>
              <a:t>Neonato</a:t>
            </a:r>
            <a:r>
              <a:rPr lang="en-GB" sz="2800" dirty="0"/>
              <a:t>- </a:t>
            </a:r>
            <a:r>
              <a:rPr lang="en-GB" sz="2800" dirty="0" err="1"/>
              <a:t>Lattante</a:t>
            </a:r>
            <a:endParaRPr lang="en-GB" sz="2800" dirty="0"/>
          </a:p>
        </p:txBody>
      </p:sp>
      <p:sp>
        <p:nvSpPr>
          <p:cNvPr id="4" name="Rettangolo arrotondato 3"/>
          <p:cNvSpPr/>
          <p:nvPr/>
        </p:nvSpPr>
        <p:spPr>
          <a:xfrm>
            <a:off x="5617130" y="1914547"/>
            <a:ext cx="6007023" cy="153233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800" i="1" dirty="0" err="1"/>
              <a:t>S</a:t>
            </a:r>
            <a:r>
              <a:rPr lang="it-IT" sz="2800" i="1" dirty="0"/>
              <a:t> </a:t>
            </a:r>
            <a:r>
              <a:rPr lang="it-IT" sz="2800" i="1" dirty="0" err="1"/>
              <a:t>agalactiae</a:t>
            </a:r>
            <a:r>
              <a:rPr lang="it-IT" sz="2800" i="1" dirty="0"/>
              <a:t> (</a:t>
            </a:r>
            <a:r>
              <a:rPr lang="it-IT" sz="2800" i="1" dirty="0" err="1"/>
              <a:t>streptococcus</a:t>
            </a:r>
            <a:r>
              <a:rPr lang="it-IT" sz="2800" i="1" dirty="0"/>
              <a:t> B)</a:t>
            </a:r>
            <a:r>
              <a:rPr lang="it-IT" sz="2800" dirty="0"/>
              <a:t>,</a:t>
            </a:r>
            <a:r>
              <a:rPr lang="it-IT" sz="2800" i="1" dirty="0"/>
              <a:t> E coli</a:t>
            </a:r>
            <a:r>
              <a:rPr lang="it-IT" sz="2800" dirty="0"/>
              <a:t>,</a:t>
            </a:r>
            <a:r>
              <a:rPr lang="it-IT" sz="2800" i="1" dirty="0"/>
              <a:t> </a:t>
            </a:r>
          </a:p>
          <a:p>
            <a:pPr algn="ctr"/>
            <a:r>
              <a:rPr lang="it-IT" sz="2800" i="1" dirty="0"/>
              <a:t>K. </a:t>
            </a:r>
            <a:r>
              <a:rPr lang="it-IT" sz="2800" i="1" dirty="0" err="1"/>
              <a:t>pneumoniae</a:t>
            </a:r>
            <a:r>
              <a:rPr lang="it-IT" sz="2800" dirty="0"/>
              <a:t>,</a:t>
            </a:r>
            <a:r>
              <a:rPr lang="it-IT" sz="2800" i="1" dirty="0"/>
              <a:t> </a:t>
            </a:r>
            <a:r>
              <a:rPr lang="it-IT" sz="2800" i="1" dirty="0" err="1"/>
              <a:t>Lysteria</a:t>
            </a:r>
            <a:r>
              <a:rPr lang="it-IT" sz="2800" i="1" dirty="0"/>
              <a:t> </a:t>
            </a:r>
            <a:r>
              <a:rPr lang="it-IT" sz="2800" i="1" dirty="0" err="1"/>
              <a:t>monocytogenes</a:t>
            </a:r>
            <a:r>
              <a:rPr lang="it-IT" sz="2800" dirty="0"/>
              <a:t>, enterococchi</a:t>
            </a:r>
            <a:endParaRPr lang="en-GB" sz="28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16" y="1465681"/>
            <a:ext cx="4788791" cy="514985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060" y="3798137"/>
            <a:ext cx="31877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95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00078" y="313150"/>
            <a:ext cx="96341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CLINICA</a:t>
            </a:r>
          </a:p>
        </p:txBody>
      </p:sp>
      <p:sp>
        <p:nvSpPr>
          <p:cNvPr id="3" name="Rettangolo arrotondato 2"/>
          <p:cNvSpPr/>
          <p:nvPr/>
        </p:nvSpPr>
        <p:spPr>
          <a:xfrm>
            <a:off x="519816" y="1465681"/>
            <a:ext cx="5285560" cy="486941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2800" dirty="0"/>
              <a:t>Bambino </a:t>
            </a:r>
            <a:r>
              <a:rPr lang="en-GB" sz="2800" dirty="0" err="1"/>
              <a:t>adulto</a:t>
            </a:r>
            <a:r>
              <a:rPr lang="en-GB" sz="2800" dirty="0"/>
              <a:t>:</a:t>
            </a:r>
          </a:p>
          <a:p>
            <a:pPr algn="ctr"/>
            <a:r>
              <a:rPr lang="en-GB" sz="2800" dirty="0" err="1"/>
              <a:t>Febbre</a:t>
            </a:r>
            <a:r>
              <a:rPr lang="en-GB" sz="2800" dirty="0"/>
              <a:t>, </a:t>
            </a:r>
            <a:r>
              <a:rPr lang="en-GB" sz="2800" dirty="0" err="1"/>
              <a:t>brividi</a:t>
            </a:r>
            <a:r>
              <a:rPr lang="en-GB" sz="2800" dirty="0"/>
              <a:t>, </a:t>
            </a:r>
            <a:r>
              <a:rPr lang="en-GB" sz="2800" dirty="0" err="1"/>
              <a:t>vomito</a:t>
            </a:r>
            <a:r>
              <a:rPr lang="en-GB" sz="2800" dirty="0"/>
              <a:t>, </a:t>
            </a:r>
            <a:r>
              <a:rPr lang="en-GB" sz="2800" dirty="0" err="1"/>
              <a:t>fotofobia</a:t>
            </a:r>
            <a:r>
              <a:rPr lang="en-GB" sz="2800" dirty="0"/>
              <a:t> e mal di </a:t>
            </a:r>
            <a:r>
              <a:rPr lang="en-GB" sz="2800" dirty="0" err="1"/>
              <a:t>testa</a:t>
            </a:r>
            <a:r>
              <a:rPr lang="en-GB" sz="2800" dirty="0"/>
              <a:t> </a:t>
            </a:r>
            <a:r>
              <a:rPr lang="en-GB" sz="2800" dirty="0" err="1"/>
              <a:t>intenso</a:t>
            </a:r>
            <a:r>
              <a:rPr lang="en-GB" sz="2800" dirty="0"/>
              <a:t> e RIGIDITA’ NUCALE. </a:t>
            </a:r>
            <a:r>
              <a:rPr lang="en-GB" sz="2800" dirty="0" err="1"/>
              <a:t>Convulsioni</a:t>
            </a:r>
            <a:r>
              <a:rPr lang="en-GB" sz="2800" dirty="0"/>
              <a:t> </a:t>
            </a:r>
            <a:r>
              <a:rPr lang="en-GB" sz="2800" dirty="0" err="1"/>
              <a:t>recidivanti</a:t>
            </a:r>
            <a:r>
              <a:rPr lang="en-GB" sz="2800" dirty="0"/>
              <a:t> </a:t>
            </a:r>
            <a:r>
              <a:rPr lang="en-GB" sz="2800" dirty="0" err="1"/>
              <a:t>che</a:t>
            </a:r>
            <a:r>
              <a:rPr lang="en-GB" sz="2800" dirty="0"/>
              <a:t> </a:t>
            </a:r>
            <a:r>
              <a:rPr lang="en-GB" sz="2800" dirty="0" err="1"/>
              <a:t>si</a:t>
            </a:r>
            <a:r>
              <a:rPr lang="en-GB" sz="2800" dirty="0"/>
              <a:t> </a:t>
            </a:r>
            <a:r>
              <a:rPr lang="en-GB" sz="2800" dirty="0" err="1"/>
              <a:t>ripresentano</a:t>
            </a:r>
            <a:r>
              <a:rPr lang="en-GB" sz="2800" dirty="0"/>
              <a:t> </a:t>
            </a:r>
            <a:r>
              <a:rPr lang="en-GB" sz="2800" dirty="0" err="1"/>
              <a:t>più</a:t>
            </a:r>
            <a:r>
              <a:rPr lang="en-GB" sz="2800" dirty="0"/>
              <a:t> volte </a:t>
            </a:r>
            <a:r>
              <a:rPr lang="en-GB" sz="2800" dirty="0" err="1"/>
              <a:t>durante</a:t>
            </a:r>
            <a:r>
              <a:rPr lang="en-GB" sz="2800" dirty="0"/>
              <a:t> </a:t>
            </a:r>
            <a:r>
              <a:rPr lang="en-GB" sz="2800" dirty="0" err="1"/>
              <a:t>il</a:t>
            </a:r>
            <a:r>
              <a:rPr lang="en-GB" sz="2800" dirty="0"/>
              <a:t> </a:t>
            </a:r>
            <a:r>
              <a:rPr lang="en-GB" sz="2800" dirty="0" err="1"/>
              <a:t>decorso</a:t>
            </a:r>
            <a:r>
              <a:rPr lang="en-GB" sz="2800" dirty="0"/>
              <a:t> </a:t>
            </a:r>
            <a:r>
              <a:rPr lang="en-GB" sz="2800" dirty="0" err="1"/>
              <a:t>della</a:t>
            </a:r>
            <a:r>
              <a:rPr lang="en-GB" sz="2800" dirty="0"/>
              <a:t> </a:t>
            </a:r>
            <a:r>
              <a:rPr lang="en-GB" sz="2800" dirty="0" err="1"/>
              <a:t>malattia</a:t>
            </a:r>
            <a:r>
              <a:rPr lang="en-GB" sz="2800" dirty="0"/>
              <a:t>. </a:t>
            </a:r>
            <a:r>
              <a:rPr lang="en-GB" sz="2800" dirty="0" err="1"/>
              <a:t>Irritabilità</a:t>
            </a:r>
            <a:r>
              <a:rPr lang="en-GB" sz="2800" dirty="0"/>
              <a:t>, </a:t>
            </a:r>
            <a:r>
              <a:rPr lang="en-GB" sz="2800" dirty="0" err="1"/>
              <a:t>il</a:t>
            </a:r>
            <a:r>
              <a:rPr lang="en-GB" sz="2800" dirty="0"/>
              <a:t> </a:t>
            </a:r>
            <a:r>
              <a:rPr lang="en-GB" sz="2800" dirty="0" err="1"/>
              <a:t>delirio</a:t>
            </a:r>
            <a:r>
              <a:rPr lang="en-GB" sz="2800" dirty="0"/>
              <a:t>, la </a:t>
            </a:r>
            <a:r>
              <a:rPr lang="en-GB" sz="2800" dirty="0" err="1"/>
              <a:t>sonnolenza</a:t>
            </a:r>
            <a:r>
              <a:rPr lang="en-GB" sz="2800" dirty="0"/>
              <a:t>, la </a:t>
            </a:r>
            <a:r>
              <a:rPr lang="en-GB" sz="2800" dirty="0" err="1"/>
              <a:t>letargia</a:t>
            </a:r>
            <a:r>
              <a:rPr lang="en-GB" sz="2800" dirty="0"/>
              <a:t> </a:t>
            </a:r>
            <a:r>
              <a:rPr lang="en-GB" sz="2800" dirty="0" err="1"/>
              <a:t>fino</a:t>
            </a:r>
            <a:r>
              <a:rPr lang="en-GB" sz="2800" dirty="0"/>
              <a:t> al coma.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404" y="1616148"/>
            <a:ext cx="5735675" cy="387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55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arrotondato 2"/>
          <p:cNvSpPr/>
          <p:nvPr/>
        </p:nvSpPr>
        <p:spPr>
          <a:xfrm>
            <a:off x="749006" y="1176008"/>
            <a:ext cx="10438808" cy="153233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rgbClr val="000000"/>
                </a:solidFill>
                <a:latin typeface="+mj-lt"/>
              </a:rPr>
              <a:t>L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+mj-lt"/>
              </a:rPr>
              <a:t>a presenza di un versamento cronico dall'orecchio o una storia di trauma cranico con o senza frattura è più facile sia associata con una meningite pneumococcica</a:t>
            </a:r>
            <a:endParaRPr lang="en-GB" sz="2800" dirty="0">
              <a:latin typeface="+mj-lt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050" y="3198168"/>
            <a:ext cx="3289300" cy="24638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110" y="3579012"/>
            <a:ext cx="41783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979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1695</Words>
  <Application>Microsoft Macintosh PowerPoint</Application>
  <PresentationFormat>Widescreen</PresentationFormat>
  <Paragraphs>205</Paragraphs>
  <Slides>36</Slides>
  <Notes>11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36</vt:i4>
      </vt:variant>
    </vt:vector>
  </HeadingPairs>
  <TitlesOfParts>
    <vt:vector size="48" baseType="lpstr">
      <vt:lpstr>Arial</vt:lpstr>
      <vt:lpstr>Calibri</vt:lpstr>
      <vt:lpstr>Calibri Light</vt:lpstr>
      <vt:lpstr>Comic Sans MS</vt:lpstr>
      <vt:lpstr>Tahoma</vt:lpstr>
      <vt:lpstr>Times</vt:lpstr>
      <vt:lpstr>Times New Roman</vt:lpstr>
      <vt:lpstr>Verdana</vt:lpstr>
      <vt:lpstr>Tema di Office</vt:lpstr>
      <vt:lpstr>Fotografia di Photo Editor</vt:lpstr>
      <vt:lpstr>Excel.Sheet.8</vt:lpstr>
      <vt:lpstr>Foglio di lavoro</vt:lpstr>
      <vt:lpstr>Come le caratteristiche dei test diagnostici o di screening possono cambiare la vita dei bambini: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vantaggi di avere una diagnosi sensibile e specifica: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 le caratteristiche dei test diagnostici o di screening possono cambiare la vita dei bambini: </dc:title>
  <dc:creator>silvia ricci</dc:creator>
  <cp:lastModifiedBy>silvia ricci</cp:lastModifiedBy>
  <cp:revision>1</cp:revision>
  <dcterms:created xsi:type="dcterms:W3CDTF">2020-05-02T17:15:52Z</dcterms:created>
  <dcterms:modified xsi:type="dcterms:W3CDTF">2020-05-02T17:16:33Z</dcterms:modified>
</cp:coreProperties>
</file>