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7"/>
  </p:notesMasterIdLst>
  <p:handoutMasterIdLst>
    <p:handoutMasterId r:id="rId128"/>
  </p:handoutMasterIdLst>
  <p:sldIdLst>
    <p:sldId id="325" r:id="rId2"/>
    <p:sldId id="326" r:id="rId3"/>
    <p:sldId id="432" r:id="rId4"/>
    <p:sldId id="327" r:id="rId5"/>
    <p:sldId id="329" r:id="rId6"/>
    <p:sldId id="330" r:id="rId7"/>
    <p:sldId id="331" r:id="rId8"/>
    <p:sldId id="332" r:id="rId9"/>
    <p:sldId id="333" r:id="rId10"/>
    <p:sldId id="334" r:id="rId11"/>
    <p:sldId id="335" r:id="rId12"/>
    <p:sldId id="336" r:id="rId13"/>
    <p:sldId id="337" r:id="rId14"/>
    <p:sldId id="343" r:id="rId15"/>
    <p:sldId id="344" r:id="rId16"/>
    <p:sldId id="434" r:id="rId17"/>
    <p:sldId id="348" r:id="rId18"/>
    <p:sldId id="349" r:id="rId19"/>
    <p:sldId id="350" r:id="rId20"/>
    <p:sldId id="351" r:id="rId21"/>
    <p:sldId id="338" r:id="rId22"/>
    <p:sldId id="358" r:id="rId23"/>
    <p:sldId id="340" r:id="rId24"/>
    <p:sldId id="359" r:id="rId25"/>
    <p:sldId id="360" r:id="rId26"/>
    <p:sldId id="361" r:id="rId27"/>
    <p:sldId id="341" r:id="rId28"/>
    <p:sldId id="299" r:id="rId29"/>
    <p:sldId id="302" r:id="rId30"/>
    <p:sldId id="301" r:id="rId31"/>
    <p:sldId id="300" r:id="rId32"/>
    <p:sldId id="426" r:id="rId33"/>
    <p:sldId id="427" r:id="rId34"/>
    <p:sldId id="412" r:id="rId35"/>
    <p:sldId id="342" r:id="rId36"/>
    <p:sldId id="413" r:id="rId37"/>
    <p:sldId id="414" r:id="rId38"/>
    <p:sldId id="415" r:id="rId39"/>
    <p:sldId id="356" r:id="rId40"/>
    <p:sldId id="352" r:id="rId41"/>
    <p:sldId id="354" r:id="rId42"/>
    <p:sldId id="355" r:id="rId43"/>
    <p:sldId id="362" r:id="rId44"/>
    <p:sldId id="363" r:id="rId45"/>
    <p:sldId id="364" r:id="rId46"/>
    <p:sldId id="365" r:id="rId47"/>
    <p:sldId id="366" r:id="rId48"/>
    <p:sldId id="367" r:id="rId49"/>
    <p:sldId id="368" r:id="rId50"/>
    <p:sldId id="369" r:id="rId51"/>
    <p:sldId id="370" r:id="rId52"/>
    <p:sldId id="371" r:id="rId53"/>
    <p:sldId id="389" r:id="rId54"/>
    <p:sldId id="393" r:id="rId55"/>
    <p:sldId id="394" r:id="rId56"/>
    <p:sldId id="372" r:id="rId57"/>
    <p:sldId id="373" r:id="rId58"/>
    <p:sldId id="395" r:id="rId59"/>
    <p:sldId id="374" r:id="rId60"/>
    <p:sldId id="384" r:id="rId61"/>
    <p:sldId id="385" r:id="rId62"/>
    <p:sldId id="390" r:id="rId63"/>
    <p:sldId id="324" r:id="rId64"/>
    <p:sldId id="500" r:id="rId65"/>
    <p:sldId id="501" r:id="rId66"/>
    <p:sldId id="277" r:id="rId67"/>
    <p:sldId id="284" r:id="rId68"/>
    <p:sldId id="506" r:id="rId69"/>
    <p:sldId id="507" r:id="rId70"/>
    <p:sldId id="287" r:id="rId71"/>
    <p:sldId id="291" r:id="rId72"/>
    <p:sldId id="289" r:id="rId73"/>
    <p:sldId id="281" r:id="rId74"/>
    <p:sldId id="480" r:id="rId75"/>
    <p:sldId id="304" r:id="rId76"/>
    <p:sldId id="481" r:id="rId77"/>
    <p:sldId id="482" r:id="rId78"/>
    <p:sldId id="307" r:id="rId79"/>
    <p:sldId id="436" r:id="rId80"/>
    <p:sldId id="437" r:id="rId81"/>
    <p:sldId id="438" r:id="rId82"/>
    <p:sldId id="441" r:id="rId83"/>
    <p:sldId id="445" r:id="rId84"/>
    <p:sldId id="446" r:id="rId85"/>
    <p:sldId id="448" r:id="rId86"/>
    <p:sldId id="449" r:id="rId87"/>
    <p:sldId id="450" r:id="rId88"/>
    <p:sldId id="451" r:id="rId89"/>
    <p:sldId id="455" r:id="rId90"/>
    <p:sldId id="456" r:id="rId91"/>
    <p:sldId id="457" r:id="rId92"/>
    <p:sldId id="459" r:id="rId93"/>
    <p:sldId id="463" r:id="rId94"/>
    <p:sldId id="464" r:id="rId95"/>
    <p:sldId id="465" r:id="rId96"/>
    <p:sldId id="466" r:id="rId97"/>
    <p:sldId id="467" r:id="rId98"/>
    <p:sldId id="527" r:id="rId99"/>
    <p:sldId id="528" r:id="rId100"/>
    <p:sldId id="529" r:id="rId101"/>
    <p:sldId id="530" r:id="rId102"/>
    <p:sldId id="531" r:id="rId103"/>
    <p:sldId id="475" r:id="rId104"/>
    <p:sldId id="476" r:id="rId105"/>
    <p:sldId id="477" r:id="rId106"/>
    <p:sldId id="478" r:id="rId107"/>
    <p:sldId id="479" r:id="rId108"/>
    <p:sldId id="509" r:id="rId109"/>
    <p:sldId id="510" r:id="rId110"/>
    <p:sldId id="511" r:id="rId111"/>
    <p:sldId id="512" r:id="rId112"/>
    <p:sldId id="513" r:id="rId113"/>
    <p:sldId id="514" r:id="rId114"/>
    <p:sldId id="515" r:id="rId115"/>
    <p:sldId id="516" r:id="rId116"/>
    <p:sldId id="517" r:id="rId117"/>
    <p:sldId id="518" r:id="rId118"/>
    <p:sldId id="519" r:id="rId119"/>
    <p:sldId id="520" r:id="rId120"/>
    <p:sldId id="521" r:id="rId121"/>
    <p:sldId id="522" r:id="rId122"/>
    <p:sldId id="523" r:id="rId123"/>
    <p:sldId id="524" r:id="rId124"/>
    <p:sldId id="525" r:id="rId125"/>
    <p:sldId id="526" r:id="rId126"/>
  </p:sldIdLst>
  <p:sldSz cx="9144000" cy="6858000" type="screen4x3"/>
  <p:notesSz cx="7099300" cy="1023461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9933"/>
    <a:srgbClr val="FFCCCC"/>
    <a:srgbClr val="FFFFCC"/>
    <a:srgbClr val="471BE7"/>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3590" autoAdjust="0"/>
  </p:normalViewPr>
  <p:slideViewPr>
    <p:cSldViewPr>
      <p:cViewPr>
        <p:scale>
          <a:sx n="50" d="100"/>
          <a:sy n="50" d="100"/>
        </p:scale>
        <p:origin x="-4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40"/>
    </p:cViewPr>
  </p:sorterViewPr>
  <p:notesViewPr>
    <p:cSldViewPr>
      <p:cViewPr varScale="1">
        <p:scale>
          <a:sx n="52" d="100"/>
          <a:sy n="52" d="100"/>
        </p:scale>
        <p:origin x="-1896" y="-96"/>
      </p:cViewPr>
      <p:guideLst>
        <p:guide orient="horz" pos="3223"/>
        <p:guide pos="2236"/>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46150" y="4878388"/>
            <a:ext cx="5207000" cy="4625975"/>
          </a:xfrm>
          <a:prstGeom prst="rect">
            <a:avLst/>
          </a:prstGeom>
          <a:noFill/>
          <a:ln w="12700">
            <a:noFill/>
            <a:miter lim="800000"/>
            <a:headEnd/>
            <a:tailEnd/>
          </a:ln>
          <a:effectLst/>
        </p:spPr>
        <p:txBody>
          <a:bodyPr vert="horz" wrap="square" lIns="94298" tIns="46321" rIns="94298" bIns="4632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992188" y="765175"/>
            <a:ext cx="5113337" cy="383540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AMPA_receptor"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en.wikipedia.org/wiki/Ionotropic_glutamate_receptor" TargetMode="External"/><Relationship Id="rId4" Type="http://schemas.openxmlformats.org/officeDocument/2006/relationships/hyperlink" Target="https://en.wikipedia.org/wiki/Kainate_recepto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1B1942E9-4399-4347-9811-744E6485FA53}"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EC666370-79DB-4074-8D28-305E4312342A}" type="slidenum">
              <a:rPr lang="en-US"/>
              <a:pPr/>
              <a:t>10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6DDEB93B-51C8-4907-9D98-777DC418F3F8}" type="slidenum">
              <a:rPr lang="en-US"/>
              <a:pPr/>
              <a:t>11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51375E38-118D-4C41-8171-75D370F0F387}" type="slidenum">
              <a:rPr lang="it-IT"/>
              <a:pPr/>
              <a:t>13</a:t>
            </a:fld>
            <a:endParaRPr lang="it-IT"/>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C69C5A77-2DD0-4BFC-A662-75E674A33926}" type="slidenum">
              <a:rPr lang="it-IT"/>
              <a:pPr/>
              <a:t>21</a:t>
            </a:fld>
            <a:endParaRPr lang="it-IT"/>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2A86BE88-B3DC-4AF0-968F-00E983FDC234}" type="slidenum">
              <a:rPr lang="it-IT"/>
              <a:pPr/>
              <a:t>23</a:t>
            </a:fld>
            <a:endParaRPr lang="it-IT"/>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mn-cs"/>
              </a:rPr>
              <a:t> In addition to this </a:t>
            </a:r>
            <a:r>
              <a:rPr lang="en-US" sz="1200" b="0" i="0" kern="1200" dirty="0" err="1" smtClean="0">
                <a:solidFill>
                  <a:schemeClr val="tx1"/>
                </a:solidFill>
                <a:latin typeface="Times New Roman" pitchFamily="18" charset="0"/>
                <a:ea typeface="+mn-ea"/>
                <a:cs typeface="+mn-cs"/>
              </a:rPr>
              <a:t>GABAergic</a:t>
            </a:r>
            <a:r>
              <a:rPr lang="en-US" sz="1200" b="0" i="0" kern="1200" dirty="0" smtClean="0">
                <a:solidFill>
                  <a:schemeClr val="tx1"/>
                </a:solidFill>
                <a:latin typeface="Times New Roman" pitchFamily="18" charset="0"/>
                <a:ea typeface="+mn-ea"/>
                <a:cs typeface="+mn-cs"/>
              </a:rPr>
              <a:t> effect, barbiturates also block </a:t>
            </a:r>
            <a:r>
              <a:rPr lang="en-US" sz="1200" b="0" i="0" u="none" strike="noStrike" kern="1200" dirty="0" smtClean="0">
                <a:solidFill>
                  <a:schemeClr val="tx1"/>
                </a:solidFill>
                <a:latin typeface="Times New Roman" pitchFamily="18" charset="0"/>
                <a:ea typeface="+mn-ea"/>
                <a:cs typeface="+mn-cs"/>
                <a:hlinkClick r:id="rId3" tooltip="AMPA receptor"/>
              </a:rPr>
              <a:t>AMPA</a:t>
            </a:r>
            <a:r>
              <a:rPr lang="en-US" sz="1200" b="0" i="0" kern="1200" dirty="0" smtClean="0">
                <a:solidFill>
                  <a:schemeClr val="tx1"/>
                </a:solidFill>
                <a:latin typeface="Times New Roman" pitchFamily="18" charset="0"/>
                <a:ea typeface="+mn-ea"/>
                <a:cs typeface="+mn-cs"/>
              </a:rPr>
              <a:t> and </a:t>
            </a:r>
            <a:r>
              <a:rPr lang="en-US" sz="1200" b="0" i="0" u="none" strike="noStrike" kern="1200" dirty="0" err="1" smtClean="0">
                <a:solidFill>
                  <a:schemeClr val="tx1"/>
                </a:solidFill>
                <a:latin typeface="Times New Roman" pitchFamily="18" charset="0"/>
                <a:ea typeface="+mn-ea"/>
                <a:cs typeface="+mn-cs"/>
                <a:hlinkClick r:id="rId4" tooltip="Kainate receptor"/>
              </a:rPr>
              <a:t>kainate</a:t>
            </a:r>
            <a:r>
              <a:rPr lang="en-US" sz="1200" b="0" i="0" u="none" strike="noStrike" kern="1200" dirty="0" smtClean="0">
                <a:solidFill>
                  <a:schemeClr val="tx1"/>
                </a:solidFill>
                <a:latin typeface="Times New Roman" pitchFamily="18" charset="0"/>
                <a:ea typeface="+mn-ea"/>
                <a:cs typeface="+mn-cs"/>
                <a:hlinkClick r:id="rId4" tooltip="Kainate receptor"/>
              </a:rPr>
              <a:t> receptors</a:t>
            </a:r>
            <a:r>
              <a:rPr lang="en-US" sz="1200" b="0" i="0" kern="1200" dirty="0" smtClean="0">
                <a:solidFill>
                  <a:schemeClr val="tx1"/>
                </a:solidFill>
                <a:latin typeface="Times New Roman" pitchFamily="18" charset="0"/>
                <a:ea typeface="+mn-ea"/>
                <a:cs typeface="+mn-cs"/>
              </a:rPr>
              <a:t>, subtypes of </a:t>
            </a:r>
            <a:r>
              <a:rPr lang="en-US" sz="1200" b="0" i="0" u="none" strike="noStrike" kern="1200" dirty="0" err="1" smtClean="0">
                <a:solidFill>
                  <a:schemeClr val="tx1"/>
                </a:solidFill>
                <a:latin typeface="Times New Roman" pitchFamily="18" charset="0"/>
                <a:ea typeface="+mn-ea"/>
                <a:cs typeface="+mn-cs"/>
                <a:hlinkClick r:id="rId5" tooltip="Ionotropic glutamate receptor"/>
              </a:rPr>
              <a:t>ionotropic</a:t>
            </a:r>
            <a:r>
              <a:rPr lang="en-US" sz="1200" b="0" i="0" u="none" strike="noStrike" kern="1200" dirty="0" smtClean="0">
                <a:solidFill>
                  <a:schemeClr val="tx1"/>
                </a:solidFill>
                <a:latin typeface="Times New Roman" pitchFamily="18" charset="0"/>
                <a:ea typeface="+mn-ea"/>
                <a:cs typeface="+mn-cs"/>
                <a:hlinkClick r:id="rId5" tooltip="Ionotropic glutamate receptor"/>
              </a:rPr>
              <a:t> glutamate receptor</a:t>
            </a:r>
            <a:r>
              <a:rPr lang="en-US" sz="1200" b="0" i="0" kern="1200" dirty="0" smtClean="0">
                <a:solidFill>
                  <a:schemeClr val="tx1"/>
                </a:solidFill>
                <a:latin typeface="Times New Roman" pitchFamily="18" charset="0"/>
                <a:ea typeface="+mn-ea"/>
                <a:cs typeface="+mn-cs"/>
              </a:rPr>
              <a:t>. </a:t>
            </a:r>
            <a:endParaRPr lang="it-IT"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D8AB6C6E-9F00-4971-B4E3-A9E2C5DBC5B4}" type="slidenum">
              <a:rPr lang="it-IT"/>
              <a:pPr/>
              <a:t>27</a:t>
            </a:fld>
            <a:endParaRPr lang="it-IT"/>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AU" sz="2000">
                <a:latin typeface="Arial" pitchFamily="34" charset="0"/>
              </a:rPr>
              <a:t>* Non benzodiazepine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Rot="1" noChangeAspect="1" noChangeArrowheads="1" noTextEdit="1"/>
          </p:cNvSpPr>
          <p:nvPr>
            <p:ph type="sldImg"/>
          </p:nvPr>
        </p:nvSpPr>
        <p:spPr>
          <a:ln/>
        </p:spPr>
      </p:sp>
      <p:sp>
        <p:nvSpPr>
          <p:cNvPr id="89091" name="Rectangle 1027"/>
          <p:cNvSpPr>
            <a:spLocks noGrp="1" noChangeArrowheads="1"/>
          </p:cNvSpPr>
          <p:nvPr>
            <p:ph type="body" idx="1"/>
          </p:nvPr>
        </p:nvSpPr>
        <p:spPr/>
        <p:txBody>
          <a:bodyPr/>
          <a:lstStyle/>
          <a:p>
            <a:pPr>
              <a:buFontTx/>
              <a:buChar char="•"/>
            </a:pPr>
            <a:r>
              <a:rPr lang="en-AU" sz="2000">
                <a:latin typeface="Arial" pitchFamily="34" charset="0"/>
              </a:rPr>
              <a:t>Non benzodiazepine</a:t>
            </a:r>
          </a:p>
          <a:p>
            <a:pPr>
              <a:buFontTx/>
              <a:buChar char="•"/>
            </a:pPr>
            <a:endParaRPr lang="en-AU" sz="200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xfrm>
            <a:off x="4021294" y="9721106"/>
            <a:ext cx="3076363" cy="511731"/>
          </a:xfrm>
          <a:prstGeom prst="rect">
            <a:avLst/>
          </a:prstGeom>
          <a:noFill/>
          <a:ln>
            <a:miter lim="800000"/>
          </a:ln>
        </p:spPr>
        <p:txBody>
          <a:bodyPr lIns="99048" tIns="49524" rIns="99048" bIns="49524"/>
          <a:lstStyle/>
          <a:p>
            <a:fld id="{5DC47C46-C1E8-44B0-9D9B-93554DECBCF5}" type="slidenum">
              <a:rPr lang="en-US" smtClean="0">
                <a:latin typeface="Times New Roman" pitchFamily="18" charset="0"/>
                <a:cs typeface="Arial" pitchFamily="34" charset="0"/>
              </a:rPr>
              <a:pPr/>
              <a:t>32</a:t>
            </a:fld>
            <a:endParaRPr lang="en-US" smtClean="0">
              <a:latin typeface="Times New Roman" pitchFamily="18" charset="0"/>
              <a:cs typeface="Arial" pitchFamily="34" charset="0"/>
            </a:endParaRPr>
          </a:p>
        </p:txBody>
      </p:sp>
      <p:sp>
        <p:nvSpPr>
          <p:cNvPr id="72707" name="Rectangle 2"/>
          <p:cNvSpPr>
            <a:spLocks noGrp="1" noRot="1" noChangeAspect="1" noChangeArrowheads="1" noTextEdit="1"/>
          </p:cNvSpPr>
          <p:nvPr>
            <p:ph type="sldImg"/>
          </p:nvPr>
        </p:nvSpPr>
        <p:spPr>
          <a:noFill/>
          <a:ln/>
        </p:spPr>
      </p:sp>
      <p:sp>
        <p:nvSpPr>
          <p:cNvPr id="72708" name="Rectangle 3"/>
          <p:cNvSpPr>
            <a:spLocks noGrp="1" noChangeArrowheads="1"/>
          </p:cNvSpPr>
          <p:nvPr>
            <p:ph type="body" idx="1"/>
          </p:nvPr>
        </p:nvSpPr>
        <p:spPr>
          <a:noFill/>
          <a:ln/>
        </p:spPr>
        <p:txBody>
          <a:bodyPr/>
          <a:lstStyle/>
          <a:p>
            <a:pPr eaLnBrk="1" hangingPunct="1">
              <a:spcBef>
                <a:spcPct val="0"/>
              </a:spcBef>
            </a:pPr>
            <a:r>
              <a:rPr lang="en-US" smtClean="0"/>
              <a:t>-some benzodiazepines are metabolized to pharmacologically inactive, water-soluble products.</a:t>
            </a:r>
          </a:p>
          <a:p>
            <a:pPr eaLnBrk="1" hangingPunct="1">
              <a:spcBef>
                <a:spcPct val="0"/>
              </a:spcBef>
            </a:pPr>
            <a:r>
              <a:rPr lang="en-US" smtClean="0"/>
              <a:t>Others are first biotransformed to intermediate, pharmacologically active products and have to be detoxified further before excretion.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00892C8F-7A55-40C8-8E82-2D91F6B9D29C}" type="slidenum">
              <a:rPr lang="en-US"/>
              <a:pPr/>
              <a:t>2</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noFill/>
          <a:ln/>
        </p:spPr>
      </p:sp>
      <p:sp>
        <p:nvSpPr>
          <p:cNvPr id="73731" name="Notes Placeholder 2"/>
          <p:cNvSpPr>
            <a:spLocks noGrp="1"/>
          </p:cNvSpPr>
          <p:nvPr>
            <p:ph type="body" idx="1"/>
          </p:nvPr>
        </p:nvSpPr>
        <p:spPr>
          <a:noFill/>
          <a:ln/>
        </p:spPr>
        <p:txBody>
          <a:bodyPr/>
          <a:lstStyle/>
          <a:p>
            <a:pPr eaLnBrk="1" hangingPunct="1">
              <a:spcBef>
                <a:spcPct val="0"/>
              </a:spcBef>
            </a:pPr>
            <a:endParaRPr lang="fa-IR" smtClean="0"/>
          </a:p>
        </p:txBody>
      </p:sp>
      <p:sp>
        <p:nvSpPr>
          <p:cNvPr id="73732" name="Slide Number Placeholder 3"/>
          <p:cNvSpPr>
            <a:spLocks noGrp="1"/>
          </p:cNvSpPr>
          <p:nvPr>
            <p:ph type="sldNum" sz="quarter"/>
          </p:nvPr>
        </p:nvSpPr>
        <p:spPr>
          <a:xfrm>
            <a:off x="4021294" y="9721106"/>
            <a:ext cx="3076363" cy="511731"/>
          </a:xfrm>
          <a:prstGeom prst="rect">
            <a:avLst/>
          </a:prstGeom>
          <a:noFill/>
          <a:ln>
            <a:miter lim="800000"/>
          </a:ln>
        </p:spPr>
        <p:txBody>
          <a:bodyPr lIns="99048" tIns="49524" rIns="99048" bIns="49524"/>
          <a:lstStyle/>
          <a:p>
            <a:fld id="{7EA82561-B6D6-40D6-80AD-4C53531D92FE}" type="slidenum">
              <a:rPr lang="fa-IR" smtClean="0">
                <a:latin typeface="Times New Roman" pitchFamily="18" charset="0"/>
                <a:cs typeface="Arial" pitchFamily="34" charset="0"/>
              </a:rPr>
              <a:pPr/>
              <a:t>33</a:t>
            </a:fld>
            <a:endParaRPr lang="fa-IR" smtClean="0">
              <a:latin typeface="Times New Roman" pitchFamily="18"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D5123EF3-2D85-4AB2-8BC2-0183CA5555E2}" type="slidenum">
              <a:rPr lang="it-IT"/>
              <a:pPr/>
              <a:t>35</a:t>
            </a:fld>
            <a:endParaRPr lang="it-IT"/>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xfrm>
            <a:off x="4021294" y="9721106"/>
            <a:ext cx="3076363" cy="511731"/>
          </a:xfrm>
          <a:prstGeom prst="rect">
            <a:avLst/>
          </a:prstGeom>
          <a:noFill/>
        </p:spPr>
        <p:txBody>
          <a:bodyPr lIns="99048" tIns="49524" rIns="99048" bIns="49524"/>
          <a:lstStyle/>
          <a:p>
            <a:fld id="{C4825031-5587-4CCB-BFD2-D4C571323B67}" type="slidenum">
              <a:rPr lang="en-GB" smtClean="0">
                <a:latin typeface="Arial" pitchFamily="34" charset="0"/>
                <a:cs typeface="Arial" pitchFamily="34" charset="0"/>
              </a:rPr>
              <a:pPr/>
              <a:t>39</a:t>
            </a:fld>
            <a:endParaRPr lang="en-GB" smtClean="0">
              <a:latin typeface="Arial" pitchFamily="34" charset="0"/>
              <a:cs typeface="Arial" pitchFamily="34" charset="0"/>
            </a:endParaRPr>
          </a:p>
        </p:txBody>
      </p:sp>
      <p:sp>
        <p:nvSpPr>
          <p:cNvPr id="78851" name="Text Box 1"/>
          <p:cNvSpPr txBox="1">
            <a:spLocks noChangeArrowheads="1"/>
          </p:cNvSpPr>
          <p:nvPr/>
        </p:nvSpPr>
        <p:spPr bwMode="auto">
          <a:xfrm>
            <a:off x="1183217" y="767596"/>
            <a:ext cx="4732867" cy="3837980"/>
          </a:xfrm>
          <a:prstGeom prst="rect">
            <a:avLst/>
          </a:prstGeom>
          <a:solidFill>
            <a:srgbClr val="FFFFFF"/>
          </a:solidFill>
          <a:ln w="9525">
            <a:solidFill>
              <a:srgbClr val="000000"/>
            </a:solidFill>
            <a:miter lim="800000"/>
            <a:headEnd/>
            <a:tailEnd/>
          </a:ln>
        </p:spPr>
        <p:txBody>
          <a:bodyPr wrap="none" lIns="99048" tIns="49524" rIns="99048" bIns="49524" anchor="ctr"/>
          <a:lstStyle/>
          <a:p>
            <a:endParaRPr lang="en-US"/>
          </a:p>
        </p:txBody>
      </p:sp>
      <p:sp>
        <p:nvSpPr>
          <p:cNvPr id="78852" name="Rectangle 2"/>
          <p:cNvSpPr>
            <a:spLocks noGrp="1" noChangeArrowheads="1"/>
          </p:cNvSpPr>
          <p:nvPr>
            <p:ph type="body"/>
          </p:nvPr>
        </p:nvSpPr>
        <p:spPr>
          <a:xfrm>
            <a:off x="709931" y="4861442"/>
            <a:ext cx="5677797" cy="4710410"/>
          </a:xfrm>
          <a:noFill/>
          <a:ln/>
        </p:spPr>
        <p:txBody>
          <a:bodyPr wrap="none" anchor="ct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AU" sz="1800">
                <a:latin typeface="Arial" pitchFamily="34" charset="0"/>
              </a:rPr>
              <a:t>* = Non benzodiazepine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fa-IR" smtClean="0"/>
          </a:p>
        </p:txBody>
      </p:sp>
      <p:sp>
        <p:nvSpPr>
          <p:cNvPr id="75780" name="Slide Number Placeholder 3"/>
          <p:cNvSpPr>
            <a:spLocks noGrp="1"/>
          </p:cNvSpPr>
          <p:nvPr>
            <p:ph type="sldNum" sz="quarter"/>
          </p:nvPr>
        </p:nvSpPr>
        <p:spPr>
          <a:xfrm>
            <a:off x="4021294" y="9721106"/>
            <a:ext cx="3076363" cy="511731"/>
          </a:xfrm>
          <a:prstGeom prst="rect">
            <a:avLst/>
          </a:prstGeom>
          <a:noFill/>
        </p:spPr>
        <p:txBody>
          <a:bodyPr lIns="99048" tIns="49524" rIns="99048" bIns="49524"/>
          <a:lstStyle/>
          <a:p>
            <a:fld id="{500BF66B-F226-489F-B091-C28BF27C432F}" type="slidenum">
              <a:rPr lang="fa-IR" smtClean="0">
                <a:latin typeface="Arial" pitchFamily="34" charset="0"/>
                <a:cs typeface="Arial" pitchFamily="34" charset="0"/>
              </a:rPr>
              <a:pPr/>
              <a:t>41</a:t>
            </a:fld>
            <a:endParaRPr lang="fa-IR"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fa-IR" smtClean="0"/>
          </a:p>
        </p:txBody>
      </p:sp>
      <p:sp>
        <p:nvSpPr>
          <p:cNvPr id="76804" name="Slide Number Placeholder 3"/>
          <p:cNvSpPr>
            <a:spLocks noGrp="1"/>
          </p:cNvSpPr>
          <p:nvPr>
            <p:ph type="sldNum" sz="quarter"/>
          </p:nvPr>
        </p:nvSpPr>
        <p:spPr>
          <a:xfrm>
            <a:off x="4021294" y="9721106"/>
            <a:ext cx="3076363" cy="511731"/>
          </a:xfrm>
          <a:prstGeom prst="rect">
            <a:avLst/>
          </a:prstGeom>
          <a:noFill/>
        </p:spPr>
        <p:txBody>
          <a:bodyPr lIns="99048" tIns="49524" rIns="99048" bIns="49524"/>
          <a:lstStyle/>
          <a:p>
            <a:fld id="{4E846F06-7A5F-44E5-92DC-0507E195C18C}" type="slidenum">
              <a:rPr lang="fa-IR" smtClean="0">
                <a:latin typeface="Arial" pitchFamily="34" charset="0"/>
                <a:cs typeface="Arial" pitchFamily="34" charset="0"/>
              </a:rPr>
              <a:pPr/>
              <a:t>42</a:t>
            </a:fld>
            <a:endParaRPr lang="fa-IR"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733C60CC-8829-4938-8076-0E3F4478BDAB}" type="slidenum">
              <a:rPr lang="it-IT"/>
              <a:pPr/>
              <a:t>43</a:t>
            </a:fld>
            <a:endParaRPr lang="it-IT"/>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it-IT" i="1"/>
              <a:t>Nature Reviews Neuroscience</a:t>
            </a:r>
            <a:r>
              <a:rPr lang="it-IT"/>
              <a:t> </a:t>
            </a:r>
            <a:r>
              <a:rPr lang="it-IT" b="1"/>
              <a:t>5</a:t>
            </a:r>
            <a:r>
              <a:rPr lang="it-IT"/>
              <a:t>, 545-552 (2004); doi:10.1038/nrn1429</a:t>
            </a:r>
            <a:br>
              <a:rPr lang="it-IT"/>
            </a:br>
            <a:r>
              <a:rPr lang="it-IT" b="1"/>
              <a:t>THE DEVELOPMENTAL ORIGINS OF ANXIETY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0FF76408-5094-48BC-9307-11EC06BBAE46}" type="slidenum">
              <a:rPr lang="it-IT"/>
              <a:pPr/>
              <a:t>44</a:t>
            </a:fld>
            <a:endParaRPr lang="it-IT"/>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FB7BCA3A-AFFB-4F7E-8ADB-F262B4D13158}" type="slidenum">
              <a:rPr lang="it-IT"/>
              <a:pPr/>
              <a:t>53</a:t>
            </a:fld>
            <a:endParaRPr lang="it-IT"/>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it-IT" dirty="0" err="1"/>
              <a:t>Slow-wave</a:t>
            </a:r>
            <a:r>
              <a:rPr lang="it-IT" dirty="0"/>
              <a:t> </a:t>
            </a:r>
            <a:r>
              <a:rPr lang="it-IT" dirty="0" err="1"/>
              <a:t>sleep</a:t>
            </a:r>
            <a:r>
              <a:rPr lang="it-IT" dirty="0"/>
              <a:t>: sonno estremamente riposante, associato a diminuzione del tono vascolare periferico e di molte altre funzioni vegetative. Pressione, ritmo respiratorio e metabolismo basale diminuiscono del 10-30%. È la varietà di sonno più rappresentata. Nonostante lo SWS venga anche denominato “sonno senza sogni”, si possono verificare sogni, e a volte anche incubi, durante questa fase del sonno, ma a differenza di quanto accade per i sogni della fase REM non si ha il processo del consolidamento dei sogni nella memoria, per cui al risveglio non si ricordano.</a:t>
            </a:r>
          </a:p>
          <a:p>
            <a:r>
              <a:rPr lang="it-IT" dirty="0"/>
              <a:t>Durante una normale notte di sonno episodi di sonno REM di durata dai 5 ai 30’ si verificano ogni circa 90’, partendo da 80 a 100’ dall’addormentamento. Il sonno REM è generalmente associato con l’attività onirica; frequenza cardiaca e respirazione diventano spesso irregolari; nonostante l’inibizione dei muscoli periferici si possono avere movimenti muscolari irregolari, specie a carico dei muscoli oculomotori; il cervello è attivato in questa fase e il suo metabolismo può aumentare fino al 20%. L’attività EEG è simile a quella dello stato di veglia, da cui il nome di sonno paradosso.</a:t>
            </a:r>
          </a:p>
          <a:p>
            <a:r>
              <a:rPr lang="it-IT" dirty="0"/>
              <a:t>Le BDZ diminuiscono il tempo di latenza del sonno e diminuiscono il numero di risvegli, ma anche del tempo passato in fase SWS. La maggior parte delle BDZ aumenta il tempo intercorrente tra l’inizio del sonno “a fusi” e il primo episodio di sonno REM; il tempo speso in fase REM è generalmente </a:t>
            </a:r>
            <a:r>
              <a:rPr lang="it-IT" dirty="0" err="1"/>
              <a:t>diminuito.tuttavia</a:t>
            </a:r>
            <a:r>
              <a:rPr lang="it-IT" dirty="0"/>
              <a:t>, il numero di cicli di sonno REM è generalmente aumentato. (l’effetto dello </a:t>
            </a:r>
            <a:r>
              <a:rPr lang="it-IT" dirty="0" err="1"/>
              <a:t>zolpidem</a:t>
            </a:r>
            <a:r>
              <a:rPr lang="it-IT" dirty="0"/>
              <a:t> sul sonno REM è meno marcato di quello delle BDZ. IL tempo totale di sonno è generalmente aumentato, soprattutto per via dell’aumento del tempo speso nello stadio 2 (che rappresenta la frazione maggiore del sonno non-REM). Gli effetti dei barbiturici sulle fasi del sonno sono simili a quelli delle BDZ.</a:t>
            </a:r>
          </a:p>
          <a:p>
            <a:endParaRPr lang="it-IT"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fa-IR" smtClean="0"/>
          </a:p>
        </p:txBody>
      </p:sp>
      <p:sp>
        <p:nvSpPr>
          <p:cNvPr id="81924" name="Slide Number Placeholder 3"/>
          <p:cNvSpPr>
            <a:spLocks noGrp="1"/>
          </p:cNvSpPr>
          <p:nvPr>
            <p:ph type="sldNum" sz="quarter"/>
          </p:nvPr>
        </p:nvSpPr>
        <p:spPr>
          <a:xfrm>
            <a:off x="4021294" y="9721106"/>
            <a:ext cx="3076363" cy="511731"/>
          </a:xfrm>
          <a:prstGeom prst="rect">
            <a:avLst/>
          </a:prstGeom>
          <a:noFill/>
        </p:spPr>
        <p:txBody>
          <a:bodyPr lIns="99048" tIns="49524" rIns="99048" bIns="49524"/>
          <a:lstStyle/>
          <a:p>
            <a:fld id="{2317365E-E130-4869-A8E8-AEC7449CBC7A}" type="slidenum">
              <a:rPr lang="en-GB" smtClean="0">
                <a:latin typeface="Arial" pitchFamily="34" charset="0"/>
                <a:cs typeface="Arial" pitchFamily="34" charset="0"/>
              </a:rPr>
              <a:pPr/>
              <a:t>64</a:t>
            </a:fld>
            <a:endParaRPr lang="en-GB"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8"/>
          <p:cNvSpPr>
            <a:spLocks noGrp="1" noChangeArrowheads="1"/>
          </p:cNvSpPr>
          <p:nvPr>
            <p:ph type="sldNum" sz="quarter"/>
          </p:nvPr>
        </p:nvSpPr>
        <p:spPr>
          <a:xfrm>
            <a:off x="4021294" y="9721106"/>
            <a:ext cx="3076363" cy="511731"/>
          </a:xfrm>
          <a:prstGeom prst="rect">
            <a:avLst/>
          </a:prstGeom>
          <a:noFill/>
        </p:spPr>
        <p:txBody>
          <a:bodyPr lIns="99048" tIns="49524" rIns="99048" bIns="49524"/>
          <a:lstStyle/>
          <a:p>
            <a:fld id="{395E28A9-3289-4FD4-A3D0-A225A883009B}" type="slidenum">
              <a:rPr lang="en-GB" smtClean="0">
                <a:latin typeface="Arial" pitchFamily="34" charset="0"/>
                <a:cs typeface="Arial" pitchFamily="34" charset="0"/>
              </a:rPr>
              <a:pPr/>
              <a:t>3</a:t>
            </a:fld>
            <a:endParaRPr lang="en-GB" smtClean="0">
              <a:latin typeface="Arial" pitchFamily="34" charset="0"/>
              <a:cs typeface="Arial" pitchFamily="34" charset="0"/>
            </a:endParaRPr>
          </a:p>
        </p:txBody>
      </p:sp>
      <p:sp>
        <p:nvSpPr>
          <p:cNvPr id="65539" name="Text Box 1"/>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p:spPr>
        <p:txBody>
          <a:bodyPr wrap="none" lIns="99048" tIns="49524" rIns="99048" bIns="49524" anchor="ctr"/>
          <a:lstStyle/>
          <a:p>
            <a:endParaRPr lang="en-US"/>
          </a:p>
        </p:txBody>
      </p:sp>
      <p:sp>
        <p:nvSpPr>
          <p:cNvPr id="65540" name="Text Box 2"/>
          <p:cNvSpPr>
            <a:spLocks noGrp="1" noChangeArrowheads="1"/>
          </p:cNvSpPr>
          <p:nvPr>
            <p:ph type="body"/>
          </p:nvPr>
        </p:nvSpPr>
        <p:spPr>
          <a:xfrm>
            <a:off x="709930" y="4861441"/>
            <a:ext cx="5679440" cy="4605576"/>
          </a:xfrm>
          <a:noFill/>
          <a:ln/>
        </p:spPr>
        <p:txBody>
          <a:bodyPr/>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Safer &amp; Less Toxic than Barbs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noFill/>
          <a:ln/>
        </p:spPr>
      </p:sp>
      <p:sp>
        <p:nvSpPr>
          <p:cNvPr id="82947" name="Notes Placeholder 2"/>
          <p:cNvSpPr>
            <a:spLocks noGrp="1"/>
          </p:cNvSpPr>
          <p:nvPr>
            <p:ph type="body" idx="1"/>
          </p:nvPr>
        </p:nvSpPr>
        <p:spPr>
          <a:noFill/>
          <a:ln/>
        </p:spPr>
        <p:txBody>
          <a:bodyPr/>
          <a:lstStyle/>
          <a:p>
            <a:pPr eaLnBrk="1" hangingPunct="1">
              <a:spcBef>
                <a:spcPct val="0"/>
              </a:spcBef>
            </a:pPr>
            <a:endParaRPr lang="fa-IR" smtClean="0"/>
          </a:p>
        </p:txBody>
      </p:sp>
      <p:sp>
        <p:nvSpPr>
          <p:cNvPr id="82948" name="Slide Number Placeholder 3"/>
          <p:cNvSpPr>
            <a:spLocks noGrp="1"/>
          </p:cNvSpPr>
          <p:nvPr>
            <p:ph type="sldNum" sz="quarter"/>
          </p:nvPr>
        </p:nvSpPr>
        <p:spPr>
          <a:xfrm>
            <a:off x="4021294" y="9721106"/>
            <a:ext cx="3076363" cy="511731"/>
          </a:xfrm>
          <a:prstGeom prst="rect">
            <a:avLst/>
          </a:prstGeom>
          <a:noFill/>
          <a:ln>
            <a:miter lim="800000"/>
          </a:ln>
        </p:spPr>
        <p:txBody>
          <a:bodyPr lIns="99048" tIns="49524" rIns="99048" bIns="49524"/>
          <a:lstStyle/>
          <a:p>
            <a:fld id="{CD3F1841-5910-43A1-ABE2-79C4A389F4A8}" type="slidenum">
              <a:rPr lang="fa-IR" smtClean="0">
                <a:latin typeface="Times New Roman" pitchFamily="18" charset="0"/>
                <a:cs typeface="Arial" pitchFamily="34" charset="0"/>
              </a:rPr>
              <a:pPr/>
              <a:t>65</a:t>
            </a:fld>
            <a:endParaRPr lang="fa-IR" smtClean="0">
              <a:latin typeface="Times New Roman" pitchFamily="18"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xfrm>
            <a:off x="4021294" y="9721106"/>
            <a:ext cx="3076363" cy="511731"/>
          </a:xfrm>
          <a:prstGeom prst="rect">
            <a:avLst/>
          </a:prstGeom>
          <a:noFill/>
          <a:ln>
            <a:miter lim="800000"/>
          </a:ln>
        </p:spPr>
        <p:txBody>
          <a:bodyPr lIns="99048" tIns="49524" rIns="99048" bIns="49524"/>
          <a:lstStyle/>
          <a:p>
            <a:fld id="{C02966A3-5066-4830-BDC3-52D5C4A8E66A}" type="slidenum">
              <a:rPr lang="en-US" smtClean="0">
                <a:latin typeface="Times New Roman" pitchFamily="18" charset="0"/>
                <a:cs typeface="Arial" pitchFamily="34" charset="0"/>
              </a:rPr>
              <a:pPr/>
              <a:t>68</a:t>
            </a:fld>
            <a:endParaRPr lang="en-US" smtClean="0">
              <a:latin typeface="Times New Roman" pitchFamily="18" charset="0"/>
              <a:cs typeface="Arial" pitchFamily="34" charset="0"/>
            </a:endParaRPr>
          </a:p>
        </p:txBody>
      </p:sp>
      <p:sp>
        <p:nvSpPr>
          <p:cNvPr id="74755" name="Rectangle 2"/>
          <p:cNvSpPr>
            <a:spLocks noGrp="1" noRot="1" noChangeAspect="1" noChangeArrowheads="1" noTextEdit="1"/>
          </p:cNvSpPr>
          <p:nvPr>
            <p:ph type="sldImg"/>
          </p:nvPr>
        </p:nvSpPr>
        <p:spPr>
          <a:noFill/>
          <a:ln/>
        </p:spPr>
      </p:sp>
      <p:sp>
        <p:nvSpPr>
          <p:cNvPr id="74756" name="Rectangle 3"/>
          <p:cNvSpPr>
            <a:spLocks noGrp="1" noChangeArrowheads="1"/>
          </p:cNvSpPr>
          <p:nvPr>
            <p:ph type="body" idx="1"/>
          </p:nvPr>
        </p:nvSpPr>
        <p:spPr>
          <a:noFill/>
          <a:ln/>
        </p:spPr>
        <p:txBody>
          <a:bodyPr/>
          <a:lstStyle/>
          <a:p>
            <a:pPr eaLnBrk="1" hangingPunct="1">
              <a:spcBef>
                <a:spcPct val="0"/>
              </a:spcBef>
            </a:pPr>
            <a:endParaRPr lang="fa-I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noFill/>
          <a:ln/>
        </p:spPr>
      </p:sp>
      <p:sp>
        <p:nvSpPr>
          <p:cNvPr id="73731" name="Notes Placeholder 2"/>
          <p:cNvSpPr>
            <a:spLocks noGrp="1"/>
          </p:cNvSpPr>
          <p:nvPr>
            <p:ph type="body" idx="1"/>
          </p:nvPr>
        </p:nvSpPr>
        <p:spPr>
          <a:noFill/>
          <a:ln/>
        </p:spPr>
        <p:txBody>
          <a:bodyPr/>
          <a:lstStyle/>
          <a:p>
            <a:pPr eaLnBrk="1" hangingPunct="1">
              <a:spcBef>
                <a:spcPct val="0"/>
              </a:spcBef>
            </a:pPr>
            <a:r>
              <a:rPr lang="it-IT" dirty="0" smtClean="0"/>
              <a:t>Sonnolenza, vertigini e nausea</a:t>
            </a:r>
            <a:endParaRPr lang="fa-IR" dirty="0" smtClean="0"/>
          </a:p>
        </p:txBody>
      </p:sp>
      <p:sp>
        <p:nvSpPr>
          <p:cNvPr id="73732" name="Slide Number Placeholder 3"/>
          <p:cNvSpPr>
            <a:spLocks noGrp="1"/>
          </p:cNvSpPr>
          <p:nvPr>
            <p:ph type="sldNum" sz="quarter"/>
          </p:nvPr>
        </p:nvSpPr>
        <p:spPr>
          <a:xfrm>
            <a:off x="4021294" y="9721106"/>
            <a:ext cx="3076363" cy="511731"/>
          </a:xfrm>
          <a:prstGeom prst="rect">
            <a:avLst/>
          </a:prstGeom>
          <a:noFill/>
          <a:ln>
            <a:miter lim="800000"/>
          </a:ln>
        </p:spPr>
        <p:txBody>
          <a:bodyPr lIns="99048" tIns="49524" rIns="99048" bIns="49524"/>
          <a:lstStyle/>
          <a:p>
            <a:fld id="{7EA82561-B6D6-40D6-80AD-4C53531D92FE}" type="slidenum">
              <a:rPr lang="fa-IR" smtClean="0">
                <a:latin typeface="Times New Roman" pitchFamily="18" charset="0"/>
                <a:cs typeface="Arial" pitchFamily="34" charset="0"/>
              </a:rPr>
              <a:pPr/>
              <a:t>74</a:t>
            </a:fld>
            <a:endParaRPr lang="fa-IR" smtClean="0">
              <a:latin typeface="Times New Roman" pitchFamily="18"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992188" y="768350"/>
            <a:ext cx="5118100" cy="3838575"/>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46150" y="4862513"/>
            <a:ext cx="5207000" cy="4603750"/>
          </a:xfrm>
          <a:prstGeom prst="rect">
            <a:avLst/>
          </a:prstGeom>
          <a:solidFill>
            <a:srgbClr val="FFFFFF"/>
          </a:solidFill>
          <a:ln>
            <a:solidFill>
              <a:srgbClr val="000000"/>
            </a:solidFill>
            <a:miter lim="800000"/>
            <a:headEnd/>
            <a:tailEnd/>
          </a:ln>
        </p:spPr>
        <p:txBody>
          <a:bodyPr lIns="95290" tIns="47645" rIns="95290" bIns="47645"/>
          <a:lstStyle/>
          <a:p>
            <a:r>
              <a:rPr lang="en-AU" sz="2000">
                <a:latin typeface="Arial" pitchFamily="34" charset="0"/>
              </a:rPr>
              <a:t>Attaches to the benzodiazepine binding site but does not facilitate action of GABA.  Competes with any benzodiazepine that is present, displacing the benzodiazepine from the receptor and reversing the action of the benzodiazepine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26"/>
          <p:cNvSpPr>
            <a:spLocks noGrp="1" noRot="1" noChangeAspect="1" noChangeArrowheads="1" noTextEdit="1"/>
          </p:cNvSpPr>
          <p:nvPr>
            <p:ph type="sldImg"/>
          </p:nvPr>
        </p:nvSpPr>
        <p:spPr>
          <a:ln/>
        </p:spPr>
      </p:sp>
      <p:sp>
        <p:nvSpPr>
          <p:cNvPr id="152579" name="Rectangle 1027"/>
          <p:cNvSpPr>
            <a:spLocks noGrp="1" noChangeArrowheads="1"/>
          </p:cNvSpPr>
          <p:nvPr>
            <p:ph type="body" idx="1"/>
          </p:nvPr>
        </p:nvSpPr>
        <p:spPr/>
        <p:txBody>
          <a:bodyPr/>
          <a:lstStyle/>
          <a:p>
            <a:endParaRPr lang="en-A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97C6D52F-2AD2-49FC-94B5-CF5AC2327965}" type="slidenum">
              <a:rPr lang="en-GB"/>
              <a:pPr/>
              <a:t>79</a:t>
            </a:fld>
            <a:endParaRPr lang="en-GB"/>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4191BC62-DDA0-4AE9-ACBB-7F4AB397060C}" type="slidenum">
              <a:rPr lang="en-GB"/>
              <a:pPr/>
              <a:t>82</a:t>
            </a:fld>
            <a:endParaRPr lang="en-GB"/>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r>
              <a:rPr lang="en-GB"/>
              <a:t>It was as though a net curtain or veil had been lifted from their eyes: slowly, sometimes suddenly, colours became brighter, grass greener, mind clearer, fears vanished, mood lifted, and physical vigour returned.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68CA2414-EF65-47C0-879B-9B25DBA74087}" type="slidenum">
              <a:rPr lang="en-GB"/>
              <a:pPr/>
              <a:t>93</a:t>
            </a:fld>
            <a:endParaRPr lang="en-GB"/>
          </a:p>
        </p:txBody>
      </p:sp>
      <p:sp>
        <p:nvSpPr>
          <p:cNvPr id="634882" name="Rectangle 2"/>
          <p:cNvSpPr>
            <a:spLocks noGrp="1" noRot="1" noChangeAspect="1" noChangeArrowheads="1" noTextEdit="1"/>
          </p:cNvSpPr>
          <p:nvPr>
            <p:ph type="sldImg"/>
          </p:nvPr>
        </p:nvSpPr>
        <p:spPr>
          <a:xfrm>
            <a:off x="977900" y="785813"/>
            <a:ext cx="5130800" cy="3848100"/>
          </a:xfrm>
          <a:ln/>
        </p:spPr>
      </p:sp>
      <p:sp>
        <p:nvSpPr>
          <p:cNvPr id="634883" name="Rectangle 3"/>
          <p:cNvSpPr>
            <a:spLocks noGrp="1" noChangeArrowheads="1"/>
          </p:cNvSpPr>
          <p:nvPr>
            <p:ph type="body" idx="1"/>
          </p:nvPr>
        </p:nvSpPr>
        <p:spPr>
          <a:xfrm>
            <a:off x="954791" y="4870326"/>
            <a:ext cx="5174929" cy="4635782"/>
          </a:xfrm>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33E723F7-070D-4E27-A18E-445B16DEDE85}" type="slidenum">
              <a:rPr lang="en-GB"/>
              <a:pPr/>
              <a:t>94</a:t>
            </a:fld>
            <a:endParaRPr lang="en-GB"/>
          </a:p>
        </p:txBody>
      </p:sp>
      <p:sp>
        <p:nvSpPr>
          <p:cNvPr id="636930" name="Rectangle 2"/>
          <p:cNvSpPr>
            <a:spLocks noGrp="1" noRot="1" noChangeAspect="1" noChangeArrowheads="1" noTextEdit="1"/>
          </p:cNvSpPr>
          <p:nvPr>
            <p:ph type="sldImg"/>
          </p:nvPr>
        </p:nvSpPr>
        <p:spPr>
          <a:xfrm>
            <a:off x="977900" y="785813"/>
            <a:ext cx="5130800" cy="3848100"/>
          </a:xfrm>
          <a:ln/>
        </p:spPr>
      </p:sp>
      <p:sp>
        <p:nvSpPr>
          <p:cNvPr id="636931" name="Rectangle 3"/>
          <p:cNvSpPr>
            <a:spLocks noGrp="1" noChangeArrowheads="1"/>
          </p:cNvSpPr>
          <p:nvPr>
            <p:ph type="body" idx="1"/>
          </p:nvPr>
        </p:nvSpPr>
        <p:spPr>
          <a:xfrm>
            <a:off x="954791" y="4870326"/>
            <a:ext cx="5174929" cy="4635782"/>
          </a:xfrm>
        </p:spPr>
        <p:txBody>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F884B03A-7961-4C8F-B7A9-1506995ED8AE}" type="slidenum">
              <a:rPr lang="en-GB"/>
              <a:pPr/>
              <a:t>95</a:t>
            </a:fld>
            <a:endParaRPr lang="en-GB"/>
          </a:p>
        </p:txBody>
      </p:sp>
      <p:sp>
        <p:nvSpPr>
          <p:cNvPr id="638978" name="Rectangle 2"/>
          <p:cNvSpPr>
            <a:spLocks noGrp="1" noRot="1" noChangeAspect="1" noChangeArrowheads="1" noTextEdit="1"/>
          </p:cNvSpPr>
          <p:nvPr>
            <p:ph type="sldImg"/>
          </p:nvPr>
        </p:nvSpPr>
        <p:spPr>
          <a:xfrm>
            <a:off x="1170070" y="785365"/>
            <a:ext cx="4746014" cy="3848641"/>
          </a:xfrm>
          <a:ln/>
        </p:spPr>
      </p:sp>
      <p:sp>
        <p:nvSpPr>
          <p:cNvPr id="638979" name="Rectangle 3"/>
          <p:cNvSpPr>
            <a:spLocks noGrp="1" noChangeArrowheads="1"/>
          </p:cNvSpPr>
          <p:nvPr>
            <p:ph type="body" idx="1"/>
          </p:nvPr>
        </p:nvSpPr>
        <p:spPr>
          <a:xfrm>
            <a:off x="954791" y="4870326"/>
            <a:ext cx="5174929" cy="4635782"/>
          </a:xfrm>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08069EE9-3565-4D38-AF5D-CE1D0FE5CADB}" type="slidenum">
              <a:rPr lang="en-US"/>
              <a:pPr/>
              <a:t>4</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it-IT" sz="1200" b="0" i="0" kern="1200" dirty="0" err="1" smtClean="0">
                <a:solidFill>
                  <a:schemeClr val="tx1"/>
                </a:solidFill>
                <a:latin typeface="Times New Roman" pitchFamily="18" charset="0"/>
                <a:ea typeface="+mn-ea"/>
                <a:cs typeface="+mn-cs"/>
              </a:rPr>
              <a:t>Posttraumatic</a:t>
            </a:r>
            <a:r>
              <a:rPr lang="it-IT" sz="1200" b="0" i="0" kern="1200" dirty="0" smtClean="0">
                <a:solidFill>
                  <a:schemeClr val="tx1"/>
                </a:solidFill>
                <a:latin typeface="Times New Roman" pitchFamily="18" charset="0"/>
                <a:ea typeface="+mn-ea"/>
                <a:cs typeface="+mn-cs"/>
              </a:rPr>
              <a:t> stress </a:t>
            </a:r>
            <a:r>
              <a:rPr lang="it-IT" sz="1200" b="0" i="0" kern="1200" dirty="0" err="1" smtClean="0">
                <a:solidFill>
                  <a:schemeClr val="tx1"/>
                </a:solidFill>
                <a:latin typeface="Times New Roman" pitchFamily="18" charset="0"/>
                <a:ea typeface="+mn-ea"/>
                <a:cs typeface="+mn-cs"/>
              </a:rPr>
              <a:t>disorder</a:t>
            </a:r>
            <a:r>
              <a:rPr lang="it-IT" sz="1200" b="0" i="0" kern="1200" dirty="0" smtClean="0">
                <a:solidFill>
                  <a:schemeClr val="tx1"/>
                </a:solidFill>
                <a:latin typeface="Times New Roman" pitchFamily="18" charset="0"/>
                <a:ea typeface="+mn-ea"/>
                <a:cs typeface="+mn-cs"/>
              </a:rPr>
              <a:t> (</a:t>
            </a:r>
            <a:r>
              <a:rPr lang="it-IT" sz="1200" b="1" i="0" kern="1200" dirty="0" smtClean="0">
                <a:solidFill>
                  <a:schemeClr val="tx1"/>
                </a:solidFill>
                <a:latin typeface="Times New Roman" pitchFamily="18" charset="0"/>
                <a:ea typeface="+mn-ea"/>
                <a:cs typeface="+mn-cs"/>
              </a:rPr>
              <a:t>PTSD</a:t>
            </a:r>
            <a:r>
              <a:rPr lang="it-IT" sz="1200" b="0" i="0" kern="1200" dirty="0" smtClean="0">
                <a:solidFill>
                  <a:schemeClr val="tx1"/>
                </a:solidFill>
                <a:latin typeface="Times New Roman" pitchFamily="18" charset="0"/>
                <a:ea typeface="+mn-ea"/>
                <a:cs typeface="+mn-cs"/>
              </a:rPr>
              <a:t>)</a:t>
            </a:r>
            <a:endParaRPr lang="it-IT"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FC23BD9A-8458-45D8-A9EF-5C8770552751}" type="slidenum">
              <a:rPr lang="en-GB"/>
              <a:pPr/>
              <a:t>96</a:t>
            </a:fld>
            <a:endParaRPr lang="en-GB"/>
          </a:p>
        </p:txBody>
      </p:sp>
      <p:sp>
        <p:nvSpPr>
          <p:cNvPr id="641026" name="Rectangle 2"/>
          <p:cNvSpPr>
            <a:spLocks noGrp="1" noRot="1" noChangeAspect="1" noChangeArrowheads="1" noTextEdit="1"/>
          </p:cNvSpPr>
          <p:nvPr>
            <p:ph type="sldImg"/>
          </p:nvPr>
        </p:nvSpPr>
        <p:spPr>
          <a:xfrm>
            <a:off x="977900" y="785813"/>
            <a:ext cx="5130800" cy="3848100"/>
          </a:xfrm>
          <a:ln/>
        </p:spPr>
      </p:sp>
      <p:sp>
        <p:nvSpPr>
          <p:cNvPr id="641027" name="Rectangle 3"/>
          <p:cNvSpPr>
            <a:spLocks noGrp="1" noChangeArrowheads="1"/>
          </p:cNvSpPr>
          <p:nvPr>
            <p:ph type="body" idx="1"/>
          </p:nvPr>
        </p:nvSpPr>
        <p:spPr>
          <a:xfrm>
            <a:off x="954791" y="4870326"/>
            <a:ext cx="5174929" cy="4635782"/>
          </a:xfrm>
        </p:spPr>
        <p:txBody>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2E4FA48D-1148-4F5B-8BA7-D36D6036D42B}" type="slidenum">
              <a:rPr lang="en-GB"/>
              <a:pPr/>
              <a:t>97</a:t>
            </a:fld>
            <a:endParaRPr lang="en-GB"/>
          </a:p>
        </p:txBody>
      </p:sp>
      <p:sp>
        <p:nvSpPr>
          <p:cNvPr id="643074" name="Rectangle 2"/>
          <p:cNvSpPr>
            <a:spLocks noGrp="1" noRot="1" noChangeAspect="1" noChangeArrowheads="1" noTextEdit="1"/>
          </p:cNvSpPr>
          <p:nvPr>
            <p:ph type="sldImg"/>
          </p:nvPr>
        </p:nvSpPr>
        <p:spPr>
          <a:xfrm>
            <a:off x="977900" y="785813"/>
            <a:ext cx="5130800" cy="3848100"/>
          </a:xfrm>
          <a:ln/>
        </p:spPr>
      </p:sp>
      <p:sp>
        <p:nvSpPr>
          <p:cNvPr id="643075" name="Rectangle 3"/>
          <p:cNvSpPr>
            <a:spLocks noGrp="1" noChangeArrowheads="1"/>
          </p:cNvSpPr>
          <p:nvPr>
            <p:ph type="body" idx="1"/>
          </p:nvPr>
        </p:nvSpPr>
        <p:spPr>
          <a:xfrm>
            <a:off x="954791" y="4870326"/>
            <a:ext cx="5174929" cy="4635782"/>
          </a:xfrm>
        </p:spPr>
        <p:txBody>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p:nvPr>
        </p:nvSpPr>
        <p:spPr>
          <a:xfrm>
            <a:off x="4021294" y="9721106"/>
            <a:ext cx="3076363" cy="511731"/>
          </a:xfrm>
          <a:prstGeom prst="rect">
            <a:avLst/>
          </a:prstGeom>
          <a:noFill/>
        </p:spPr>
        <p:txBody>
          <a:bodyPr lIns="99048" tIns="49524" rIns="99048" bIns="49524"/>
          <a:lstStyle/>
          <a:p>
            <a:fld id="{F7D907C2-2AEB-4F33-BA13-2AA77E27CA57}" type="slidenum">
              <a:rPr lang="en-GB" smtClean="0">
                <a:latin typeface="Arial" pitchFamily="34" charset="0"/>
                <a:cs typeface="Arial" pitchFamily="34" charset="0"/>
              </a:rPr>
              <a:pPr/>
              <a:t>98</a:t>
            </a:fld>
            <a:endParaRPr lang="en-GB" smtClean="0">
              <a:latin typeface="Arial" pitchFamily="34" charset="0"/>
              <a:cs typeface="Arial" pitchFamily="34" charset="0"/>
            </a:endParaRPr>
          </a:p>
        </p:txBody>
      </p:sp>
      <p:sp>
        <p:nvSpPr>
          <p:cNvPr id="86019" name="Text Box 1"/>
          <p:cNvSpPr txBox="1">
            <a:spLocks noChangeArrowheads="1"/>
          </p:cNvSpPr>
          <p:nvPr/>
        </p:nvSpPr>
        <p:spPr bwMode="auto">
          <a:xfrm>
            <a:off x="1183217" y="767596"/>
            <a:ext cx="4732867" cy="3837980"/>
          </a:xfrm>
          <a:prstGeom prst="rect">
            <a:avLst/>
          </a:prstGeom>
          <a:solidFill>
            <a:srgbClr val="FFFFFF"/>
          </a:solidFill>
          <a:ln w="9525">
            <a:solidFill>
              <a:srgbClr val="000000"/>
            </a:solidFill>
            <a:miter lim="800000"/>
            <a:headEnd/>
            <a:tailEnd/>
          </a:ln>
        </p:spPr>
        <p:txBody>
          <a:bodyPr wrap="none" lIns="99048" tIns="49524" rIns="99048" bIns="49524" anchor="ctr"/>
          <a:lstStyle/>
          <a:p>
            <a:endParaRPr lang="en-US"/>
          </a:p>
        </p:txBody>
      </p:sp>
      <p:sp>
        <p:nvSpPr>
          <p:cNvPr id="86020" name="Rectangle 2"/>
          <p:cNvSpPr>
            <a:spLocks noGrp="1" noChangeArrowheads="1"/>
          </p:cNvSpPr>
          <p:nvPr>
            <p:ph type="body"/>
          </p:nvPr>
        </p:nvSpPr>
        <p:spPr>
          <a:xfrm>
            <a:off x="709931" y="4861442"/>
            <a:ext cx="5677797" cy="4710410"/>
          </a:xfrm>
          <a:noFill/>
          <a:ln/>
        </p:spPr>
        <p:txBody>
          <a:bodyPr wrap="none" anchor="ct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xfrm>
            <a:off x="4021294" y="9721106"/>
            <a:ext cx="3076363" cy="511731"/>
          </a:xfrm>
          <a:prstGeom prst="rect">
            <a:avLst/>
          </a:prstGeom>
          <a:noFill/>
        </p:spPr>
        <p:txBody>
          <a:bodyPr lIns="99048" tIns="49524" rIns="99048" bIns="49524"/>
          <a:lstStyle/>
          <a:p>
            <a:fld id="{63114C8D-F978-4CE1-B8FD-859E1AAD72FA}" type="slidenum">
              <a:rPr lang="en-GB" smtClean="0">
                <a:latin typeface="Arial" pitchFamily="34" charset="0"/>
                <a:cs typeface="Arial" pitchFamily="34" charset="0"/>
              </a:rPr>
              <a:pPr/>
              <a:t>99</a:t>
            </a:fld>
            <a:endParaRPr lang="en-GB" smtClean="0">
              <a:latin typeface="Arial" pitchFamily="34" charset="0"/>
              <a:cs typeface="Arial" pitchFamily="34" charset="0"/>
            </a:endParaRPr>
          </a:p>
        </p:txBody>
      </p:sp>
      <p:sp>
        <p:nvSpPr>
          <p:cNvPr id="87043" name="Text Box 1"/>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p:spPr>
        <p:txBody>
          <a:bodyPr wrap="none" lIns="99048" tIns="49524" rIns="99048" bIns="49524" anchor="ctr"/>
          <a:lstStyle/>
          <a:p>
            <a:endParaRPr lang="en-US"/>
          </a:p>
        </p:txBody>
      </p:sp>
      <p:sp>
        <p:nvSpPr>
          <p:cNvPr id="87044" name="Text Box 2"/>
          <p:cNvSpPr>
            <a:spLocks noGrp="1" noChangeArrowheads="1"/>
          </p:cNvSpPr>
          <p:nvPr>
            <p:ph type="body"/>
          </p:nvPr>
        </p:nvSpPr>
        <p:spPr>
          <a:xfrm>
            <a:off x="709930" y="4861441"/>
            <a:ext cx="5679440" cy="4605576"/>
          </a:xfrm>
          <a:noFill/>
          <a:ln/>
        </p:spPr>
        <p:txBody>
          <a:bodyPr/>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Talk about why patient is not sleeping</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 Relaxation therapy.</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 Avoidance of stimulant drugs and beverages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 Increase physical activity &amp; mental stimulation</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 Explain that 8 hrs sleep not always necessary</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Avoid 'catnaps' during the day.</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A relaxing bath or a good book can facilitate sleep.</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Yoga/ Meditation/ Exercise.</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Consider alternative medication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err="1" smtClean="0">
                <a:latin typeface="Arial" pitchFamily="34" charset="0"/>
                <a:cs typeface="Arial" pitchFamily="34" charset="0"/>
              </a:rPr>
              <a:t>Kalms</a:t>
            </a:r>
            <a:r>
              <a:rPr lang="en-IE" dirty="0" smtClean="0">
                <a:latin typeface="Arial" pitchFamily="34" charset="0"/>
                <a:cs typeface="Arial" pitchFamily="34" charset="0"/>
              </a:rPr>
              <a:t> (Valerian)</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err="1" smtClean="0">
                <a:latin typeface="Arial" pitchFamily="34" charset="0"/>
                <a:cs typeface="Arial" pitchFamily="34" charset="0"/>
              </a:rPr>
              <a:t>Natrasleep</a:t>
            </a:r>
            <a:r>
              <a:rPr lang="en-IE" dirty="0" smtClean="0">
                <a:latin typeface="Arial" pitchFamily="34" charset="0"/>
                <a:cs typeface="Arial" pitchFamily="34" charset="0"/>
              </a:rPr>
              <a:t> (Hops &amp; Valerian) </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err="1" smtClean="0">
                <a:latin typeface="Arial" pitchFamily="34" charset="0"/>
                <a:cs typeface="Arial" pitchFamily="34" charset="0"/>
              </a:rPr>
              <a:t>Natracalm</a:t>
            </a:r>
            <a:r>
              <a:rPr lang="en-IE" dirty="0" smtClean="0">
                <a:latin typeface="Arial" pitchFamily="34" charset="0"/>
                <a:cs typeface="Arial" pitchFamily="34" charset="0"/>
              </a:rPr>
              <a:t> (Passion flower)</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Rescue Remedy</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en-IE" dirty="0"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p:cNvSpPr>
            <a:spLocks noGrp="1" noChangeArrowheads="1"/>
          </p:cNvSpPr>
          <p:nvPr>
            <p:ph type="sldNum" sz="quarter"/>
          </p:nvPr>
        </p:nvSpPr>
        <p:spPr>
          <a:xfrm>
            <a:off x="4021294" y="9721106"/>
            <a:ext cx="3076363" cy="511731"/>
          </a:xfrm>
          <a:prstGeom prst="rect">
            <a:avLst/>
          </a:prstGeom>
          <a:noFill/>
        </p:spPr>
        <p:txBody>
          <a:bodyPr lIns="99048" tIns="49524" rIns="99048" bIns="49524"/>
          <a:lstStyle/>
          <a:p>
            <a:fld id="{39AF4684-DCD6-4A59-85E3-AF70889EE535}" type="slidenum">
              <a:rPr lang="en-GB" smtClean="0">
                <a:latin typeface="Arial" pitchFamily="34" charset="0"/>
                <a:cs typeface="Arial" pitchFamily="34" charset="0"/>
              </a:rPr>
              <a:pPr/>
              <a:t>100</a:t>
            </a:fld>
            <a:endParaRPr lang="en-GB" smtClean="0">
              <a:latin typeface="Arial" pitchFamily="34" charset="0"/>
              <a:cs typeface="Arial" pitchFamily="34" charset="0"/>
            </a:endParaRPr>
          </a:p>
        </p:txBody>
      </p:sp>
      <p:sp>
        <p:nvSpPr>
          <p:cNvPr id="88067" name="Text Box 1"/>
          <p:cNvSpPr txBox="1">
            <a:spLocks noChangeArrowheads="1"/>
          </p:cNvSpPr>
          <p:nvPr/>
        </p:nvSpPr>
        <p:spPr bwMode="auto">
          <a:xfrm>
            <a:off x="1183217" y="767596"/>
            <a:ext cx="4732867" cy="3837980"/>
          </a:xfrm>
          <a:prstGeom prst="rect">
            <a:avLst/>
          </a:prstGeom>
          <a:solidFill>
            <a:srgbClr val="FFFFFF"/>
          </a:solidFill>
          <a:ln w="9525">
            <a:solidFill>
              <a:srgbClr val="000000"/>
            </a:solidFill>
            <a:miter lim="800000"/>
            <a:headEnd/>
            <a:tailEnd/>
          </a:ln>
        </p:spPr>
        <p:txBody>
          <a:bodyPr wrap="none" lIns="99048" tIns="49524" rIns="99048" bIns="49524" anchor="ctr"/>
          <a:lstStyle/>
          <a:p>
            <a:endParaRPr lang="en-US"/>
          </a:p>
        </p:txBody>
      </p:sp>
      <p:sp>
        <p:nvSpPr>
          <p:cNvPr id="88068" name="Rectangle 2"/>
          <p:cNvSpPr>
            <a:spLocks noGrp="1" noChangeArrowheads="1"/>
          </p:cNvSpPr>
          <p:nvPr>
            <p:ph type="body"/>
          </p:nvPr>
        </p:nvSpPr>
        <p:spPr>
          <a:xfrm>
            <a:off x="709931" y="4861442"/>
            <a:ext cx="5677797" cy="4710410"/>
          </a:xfrm>
          <a:noFill/>
          <a:ln/>
        </p:spPr>
        <p:txBody>
          <a:bodyPr wrap="none" anchor="ct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8"/>
          <p:cNvSpPr>
            <a:spLocks noGrp="1" noChangeArrowheads="1"/>
          </p:cNvSpPr>
          <p:nvPr>
            <p:ph type="sldNum" sz="quarter"/>
          </p:nvPr>
        </p:nvSpPr>
        <p:spPr>
          <a:xfrm>
            <a:off x="4021294" y="9721106"/>
            <a:ext cx="3076363" cy="511731"/>
          </a:xfrm>
          <a:prstGeom prst="rect">
            <a:avLst/>
          </a:prstGeom>
          <a:noFill/>
        </p:spPr>
        <p:txBody>
          <a:bodyPr lIns="99048" tIns="49524" rIns="99048" bIns="49524"/>
          <a:lstStyle/>
          <a:p>
            <a:fld id="{9ABF2981-54DC-47BF-8050-B98C97C76115}" type="slidenum">
              <a:rPr lang="en-GB" smtClean="0">
                <a:latin typeface="Arial" pitchFamily="34" charset="0"/>
                <a:cs typeface="Arial" pitchFamily="34" charset="0"/>
              </a:rPr>
              <a:pPr/>
              <a:t>101</a:t>
            </a:fld>
            <a:endParaRPr lang="en-GB" smtClean="0">
              <a:latin typeface="Arial" pitchFamily="34" charset="0"/>
              <a:cs typeface="Arial" pitchFamily="34" charset="0"/>
            </a:endParaRPr>
          </a:p>
        </p:txBody>
      </p:sp>
      <p:sp>
        <p:nvSpPr>
          <p:cNvPr id="89091" name="Text Box 1"/>
          <p:cNvSpPr txBox="1">
            <a:spLocks noChangeArrowheads="1"/>
          </p:cNvSpPr>
          <p:nvPr/>
        </p:nvSpPr>
        <p:spPr bwMode="auto">
          <a:xfrm>
            <a:off x="1183217" y="767596"/>
            <a:ext cx="4732867" cy="3837980"/>
          </a:xfrm>
          <a:prstGeom prst="rect">
            <a:avLst/>
          </a:prstGeom>
          <a:solidFill>
            <a:srgbClr val="FFFFFF"/>
          </a:solidFill>
          <a:ln w="9525">
            <a:solidFill>
              <a:srgbClr val="000000"/>
            </a:solidFill>
            <a:miter lim="800000"/>
            <a:headEnd/>
            <a:tailEnd/>
          </a:ln>
        </p:spPr>
        <p:txBody>
          <a:bodyPr wrap="none" lIns="99048" tIns="49524" rIns="99048" bIns="49524" anchor="ctr"/>
          <a:lstStyle/>
          <a:p>
            <a:endParaRPr lang="en-US"/>
          </a:p>
        </p:txBody>
      </p:sp>
      <p:sp>
        <p:nvSpPr>
          <p:cNvPr id="89092" name="Rectangle 2"/>
          <p:cNvSpPr>
            <a:spLocks noGrp="1" noChangeArrowheads="1"/>
          </p:cNvSpPr>
          <p:nvPr>
            <p:ph type="body"/>
          </p:nvPr>
        </p:nvSpPr>
        <p:spPr>
          <a:xfrm>
            <a:off x="709931" y="4861442"/>
            <a:ext cx="5677797" cy="4710410"/>
          </a:xfrm>
          <a:noFill/>
          <a:ln/>
        </p:spPr>
        <p:txBody>
          <a:bodyPr wrap="none" anchor="ct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sldNum" sz="quarter"/>
          </p:nvPr>
        </p:nvSpPr>
        <p:spPr>
          <a:xfrm>
            <a:off x="4021294" y="9721106"/>
            <a:ext cx="3076363" cy="511731"/>
          </a:xfrm>
          <a:prstGeom prst="rect">
            <a:avLst/>
          </a:prstGeom>
          <a:noFill/>
        </p:spPr>
        <p:txBody>
          <a:bodyPr lIns="99048" tIns="49524" rIns="99048" bIns="49524"/>
          <a:lstStyle/>
          <a:p>
            <a:fld id="{6CAAADB2-9BBB-4039-842E-BB3A92F3D699}" type="slidenum">
              <a:rPr lang="en-GB" smtClean="0">
                <a:latin typeface="Arial" pitchFamily="34" charset="0"/>
                <a:cs typeface="Arial" pitchFamily="34" charset="0"/>
              </a:rPr>
              <a:pPr/>
              <a:t>102</a:t>
            </a:fld>
            <a:endParaRPr lang="en-GB" smtClean="0">
              <a:latin typeface="Arial" pitchFamily="34" charset="0"/>
              <a:cs typeface="Arial" pitchFamily="34" charset="0"/>
            </a:endParaRPr>
          </a:p>
        </p:txBody>
      </p:sp>
      <p:sp>
        <p:nvSpPr>
          <p:cNvPr id="80899" name="Text Box 1"/>
          <p:cNvSpPr txBox="1">
            <a:spLocks noChangeArrowheads="1"/>
          </p:cNvSpPr>
          <p:nvPr/>
        </p:nvSpPr>
        <p:spPr bwMode="auto">
          <a:xfrm>
            <a:off x="1183217" y="767596"/>
            <a:ext cx="4732867" cy="3837980"/>
          </a:xfrm>
          <a:prstGeom prst="rect">
            <a:avLst/>
          </a:prstGeom>
          <a:solidFill>
            <a:srgbClr val="FFFFFF"/>
          </a:solidFill>
          <a:ln w="9525">
            <a:solidFill>
              <a:srgbClr val="000000"/>
            </a:solidFill>
            <a:miter lim="800000"/>
            <a:headEnd/>
            <a:tailEnd/>
          </a:ln>
        </p:spPr>
        <p:txBody>
          <a:bodyPr wrap="none" lIns="99048" tIns="49524" rIns="99048" bIns="49524" anchor="ctr"/>
          <a:lstStyle/>
          <a:p>
            <a:endParaRPr lang="en-US"/>
          </a:p>
        </p:txBody>
      </p:sp>
      <p:sp>
        <p:nvSpPr>
          <p:cNvPr id="80900" name="Rectangle 2"/>
          <p:cNvSpPr>
            <a:spLocks noGrp="1" noChangeArrowheads="1"/>
          </p:cNvSpPr>
          <p:nvPr>
            <p:ph type="body"/>
          </p:nvPr>
        </p:nvSpPr>
        <p:spPr>
          <a:xfrm>
            <a:off x="709931" y="4861442"/>
            <a:ext cx="5677797" cy="4710410"/>
          </a:xfrm>
          <a:noFill/>
          <a:ln/>
        </p:spPr>
        <p:txBody>
          <a:bodyPr wrap="none" anchor="ct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2400">
                <a:latin typeface="Arial" pitchFamily="34" charset="0"/>
              </a:rPr>
              <a:t>Gradual improvement in 1 to 2 weeks, maximum effect in 4 to 6 weeks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xfrm>
            <a:off x="992188" y="768350"/>
            <a:ext cx="5118100" cy="3838575"/>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46150" y="4862513"/>
            <a:ext cx="5207000" cy="4603750"/>
          </a:xfrm>
          <a:prstGeom prst="rect">
            <a:avLst/>
          </a:prstGeom>
          <a:solidFill>
            <a:srgbClr val="FFFFFF"/>
          </a:solidFill>
          <a:ln>
            <a:solidFill>
              <a:srgbClr val="000000"/>
            </a:solidFill>
            <a:miter lim="800000"/>
            <a:headEnd/>
            <a:tailEnd/>
          </a:ln>
        </p:spPr>
        <p:txBody>
          <a:bodyPr lIns="95290" tIns="47645" rIns="95290" bIns="47645"/>
          <a:lstStyle/>
          <a:p>
            <a:r>
              <a:rPr lang="en-AU" sz="2000">
                <a:latin typeface="Arial" pitchFamily="34" charset="0"/>
              </a:rPr>
              <a:t>Buspirone attaches to Serotonin 1A receptor and activates it mimicking serotonin action on the receptor, which results in an anti-anxiety action.  </a:t>
            </a:r>
          </a:p>
          <a:p>
            <a:r>
              <a:rPr lang="en-AU" sz="2000">
                <a:latin typeface="Arial" pitchFamily="34" charset="0"/>
              </a:rPr>
              <a:t>Drug mimics action of the transmitter = Agonist</a:t>
            </a:r>
          </a:p>
          <a:p>
            <a:r>
              <a:rPr lang="en-AU" sz="2000">
                <a:latin typeface="Arial" pitchFamily="34" charset="0"/>
              </a:rPr>
              <a:t>Green symbolises “Go”</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xfrm>
            <a:off x="4021294" y="9721106"/>
            <a:ext cx="3076363" cy="511731"/>
          </a:xfrm>
          <a:prstGeom prst="rect">
            <a:avLst/>
          </a:prstGeom>
          <a:noFill/>
        </p:spPr>
        <p:txBody>
          <a:bodyPr lIns="99048" tIns="49524" rIns="99048" bIns="49524"/>
          <a:lstStyle/>
          <a:p>
            <a:fld id="{C4E2A865-2375-4D34-9880-3563A72F9F4D}" type="slidenum">
              <a:rPr lang="en-GB" smtClean="0">
                <a:latin typeface="Arial" pitchFamily="34" charset="0"/>
                <a:cs typeface="Arial" pitchFamily="34" charset="0"/>
              </a:rPr>
              <a:pPr/>
              <a:t>125</a:t>
            </a:fld>
            <a:endParaRPr lang="en-GB" smtClean="0">
              <a:latin typeface="Arial" pitchFamily="34" charset="0"/>
              <a:cs typeface="Arial" pitchFamily="34" charset="0"/>
            </a:endParaRPr>
          </a:p>
        </p:txBody>
      </p:sp>
      <p:sp>
        <p:nvSpPr>
          <p:cNvPr id="79875" name="Text Box 1"/>
          <p:cNvSpPr txBox="1">
            <a:spLocks noChangeArrowheads="1"/>
          </p:cNvSpPr>
          <p:nvPr/>
        </p:nvSpPr>
        <p:spPr bwMode="auto">
          <a:xfrm>
            <a:off x="1183217" y="767596"/>
            <a:ext cx="4732867" cy="3837980"/>
          </a:xfrm>
          <a:prstGeom prst="rect">
            <a:avLst/>
          </a:prstGeom>
          <a:solidFill>
            <a:srgbClr val="FFFFFF"/>
          </a:solidFill>
          <a:ln w="9360">
            <a:solidFill>
              <a:srgbClr val="000000"/>
            </a:solidFill>
            <a:miter lim="800000"/>
            <a:headEnd/>
            <a:tailEnd/>
          </a:ln>
        </p:spPr>
        <p:txBody>
          <a:bodyPr wrap="none" lIns="99048" tIns="49524" rIns="99048" bIns="49524" anchor="ctr"/>
          <a:lstStyle/>
          <a:p>
            <a:endParaRPr lang="en-US"/>
          </a:p>
        </p:txBody>
      </p:sp>
      <p:sp>
        <p:nvSpPr>
          <p:cNvPr id="79876" name="Text Box 2"/>
          <p:cNvSpPr>
            <a:spLocks noGrp="1" noChangeArrowheads="1"/>
          </p:cNvSpPr>
          <p:nvPr>
            <p:ph type="body"/>
          </p:nvPr>
        </p:nvSpPr>
        <p:spPr>
          <a:xfrm>
            <a:off x="709930" y="4861441"/>
            <a:ext cx="5679440" cy="4605576"/>
          </a:xfrm>
          <a:noFill/>
          <a:ln/>
        </p:spPr>
        <p:txBody>
          <a:bodyPr/>
          <a:lstStyle/>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en-IE" dirty="0" smtClean="0">
              <a:latin typeface="Arial" pitchFamily="34" charset="0"/>
              <a:cs typeface="Arial" pitchFamily="34" charset="0"/>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err="1" smtClean="0">
                <a:latin typeface="Arial" pitchFamily="34" charset="0"/>
                <a:cs typeface="Arial" pitchFamily="34" charset="0"/>
              </a:rPr>
              <a:t>demotivational</a:t>
            </a:r>
            <a:endParaRPr lang="en-IE" dirty="0" smtClean="0">
              <a:latin typeface="Arial" pitchFamily="34" charset="0"/>
              <a:cs typeface="Arial" pitchFamily="34" charset="0"/>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err="1" smtClean="0">
                <a:latin typeface="Arial" pitchFamily="34" charset="0"/>
                <a:cs typeface="Arial" pitchFamily="34" charset="0"/>
              </a:rPr>
              <a:t>dysarthria</a:t>
            </a:r>
            <a:r>
              <a:rPr lang="en-IE" dirty="0" smtClean="0">
                <a:latin typeface="Arial" pitchFamily="34" charset="0"/>
                <a:cs typeface="Arial" pitchFamily="34" charset="0"/>
              </a:rPr>
              <a:t> - impaired </a:t>
            </a:r>
            <a:r>
              <a:rPr lang="en-IE" dirty="0" err="1" smtClean="0">
                <a:latin typeface="Arial" pitchFamily="34" charset="0"/>
                <a:cs typeface="Arial" pitchFamily="34" charset="0"/>
              </a:rPr>
              <a:t>articulatory</a:t>
            </a:r>
            <a:r>
              <a:rPr lang="en-IE" dirty="0" smtClean="0">
                <a:latin typeface="Arial" pitchFamily="34" charset="0"/>
                <a:cs typeface="Arial" pitchFamily="34" charset="0"/>
              </a:rPr>
              <a:t> ability resulting from defects in the peripheral motor nerves or in the speech musculature</a:t>
            </a: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endParaRPr lang="en-IE" dirty="0" smtClean="0">
              <a:latin typeface="Arial" pitchFamily="34" charset="0"/>
              <a:cs typeface="Arial" pitchFamily="34" charset="0"/>
            </a:endParaRPr>
          </a:p>
          <a:p>
            <a:pPr eaLnBrk="1" hangingPunct="1">
              <a:spcBef>
                <a:spcPts val="487"/>
              </a:spcBef>
              <a:tabLst>
                <a:tab pos="0" algn="l"/>
                <a:tab pos="484922" algn="l"/>
                <a:tab pos="971563" algn="l"/>
                <a:tab pos="1458204" algn="l"/>
                <a:tab pos="1944846" algn="l"/>
                <a:tab pos="2431486" algn="l"/>
                <a:tab pos="2918128" algn="l"/>
                <a:tab pos="3404768" algn="l"/>
                <a:tab pos="3891410" algn="l"/>
                <a:tab pos="4378051" algn="l"/>
                <a:tab pos="4864692" algn="l"/>
                <a:tab pos="5351333" algn="l"/>
                <a:tab pos="5837975" algn="l"/>
                <a:tab pos="6324615" algn="l"/>
                <a:tab pos="6811257" algn="l"/>
                <a:tab pos="7297898" algn="l"/>
                <a:tab pos="7784539" algn="l"/>
                <a:tab pos="8271180" algn="l"/>
                <a:tab pos="8757821" algn="l"/>
                <a:tab pos="9244462" algn="l"/>
                <a:tab pos="9731104" algn="l"/>
              </a:tabLst>
            </a:pPr>
            <a:r>
              <a:rPr lang="en-IE" dirty="0" smtClean="0">
                <a:latin typeface="Arial" pitchFamily="34" charset="0"/>
                <a:cs typeface="Arial" pitchFamily="34" charset="0"/>
              </a:rPr>
              <a:t>defect of speech, speech defect, speech disorder - a disorder of oral speech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B25EE979-8037-4BAE-8C27-4BCD09BBA434}" type="slidenum">
              <a:rPr lang="en-US"/>
              <a:pPr/>
              <a:t>5</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935B96E0-4476-47E1-B489-47CB3E56B8D9}" type="slidenum">
              <a:rPr lang="en-US"/>
              <a:pPr/>
              <a:t>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FDF927B1-6338-4B16-9BA6-9275E0796AF4}" type="slidenum">
              <a:rPr lang="en-US"/>
              <a:pPr/>
              <a:t>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CC0D62E5-2D8F-4B3B-B52E-F99BECE38FA1}" type="slidenum">
              <a:rPr lang="en-US"/>
              <a:pPr/>
              <a:t>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it-IT" dirty="0" smtClean="0"/>
              <a:t>Droga da stupro perché è </a:t>
            </a:r>
            <a:r>
              <a:rPr lang="it-IT" dirty="0" err="1" smtClean="0"/>
              <a:t>amnesizzante</a:t>
            </a:r>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21294" y="9721106"/>
            <a:ext cx="3076363" cy="511731"/>
          </a:xfrm>
          <a:prstGeom prst="rect">
            <a:avLst/>
          </a:prstGeom>
          <a:ln/>
        </p:spPr>
        <p:txBody>
          <a:bodyPr lIns="99048" tIns="49524" rIns="99048" bIns="49524"/>
          <a:lstStyle/>
          <a:p>
            <a:fld id="{1DC372D2-E4BD-411E-8C0F-B49EBCB3A735}" type="slidenum">
              <a:rPr lang="en-US"/>
              <a:pPr/>
              <a:t>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981200"/>
            <a:ext cx="3810000" cy="4114800"/>
          </a:xfrm>
        </p:spPr>
        <p:txBody>
          <a:bodyPr/>
          <a:lstStyle/>
          <a:p>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92100"/>
            <a:ext cx="8229600" cy="13843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05000"/>
            <a:ext cx="40386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648200" y="1905000"/>
            <a:ext cx="40386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7B7315C2-0513-4C24-84B2-1B347FEAD5BC}" type="slidenum">
              <a:rPr lang="en-US"/>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981200"/>
            <a:ext cx="7772400" cy="4114800"/>
          </a:xfrm>
        </p:spPr>
        <p:txBody>
          <a:bodyPr/>
          <a:lstStyle/>
          <a:p>
            <a:endParaRPr lang="it-IT"/>
          </a:p>
        </p:txBody>
      </p:sp>
      <p:sp>
        <p:nvSpPr>
          <p:cNvPr id="4" name="Segnaposto data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Segnaposto piè di pagina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egnaposto numero diapositiva 5"/>
          <p:cNvSpPr>
            <a:spLocks noGrp="1"/>
          </p:cNvSpPr>
          <p:nvPr>
            <p:ph type="sldNum" sz="quarter" idx="12"/>
          </p:nvPr>
        </p:nvSpPr>
        <p:spPr>
          <a:xfrm>
            <a:off x="6553200" y="6248400"/>
            <a:ext cx="1905000" cy="457200"/>
          </a:xfrm>
          <a:prstGeom prst="rect">
            <a:avLst/>
          </a:prstGeom>
        </p:spPr>
        <p:txBody>
          <a:bodyPr/>
          <a:lstStyle>
            <a:lvl1pPr>
              <a:defRPr/>
            </a:lvl1pPr>
          </a:lstStyle>
          <a:p>
            <a:fld id="{7D4D3548-D577-4F51-82CC-FDEFA8B35465}"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6" r:id="rId16"/>
  </p:sldLayoutIdLst>
  <p:txStyles>
    <p:titleStyle>
      <a:lvl1pPr algn="ctr" rtl="0" eaLnBrk="0" fontAlgn="base" hangingPunct="0">
        <a:spcBef>
          <a:spcPct val="0"/>
        </a:spcBef>
        <a:spcAft>
          <a:spcPct val="0"/>
        </a:spcAft>
        <a:defRPr sz="4400" b="1">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pitchFamily="34" charset="0"/>
        </a:defRPr>
      </a:lvl2pPr>
      <a:lvl3pPr algn="ctr" rtl="0" eaLnBrk="0" fontAlgn="base" hangingPunct="0">
        <a:spcBef>
          <a:spcPct val="0"/>
        </a:spcBef>
        <a:spcAft>
          <a:spcPct val="0"/>
        </a:spcAft>
        <a:defRPr sz="4400" b="1">
          <a:solidFill>
            <a:schemeClr val="tx1"/>
          </a:solidFill>
          <a:latin typeface="Arial" pitchFamily="34" charset="0"/>
        </a:defRPr>
      </a:lvl3pPr>
      <a:lvl4pPr algn="ctr" rtl="0" eaLnBrk="0" fontAlgn="base" hangingPunct="0">
        <a:spcBef>
          <a:spcPct val="0"/>
        </a:spcBef>
        <a:spcAft>
          <a:spcPct val="0"/>
        </a:spcAft>
        <a:defRPr sz="4400" b="1">
          <a:solidFill>
            <a:schemeClr val="tx1"/>
          </a:solidFill>
          <a:latin typeface="Arial" pitchFamily="34" charset="0"/>
        </a:defRPr>
      </a:lvl4pPr>
      <a:lvl5pPr algn="ctr" rtl="0" eaLnBrk="0" fontAlgn="base" hangingPunct="0">
        <a:spcBef>
          <a:spcPct val="0"/>
        </a:spcBef>
        <a:spcAft>
          <a:spcPct val="0"/>
        </a:spcAft>
        <a:defRPr sz="4400" b="1">
          <a:solidFill>
            <a:schemeClr val="tx1"/>
          </a:solidFill>
          <a:latin typeface="Arial" pitchFamily="34" charset="0"/>
        </a:defRPr>
      </a:lvl5pPr>
      <a:lvl6pPr marL="457200" algn="ctr" rtl="0" eaLnBrk="0" fontAlgn="base" hangingPunct="0">
        <a:spcBef>
          <a:spcPct val="0"/>
        </a:spcBef>
        <a:spcAft>
          <a:spcPct val="0"/>
        </a:spcAft>
        <a:defRPr sz="4400" b="1">
          <a:solidFill>
            <a:schemeClr val="tx1"/>
          </a:solidFill>
          <a:latin typeface="Arial" pitchFamily="34" charset="0"/>
        </a:defRPr>
      </a:lvl6pPr>
      <a:lvl7pPr marL="914400" algn="ctr" rtl="0" eaLnBrk="0" fontAlgn="base" hangingPunct="0">
        <a:spcBef>
          <a:spcPct val="0"/>
        </a:spcBef>
        <a:spcAft>
          <a:spcPct val="0"/>
        </a:spcAft>
        <a:defRPr sz="4400" b="1">
          <a:solidFill>
            <a:schemeClr val="tx1"/>
          </a:solidFill>
          <a:latin typeface="Arial" pitchFamily="34" charset="0"/>
        </a:defRPr>
      </a:lvl7pPr>
      <a:lvl8pPr marL="1371600" algn="ctr" rtl="0" eaLnBrk="0" fontAlgn="base" hangingPunct="0">
        <a:spcBef>
          <a:spcPct val="0"/>
        </a:spcBef>
        <a:spcAft>
          <a:spcPct val="0"/>
        </a:spcAft>
        <a:defRPr sz="4400" b="1">
          <a:solidFill>
            <a:schemeClr val="tx1"/>
          </a:solidFill>
          <a:latin typeface="Arial" pitchFamily="34" charset="0"/>
        </a:defRPr>
      </a:lvl8pPr>
      <a:lvl9pPr marL="1828800" algn="ctr" rtl="0" eaLnBrk="0" fontAlgn="base" hangingPunct="0">
        <a:spcBef>
          <a:spcPct val="0"/>
        </a:spcBef>
        <a:spcAft>
          <a:spcPct val="0"/>
        </a:spcAft>
        <a:defRPr sz="4400" b="1">
          <a:solidFill>
            <a:schemeClr val="tx1"/>
          </a:solidFill>
          <a:latin typeface="Arial" pitchFamily="34"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b="1">
          <a:solidFill>
            <a:srgbClr val="66FFFF"/>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om/imgres?imgurl=http://www.orgsites.com/oh/victorybap/cartoon011tn.jpg&amp;imgrefurl=http://www.myspace.com/koops&amp;h=233&amp;w=250&amp;sz=10&amp;tbnid=kEAmbZFqFo8yyM:&amp;tbnh=98&amp;tbnw=106&amp;hl=en&amp;start=15&amp;prev=/images?q=sleeping+cartoon&amp;svnum=10&amp;hl"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438400"/>
            <a:ext cx="7772400" cy="914400"/>
          </a:xfrm>
        </p:spPr>
        <p:txBody>
          <a:bodyPr/>
          <a:lstStyle/>
          <a:p>
            <a:r>
              <a:rPr lang="en-US" sz="6000" b="1" dirty="0" smtClean="0">
                <a:latin typeface="Georgia" pitchFamily="18" charset="0"/>
              </a:rPr>
              <a:t>Benzodiazepines</a:t>
            </a:r>
            <a:r>
              <a:rPr lang="en-US" sz="4000" b="1" dirty="0" smtClean="0">
                <a:latin typeface="Georgia" pitchFamily="18" charset="0"/>
              </a:rPr>
              <a:t> </a:t>
            </a:r>
            <a:endParaRPr lang="en-US" sz="4000" b="1"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457200" y="152400"/>
            <a:ext cx="8229600" cy="774700"/>
          </a:xfrm>
        </p:spPr>
        <p:txBody>
          <a:bodyPr/>
          <a:lstStyle/>
          <a:p>
            <a:pPr algn="ctr"/>
            <a:r>
              <a:rPr lang="en-US">
                <a:latin typeface="Georgia" pitchFamily="18" charset="0"/>
              </a:rPr>
              <a:t>Triazolo Benzos</a:t>
            </a:r>
          </a:p>
        </p:txBody>
      </p:sp>
      <p:sp>
        <p:nvSpPr>
          <p:cNvPr id="34821" name="Rectangle 5"/>
          <p:cNvSpPr>
            <a:spLocks noGrp="1" noChangeArrowheads="1"/>
          </p:cNvSpPr>
          <p:nvPr>
            <p:ph type="body" sz="half" idx="1"/>
          </p:nvPr>
        </p:nvSpPr>
        <p:spPr>
          <a:xfrm>
            <a:off x="533400" y="4267200"/>
            <a:ext cx="4038600" cy="2133600"/>
          </a:xfrm>
        </p:spPr>
        <p:txBody>
          <a:bodyPr/>
          <a:lstStyle/>
          <a:p>
            <a:r>
              <a:rPr lang="en-US" sz="2000">
                <a:latin typeface="Georgia" pitchFamily="18" charset="0"/>
              </a:rPr>
              <a:t>First benzo approved by FDA for treatment of panic disorder.</a:t>
            </a:r>
          </a:p>
          <a:p>
            <a:r>
              <a:rPr lang="en-US" sz="2000">
                <a:latin typeface="Georgia" pitchFamily="18" charset="0"/>
              </a:rPr>
              <a:t>Also used as an adjunctive treatment for depression while adjusting to SSRIs.</a:t>
            </a:r>
          </a:p>
        </p:txBody>
      </p:sp>
      <p:sp>
        <p:nvSpPr>
          <p:cNvPr id="34822" name="Rectangle 6"/>
          <p:cNvSpPr>
            <a:spLocks noGrp="1" noChangeArrowheads="1"/>
          </p:cNvSpPr>
          <p:nvPr>
            <p:ph type="body" sz="half" idx="2"/>
          </p:nvPr>
        </p:nvSpPr>
        <p:spPr>
          <a:xfrm>
            <a:off x="5181600" y="4267200"/>
            <a:ext cx="3657600" cy="2438400"/>
          </a:xfrm>
        </p:spPr>
        <p:txBody>
          <a:bodyPr/>
          <a:lstStyle/>
          <a:p>
            <a:r>
              <a:rPr lang="en-US" sz="2000">
                <a:latin typeface="Georgia" pitchFamily="18" charset="0"/>
              </a:rPr>
              <a:t>Very rapid onset</a:t>
            </a:r>
          </a:p>
          <a:p>
            <a:r>
              <a:rPr lang="en-US" sz="2000">
                <a:latin typeface="Georgia" pitchFamily="18" charset="0"/>
              </a:rPr>
              <a:t>Very short half-life</a:t>
            </a:r>
          </a:p>
          <a:p>
            <a:r>
              <a:rPr lang="en-US" sz="2000">
                <a:latin typeface="Georgia" pitchFamily="18" charset="0"/>
              </a:rPr>
              <a:t>Possesses amnesic properties similar to clonazepam</a:t>
            </a:r>
          </a:p>
          <a:p>
            <a:r>
              <a:rPr lang="en-US" sz="2000">
                <a:latin typeface="Georgia" pitchFamily="18" charset="0"/>
              </a:rPr>
              <a:t>Used almost exclusively as a pre-op anesthetic </a:t>
            </a:r>
          </a:p>
          <a:p>
            <a:endParaRPr lang="en-US" sz="2000">
              <a:latin typeface="Georgia" pitchFamily="18" charset="0"/>
            </a:endParaRPr>
          </a:p>
        </p:txBody>
      </p:sp>
      <p:pic>
        <p:nvPicPr>
          <p:cNvPr id="34823" name="Picture 7" descr="Alprazolam1a"/>
          <p:cNvPicPr>
            <a:picLocks noChangeAspect="1" noChangeArrowheads="1"/>
          </p:cNvPicPr>
          <p:nvPr/>
        </p:nvPicPr>
        <p:blipFill>
          <a:blip r:embed="rId3" cstate="print"/>
          <a:srcRect/>
          <a:stretch>
            <a:fillRect/>
          </a:stretch>
        </p:blipFill>
        <p:spPr bwMode="auto">
          <a:xfrm>
            <a:off x="533400" y="914400"/>
            <a:ext cx="3352800" cy="3136900"/>
          </a:xfrm>
          <a:prstGeom prst="rect">
            <a:avLst/>
          </a:prstGeom>
          <a:noFill/>
        </p:spPr>
      </p:pic>
      <p:sp>
        <p:nvSpPr>
          <p:cNvPr id="34824" name="Text Box 8"/>
          <p:cNvSpPr txBox="1">
            <a:spLocks noChangeArrowheads="1"/>
          </p:cNvSpPr>
          <p:nvPr/>
        </p:nvSpPr>
        <p:spPr bwMode="auto">
          <a:xfrm>
            <a:off x="1066800" y="3581400"/>
            <a:ext cx="2222500" cy="366713"/>
          </a:xfrm>
          <a:prstGeom prst="rect">
            <a:avLst/>
          </a:prstGeom>
          <a:noFill/>
          <a:ln w="9525">
            <a:noFill/>
            <a:miter lim="800000"/>
            <a:headEnd/>
            <a:tailEnd/>
          </a:ln>
          <a:effectLst/>
        </p:spPr>
        <p:txBody>
          <a:bodyPr wrap="none">
            <a:spAutoFit/>
          </a:bodyPr>
          <a:lstStyle/>
          <a:p>
            <a:r>
              <a:rPr lang="en-US" sz="1800">
                <a:solidFill>
                  <a:srgbClr val="000000"/>
                </a:solidFill>
                <a:effectLst/>
              </a:rPr>
              <a:t>Alprazolam (Xanax)</a:t>
            </a:r>
          </a:p>
        </p:txBody>
      </p:sp>
      <p:pic>
        <p:nvPicPr>
          <p:cNvPr id="34825" name="Picture 9" descr="triazolam1a"/>
          <p:cNvPicPr>
            <a:picLocks noChangeAspect="1" noChangeArrowheads="1"/>
          </p:cNvPicPr>
          <p:nvPr/>
        </p:nvPicPr>
        <p:blipFill>
          <a:blip r:embed="rId4" cstate="print"/>
          <a:srcRect/>
          <a:stretch>
            <a:fillRect/>
          </a:stretch>
        </p:blipFill>
        <p:spPr bwMode="auto">
          <a:xfrm>
            <a:off x="5105400" y="914400"/>
            <a:ext cx="3124200" cy="3092450"/>
          </a:xfrm>
          <a:prstGeom prst="rect">
            <a:avLst/>
          </a:prstGeom>
          <a:noFill/>
        </p:spPr>
      </p:pic>
      <p:sp>
        <p:nvSpPr>
          <p:cNvPr id="34826" name="Text Box 10"/>
          <p:cNvSpPr txBox="1">
            <a:spLocks noChangeArrowheads="1"/>
          </p:cNvSpPr>
          <p:nvPr/>
        </p:nvSpPr>
        <p:spPr bwMode="auto">
          <a:xfrm>
            <a:off x="5622925" y="3390900"/>
            <a:ext cx="184150" cy="366713"/>
          </a:xfrm>
          <a:prstGeom prst="rect">
            <a:avLst/>
          </a:prstGeom>
          <a:noFill/>
          <a:ln w="9525">
            <a:noFill/>
            <a:miter lim="800000"/>
            <a:headEnd/>
            <a:tailEnd/>
          </a:ln>
          <a:effectLst/>
        </p:spPr>
        <p:txBody>
          <a:bodyPr wrap="none">
            <a:spAutoFit/>
          </a:bodyPr>
          <a:lstStyle/>
          <a:p>
            <a:endParaRPr lang="it-IT" sz="1800">
              <a:effectLst>
                <a:outerShdw blurRad="38100" dist="38100" dir="2700000" algn="tl">
                  <a:srgbClr val="000000"/>
                </a:outerShdw>
              </a:effectLst>
            </a:endParaRPr>
          </a:p>
        </p:txBody>
      </p:sp>
      <p:sp>
        <p:nvSpPr>
          <p:cNvPr id="34827" name="Text Box 11"/>
          <p:cNvSpPr txBox="1">
            <a:spLocks noChangeArrowheads="1"/>
          </p:cNvSpPr>
          <p:nvPr/>
        </p:nvSpPr>
        <p:spPr bwMode="auto">
          <a:xfrm>
            <a:off x="5562600" y="3581400"/>
            <a:ext cx="2232025" cy="366713"/>
          </a:xfrm>
          <a:prstGeom prst="rect">
            <a:avLst/>
          </a:prstGeom>
          <a:noFill/>
          <a:ln w="9525">
            <a:noFill/>
            <a:miter lim="800000"/>
            <a:headEnd/>
            <a:tailEnd/>
          </a:ln>
          <a:effectLst/>
        </p:spPr>
        <p:txBody>
          <a:bodyPr wrap="none">
            <a:spAutoFit/>
          </a:bodyPr>
          <a:lstStyle/>
          <a:p>
            <a:r>
              <a:rPr lang="en-US" sz="1800">
                <a:solidFill>
                  <a:srgbClr val="000000"/>
                </a:solidFill>
                <a:effectLst/>
              </a:rPr>
              <a:t>Triazolam (Halcion)</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z="4000" smtClean="0"/>
              <a:t>When prescribing for the 1</a:t>
            </a:r>
            <a:r>
              <a:rPr lang="en-IE" sz="4000" baseline="30000" smtClean="0"/>
              <a:t>st</a:t>
            </a:r>
            <a:r>
              <a:rPr lang="en-IE" sz="4000" smtClean="0"/>
              <a:t> time</a:t>
            </a:r>
          </a:p>
        </p:txBody>
      </p:sp>
      <p:sp>
        <p:nvSpPr>
          <p:cNvPr id="32771" name="Rectangle 2"/>
          <p:cNvSpPr>
            <a:spLocks noGrp="1" noChangeArrowheads="1"/>
          </p:cNvSpPr>
          <p:nvPr>
            <p:ph type="body" idx="1"/>
          </p:nvPr>
        </p:nvSpPr>
        <p:spPr>
          <a:xfrm>
            <a:off x="457200" y="1600200"/>
            <a:ext cx="8229600" cy="4525963"/>
          </a:xfrm>
        </p:spPr>
        <p:txBody>
          <a:bodyPr/>
          <a:lstStyle/>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Initiate with the lowest recommended dose, but this may need to be adjusted depending on patient’s response.</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Do not prescribe for longer than 4 weeks.</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Use phased dispensing where possible.</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Ensure that agreements between doctor and patient are documented.</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Record all details of medication prescribed and duration of treatment.</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Clear, effective and speedy communication concerning benzodiazepine usage should always take place between the prescribing professionals both within and between services.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250825"/>
            <a:ext cx="8229600" cy="1190625"/>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z="3600" smtClean="0"/>
              <a:t>Benzodiazepine dependent  patients or pts in receipt of continuing prescribing</a:t>
            </a:r>
          </a:p>
        </p:txBody>
      </p:sp>
      <p:sp>
        <p:nvSpPr>
          <p:cNvPr id="33795" name="Rectangle 2"/>
          <p:cNvSpPr>
            <a:spLocks noGrp="1" noChangeArrowheads="1"/>
          </p:cNvSpPr>
          <p:nvPr>
            <p:ph type="body" idx="1"/>
          </p:nvPr>
        </p:nvSpPr>
        <p:spPr>
          <a:xfrm>
            <a:off x="457200" y="1600200"/>
            <a:ext cx="8229600" cy="4525963"/>
          </a:xfrm>
        </p:spPr>
        <p:txBody>
          <a:bodyPr/>
          <a:lstStyle/>
          <a:p>
            <a:pPr marL="339725" indent="-339725" eaLnBrk="1" hangingPunct="1">
              <a:lnSpc>
                <a:spcPct val="80000"/>
              </a:lnSpc>
              <a:spcBef>
                <a:spcPts val="5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000" smtClean="0"/>
              <a:t>Issue small quantities at a time  Review regularly – monthly</a:t>
            </a:r>
          </a:p>
          <a:p>
            <a:pPr marL="339725" indent="-339725" eaLnBrk="1" hangingPunct="1">
              <a:lnSpc>
                <a:spcPct val="80000"/>
              </a:lnSpc>
              <a:spcBef>
                <a:spcPts val="5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IE" sz="2000" smtClean="0"/>
          </a:p>
          <a:p>
            <a:pPr marL="339725" indent="-339725" eaLnBrk="1" hangingPunct="1">
              <a:lnSpc>
                <a:spcPct val="80000"/>
              </a:lnSpc>
              <a:spcBef>
                <a:spcPts val="5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000" smtClean="0"/>
              <a:t>Use a long acting benzodiazepine in dosages no higher than diazepam 5 mg three times daily (or equivalent)</a:t>
            </a:r>
          </a:p>
          <a:p>
            <a:pPr marL="339725" indent="-339725" eaLnBrk="1" hangingPunct="1">
              <a:lnSpc>
                <a:spcPct val="80000"/>
              </a:lnSpc>
              <a:spcBef>
                <a:spcPts val="5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IE" sz="2000" smtClean="0"/>
          </a:p>
          <a:p>
            <a:pPr marL="339725" indent="-339725" eaLnBrk="1" hangingPunct="1">
              <a:lnSpc>
                <a:spcPct val="80000"/>
              </a:lnSpc>
              <a:spcBef>
                <a:spcPts val="5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000" smtClean="0"/>
              <a:t>Make patients aware of the risks of long term benzodiazepine use and document this communication.</a:t>
            </a:r>
          </a:p>
          <a:p>
            <a:pPr marL="339725" indent="-339725" eaLnBrk="1" hangingPunct="1">
              <a:lnSpc>
                <a:spcPct val="80000"/>
              </a:lnSpc>
              <a:spcBef>
                <a:spcPts val="5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000" smtClean="0"/>
              <a:t>Signed consent forms should be used where appropriate.</a:t>
            </a:r>
          </a:p>
          <a:p>
            <a:pPr marL="339725" indent="-339725" eaLnBrk="1" hangingPunct="1">
              <a:lnSpc>
                <a:spcPct val="80000"/>
              </a:lnSpc>
              <a:spcBef>
                <a:spcPts val="5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000" smtClean="0"/>
              <a:t>Encourage  dependent pts to withdraw, offer them a detoxification programme at regular intervals (at least annually) and document</a:t>
            </a:r>
          </a:p>
          <a:p>
            <a:pPr marL="339725" indent="-339725" eaLnBrk="1" hangingPunct="1">
              <a:lnSpc>
                <a:spcPct val="80000"/>
              </a:lnSpc>
              <a:spcBef>
                <a:spcPts val="5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IE" sz="2000" smtClean="0"/>
          </a:p>
          <a:p>
            <a:pPr marL="339725" indent="-339725" eaLnBrk="1" hangingPunct="1">
              <a:lnSpc>
                <a:spcPct val="80000"/>
              </a:lnSpc>
              <a:spcBef>
                <a:spcPts val="5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000" smtClean="0"/>
              <a:t>A significant number of requests for repeat benzodiazepine prescribing are associated with addiction problems, primarily alcohol, or in urban areas, opiate misuse. A doctor who</a:t>
            </a:r>
          </a:p>
          <a:p>
            <a:pPr marL="339725" indent="-339725" eaLnBrk="1" hangingPunct="1">
              <a:lnSpc>
                <a:spcPct val="80000"/>
              </a:lnSpc>
              <a:spcBef>
                <a:spcPts val="5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000" smtClean="0"/>
              <a:t>	suspects this is the case should seek specialist advice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dirty="0" err="1" smtClean="0"/>
              <a:t>Benzodizepines</a:t>
            </a:r>
            <a:r>
              <a:rPr lang="en-IE" dirty="0" smtClean="0"/>
              <a:t>, interactions</a:t>
            </a:r>
          </a:p>
        </p:txBody>
      </p:sp>
      <p:sp>
        <p:nvSpPr>
          <p:cNvPr id="25603" name="Rectangle 2"/>
          <p:cNvSpPr>
            <a:spLocks noGrp="1" noChangeArrowheads="1"/>
          </p:cNvSpPr>
          <p:nvPr>
            <p:ph type="body" idx="1"/>
          </p:nvPr>
        </p:nvSpPr>
        <p:spPr>
          <a:xfrm>
            <a:off x="457200" y="1600200"/>
            <a:ext cx="4038600" cy="4597400"/>
          </a:xfrm>
        </p:spPr>
        <p:txBody>
          <a:bodyPr/>
          <a:lstStyle/>
          <a:p>
            <a:pPr marL="339725" indent="-339725" eaLnBrk="1" hangingPunct="1">
              <a:spcBef>
                <a:spcPts val="675"/>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700" dirty="0" smtClean="0">
                <a:solidFill>
                  <a:srgbClr val="C00000"/>
                </a:solidFill>
              </a:rPr>
              <a:t>Increased Effects with</a:t>
            </a:r>
          </a:p>
          <a:p>
            <a:pPr marL="739775" lvl="1" indent="-282575" eaLnBrk="1" hangingPunct="1">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dirty="0" smtClean="0">
                <a:solidFill>
                  <a:srgbClr val="C00000"/>
                </a:solidFill>
              </a:rPr>
              <a:t>Alcohol</a:t>
            </a:r>
          </a:p>
          <a:p>
            <a:pPr marL="739775" lvl="1" indent="-282575" eaLnBrk="1" hangingPunct="1">
              <a:spcBef>
                <a:spcPts val="4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dirty="0" smtClean="0">
                <a:solidFill>
                  <a:srgbClr val="C00000"/>
                </a:solidFill>
              </a:rPr>
              <a:t>Analgesics </a:t>
            </a:r>
            <a:r>
              <a:rPr lang="en-IE" sz="1600" dirty="0" smtClean="0">
                <a:solidFill>
                  <a:srgbClr val="C00000"/>
                </a:solidFill>
              </a:rPr>
              <a:t>(</a:t>
            </a:r>
            <a:r>
              <a:rPr lang="en-IE" sz="1600" dirty="0" err="1" smtClean="0">
                <a:solidFill>
                  <a:srgbClr val="C00000"/>
                </a:solidFill>
              </a:rPr>
              <a:t>Fentanyl</a:t>
            </a:r>
            <a:r>
              <a:rPr lang="en-IE" sz="1600" dirty="0" smtClean="0">
                <a:solidFill>
                  <a:srgbClr val="C00000"/>
                </a:solidFill>
              </a:rPr>
              <a:t>)</a:t>
            </a:r>
          </a:p>
          <a:p>
            <a:pPr marL="739775" lvl="1" indent="-282575" eaLnBrk="1" hangingPunct="1">
              <a:spcBef>
                <a:spcPts val="4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dirty="0" err="1" smtClean="0">
                <a:solidFill>
                  <a:srgbClr val="C00000"/>
                </a:solidFill>
              </a:rPr>
              <a:t>Antibacterials</a:t>
            </a:r>
            <a:r>
              <a:rPr lang="en-IE" dirty="0" smtClean="0">
                <a:solidFill>
                  <a:srgbClr val="C00000"/>
                </a:solidFill>
              </a:rPr>
              <a:t> </a:t>
            </a:r>
            <a:r>
              <a:rPr lang="en-IE" sz="1600" dirty="0" smtClean="0">
                <a:solidFill>
                  <a:srgbClr val="C00000"/>
                </a:solidFill>
              </a:rPr>
              <a:t>(</a:t>
            </a:r>
            <a:r>
              <a:rPr lang="en-IE" sz="1600" dirty="0" err="1" smtClean="0">
                <a:solidFill>
                  <a:srgbClr val="C00000"/>
                </a:solidFill>
              </a:rPr>
              <a:t>Clarithromycin</a:t>
            </a:r>
            <a:r>
              <a:rPr lang="en-IE" sz="1600" dirty="0" smtClean="0">
                <a:solidFill>
                  <a:srgbClr val="C00000"/>
                </a:solidFill>
              </a:rPr>
              <a:t>, </a:t>
            </a:r>
            <a:r>
              <a:rPr lang="en-IE" sz="1600" dirty="0" err="1" smtClean="0">
                <a:solidFill>
                  <a:srgbClr val="C00000"/>
                </a:solidFill>
              </a:rPr>
              <a:t>Isoniazid</a:t>
            </a:r>
            <a:r>
              <a:rPr lang="en-IE" sz="1600" dirty="0" smtClean="0">
                <a:solidFill>
                  <a:srgbClr val="C00000"/>
                </a:solidFill>
              </a:rPr>
              <a:t>)</a:t>
            </a:r>
          </a:p>
          <a:p>
            <a:pPr marL="739775" lvl="1" indent="-282575" eaLnBrk="1" hangingPunct="1">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dirty="0" err="1" smtClean="0">
                <a:solidFill>
                  <a:srgbClr val="C00000"/>
                </a:solidFill>
              </a:rPr>
              <a:t>Antifungals</a:t>
            </a:r>
            <a:r>
              <a:rPr lang="en-IE" dirty="0" smtClean="0">
                <a:solidFill>
                  <a:srgbClr val="C00000"/>
                </a:solidFill>
              </a:rPr>
              <a:t> </a:t>
            </a:r>
          </a:p>
          <a:p>
            <a:pPr marL="339725" indent="-339725" eaLnBrk="1" hangingPunct="1">
              <a:spcBef>
                <a:spcPts val="4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1600" dirty="0" smtClean="0">
                <a:solidFill>
                  <a:srgbClr val="C00000"/>
                </a:solidFill>
              </a:rPr>
              <a:t>	       (</a:t>
            </a:r>
            <a:r>
              <a:rPr lang="en-IE" sz="1600" dirty="0" err="1" smtClean="0">
                <a:solidFill>
                  <a:srgbClr val="C00000"/>
                </a:solidFill>
              </a:rPr>
              <a:t>ketokonazole</a:t>
            </a:r>
            <a:r>
              <a:rPr lang="en-IE" sz="1600" dirty="0" smtClean="0">
                <a:solidFill>
                  <a:srgbClr val="C00000"/>
                </a:solidFill>
              </a:rPr>
              <a:t>, </a:t>
            </a:r>
            <a:r>
              <a:rPr lang="en-IE" sz="1600" dirty="0" err="1" smtClean="0">
                <a:solidFill>
                  <a:srgbClr val="C00000"/>
                </a:solidFill>
              </a:rPr>
              <a:t>itraconazole</a:t>
            </a:r>
            <a:r>
              <a:rPr lang="en-IE" sz="1600" dirty="0" smtClean="0">
                <a:solidFill>
                  <a:srgbClr val="C00000"/>
                </a:solidFill>
              </a:rPr>
              <a:t>)</a:t>
            </a:r>
          </a:p>
          <a:p>
            <a:pPr marL="739775" lvl="1" indent="-282575" eaLnBrk="1" hangingPunct="1">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dirty="0" err="1" smtClean="0">
                <a:solidFill>
                  <a:srgbClr val="C00000"/>
                </a:solidFill>
              </a:rPr>
              <a:t>Antipsycotics</a:t>
            </a:r>
            <a:endParaRPr lang="en-IE" dirty="0" smtClean="0">
              <a:solidFill>
                <a:srgbClr val="C00000"/>
              </a:solidFill>
            </a:endParaRPr>
          </a:p>
          <a:p>
            <a:pPr marL="739775" lvl="1" indent="-282575" eaLnBrk="1" hangingPunct="1">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dirty="0" err="1" smtClean="0">
                <a:solidFill>
                  <a:srgbClr val="C00000"/>
                </a:solidFill>
              </a:rPr>
              <a:t>Antivirals</a:t>
            </a:r>
            <a:endParaRPr lang="en-IE" dirty="0" smtClean="0">
              <a:solidFill>
                <a:srgbClr val="C00000"/>
              </a:solidFill>
            </a:endParaRPr>
          </a:p>
          <a:p>
            <a:pPr marL="739775" lvl="1" indent="-282575" eaLnBrk="1" hangingPunct="1">
              <a:spcBef>
                <a:spcPts val="4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dirty="0" smtClean="0">
                <a:solidFill>
                  <a:srgbClr val="C00000"/>
                </a:solidFill>
              </a:rPr>
              <a:t>Muscle relaxants </a:t>
            </a:r>
            <a:r>
              <a:rPr lang="en-IE" sz="1600" dirty="0" smtClean="0">
                <a:solidFill>
                  <a:srgbClr val="C00000"/>
                </a:solidFill>
              </a:rPr>
              <a:t>(</a:t>
            </a:r>
            <a:r>
              <a:rPr lang="en-IE" sz="1600" dirty="0" err="1" smtClean="0">
                <a:solidFill>
                  <a:srgbClr val="C00000"/>
                </a:solidFill>
              </a:rPr>
              <a:t>baclofen</a:t>
            </a:r>
            <a:r>
              <a:rPr lang="en-IE" sz="1600" dirty="0" smtClean="0">
                <a:solidFill>
                  <a:srgbClr val="C00000"/>
                </a:solidFill>
              </a:rPr>
              <a:t>)</a:t>
            </a:r>
          </a:p>
          <a:p>
            <a:pPr marL="339725" indent="-339725" eaLnBrk="1" hangingPunct="1">
              <a:spcBef>
                <a:spcPts val="4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IE" sz="1600" dirty="0" smtClean="0">
              <a:solidFill>
                <a:srgbClr val="C00000"/>
              </a:solidFill>
            </a:endParaRPr>
          </a:p>
        </p:txBody>
      </p:sp>
      <p:sp>
        <p:nvSpPr>
          <p:cNvPr id="25604" name="Rectangle 3"/>
          <p:cNvSpPr>
            <a:spLocks noGrp="1" noChangeArrowheads="1"/>
          </p:cNvSpPr>
          <p:nvPr>
            <p:ph type="body" idx="2"/>
          </p:nvPr>
        </p:nvSpPr>
        <p:spPr>
          <a:xfrm>
            <a:off x="4648200" y="1600200"/>
            <a:ext cx="4038600" cy="4525963"/>
          </a:xfrm>
        </p:spPr>
        <p:txBody>
          <a:bodyPr/>
          <a:lstStyle/>
          <a:p>
            <a:pPr marL="339725" indent="-339725" eaLnBrk="1" hangingPunct="1">
              <a:spcBef>
                <a:spcPts val="675"/>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700" smtClean="0">
                <a:solidFill>
                  <a:srgbClr val="C00000"/>
                </a:solidFill>
              </a:rPr>
              <a:t>Decreased Effects with</a:t>
            </a:r>
          </a:p>
          <a:p>
            <a:pPr marL="739775" lvl="1" indent="-282575" eaLnBrk="1" hangingPunct="1">
              <a:spcBef>
                <a:spcPts val="4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mtClean="0">
                <a:solidFill>
                  <a:srgbClr val="C00000"/>
                </a:solidFill>
              </a:rPr>
              <a:t>Antibacterial</a:t>
            </a:r>
            <a:r>
              <a:rPr lang="en-IE" sz="2300" smtClean="0">
                <a:solidFill>
                  <a:srgbClr val="C00000"/>
                </a:solidFill>
              </a:rPr>
              <a:t> </a:t>
            </a:r>
            <a:r>
              <a:rPr lang="en-IE" sz="1600" smtClean="0">
                <a:solidFill>
                  <a:srgbClr val="C00000"/>
                </a:solidFill>
              </a:rPr>
              <a:t>(Rifampicin)</a:t>
            </a:r>
          </a:p>
          <a:p>
            <a:pPr marL="739775" lvl="1" indent="-282575" eaLnBrk="1" hangingPunct="1">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mtClean="0">
                <a:solidFill>
                  <a:srgbClr val="C00000"/>
                </a:solidFill>
              </a:rPr>
              <a:t>Probenecid</a:t>
            </a:r>
          </a:p>
          <a:p>
            <a:pPr marL="739775" lvl="1" indent="-282575" eaLnBrk="1" hangingPunct="1">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mtClean="0">
                <a:solidFill>
                  <a:srgbClr val="C00000"/>
                </a:solidFill>
              </a:rPr>
              <a:t>Theophylline</a:t>
            </a:r>
          </a:p>
          <a:p>
            <a:pPr marL="739775" lvl="1" indent="-282575" eaLnBrk="1" hangingPunct="1">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mtClean="0">
                <a:solidFill>
                  <a:srgbClr val="C00000"/>
                </a:solidFill>
              </a:rPr>
              <a:t>Neoquinolone</a:t>
            </a:r>
          </a:p>
          <a:p>
            <a:pPr marL="339725" indent="-339725" eaLnBrk="1" hangingPunct="1">
              <a:spcBef>
                <a:spcPts val="6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IE" sz="2400" smtClean="0">
              <a:solidFill>
                <a:srgbClr val="C00000"/>
              </a:solidFill>
            </a:endParaRPr>
          </a:p>
          <a:p>
            <a:pPr marL="339725" indent="-339725" eaLnBrk="1" hangingPunct="1">
              <a:spcBef>
                <a:spcPts val="6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IE" sz="2400" smtClean="0">
              <a:solidFill>
                <a:srgbClr val="C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395288" y="609600"/>
            <a:ext cx="8497887" cy="1143000"/>
          </a:xfrm>
        </p:spPr>
        <p:txBody>
          <a:bodyPr/>
          <a:lstStyle/>
          <a:p>
            <a:r>
              <a:rPr lang="en-US"/>
              <a:t>Non benzodiazepines Anxiolytic: Buspirone (Buspar) </a:t>
            </a:r>
          </a:p>
        </p:txBody>
      </p:sp>
      <p:sp>
        <p:nvSpPr>
          <p:cNvPr id="52229" name="Rectangle 5"/>
          <p:cNvSpPr>
            <a:spLocks noGrp="1" noChangeArrowheads="1"/>
          </p:cNvSpPr>
          <p:nvPr>
            <p:ph type="body" idx="1"/>
          </p:nvPr>
        </p:nvSpPr>
        <p:spPr/>
        <p:txBody>
          <a:bodyPr/>
          <a:lstStyle/>
          <a:p>
            <a:pPr>
              <a:lnSpc>
                <a:spcPct val="90000"/>
              </a:lnSpc>
            </a:pPr>
            <a:r>
              <a:rPr lang="en-US" sz="2800"/>
              <a:t>Different action to bzd.  </a:t>
            </a:r>
          </a:p>
          <a:p>
            <a:pPr>
              <a:lnSpc>
                <a:spcPct val="90000"/>
              </a:lnSpc>
            </a:pPr>
            <a:r>
              <a:rPr lang="en-US" sz="2800"/>
              <a:t>Not a CNS depressant.</a:t>
            </a:r>
          </a:p>
          <a:p>
            <a:pPr>
              <a:lnSpc>
                <a:spcPct val="90000"/>
              </a:lnSpc>
            </a:pPr>
            <a:r>
              <a:rPr lang="en-US" sz="2800"/>
              <a:t>Partial agonist (stimulant) of dopaminergic &amp; serotoninergic receptors.  </a:t>
            </a:r>
          </a:p>
          <a:p>
            <a:pPr>
              <a:lnSpc>
                <a:spcPct val="90000"/>
              </a:lnSpc>
            </a:pPr>
            <a:r>
              <a:rPr lang="en-US" sz="2800"/>
              <a:t>No sedation, anti-convulsant or muscle relaxant properties - just anxiolytic.</a:t>
            </a:r>
          </a:p>
          <a:p>
            <a:pPr>
              <a:lnSpc>
                <a:spcPct val="90000"/>
              </a:lnSpc>
            </a:pPr>
            <a:r>
              <a:rPr lang="en-US" sz="2800"/>
              <a:t>Delayed action (1-2 weeks)</a:t>
            </a:r>
          </a:p>
          <a:p>
            <a:pPr>
              <a:lnSpc>
                <a:spcPct val="90000"/>
              </a:lnSpc>
            </a:pPr>
            <a:r>
              <a:rPr lang="en-US" sz="2800"/>
              <a:t>Effect reduced if benzodiazepine used in last 3/12</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Rectangle 5"/>
          <p:cNvSpPr>
            <a:spLocks noChangeArrowheads="1"/>
          </p:cNvSpPr>
          <p:nvPr/>
        </p:nvSpPr>
        <p:spPr bwMode="auto">
          <a:xfrm>
            <a:off x="304800" y="1752600"/>
            <a:ext cx="4114800" cy="4572000"/>
          </a:xfrm>
          <a:prstGeom prst="rect">
            <a:avLst/>
          </a:prstGeom>
          <a:solidFill>
            <a:schemeClr val="accent1"/>
          </a:solidFill>
          <a:ln w="12700">
            <a:solidFill>
              <a:schemeClr val="tx1"/>
            </a:solidFill>
            <a:miter lim="800000"/>
            <a:headEnd/>
            <a:tailEnd/>
          </a:ln>
          <a:effectLst/>
        </p:spPr>
        <p:txBody>
          <a:bodyPr wrap="none" anchor="ctr"/>
          <a:lstStyle/>
          <a:p>
            <a:endParaRPr lang="it-IT"/>
          </a:p>
        </p:txBody>
      </p:sp>
      <p:sp>
        <p:nvSpPr>
          <p:cNvPr id="120838" name="Rectangle 6"/>
          <p:cNvSpPr>
            <a:spLocks noChangeArrowheads="1"/>
          </p:cNvSpPr>
          <p:nvPr/>
        </p:nvSpPr>
        <p:spPr bwMode="auto">
          <a:xfrm>
            <a:off x="4648200" y="1752600"/>
            <a:ext cx="4114800" cy="4572000"/>
          </a:xfrm>
          <a:prstGeom prst="rect">
            <a:avLst/>
          </a:prstGeom>
          <a:solidFill>
            <a:schemeClr val="accent1"/>
          </a:solidFill>
          <a:ln w="12700">
            <a:solidFill>
              <a:schemeClr val="tx1"/>
            </a:solidFill>
            <a:miter lim="800000"/>
            <a:headEnd/>
            <a:tailEnd/>
          </a:ln>
          <a:effectLst/>
        </p:spPr>
        <p:txBody>
          <a:bodyPr wrap="none" anchor="ctr"/>
          <a:lstStyle/>
          <a:p>
            <a:endParaRPr lang="it-IT"/>
          </a:p>
        </p:txBody>
      </p:sp>
      <p:sp>
        <p:nvSpPr>
          <p:cNvPr id="120834" name="Rectangle 2"/>
          <p:cNvSpPr>
            <a:spLocks noGrp="1" noChangeArrowheads="1"/>
          </p:cNvSpPr>
          <p:nvPr>
            <p:ph type="title"/>
          </p:nvPr>
        </p:nvSpPr>
        <p:spPr/>
        <p:txBody>
          <a:bodyPr/>
          <a:lstStyle/>
          <a:p>
            <a:r>
              <a:rPr lang="en-AU" sz="3600"/>
              <a:t>Comparison of benzodiazepine &amp; buspirone</a:t>
            </a:r>
          </a:p>
        </p:txBody>
      </p:sp>
      <p:sp>
        <p:nvSpPr>
          <p:cNvPr id="120835" name="Rectangle 3"/>
          <p:cNvSpPr>
            <a:spLocks noGrp="1" noChangeArrowheads="1"/>
          </p:cNvSpPr>
          <p:nvPr>
            <p:ph type="body" sz="half" idx="1"/>
          </p:nvPr>
        </p:nvSpPr>
        <p:spPr>
          <a:xfrm>
            <a:off x="304800" y="1981200"/>
            <a:ext cx="4191000" cy="4114800"/>
          </a:xfrm>
        </p:spPr>
        <p:txBody>
          <a:bodyPr/>
          <a:lstStyle/>
          <a:p>
            <a:pPr>
              <a:lnSpc>
                <a:spcPct val="90000"/>
              </a:lnSpc>
              <a:buFontTx/>
              <a:buNone/>
            </a:pPr>
            <a:r>
              <a:rPr lang="en-AU" sz="2400" b="1" u="sng"/>
              <a:t>Benzodiazepine</a:t>
            </a:r>
          </a:p>
          <a:p>
            <a:pPr>
              <a:lnSpc>
                <a:spcPct val="90000"/>
              </a:lnSpc>
              <a:buFontTx/>
              <a:buNone/>
            </a:pPr>
            <a:r>
              <a:rPr lang="en-AU" sz="2400"/>
              <a:t>Rapid onset</a:t>
            </a:r>
          </a:p>
          <a:p>
            <a:pPr>
              <a:lnSpc>
                <a:spcPct val="90000"/>
              </a:lnSpc>
              <a:buFontTx/>
              <a:buNone/>
            </a:pPr>
            <a:r>
              <a:rPr lang="en-AU" sz="2400"/>
              <a:t>Can cause sedation</a:t>
            </a:r>
          </a:p>
          <a:p>
            <a:pPr>
              <a:lnSpc>
                <a:spcPct val="90000"/>
              </a:lnSpc>
              <a:buFontTx/>
              <a:buNone/>
            </a:pPr>
            <a:r>
              <a:rPr lang="en-AU" sz="2400"/>
              <a:t>May impair performance</a:t>
            </a:r>
          </a:p>
          <a:p>
            <a:pPr>
              <a:lnSpc>
                <a:spcPct val="90000"/>
              </a:lnSpc>
              <a:buFontTx/>
              <a:buNone/>
            </a:pPr>
            <a:r>
              <a:rPr lang="en-AU" sz="2400"/>
              <a:t>Additive effects with alcohol</a:t>
            </a:r>
          </a:p>
          <a:p>
            <a:pPr>
              <a:lnSpc>
                <a:spcPct val="90000"/>
              </a:lnSpc>
              <a:buFontTx/>
              <a:buNone/>
            </a:pPr>
            <a:r>
              <a:rPr lang="en-AU" sz="2400"/>
              <a:t>May cause dependence &amp; withdrawal</a:t>
            </a:r>
          </a:p>
          <a:p>
            <a:pPr>
              <a:lnSpc>
                <a:spcPct val="90000"/>
              </a:lnSpc>
              <a:buFontTx/>
              <a:buNone/>
            </a:pPr>
            <a:r>
              <a:rPr lang="en-AU" sz="2400"/>
              <a:t>Pharmacokinetic change with age</a:t>
            </a:r>
          </a:p>
          <a:p>
            <a:pPr>
              <a:lnSpc>
                <a:spcPct val="90000"/>
              </a:lnSpc>
              <a:buFontTx/>
              <a:buNone/>
            </a:pPr>
            <a:r>
              <a:rPr lang="en-AU" sz="2400"/>
              <a:t>Associated with falls in elderly </a:t>
            </a:r>
            <a:r>
              <a:rPr lang="en-AU" sz="1200"/>
              <a:t>(Keltner &amp; Folks, 2001)</a:t>
            </a:r>
          </a:p>
        </p:txBody>
      </p:sp>
      <p:sp>
        <p:nvSpPr>
          <p:cNvPr id="120836" name="Rectangle 4"/>
          <p:cNvSpPr>
            <a:spLocks noGrp="1" noChangeArrowheads="1"/>
          </p:cNvSpPr>
          <p:nvPr>
            <p:ph type="body" sz="half" idx="2"/>
          </p:nvPr>
        </p:nvSpPr>
        <p:spPr>
          <a:xfrm>
            <a:off x="4643438" y="1844675"/>
            <a:ext cx="4191000" cy="4681538"/>
          </a:xfrm>
        </p:spPr>
        <p:txBody>
          <a:bodyPr/>
          <a:lstStyle/>
          <a:p>
            <a:pPr>
              <a:lnSpc>
                <a:spcPct val="80000"/>
              </a:lnSpc>
              <a:buFontTx/>
              <a:buNone/>
            </a:pPr>
            <a:r>
              <a:rPr lang="en-AU" sz="2000" b="1" u="sng"/>
              <a:t>Buspirone</a:t>
            </a:r>
          </a:p>
          <a:p>
            <a:pPr>
              <a:lnSpc>
                <a:spcPct val="80000"/>
              </a:lnSpc>
              <a:buFontTx/>
              <a:buNone/>
            </a:pPr>
            <a:r>
              <a:rPr lang="en-AU" sz="2400"/>
              <a:t>Delayed onset </a:t>
            </a:r>
            <a:br>
              <a:rPr lang="en-AU" sz="2400"/>
            </a:br>
            <a:r>
              <a:rPr lang="en-AU" sz="2400"/>
              <a:t>(cannot be used PRN) </a:t>
            </a:r>
          </a:p>
          <a:p>
            <a:pPr>
              <a:lnSpc>
                <a:spcPct val="80000"/>
              </a:lnSpc>
              <a:buFontTx/>
              <a:buNone/>
            </a:pPr>
            <a:r>
              <a:rPr lang="en-AU" sz="2400"/>
              <a:t>Does not cause sedation</a:t>
            </a:r>
          </a:p>
          <a:p>
            <a:pPr>
              <a:lnSpc>
                <a:spcPct val="80000"/>
              </a:lnSpc>
              <a:buFontTx/>
              <a:buNone/>
            </a:pPr>
            <a:r>
              <a:rPr lang="en-AU" sz="2400"/>
              <a:t>Does not impair performance</a:t>
            </a:r>
          </a:p>
          <a:p>
            <a:pPr>
              <a:lnSpc>
                <a:spcPct val="80000"/>
              </a:lnSpc>
              <a:buFontTx/>
              <a:buNone/>
            </a:pPr>
            <a:r>
              <a:rPr lang="en-AU" sz="2400"/>
              <a:t>No additive effect with alcohol</a:t>
            </a:r>
          </a:p>
          <a:p>
            <a:pPr>
              <a:lnSpc>
                <a:spcPct val="80000"/>
              </a:lnSpc>
              <a:buFontTx/>
              <a:buNone/>
            </a:pPr>
            <a:r>
              <a:rPr lang="en-AU" sz="2400"/>
              <a:t>Non addictive</a:t>
            </a:r>
          </a:p>
          <a:p>
            <a:pPr>
              <a:lnSpc>
                <a:spcPct val="80000"/>
              </a:lnSpc>
              <a:buFontTx/>
              <a:buNone/>
            </a:pPr>
            <a:r>
              <a:rPr lang="en-AU" sz="2400"/>
              <a:t>No pharmacokinetic change with age</a:t>
            </a:r>
          </a:p>
          <a:p>
            <a:pPr>
              <a:lnSpc>
                <a:spcPct val="80000"/>
              </a:lnSpc>
              <a:buFontTx/>
              <a:buNone/>
            </a:pPr>
            <a:r>
              <a:rPr lang="en-AU" sz="2400"/>
              <a:t>Does not cause falls in elderly</a:t>
            </a:r>
            <a:r>
              <a:rPr lang="en-AU" sz="2000"/>
              <a:t> </a:t>
            </a:r>
          </a:p>
          <a:p>
            <a:pPr>
              <a:lnSpc>
                <a:spcPct val="80000"/>
              </a:lnSpc>
              <a:buFontTx/>
              <a:buNone/>
            </a:pPr>
            <a:r>
              <a:rPr lang="en-AU" sz="2400"/>
              <a:t>Expensive (Not on PBS)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AU"/>
              <a:t>Presentation: Buspar</a:t>
            </a:r>
          </a:p>
        </p:txBody>
      </p:sp>
      <p:sp>
        <p:nvSpPr>
          <p:cNvPr id="122883" name="Rectangle 3"/>
          <p:cNvSpPr>
            <a:spLocks noGrp="1" noChangeArrowheads="1"/>
          </p:cNvSpPr>
          <p:nvPr>
            <p:ph type="body" sz="half" idx="1"/>
          </p:nvPr>
        </p:nvSpPr>
        <p:spPr/>
        <p:txBody>
          <a:bodyPr/>
          <a:lstStyle/>
          <a:p>
            <a:r>
              <a:rPr lang="en-AU" sz="2800"/>
              <a:t>White scored</a:t>
            </a:r>
          </a:p>
          <a:p>
            <a:r>
              <a:rPr lang="en-AU" sz="2800"/>
              <a:t>5 mg &amp; 10 mg tabs</a:t>
            </a:r>
          </a:p>
          <a:p>
            <a:endParaRPr lang="en-AU" sz="2800"/>
          </a:p>
        </p:txBody>
      </p:sp>
      <p:pic>
        <p:nvPicPr>
          <p:cNvPr id="122887" name="Picture 7" descr="Buspar_10mg"/>
          <p:cNvPicPr>
            <a:picLocks noGrp="1" noChangeAspect="1" noChangeArrowheads="1"/>
          </p:cNvPicPr>
          <p:nvPr>
            <p:ph type="clipArt" sz="half" idx="2"/>
          </p:nvPr>
        </p:nvPicPr>
        <p:blipFill>
          <a:blip r:embed="rId2" cstate="print"/>
          <a:srcRect/>
          <a:stretch>
            <a:fillRect/>
          </a:stretch>
        </p:blipFill>
        <p:spPr>
          <a:xfrm>
            <a:off x="4648200" y="2057400"/>
            <a:ext cx="3810000" cy="1876425"/>
          </a:xfrm>
          <a:noFill/>
          <a:ln/>
        </p:spPr>
      </p:pic>
      <p:pic>
        <p:nvPicPr>
          <p:cNvPr id="122888" name="Picture 8" descr="Buspar_5mg"/>
          <p:cNvPicPr>
            <a:picLocks noChangeAspect="1" noChangeArrowheads="1"/>
          </p:cNvPicPr>
          <p:nvPr/>
        </p:nvPicPr>
        <p:blipFill>
          <a:blip r:embed="rId3" cstate="print"/>
          <a:srcRect/>
          <a:stretch>
            <a:fillRect/>
          </a:stretch>
        </p:blipFill>
        <p:spPr bwMode="auto">
          <a:xfrm>
            <a:off x="4495800" y="4343400"/>
            <a:ext cx="4419600" cy="1112838"/>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AU"/>
              <a:t>Buspirone: Agonist = Mimic</a:t>
            </a:r>
          </a:p>
        </p:txBody>
      </p:sp>
      <p:sp>
        <p:nvSpPr>
          <p:cNvPr id="99352" name="Rectangle 24"/>
          <p:cNvSpPr>
            <a:spLocks noGrp="1" noChangeArrowheads="1"/>
          </p:cNvSpPr>
          <p:nvPr>
            <p:ph type="body" idx="1"/>
          </p:nvPr>
        </p:nvSpPr>
        <p:spPr>
          <a:xfrm>
            <a:off x="457200" y="5181600"/>
            <a:ext cx="8458200" cy="914400"/>
          </a:xfrm>
        </p:spPr>
        <p:txBody>
          <a:bodyPr/>
          <a:lstStyle/>
          <a:p>
            <a:pPr>
              <a:lnSpc>
                <a:spcPct val="90000"/>
              </a:lnSpc>
            </a:pPr>
            <a:r>
              <a:rPr lang="en-AU" sz="2800"/>
              <a:t>Buspirone attaches to serotonin receptor mimicking serotonin.</a:t>
            </a:r>
          </a:p>
        </p:txBody>
      </p:sp>
      <p:grpSp>
        <p:nvGrpSpPr>
          <p:cNvPr id="2" name="Group 25"/>
          <p:cNvGrpSpPr>
            <a:grpSpLocks/>
          </p:cNvGrpSpPr>
          <p:nvPr/>
        </p:nvGrpSpPr>
        <p:grpSpPr bwMode="auto">
          <a:xfrm>
            <a:off x="533400" y="1676400"/>
            <a:ext cx="8077200" cy="3352800"/>
            <a:chOff x="288" y="1392"/>
            <a:chExt cx="5088" cy="2112"/>
          </a:xfrm>
        </p:grpSpPr>
        <p:grpSp>
          <p:nvGrpSpPr>
            <p:cNvPr id="3" name="Group 3"/>
            <p:cNvGrpSpPr>
              <a:grpSpLocks/>
            </p:cNvGrpSpPr>
            <p:nvPr/>
          </p:nvGrpSpPr>
          <p:grpSpPr bwMode="auto">
            <a:xfrm>
              <a:off x="3312" y="1392"/>
              <a:ext cx="2064" cy="2112"/>
              <a:chOff x="2352" y="1296"/>
              <a:chExt cx="2784" cy="2112"/>
            </a:xfrm>
          </p:grpSpPr>
          <p:sp>
            <p:nvSpPr>
              <p:cNvPr id="99332" name="Oval 4"/>
              <p:cNvSpPr>
                <a:spLocks noChangeArrowheads="1"/>
              </p:cNvSpPr>
              <p:nvPr/>
            </p:nvSpPr>
            <p:spPr bwMode="auto">
              <a:xfrm>
                <a:off x="2352" y="1296"/>
                <a:ext cx="1488" cy="2112"/>
              </a:xfrm>
              <a:prstGeom prst="ellipse">
                <a:avLst/>
              </a:prstGeom>
              <a:solidFill>
                <a:schemeClr val="accent1"/>
              </a:solidFill>
              <a:ln w="9525">
                <a:solidFill>
                  <a:schemeClr val="tx1"/>
                </a:solidFill>
                <a:round/>
                <a:headEnd/>
                <a:tailEnd/>
              </a:ln>
              <a:effectLst/>
            </p:spPr>
            <p:txBody>
              <a:bodyPr wrap="none" anchor="ctr"/>
              <a:lstStyle/>
              <a:p>
                <a:endParaRPr lang="it-IT"/>
              </a:p>
            </p:txBody>
          </p:sp>
          <p:sp>
            <p:nvSpPr>
              <p:cNvPr id="99333" name="Rectangle 5"/>
              <p:cNvSpPr>
                <a:spLocks noChangeArrowheads="1"/>
              </p:cNvSpPr>
              <p:nvPr/>
            </p:nvSpPr>
            <p:spPr bwMode="auto">
              <a:xfrm>
                <a:off x="3552" y="1680"/>
                <a:ext cx="1584" cy="1344"/>
              </a:xfrm>
              <a:prstGeom prst="rect">
                <a:avLst/>
              </a:prstGeom>
              <a:solidFill>
                <a:schemeClr val="accent1"/>
              </a:solidFill>
              <a:ln w="9525">
                <a:noFill/>
                <a:miter lim="800000"/>
                <a:headEnd/>
                <a:tailEnd/>
              </a:ln>
              <a:effectLst/>
            </p:spPr>
            <p:txBody>
              <a:bodyPr wrap="none" anchor="ctr"/>
              <a:lstStyle/>
              <a:p>
                <a:endParaRPr lang="it-IT"/>
              </a:p>
            </p:txBody>
          </p:sp>
        </p:grpSp>
        <p:grpSp>
          <p:nvGrpSpPr>
            <p:cNvPr id="4" name="Group 6"/>
            <p:cNvGrpSpPr>
              <a:grpSpLocks/>
            </p:cNvGrpSpPr>
            <p:nvPr/>
          </p:nvGrpSpPr>
          <p:grpSpPr bwMode="auto">
            <a:xfrm rot="-10800000">
              <a:off x="288" y="1392"/>
              <a:ext cx="2160" cy="2112"/>
              <a:chOff x="2352" y="1296"/>
              <a:chExt cx="2784" cy="2112"/>
            </a:xfrm>
          </p:grpSpPr>
          <p:sp>
            <p:nvSpPr>
              <p:cNvPr id="99335" name="Oval 7"/>
              <p:cNvSpPr>
                <a:spLocks noChangeArrowheads="1"/>
              </p:cNvSpPr>
              <p:nvPr/>
            </p:nvSpPr>
            <p:spPr bwMode="auto">
              <a:xfrm>
                <a:off x="2352" y="1296"/>
                <a:ext cx="1488" cy="2112"/>
              </a:xfrm>
              <a:prstGeom prst="ellipse">
                <a:avLst/>
              </a:prstGeom>
              <a:solidFill>
                <a:schemeClr val="accent1"/>
              </a:solidFill>
              <a:ln w="9525">
                <a:solidFill>
                  <a:schemeClr val="tx1"/>
                </a:solidFill>
                <a:round/>
                <a:headEnd/>
                <a:tailEnd/>
              </a:ln>
              <a:effectLst/>
            </p:spPr>
            <p:txBody>
              <a:bodyPr wrap="none" anchor="ctr"/>
              <a:lstStyle/>
              <a:p>
                <a:endParaRPr lang="it-IT"/>
              </a:p>
            </p:txBody>
          </p:sp>
          <p:sp>
            <p:nvSpPr>
              <p:cNvPr id="99336" name="Rectangle 8"/>
              <p:cNvSpPr>
                <a:spLocks noChangeArrowheads="1"/>
              </p:cNvSpPr>
              <p:nvPr/>
            </p:nvSpPr>
            <p:spPr bwMode="auto">
              <a:xfrm>
                <a:off x="3552" y="1680"/>
                <a:ext cx="1584" cy="1344"/>
              </a:xfrm>
              <a:prstGeom prst="rect">
                <a:avLst/>
              </a:prstGeom>
              <a:solidFill>
                <a:schemeClr val="accent1"/>
              </a:solidFill>
              <a:ln w="9525">
                <a:noFill/>
                <a:miter lim="800000"/>
                <a:headEnd/>
                <a:tailEnd/>
              </a:ln>
              <a:effectLst/>
            </p:spPr>
            <p:txBody>
              <a:bodyPr wrap="none" anchor="ctr"/>
              <a:lstStyle/>
              <a:p>
                <a:endParaRPr lang="it-IT"/>
              </a:p>
            </p:txBody>
          </p:sp>
        </p:grpSp>
        <p:sp>
          <p:nvSpPr>
            <p:cNvPr id="99337" name="Rectangle 9"/>
            <p:cNvSpPr>
              <a:spLocks noChangeArrowheads="1"/>
            </p:cNvSpPr>
            <p:nvPr/>
          </p:nvSpPr>
          <p:spPr bwMode="auto">
            <a:xfrm>
              <a:off x="3264" y="1920"/>
              <a:ext cx="192" cy="240"/>
            </a:xfrm>
            <a:prstGeom prst="rect">
              <a:avLst/>
            </a:prstGeom>
            <a:solidFill>
              <a:schemeClr val="bg1"/>
            </a:solidFill>
            <a:ln w="9525">
              <a:solidFill>
                <a:schemeClr val="tx1"/>
              </a:solidFill>
              <a:miter lim="800000"/>
              <a:headEnd/>
              <a:tailEnd/>
            </a:ln>
            <a:effectLst/>
          </p:spPr>
          <p:txBody>
            <a:bodyPr wrap="none" anchor="ctr"/>
            <a:lstStyle/>
            <a:p>
              <a:endParaRPr lang="it-IT"/>
            </a:p>
          </p:txBody>
        </p:sp>
        <p:sp>
          <p:nvSpPr>
            <p:cNvPr id="99338" name="Rectangle 10"/>
            <p:cNvSpPr>
              <a:spLocks noChangeArrowheads="1"/>
            </p:cNvSpPr>
            <p:nvPr/>
          </p:nvSpPr>
          <p:spPr bwMode="auto">
            <a:xfrm>
              <a:off x="3216" y="2304"/>
              <a:ext cx="192" cy="240"/>
            </a:xfrm>
            <a:prstGeom prst="rect">
              <a:avLst/>
            </a:prstGeom>
            <a:solidFill>
              <a:schemeClr val="bg1"/>
            </a:solidFill>
            <a:ln w="9525">
              <a:solidFill>
                <a:schemeClr val="tx1"/>
              </a:solidFill>
              <a:miter lim="800000"/>
              <a:headEnd/>
              <a:tailEnd/>
            </a:ln>
            <a:effectLst/>
          </p:spPr>
          <p:txBody>
            <a:bodyPr wrap="none" anchor="ctr"/>
            <a:lstStyle/>
            <a:p>
              <a:endParaRPr lang="it-IT"/>
            </a:p>
          </p:txBody>
        </p:sp>
        <p:sp>
          <p:nvSpPr>
            <p:cNvPr id="99339" name="Rectangle 11"/>
            <p:cNvSpPr>
              <a:spLocks noChangeArrowheads="1"/>
            </p:cNvSpPr>
            <p:nvPr/>
          </p:nvSpPr>
          <p:spPr bwMode="auto">
            <a:xfrm>
              <a:off x="3264" y="2688"/>
              <a:ext cx="192" cy="240"/>
            </a:xfrm>
            <a:prstGeom prst="rect">
              <a:avLst/>
            </a:prstGeom>
            <a:solidFill>
              <a:schemeClr val="bg1"/>
            </a:solidFill>
            <a:ln w="9525">
              <a:solidFill>
                <a:schemeClr val="tx1"/>
              </a:solidFill>
              <a:miter lim="800000"/>
              <a:headEnd/>
              <a:tailEnd/>
            </a:ln>
            <a:effectLst/>
          </p:spPr>
          <p:txBody>
            <a:bodyPr wrap="none" anchor="ctr"/>
            <a:lstStyle/>
            <a:p>
              <a:endParaRPr lang="it-IT"/>
            </a:p>
          </p:txBody>
        </p:sp>
        <p:sp>
          <p:nvSpPr>
            <p:cNvPr id="99340" name="Rectangle 12"/>
            <p:cNvSpPr>
              <a:spLocks noChangeArrowheads="1"/>
            </p:cNvSpPr>
            <p:nvPr/>
          </p:nvSpPr>
          <p:spPr bwMode="auto">
            <a:xfrm>
              <a:off x="3360" y="3072"/>
              <a:ext cx="192" cy="240"/>
            </a:xfrm>
            <a:prstGeom prst="rect">
              <a:avLst/>
            </a:prstGeom>
            <a:solidFill>
              <a:schemeClr val="bg1"/>
            </a:solidFill>
            <a:ln w="9525">
              <a:solidFill>
                <a:schemeClr val="tx1"/>
              </a:solidFill>
              <a:miter lim="800000"/>
              <a:headEnd/>
              <a:tailEnd/>
            </a:ln>
            <a:effectLst/>
          </p:spPr>
          <p:txBody>
            <a:bodyPr wrap="none" anchor="ctr"/>
            <a:lstStyle/>
            <a:p>
              <a:endParaRPr lang="it-IT"/>
            </a:p>
          </p:txBody>
        </p:sp>
        <p:sp>
          <p:nvSpPr>
            <p:cNvPr id="99341" name="Rectangle 13"/>
            <p:cNvSpPr>
              <a:spLocks noChangeArrowheads="1"/>
            </p:cNvSpPr>
            <p:nvPr/>
          </p:nvSpPr>
          <p:spPr bwMode="auto">
            <a:xfrm>
              <a:off x="3456" y="1536"/>
              <a:ext cx="192" cy="240"/>
            </a:xfrm>
            <a:prstGeom prst="rect">
              <a:avLst/>
            </a:prstGeom>
            <a:solidFill>
              <a:schemeClr val="bg1"/>
            </a:solidFill>
            <a:ln w="9525">
              <a:solidFill>
                <a:schemeClr val="tx1"/>
              </a:solidFill>
              <a:miter lim="800000"/>
              <a:headEnd/>
              <a:tailEnd/>
            </a:ln>
            <a:effectLst/>
          </p:spPr>
          <p:txBody>
            <a:bodyPr wrap="none" anchor="ctr"/>
            <a:lstStyle/>
            <a:p>
              <a:endParaRPr lang="it-IT"/>
            </a:p>
          </p:txBody>
        </p:sp>
        <p:sp>
          <p:nvSpPr>
            <p:cNvPr id="99342" name="Oval 14"/>
            <p:cNvSpPr>
              <a:spLocks noChangeArrowheads="1"/>
            </p:cNvSpPr>
            <p:nvPr/>
          </p:nvSpPr>
          <p:spPr bwMode="auto">
            <a:xfrm>
              <a:off x="2544" y="2928"/>
              <a:ext cx="96" cy="96"/>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99343" name="Oval 15"/>
            <p:cNvSpPr>
              <a:spLocks noChangeArrowheads="1"/>
            </p:cNvSpPr>
            <p:nvPr/>
          </p:nvSpPr>
          <p:spPr bwMode="auto">
            <a:xfrm>
              <a:off x="2784" y="2688"/>
              <a:ext cx="96" cy="96"/>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99344" name="Oval 16"/>
            <p:cNvSpPr>
              <a:spLocks noChangeArrowheads="1"/>
            </p:cNvSpPr>
            <p:nvPr/>
          </p:nvSpPr>
          <p:spPr bwMode="auto">
            <a:xfrm>
              <a:off x="2544" y="2448"/>
              <a:ext cx="96" cy="96"/>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99345" name="Oval 17"/>
            <p:cNvSpPr>
              <a:spLocks noChangeArrowheads="1"/>
            </p:cNvSpPr>
            <p:nvPr/>
          </p:nvSpPr>
          <p:spPr bwMode="auto">
            <a:xfrm>
              <a:off x="2688" y="2064"/>
              <a:ext cx="96" cy="96"/>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99346" name="Oval 18"/>
            <p:cNvSpPr>
              <a:spLocks noChangeArrowheads="1"/>
            </p:cNvSpPr>
            <p:nvPr/>
          </p:nvSpPr>
          <p:spPr bwMode="auto">
            <a:xfrm>
              <a:off x="2544" y="1776"/>
              <a:ext cx="96" cy="96"/>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99347" name="Oval 19"/>
            <p:cNvSpPr>
              <a:spLocks noChangeArrowheads="1"/>
            </p:cNvSpPr>
            <p:nvPr/>
          </p:nvSpPr>
          <p:spPr bwMode="auto">
            <a:xfrm>
              <a:off x="3168" y="3072"/>
              <a:ext cx="240" cy="240"/>
            </a:xfrm>
            <a:prstGeom prst="ellipse">
              <a:avLst/>
            </a:prstGeom>
            <a:solidFill>
              <a:srgbClr val="33CC33"/>
            </a:solidFill>
            <a:ln w="9525">
              <a:solidFill>
                <a:schemeClr val="tx1"/>
              </a:solidFill>
              <a:round/>
              <a:headEnd/>
              <a:tailEnd/>
            </a:ln>
            <a:effectLst/>
          </p:spPr>
          <p:txBody>
            <a:bodyPr wrap="none" anchor="ctr"/>
            <a:lstStyle/>
            <a:p>
              <a:endParaRPr lang="it-IT"/>
            </a:p>
          </p:txBody>
        </p:sp>
        <p:sp>
          <p:nvSpPr>
            <p:cNvPr id="99348" name="Oval 20"/>
            <p:cNvSpPr>
              <a:spLocks noChangeArrowheads="1"/>
            </p:cNvSpPr>
            <p:nvPr/>
          </p:nvSpPr>
          <p:spPr bwMode="auto">
            <a:xfrm>
              <a:off x="3120" y="2688"/>
              <a:ext cx="240" cy="240"/>
            </a:xfrm>
            <a:prstGeom prst="ellipse">
              <a:avLst/>
            </a:prstGeom>
            <a:solidFill>
              <a:srgbClr val="33CC33"/>
            </a:solidFill>
            <a:ln w="9525">
              <a:solidFill>
                <a:schemeClr val="tx1"/>
              </a:solidFill>
              <a:round/>
              <a:headEnd/>
              <a:tailEnd/>
            </a:ln>
            <a:effectLst/>
          </p:spPr>
          <p:txBody>
            <a:bodyPr wrap="none" anchor="ctr"/>
            <a:lstStyle/>
            <a:p>
              <a:endParaRPr lang="it-IT"/>
            </a:p>
          </p:txBody>
        </p:sp>
        <p:sp>
          <p:nvSpPr>
            <p:cNvPr id="99349" name="Oval 21"/>
            <p:cNvSpPr>
              <a:spLocks noChangeArrowheads="1"/>
            </p:cNvSpPr>
            <p:nvPr/>
          </p:nvSpPr>
          <p:spPr bwMode="auto">
            <a:xfrm>
              <a:off x="3024" y="2304"/>
              <a:ext cx="240" cy="240"/>
            </a:xfrm>
            <a:prstGeom prst="ellipse">
              <a:avLst/>
            </a:prstGeom>
            <a:solidFill>
              <a:srgbClr val="33CC33"/>
            </a:solidFill>
            <a:ln w="9525">
              <a:solidFill>
                <a:schemeClr val="tx1"/>
              </a:solidFill>
              <a:round/>
              <a:headEnd/>
              <a:tailEnd/>
            </a:ln>
            <a:effectLst/>
          </p:spPr>
          <p:txBody>
            <a:bodyPr wrap="none" anchor="ctr"/>
            <a:lstStyle/>
            <a:p>
              <a:endParaRPr lang="it-IT"/>
            </a:p>
          </p:txBody>
        </p:sp>
        <p:sp>
          <p:nvSpPr>
            <p:cNvPr id="99350" name="Oval 22"/>
            <p:cNvSpPr>
              <a:spLocks noChangeArrowheads="1"/>
            </p:cNvSpPr>
            <p:nvPr/>
          </p:nvSpPr>
          <p:spPr bwMode="auto">
            <a:xfrm>
              <a:off x="3120" y="1920"/>
              <a:ext cx="240" cy="240"/>
            </a:xfrm>
            <a:prstGeom prst="ellipse">
              <a:avLst/>
            </a:prstGeom>
            <a:solidFill>
              <a:srgbClr val="33CC33"/>
            </a:solidFill>
            <a:ln w="9525">
              <a:solidFill>
                <a:schemeClr val="tx1"/>
              </a:solidFill>
              <a:round/>
              <a:headEnd/>
              <a:tailEnd/>
            </a:ln>
            <a:effectLst/>
          </p:spPr>
          <p:txBody>
            <a:bodyPr wrap="none" anchor="ctr"/>
            <a:lstStyle/>
            <a:p>
              <a:endParaRPr lang="it-IT"/>
            </a:p>
          </p:txBody>
        </p:sp>
        <p:sp>
          <p:nvSpPr>
            <p:cNvPr id="99351" name="Oval 23"/>
            <p:cNvSpPr>
              <a:spLocks noChangeArrowheads="1"/>
            </p:cNvSpPr>
            <p:nvPr/>
          </p:nvSpPr>
          <p:spPr bwMode="auto">
            <a:xfrm>
              <a:off x="3264" y="1536"/>
              <a:ext cx="240" cy="240"/>
            </a:xfrm>
            <a:prstGeom prst="ellipse">
              <a:avLst/>
            </a:prstGeom>
            <a:solidFill>
              <a:srgbClr val="33CC33"/>
            </a:solidFill>
            <a:ln w="9525">
              <a:solidFill>
                <a:schemeClr val="tx1"/>
              </a:solidFill>
              <a:round/>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Non benzo Hypnotic: Zopiclone (Imovane)</a:t>
            </a:r>
          </a:p>
        </p:txBody>
      </p:sp>
      <p:sp>
        <p:nvSpPr>
          <p:cNvPr id="60419" name="Rectangle 3"/>
          <p:cNvSpPr>
            <a:spLocks noGrp="1" noChangeArrowheads="1"/>
          </p:cNvSpPr>
          <p:nvPr>
            <p:ph type="body" idx="1"/>
          </p:nvPr>
        </p:nvSpPr>
        <p:spPr/>
        <p:txBody>
          <a:bodyPr/>
          <a:lstStyle/>
          <a:p>
            <a:r>
              <a:rPr lang="en-US"/>
              <a:t>Similar action, side effects &amp; contraindications  to benzo’s.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Barbiturates and Benzodiazepines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Introduction</a:t>
            </a:r>
          </a:p>
        </p:txBody>
      </p:sp>
      <p:sp>
        <p:nvSpPr>
          <p:cNvPr id="22531" name="Rectangle 3"/>
          <p:cNvSpPr>
            <a:spLocks noGrp="1" noChangeArrowheads="1"/>
          </p:cNvSpPr>
          <p:nvPr>
            <p:ph type="body" idx="1"/>
          </p:nvPr>
        </p:nvSpPr>
        <p:spPr/>
        <p:txBody>
          <a:bodyPr/>
          <a:lstStyle/>
          <a:p>
            <a:pPr eaLnBrk="1" hangingPunct="1">
              <a:defRPr/>
            </a:pPr>
            <a:r>
              <a:rPr lang="en-US" smtClean="0"/>
              <a:t>Barbiturates basically replaced things like opium and brandy for MDs</a:t>
            </a:r>
          </a:p>
          <a:p>
            <a:pPr eaLnBrk="1" hangingPunct="1">
              <a:defRPr/>
            </a:pPr>
            <a:r>
              <a:rPr lang="en-US" smtClean="0"/>
              <a:t>Phenobarbital is still used to prevent seizures</a:t>
            </a:r>
          </a:p>
          <a:p>
            <a:pPr eaLnBrk="1" hangingPunct="1">
              <a:defRPr/>
            </a:pPr>
            <a:r>
              <a:rPr lang="en-US" smtClean="0"/>
              <a:t>Sternback et al discovered the benzodiazepines by brute force.</a:t>
            </a:r>
          </a:p>
          <a:p>
            <a:pPr lvl="1" eaLnBrk="1" hangingPunct="1">
              <a:defRPr/>
            </a:pPr>
            <a:r>
              <a:rPr lang="en-US" smtClean="0"/>
              <a:t>Discovered diazepam (Valium)</a:t>
            </a:r>
          </a:p>
          <a:p>
            <a:pPr eaLnBrk="1" hangingPunct="1">
              <a:defRPr/>
            </a:pPr>
            <a:r>
              <a:rPr lang="en-US" smtClean="0"/>
              <a:t>Rohypnol</a:t>
            </a:r>
          </a:p>
          <a:p>
            <a:pPr lvl="1"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531">
                                            <p:txEl>
                                              <p:pRg st="3" end="3"/>
                                            </p:txEl>
                                          </p:spTgt>
                                        </p:tgtEl>
                                        <p:attrNameLst>
                                          <p:attrName>style.visibility</p:attrName>
                                        </p:attrNameLst>
                                      </p:cBhvr>
                                      <p:to>
                                        <p:strVal val="visible"/>
                                      </p:to>
                                    </p:set>
                                    <p:anim calcmode="lin" valueType="num">
                                      <p:cBhvr additive="base">
                                        <p:cTn id="23"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31">
                                            <p:txEl>
                                              <p:pRg st="4" end="4"/>
                                            </p:txEl>
                                          </p:spTgt>
                                        </p:tgtEl>
                                        <p:attrNameLst>
                                          <p:attrName>style.visibility</p:attrName>
                                        </p:attrNameLst>
                                      </p:cBhvr>
                                      <p:to>
                                        <p:strVal val="visible"/>
                                      </p:to>
                                    </p:set>
                                    <p:anim calcmode="lin" valueType="num">
                                      <p:cBhvr additive="base">
                                        <p:cTn id="29"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60648"/>
            <a:ext cx="7772400" cy="1143000"/>
          </a:xfrm>
        </p:spPr>
        <p:txBody>
          <a:bodyPr/>
          <a:lstStyle/>
          <a:p>
            <a:r>
              <a:rPr lang="en-US" dirty="0">
                <a:solidFill>
                  <a:schemeClr val="tx1"/>
                </a:solidFill>
              </a:rPr>
              <a:t>Benzodiazepine Pharmacology</a:t>
            </a:r>
          </a:p>
        </p:txBody>
      </p:sp>
      <p:sp>
        <p:nvSpPr>
          <p:cNvPr id="20483" name="Rectangle 3"/>
          <p:cNvSpPr>
            <a:spLocks noGrp="1" noChangeArrowheads="1"/>
          </p:cNvSpPr>
          <p:nvPr>
            <p:ph type="body" idx="1"/>
          </p:nvPr>
        </p:nvSpPr>
        <p:spPr>
          <a:xfrm>
            <a:off x="685800" y="1628800"/>
            <a:ext cx="7772400" cy="4114800"/>
          </a:xfrm>
        </p:spPr>
        <p:txBody>
          <a:bodyPr/>
          <a:lstStyle/>
          <a:p>
            <a:r>
              <a:rPr lang="en-US" dirty="0"/>
              <a:t>CNS </a:t>
            </a:r>
            <a:r>
              <a:rPr lang="en-US" dirty="0" smtClean="0"/>
              <a:t>Depressant</a:t>
            </a:r>
            <a:endParaRPr lang="en-US" dirty="0"/>
          </a:p>
          <a:p>
            <a:pPr lvl="1"/>
            <a:r>
              <a:rPr lang="en-US" dirty="0">
                <a:solidFill>
                  <a:schemeClr val="tx1"/>
                </a:solidFill>
              </a:rPr>
              <a:t>The major action of the benzodiazepine drug class is focused in the brain</a:t>
            </a:r>
          </a:p>
          <a:p>
            <a:pPr lvl="1"/>
            <a:r>
              <a:rPr lang="en-US" dirty="0">
                <a:solidFill>
                  <a:schemeClr val="tx1"/>
                </a:solidFill>
              </a:rPr>
              <a:t>Can cross the blood brain barrier (BBB)</a:t>
            </a:r>
          </a:p>
          <a:p>
            <a:pPr lvl="2"/>
            <a:r>
              <a:rPr lang="en-US" dirty="0"/>
              <a:t>Easy access to the brain where the drugs exert their effect</a:t>
            </a:r>
          </a:p>
          <a:p>
            <a:r>
              <a:rPr lang="en-US" dirty="0"/>
              <a:t>Affects other body systems as well</a:t>
            </a:r>
          </a:p>
          <a:p>
            <a:pPr lvl="1"/>
            <a:r>
              <a:rPr lang="en-US" dirty="0">
                <a:solidFill>
                  <a:schemeClr val="tx1"/>
                </a:solidFill>
              </a:rPr>
              <a:t>Heart</a:t>
            </a:r>
          </a:p>
          <a:p>
            <a:pPr lvl="2"/>
            <a:r>
              <a:rPr lang="en-US" dirty="0"/>
              <a:t>Acts on different sites (receptors) of the heart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Administration</a:t>
            </a:r>
          </a:p>
        </p:txBody>
      </p:sp>
      <p:sp>
        <p:nvSpPr>
          <p:cNvPr id="23555" name="Rectangle 3"/>
          <p:cNvSpPr>
            <a:spLocks noGrp="1" noChangeArrowheads="1"/>
          </p:cNvSpPr>
          <p:nvPr>
            <p:ph type="body" idx="1"/>
          </p:nvPr>
        </p:nvSpPr>
        <p:spPr/>
        <p:txBody>
          <a:bodyPr/>
          <a:lstStyle/>
          <a:p>
            <a:pPr eaLnBrk="1" hangingPunct="1">
              <a:defRPr/>
            </a:pPr>
            <a:r>
              <a:rPr lang="en-US" smtClean="0"/>
              <a:t>Rapid effect, go with IV</a:t>
            </a:r>
          </a:p>
          <a:p>
            <a:pPr eaLnBrk="1" hangingPunct="1">
              <a:defRPr/>
            </a:pPr>
            <a:r>
              <a:rPr lang="en-US" smtClean="0"/>
              <a:t>Long term, oral better</a:t>
            </a:r>
          </a:p>
          <a:p>
            <a:pPr eaLnBrk="1" hangingPunct="1">
              <a:defRPr/>
            </a:pPr>
            <a:r>
              <a:rPr lang="en-US" smtClean="0"/>
              <a:t>Diazepam is the quickest, 30 min peak</a:t>
            </a:r>
          </a:p>
          <a:p>
            <a:pPr eaLnBrk="1" hangingPunct="1">
              <a:defRPr/>
            </a:pPr>
            <a:r>
              <a:rPr lang="en-US" smtClean="0"/>
              <a:t>Absorption from digestive system is GREATLY increased by taking alcohol</a:t>
            </a:r>
          </a:p>
          <a:p>
            <a:pPr lvl="1" eaLnBrk="1" hangingPunct="1">
              <a:defRPr/>
            </a:pPr>
            <a:r>
              <a:rPr lang="en-US" smtClean="0"/>
              <a:t>Superadditive</a:t>
            </a:r>
          </a:p>
          <a:p>
            <a:pPr eaLnBrk="1" hangingPunct="1">
              <a:defRPr/>
            </a:pPr>
            <a:r>
              <a:rPr lang="en-US" smtClean="0"/>
              <a:t>Great deal of variability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555">
                                            <p:txEl>
                                              <p:pRg st="4" end="4"/>
                                            </p:txEl>
                                          </p:spTgt>
                                        </p:tgtEl>
                                        <p:attrNameLst>
                                          <p:attrName>style.visibility</p:attrName>
                                        </p:attrNameLst>
                                      </p:cBhvr>
                                      <p:to>
                                        <p:strVal val="visible"/>
                                      </p:to>
                                    </p:set>
                                    <p:anim calcmode="lin" valueType="num">
                                      <p:cBhvr additive="base">
                                        <p:cTn id="2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555">
                                            <p:txEl>
                                              <p:pRg st="5" end="5"/>
                                            </p:txEl>
                                          </p:spTgt>
                                        </p:tgtEl>
                                        <p:attrNameLst>
                                          <p:attrName>style.visibility</p:attrName>
                                        </p:attrNameLst>
                                      </p:cBhvr>
                                      <p:to>
                                        <p:strVal val="visible"/>
                                      </p:to>
                                    </p:set>
                                    <p:anim calcmode="lin" valueType="num">
                                      <p:cBhvr additive="base">
                                        <p:cTn id="35"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mtClean="0"/>
              <a:t>Distribution</a:t>
            </a:r>
          </a:p>
        </p:txBody>
      </p:sp>
      <p:sp>
        <p:nvSpPr>
          <p:cNvPr id="24579" name="Rectangle 3"/>
          <p:cNvSpPr>
            <a:spLocks noGrp="1" noChangeArrowheads="1"/>
          </p:cNvSpPr>
          <p:nvPr>
            <p:ph type="body" idx="1"/>
          </p:nvPr>
        </p:nvSpPr>
        <p:spPr/>
        <p:txBody>
          <a:bodyPr/>
          <a:lstStyle/>
          <a:p>
            <a:pPr eaLnBrk="1" hangingPunct="1">
              <a:defRPr/>
            </a:pPr>
            <a:r>
              <a:rPr lang="en-US" smtClean="0"/>
              <a:t>More lipid soluble ones go through BB barrier more quickly</a:t>
            </a:r>
          </a:p>
          <a:p>
            <a:pPr eaLnBrk="1" hangingPunct="1">
              <a:defRPr/>
            </a:pPr>
            <a:r>
              <a:rPr lang="en-US" smtClean="0"/>
              <a:t>Redistributed to fat cells</a:t>
            </a:r>
          </a:p>
          <a:p>
            <a:pPr lvl="1" eaLnBrk="1" hangingPunct="1">
              <a:defRPr/>
            </a:pPr>
            <a:r>
              <a:rPr lang="en-US" smtClean="0"/>
              <a:t>Biphasic curve</a:t>
            </a:r>
          </a:p>
          <a:p>
            <a:pPr eaLnBrk="1" hangingPunct="1">
              <a:defRPr/>
            </a:pPr>
            <a:r>
              <a:rPr lang="en-US" smtClean="0"/>
              <a:t>Many metabolites are also psychoactive</a:t>
            </a:r>
          </a:p>
          <a:p>
            <a:pPr eaLnBrk="1" hangingPunct="1">
              <a:defRPr/>
            </a:pPr>
            <a:r>
              <a:rPr lang="en-US" smtClean="0"/>
              <a:t>Also cross the placental barrier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additive="base">
                                        <p:cTn id="17"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 calcmode="lin" valueType="num">
                                      <p:cBhvr additive="base">
                                        <p:cTn id="23"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579">
                                            <p:txEl>
                                              <p:pRg st="4" end="4"/>
                                            </p:txEl>
                                          </p:spTgt>
                                        </p:tgtEl>
                                        <p:attrNameLst>
                                          <p:attrName>style.visibility</p:attrName>
                                        </p:attrNameLst>
                                      </p:cBhvr>
                                      <p:to>
                                        <p:strVal val="visible"/>
                                      </p:to>
                                    </p:set>
                                    <p:anim calcmode="lin" valueType="num">
                                      <p:cBhvr additive="base">
                                        <p:cTn id="29"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8256"/>
            <a:ext cx="7772400" cy="1143000"/>
          </a:xfrm>
        </p:spPr>
        <p:txBody>
          <a:bodyPr/>
          <a:lstStyle/>
          <a:p>
            <a:pPr eaLnBrk="1" hangingPunct="1">
              <a:defRPr/>
            </a:pPr>
            <a:r>
              <a:rPr lang="en-US" dirty="0" smtClean="0"/>
              <a:t>Neurophysiology</a:t>
            </a:r>
          </a:p>
        </p:txBody>
      </p:sp>
      <p:sp>
        <p:nvSpPr>
          <p:cNvPr id="25603" name="Rectangle 3"/>
          <p:cNvSpPr>
            <a:spLocks noGrp="1" noChangeArrowheads="1"/>
          </p:cNvSpPr>
          <p:nvPr>
            <p:ph type="body" sz="half" idx="1"/>
          </p:nvPr>
        </p:nvSpPr>
        <p:spPr>
          <a:xfrm>
            <a:off x="539750" y="1068388"/>
            <a:ext cx="4032250" cy="5789612"/>
          </a:xfrm>
        </p:spPr>
        <p:txBody>
          <a:bodyPr/>
          <a:lstStyle/>
          <a:p>
            <a:pPr eaLnBrk="1" hangingPunct="1">
              <a:defRPr/>
            </a:pPr>
            <a:r>
              <a:rPr lang="en-US" sz="2800" smtClean="0"/>
              <a:t>Modifies the effect of GABA</a:t>
            </a:r>
          </a:p>
          <a:p>
            <a:pPr eaLnBrk="1" hangingPunct="1">
              <a:defRPr/>
            </a:pPr>
            <a:r>
              <a:rPr lang="en-US" sz="2800" smtClean="0"/>
              <a:t>GABA lets Cl- in</a:t>
            </a:r>
          </a:p>
          <a:p>
            <a:pPr lvl="1" eaLnBrk="1" hangingPunct="1">
              <a:defRPr/>
            </a:pPr>
            <a:r>
              <a:rPr lang="en-US" sz="2400" smtClean="0"/>
              <a:t>Harder to fire</a:t>
            </a:r>
          </a:p>
          <a:p>
            <a:pPr eaLnBrk="1" hangingPunct="1">
              <a:defRPr/>
            </a:pPr>
            <a:r>
              <a:rPr lang="en-US" sz="2800" smtClean="0"/>
              <a:t>Positive GABA modulators</a:t>
            </a:r>
          </a:p>
          <a:p>
            <a:pPr eaLnBrk="1" hangingPunct="1">
              <a:defRPr/>
            </a:pPr>
            <a:r>
              <a:rPr lang="en-US" sz="2800" smtClean="0"/>
              <a:t>Make GABA more effective</a:t>
            </a:r>
          </a:p>
          <a:p>
            <a:pPr eaLnBrk="1" hangingPunct="1">
              <a:defRPr/>
            </a:pPr>
            <a:r>
              <a:rPr lang="en-US" sz="2800" smtClean="0"/>
              <a:t>Barbiturates can open ion channel all by themselves at higher levels</a:t>
            </a:r>
          </a:p>
          <a:p>
            <a:pPr eaLnBrk="1" hangingPunct="1">
              <a:defRPr/>
            </a:pPr>
            <a:endParaRPr lang="en-US" sz="2800" smtClean="0"/>
          </a:p>
        </p:txBody>
      </p:sp>
      <p:pic>
        <p:nvPicPr>
          <p:cNvPr id="25604" name="Picture 4" descr="bdr"/>
          <p:cNvPicPr>
            <a:picLocks noGrp="1" noChangeAspect="1" noChangeArrowheads="1"/>
          </p:cNvPicPr>
          <p:nvPr>
            <p:ph sz="half" idx="2"/>
          </p:nvPr>
        </p:nvPicPr>
        <p:blipFill>
          <a:blip r:embed="rId2" cstate="print"/>
          <a:srcRect/>
          <a:stretch>
            <a:fillRect/>
          </a:stretch>
        </p:blipFill>
        <p:spPr>
          <a:xfrm>
            <a:off x="4648200" y="2297113"/>
            <a:ext cx="4038600" cy="31369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 calcmode="lin" valueType="num">
                                      <p:cBhvr additive="base">
                                        <p:cTn id="17"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anim calcmode="lin" valueType="num">
                                      <p:cBhvr additive="base">
                                        <p:cTn id="23"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603">
                                            <p:txEl>
                                              <p:pRg st="4" end="4"/>
                                            </p:txEl>
                                          </p:spTgt>
                                        </p:tgtEl>
                                        <p:attrNameLst>
                                          <p:attrName>style.visibility</p:attrName>
                                        </p:attrNameLst>
                                      </p:cBhvr>
                                      <p:to>
                                        <p:strVal val="visible"/>
                                      </p:to>
                                    </p:set>
                                    <p:anim calcmode="lin" valueType="num">
                                      <p:cBhvr additive="base">
                                        <p:cTn id="29"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603">
                                            <p:txEl>
                                              <p:pRg st="5" end="5"/>
                                            </p:txEl>
                                          </p:spTgt>
                                        </p:tgtEl>
                                        <p:attrNameLst>
                                          <p:attrName>style.visibility</p:attrName>
                                        </p:attrNameLst>
                                      </p:cBhvr>
                                      <p:to>
                                        <p:strVal val="visible"/>
                                      </p:to>
                                    </p:set>
                                    <p:anim calcmode="lin" valueType="num">
                                      <p:cBhvr additive="base">
                                        <p:cTn id="35"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604"/>
                                        </p:tgtEl>
                                        <p:attrNameLst>
                                          <p:attrName>style.visibility</p:attrName>
                                        </p:attrNameLst>
                                      </p:cBhvr>
                                      <p:to>
                                        <p:strVal val="visible"/>
                                      </p:to>
                                    </p:set>
                                    <p:anim calcmode="lin" valueType="num">
                                      <p:cBhvr additive="base">
                                        <p:cTn id="41" dur="500" fill="hold"/>
                                        <p:tgtEl>
                                          <p:spTgt spid="25604"/>
                                        </p:tgtEl>
                                        <p:attrNameLst>
                                          <p:attrName>ppt_x</p:attrName>
                                        </p:attrNameLst>
                                      </p:cBhvr>
                                      <p:tavLst>
                                        <p:tav tm="0">
                                          <p:val>
                                            <p:strVal val="#ppt_x"/>
                                          </p:val>
                                        </p:tav>
                                        <p:tav tm="100000">
                                          <p:val>
                                            <p:strVal val="#ppt_x"/>
                                          </p:val>
                                        </p:tav>
                                      </p:tavLst>
                                    </p:anim>
                                    <p:anim calcmode="lin" valueType="num">
                                      <p:cBhvr additive="base">
                                        <p:cTn id="42"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Effects</a:t>
            </a:r>
          </a:p>
        </p:txBody>
      </p:sp>
      <p:sp>
        <p:nvSpPr>
          <p:cNvPr id="27651" name="Rectangle 3"/>
          <p:cNvSpPr>
            <a:spLocks noGrp="1" noChangeArrowheads="1"/>
          </p:cNvSpPr>
          <p:nvPr>
            <p:ph type="body" idx="1"/>
          </p:nvPr>
        </p:nvSpPr>
        <p:spPr/>
        <p:txBody>
          <a:bodyPr/>
          <a:lstStyle/>
          <a:p>
            <a:pPr eaLnBrk="1" hangingPunct="1">
              <a:defRPr/>
            </a:pPr>
            <a:r>
              <a:rPr lang="en-US" smtClean="0"/>
              <a:t>Barbiturates affect blood pressure, benzodiazepines do not.</a:t>
            </a:r>
          </a:p>
          <a:p>
            <a:pPr eaLnBrk="1" hangingPunct="1">
              <a:defRPr/>
            </a:pPr>
            <a:r>
              <a:rPr lang="en-US" smtClean="0"/>
              <a:t>Both have anti convulsant properties</a:t>
            </a:r>
          </a:p>
          <a:p>
            <a:pPr eaLnBrk="1" hangingPunct="1">
              <a:defRPr/>
            </a:pPr>
            <a:r>
              <a:rPr lang="en-US" smtClean="0"/>
              <a:t>Benzodiazepines are good muscle relaxants</a:t>
            </a:r>
          </a:p>
          <a:p>
            <a:pPr eaLnBrk="1" hangingPunct="1">
              <a:defRPr/>
            </a:pPr>
            <a:r>
              <a:rPr lang="en-US" smtClean="0"/>
              <a:t>REM effects</a:t>
            </a:r>
          </a:p>
          <a:p>
            <a:pPr eaLnBrk="1" hangingPunct="1">
              <a:defRPr/>
            </a:pPr>
            <a:r>
              <a:rPr lang="en-US" smtClean="0"/>
              <a:t>REM rebound</a:t>
            </a:r>
          </a:p>
          <a:p>
            <a:pPr eaLnBrk="1" hangingPunct="1">
              <a:defRPr/>
            </a:pPr>
            <a:r>
              <a:rPr lang="en-US" smtClean="0"/>
              <a:t>Euphoria, ‘liking’ and fatigue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t>More effects</a:t>
            </a:r>
          </a:p>
        </p:txBody>
      </p:sp>
      <p:sp>
        <p:nvSpPr>
          <p:cNvPr id="28675" name="Rectangle 3"/>
          <p:cNvSpPr>
            <a:spLocks noGrp="1" noChangeArrowheads="1"/>
          </p:cNvSpPr>
          <p:nvPr>
            <p:ph type="body" idx="1"/>
          </p:nvPr>
        </p:nvSpPr>
        <p:spPr/>
        <p:txBody>
          <a:bodyPr/>
          <a:lstStyle/>
          <a:p>
            <a:pPr eaLnBrk="1" hangingPunct="1">
              <a:defRPr/>
            </a:pPr>
            <a:r>
              <a:rPr lang="en-US" smtClean="0"/>
              <a:t>Confusion</a:t>
            </a:r>
          </a:p>
          <a:p>
            <a:pPr eaLnBrk="1" hangingPunct="1">
              <a:defRPr/>
            </a:pPr>
            <a:r>
              <a:rPr lang="en-US" smtClean="0"/>
              <a:t>Decrease in visual acuity</a:t>
            </a:r>
          </a:p>
          <a:p>
            <a:pPr eaLnBrk="1" hangingPunct="1">
              <a:defRPr/>
            </a:pPr>
            <a:r>
              <a:rPr lang="en-US" smtClean="0"/>
              <a:t>Divided attention becomes more difficult</a:t>
            </a:r>
          </a:p>
          <a:p>
            <a:pPr eaLnBrk="1" hangingPunct="1">
              <a:defRPr/>
            </a:pPr>
            <a:r>
              <a:rPr lang="en-US" smtClean="0"/>
              <a:t>Reaction time</a:t>
            </a:r>
          </a:p>
          <a:p>
            <a:pPr eaLnBrk="1" hangingPunct="1">
              <a:defRPr/>
            </a:pPr>
            <a:r>
              <a:rPr lang="en-US" smtClean="0"/>
              <a:t>Acquisition but not recall effects</a:t>
            </a:r>
          </a:p>
          <a:p>
            <a:pPr eaLnBrk="1" hangingPunct="1">
              <a:defRPr/>
            </a:pPr>
            <a:r>
              <a:rPr lang="en-US" smtClean="0"/>
              <a:t>Hangover</a:t>
            </a:r>
          </a:p>
          <a:p>
            <a:pPr eaLnBrk="1" hangingPunct="1">
              <a:defRPr/>
            </a:pPr>
            <a:r>
              <a:rPr lang="en-US" smtClean="0"/>
              <a:t>DO NOT DRIVE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Even more effects</a:t>
            </a:r>
          </a:p>
        </p:txBody>
      </p:sp>
      <p:sp>
        <p:nvSpPr>
          <p:cNvPr id="29699" name="Rectangle 3"/>
          <p:cNvSpPr>
            <a:spLocks noGrp="1" noChangeArrowheads="1"/>
          </p:cNvSpPr>
          <p:nvPr>
            <p:ph type="body" idx="1"/>
          </p:nvPr>
        </p:nvSpPr>
        <p:spPr/>
        <p:txBody>
          <a:bodyPr/>
          <a:lstStyle/>
          <a:p>
            <a:pPr eaLnBrk="1" hangingPunct="1">
              <a:defRPr/>
            </a:pPr>
            <a:r>
              <a:rPr lang="en-US" smtClean="0"/>
              <a:t>More exploration in lab animals</a:t>
            </a:r>
          </a:p>
          <a:p>
            <a:pPr lvl="1" eaLnBrk="1" hangingPunct="1">
              <a:defRPr/>
            </a:pPr>
            <a:r>
              <a:rPr lang="en-US" smtClean="0"/>
              <a:t>Huh?</a:t>
            </a:r>
          </a:p>
          <a:p>
            <a:pPr lvl="1" eaLnBrk="1" hangingPunct="1">
              <a:defRPr/>
            </a:pPr>
            <a:r>
              <a:rPr lang="en-US" smtClean="0"/>
              <a:t>Disinhibition?</a:t>
            </a:r>
          </a:p>
          <a:p>
            <a:pPr lvl="1" eaLnBrk="1" hangingPunct="1">
              <a:defRPr/>
            </a:pPr>
            <a:r>
              <a:rPr lang="en-US" smtClean="0"/>
              <a:t>Less anxiety probably</a:t>
            </a:r>
          </a:p>
          <a:p>
            <a:pPr eaLnBrk="1" hangingPunct="1">
              <a:defRPr/>
            </a:pPr>
            <a:r>
              <a:rPr lang="en-US" smtClean="0"/>
              <a:t>Increase FR responding, decrease FI</a:t>
            </a:r>
          </a:p>
          <a:p>
            <a:pPr lvl="1" eaLnBrk="1" hangingPunct="1">
              <a:defRPr/>
            </a:pPr>
            <a:r>
              <a:rPr lang="en-US" smtClean="0"/>
              <a:t>Timing effect?</a:t>
            </a:r>
          </a:p>
          <a:p>
            <a:pPr eaLnBrk="1" hangingPunct="1">
              <a:defRPr/>
            </a:pPr>
            <a:r>
              <a:rPr lang="en-US" smtClean="0"/>
              <a:t>Increase in punished behaviour</a:t>
            </a:r>
          </a:p>
          <a:p>
            <a:pPr eaLnBrk="1" hangingPunct="1">
              <a:defRPr/>
            </a:pPr>
            <a:r>
              <a:rPr lang="en-US" smtClean="0"/>
              <a:t>Dissociation effects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9699">
                                            <p:txEl>
                                              <p:pRg st="5" end="5"/>
                                            </p:txEl>
                                          </p:spTgt>
                                        </p:tgtEl>
                                        <p:attrNameLst>
                                          <p:attrName>style.visibility</p:attrName>
                                        </p:attrNameLst>
                                      </p:cBhvr>
                                      <p:to>
                                        <p:strVal val="visible"/>
                                      </p:to>
                                    </p:set>
                                    <p:anim calcmode="lin" valueType="num">
                                      <p:cBhvr additive="base">
                                        <p:cTn id="35"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9699">
                                            <p:txEl>
                                              <p:pRg st="6" end="6"/>
                                            </p:txEl>
                                          </p:spTgt>
                                        </p:tgtEl>
                                        <p:attrNameLst>
                                          <p:attrName>style.visibility</p:attrName>
                                        </p:attrNameLst>
                                      </p:cBhvr>
                                      <p:to>
                                        <p:strVal val="visible"/>
                                      </p:to>
                                    </p:set>
                                    <p:anim calcmode="lin" valueType="num">
                                      <p:cBhvr additive="base">
                                        <p:cTn id="41" dur="500" fill="hold"/>
                                        <p:tgtEl>
                                          <p:spTgt spid="2969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9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699">
                                            <p:txEl>
                                              <p:pRg st="7" end="7"/>
                                            </p:txEl>
                                          </p:spTgt>
                                        </p:tgtEl>
                                        <p:attrNameLst>
                                          <p:attrName>style.visibility</p:attrName>
                                        </p:attrNameLst>
                                      </p:cBhvr>
                                      <p:to>
                                        <p:strVal val="visible"/>
                                      </p:to>
                                    </p:set>
                                    <p:anim calcmode="lin" valueType="num">
                                      <p:cBhvr additive="base">
                                        <p:cTn id="47" dur="500" fill="hold"/>
                                        <p:tgtEl>
                                          <p:spTgt spid="29699">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6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Tolerance</a:t>
            </a:r>
          </a:p>
        </p:txBody>
      </p:sp>
      <p:sp>
        <p:nvSpPr>
          <p:cNvPr id="30723" name="Rectangle 3"/>
          <p:cNvSpPr>
            <a:spLocks noGrp="1" noChangeArrowheads="1"/>
          </p:cNvSpPr>
          <p:nvPr>
            <p:ph type="body" idx="1"/>
          </p:nvPr>
        </p:nvSpPr>
        <p:spPr/>
        <p:txBody>
          <a:bodyPr/>
          <a:lstStyle/>
          <a:p>
            <a:pPr eaLnBrk="1" hangingPunct="1">
              <a:defRPr/>
            </a:pPr>
            <a:r>
              <a:rPr lang="en-US" smtClean="0"/>
              <a:t>Acute tolerance develops virtually right away</a:t>
            </a:r>
          </a:p>
          <a:p>
            <a:pPr eaLnBrk="1" hangingPunct="1">
              <a:defRPr/>
            </a:pPr>
            <a:r>
              <a:rPr lang="en-US" smtClean="0"/>
              <a:t>Chronic tolerance seems first to develop to the depressant effects</a:t>
            </a:r>
          </a:p>
          <a:p>
            <a:pPr eaLnBrk="1" hangingPunct="1">
              <a:defRPr/>
            </a:pPr>
            <a:r>
              <a:rPr lang="en-US" smtClean="0"/>
              <a:t>Next to the antianxiety effects</a:t>
            </a:r>
          </a:p>
          <a:p>
            <a:pPr eaLnBrk="1" hangingPunct="1">
              <a:defRPr/>
            </a:pPr>
            <a:r>
              <a:rPr lang="en-US" smtClean="0"/>
              <a:t>Cross tolerance within benzodiazepines</a:t>
            </a:r>
          </a:p>
          <a:p>
            <a:pPr eaLnBrk="1" hangingPunct="1">
              <a:defRPr/>
            </a:pPr>
            <a:r>
              <a:rPr lang="en-US" smtClean="0"/>
              <a:t>Some cross tolerance to barbiturates and alcohol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Withdrawal</a:t>
            </a:r>
          </a:p>
        </p:txBody>
      </p:sp>
      <p:sp>
        <p:nvSpPr>
          <p:cNvPr id="31747" name="Rectangle 3"/>
          <p:cNvSpPr>
            <a:spLocks noGrp="1" noChangeArrowheads="1"/>
          </p:cNvSpPr>
          <p:nvPr>
            <p:ph type="body" idx="1"/>
          </p:nvPr>
        </p:nvSpPr>
        <p:spPr/>
        <p:txBody>
          <a:bodyPr/>
          <a:lstStyle/>
          <a:p>
            <a:pPr eaLnBrk="1" hangingPunct="1">
              <a:defRPr/>
            </a:pPr>
            <a:r>
              <a:rPr lang="en-US" dirty="0" smtClean="0"/>
              <a:t>Barbiturates</a:t>
            </a:r>
          </a:p>
          <a:p>
            <a:pPr lvl="1" eaLnBrk="1" hangingPunct="1">
              <a:defRPr/>
            </a:pPr>
            <a:r>
              <a:rPr lang="en-US" dirty="0" smtClean="0">
                <a:solidFill>
                  <a:schemeClr val="tx1"/>
                </a:solidFill>
              </a:rPr>
              <a:t>REM Rebound</a:t>
            </a:r>
          </a:p>
          <a:p>
            <a:pPr lvl="1" eaLnBrk="1" hangingPunct="1">
              <a:defRPr/>
            </a:pPr>
            <a:r>
              <a:rPr lang="en-US" dirty="0" smtClean="0">
                <a:solidFill>
                  <a:schemeClr val="tx1"/>
                </a:solidFill>
              </a:rPr>
              <a:t>Tremors</a:t>
            </a:r>
          </a:p>
          <a:p>
            <a:pPr lvl="1" eaLnBrk="1" hangingPunct="1">
              <a:defRPr/>
            </a:pPr>
            <a:r>
              <a:rPr lang="en-US" dirty="0" smtClean="0">
                <a:solidFill>
                  <a:schemeClr val="tx1"/>
                </a:solidFill>
              </a:rPr>
              <a:t>Insomnia</a:t>
            </a:r>
          </a:p>
          <a:p>
            <a:pPr lvl="1" eaLnBrk="1" hangingPunct="1">
              <a:defRPr/>
            </a:pPr>
            <a:r>
              <a:rPr lang="en-US" dirty="0" smtClean="0">
                <a:solidFill>
                  <a:schemeClr val="tx1"/>
                </a:solidFill>
              </a:rPr>
              <a:t>Nausea</a:t>
            </a:r>
          </a:p>
          <a:p>
            <a:pPr lvl="1" eaLnBrk="1" hangingPunct="1">
              <a:defRPr/>
            </a:pPr>
            <a:r>
              <a:rPr lang="en-US" dirty="0" smtClean="0">
                <a:solidFill>
                  <a:schemeClr val="tx1"/>
                </a:solidFill>
              </a:rPr>
              <a:t>Seizures</a:t>
            </a:r>
          </a:p>
          <a:p>
            <a:pPr lvl="1" eaLnBrk="1" hangingPunct="1">
              <a:defRPr/>
            </a:pPr>
            <a:r>
              <a:rPr lang="en-US" dirty="0" smtClean="0">
                <a:solidFill>
                  <a:schemeClr val="tx1"/>
                </a:solidFill>
              </a:rPr>
              <a:t>Hallucinations</a:t>
            </a:r>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Withdrawal</a:t>
            </a:r>
          </a:p>
        </p:txBody>
      </p:sp>
      <p:sp>
        <p:nvSpPr>
          <p:cNvPr id="32771" name="Rectangle 3"/>
          <p:cNvSpPr>
            <a:spLocks noGrp="1" noChangeArrowheads="1"/>
          </p:cNvSpPr>
          <p:nvPr>
            <p:ph type="body" idx="1"/>
          </p:nvPr>
        </p:nvSpPr>
        <p:spPr>
          <a:xfrm>
            <a:off x="685800" y="2050504"/>
            <a:ext cx="7772400" cy="4114800"/>
          </a:xfrm>
        </p:spPr>
        <p:txBody>
          <a:bodyPr/>
          <a:lstStyle/>
          <a:p>
            <a:pPr eaLnBrk="1" hangingPunct="1">
              <a:defRPr/>
            </a:pPr>
            <a:r>
              <a:rPr lang="en-US" dirty="0" smtClean="0"/>
              <a:t>Benzodiazepines</a:t>
            </a:r>
          </a:p>
          <a:p>
            <a:pPr lvl="1" eaLnBrk="1" hangingPunct="1">
              <a:defRPr/>
            </a:pPr>
            <a:r>
              <a:rPr lang="en-US" dirty="0" smtClean="0">
                <a:solidFill>
                  <a:schemeClr val="tx1"/>
                </a:solidFill>
              </a:rPr>
              <a:t>Agitation</a:t>
            </a:r>
          </a:p>
          <a:p>
            <a:pPr lvl="1" eaLnBrk="1" hangingPunct="1">
              <a:defRPr/>
            </a:pPr>
            <a:r>
              <a:rPr lang="en-US" dirty="0" smtClean="0">
                <a:solidFill>
                  <a:schemeClr val="tx1"/>
                </a:solidFill>
              </a:rPr>
              <a:t>Depression</a:t>
            </a:r>
          </a:p>
          <a:p>
            <a:pPr lvl="1" eaLnBrk="1" hangingPunct="1">
              <a:defRPr/>
            </a:pPr>
            <a:r>
              <a:rPr lang="en-US" dirty="0" smtClean="0">
                <a:solidFill>
                  <a:schemeClr val="tx1"/>
                </a:solidFill>
              </a:rPr>
              <a:t>Pain</a:t>
            </a:r>
          </a:p>
          <a:p>
            <a:pPr lvl="1" eaLnBrk="1" hangingPunct="1">
              <a:defRPr/>
            </a:pPr>
            <a:r>
              <a:rPr lang="en-US" dirty="0" smtClean="0">
                <a:solidFill>
                  <a:schemeClr val="tx1"/>
                </a:solidFill>
              </a:rPr>
              <a:t>DTs</a:t>
            </a:r>
          </a:p>
          <a:p>
            <a:pPr lvl="1" eaLnBrk="1" hangingPunct="1">
              <a:defRPr/>
            </a:pPr>
            <a:r>
              <a:rPr lang="en-US" dirty="0" smtClean="0">
                <a:solidFill>
                  <a:schemeClr val="tx1"/>
                </a:solidFill>
              </a:rPr>
              <a:t>REM rebound</a:t>
            </a:r>
          </a:p>
          <a:p>
            <a:pPr lvl="1" eaLnBrk="1" hangingPunct="1">
              <a:defRPr/>
            </a:pPr>
            <a:r>
              <a:rPr lang="en-US" dirty="0" smtClean="0">
                <a:solidFill>
                  <a:schemeClr val="tx1"/>
                </a:solidFill>
              </a:rPr>
              <a:t>Two stage withdrawal</a:t>
            </a:r>
          </a:p>
          <a:p>
            <a:pPr lvl="1" eaLnBrk="1" hangingPunct="1">
              <a:defRPr/>
            </a:pPr>
            <a:endParaRPr lang="en-US"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771">
                                            <p:txEl>
                                              <p:pRg st="6" end="6"/>
                                            </p:txEl>
                                          </p:spTgt>
                                        </p:tgtEl>
                                        <p:attrNameLst>
                                          <p:attrName>style.visibility</p:attrName>
                                        </p:attrNameLst>
                                      </p:cBhvr>
                                      <p:to>
                                        <p:strVal val="visible"/>
                                      </p:to>
                                    </p:set>
                                    <p:anim calcmode="lin" valueType="num">
                                      <p:cBhvr additive="base">
                                        <p:cTn id="43"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7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Self-administration</a:t>
            </a:r>
          </a:p>
        </p:txBody>
      </p:sp>
      <p:sp>
        <p:nvSpPr>
          <p:cNvPr id="33795" name="Rectangle 3"/>
          <p:cNvSpPr>
            <a:spLocks noGrp="1" noChangeArrowheads="1"/>
          </p:cNvSpPr>
          <p:nvPr>
            <p:ph type="body" idx="1"/>
          </p:nvPr>
        </p:nvSpPr>
        <p:spPr/>
        <p:txBody>
          <a:bodyPr/>
          <a:lstStyle/>
          <a:p>
            <a:pPr eaLnBrk="1" hangingPunct="1">
              <a:defRPr/>
            </a:pPr>
            <a:r>
              <a:rPr lang="en-US" smtClean="0"/>
              <a:t>Most people will NOT choose to take these</a:t>
            </a:r>
          </a:p>
          <a:p>
            <a:pPr eaLnBrk="1" hangingPunct="1">
              <a:defRPr/>
            </a:pPr>
            <a:r>
              <a:rPr lang="en-US" smtClean="0"/>
              <a:t>Some will, but usually if they have a history of alcohol or sedative use</a:t>
            </a:r>
          </a:p>
          <a:p>
            <a:pPr eaLnBrk="1" hangingPunct="1">
              <a:defRPr/>
            </a:pPr>
            <a:r>
              <a:rPr lang="en-US" smtClean="0"/>
              <a:t>If you like alcohol, you will like these!</a:t>
            </a:r>
          </a:p>
          <a:p>
            <a:pPr eaLnBrk="1" hangingPunct="1">
              <a:defRPr/>
            </a:pPr>
            <a:r>
              <a:rPr lang="en-US" smtClean="0"/>
              <a:t>Iatrogenic use and doctor shopping</a:t>
            </a:r>
          </a:p>
          <a:p>
            <a:pPr eaLnBrk="1" hangingPunct="1">
              <a:defRPr/>
            </a:pPr>
            <a:r>
              <a:rPr lang="en-US" smtClean="0"/>
              <a:t>Street use, smoothing out a speed rush and as a substitute for Heroin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0"/>
            <a:ext cx="7772400" cy="1143000"/>
          </a:xfrm>
        </p:spPr>
        <p:txBody>
          <a:bodyPr/>
          <a:lstStyle/>
          <a:p>
            <a:r>
              <a:rPr lang="en-US" dirty="0"/>
              <a:t>Benzodiazepine Pharmacology</a:t>
            </a:r>
          </a:p>
        </p:txBody>
      </p:sp>
      <p:sp>
        <p:nvSpPr>
          <p:cNvPr id="36867" name="Rectangle 3"/>
          <p:cNvSpPr>
            <a:spLocks noGrp="1" noChangeArrowheads="1"/>
          </p:cNvSpPr>
          <p:nvPr>
            <p:ph type="body" idx="1"/>
          </p:nvPr>
        </p:nvSpPr>
        <p:spPr>
          <a:xfrm>
            <a:off x="544016" y="1981200"/>
            <a:ext cx="7772400" cy="4114800"/>
          </a:xfrm>
        </p:spPr>
        <p:txBody>
          <a:bodyPr/>
          <a:lstStyle/>
          <a:p>
            <a:r>
              <a:rPr lang="en-US" dirty="0"/>
              <a:t>Benzodiazepines act </a:t>
            </a:r>
          </a:p>
          <a:p>
            <a:pPr>
              <a:buFont typeface="Wingdings" pitchFamily="2" charset="2"/>
              <a:buNone/>
            </a:pPr>
            <a:r>
              <a:rPr lang="en-US" dirty="0"/>
              <a:t>on the GABA system in</a:t>
            </a:r>
          </a:p>
          <a:p>
            <a:pPr>
              <a:buFont typeface="Wingdings" pitchFamily="2" charset="2"/>
              <a:buNone/>
            </a:pPr>
            <a:r>
              <a:rPr lang="en-US" dirty="0"/>
              <a:t>the brain</a:t>
            </a:r>
          </a:p>
          <a:p>
            <a:pPr lvl="1"/>
            <a:r>
              <a:rPr lang="en-US" dirty="0">
                <a:solidFill>
                  <a:schemeClr val="tx1"/>
                </a:solidFill>
              </a:rPr>
              <a:t>Increase function </a:t>
            </a:r>
          </a:p>
        </p:txBody>
      </p:sp>
      <p:pic>
        <p:nvPicPr>
          <p:cNvPr id="36869" name="Picture 5" descr="Brain"/>
          <p:cNvPicPr>
            <a:picLocks noChangeAspect="1" noChangeArrowheads="1"/>
          </p:cNvPicPr>
          <p:nvPr/>
        </p:nvPicPr>
        <p:blipFill>
          <a:blip r:embed="rId2" cstate="print"/>
          <a:srcRect/>
          <a:stretch>
            <a:fillRect/>
          </a:stretch>
        </p:blipFill>
        <p:spPr bwMode="auto">
          <a:xfrm>
            <a:off x="4644008" y="1131493"/>
            <a:ext cx="3888432" cy="5500709"/>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Bad stuff</a:t>
            </a:r>
          </a:p>
        </p:txBody>
      </p:sp>
      <p:sp>
        <p:nvSpPr>
          <p:cNvPr id="34819" name="Rectangle 3"/>
          <p:cNvSpPr>
            <a:spLocks noGrp="1" noChangeArrowheads="1"/>
          </p:cNvSpPr>
          <p:nvPr>
            <p:ph type="body" idx="1"/>
          </p:nvPr>
        </p:nvSpPr>
        <p:spPr/>
        <p:txBody>
          <a:bodyPr/>
          <a:lstStyle/>
          <a:p>
            <a:pPr eaLnBrk="1" hangingPunct="1">
              <a:defRPr/>
            </a:pPr>
            <a:r>
              <a:rPr lang="en-US" smtClean="0"/>
              <a:t>Birth defects (barbiturates for sure, maybe benzodiazepines)</a:t>
            </a:r>
          </a:p>
          <a:p>
            <a:pPr eaLnBrk="1" hangingPunct="1">
              <a:defRPr/>
            </a:pPr>
            <a:r>
              <a:rPr lang="en-US" smtClean="0"/>
              <a:t>Newborns go through withdrawal</a:t>
            </a:r>
          </a:p>
          <a:p>
            <a:pPr eaLnBrk="1" hangingPunct="1">
              <a:defRPr/>
            </a:pPr>
            <a:r>
              <a:rPr lang="en-US" smtClean="0"/>
              <a:t>Demasculanizing effects</a:t>
            </a:r>
          </a:p>
          <a:p>
            <a:pPr eaLnBrk="1" hangingPunct="1">
              <a:defRPr/>
            </a:pPr>
            <a:r>
              <a:rPr lang="en-US" smtClean="0"/>
              <a:t>Aggression and violence</a:t>
            </a:r>
          </a:p>
          <a:p>
            <a:pPr eaLnBrk="1" hangingPunct="1">
              <a:defRPr/>
            </a:pPr>
            <a:r>
              <a:rPr lang="en-US" smtClean="0"/>
              <a:t>LD shows no tolerance but ED does, so…..</a:t>
            </a:r>
          </a:p>
          <a:p>
            <a:pPr eaLnBrk="1" hangingPunct="1">
              <a:defRPr/>
            </a:pPr>
            <a:r>
              <a:rPr lang="en-US" smtClean="0"/>
              <a:t>OD</a:t>
            </a:r>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Treatment</a:t>
            </a:r>
          </a:p>
        </p:txBody>
      </p:sp>
      <p:sp>
        <p:nvSpPr>
          <p:cNvPr id="35843" name="Rectangle 3"/>
          <p:cNvSpPr>
            <a:spLocks noGrp="1" noChangeArrowheads="1"/>
          </p:cNvSpPr>
          <p:nvPr>
            <p:ph type="body" idx="1"/>
          </p:nvPr>
        </p:nvSpPr>
        <p:spPr/>
        <p:txBody>
          <a:bodyPr/>
          <a:lstStyle/>
          <a:p>
            <a:pPr eaLnBrk="1" hangingPunct="1">
              <a:defRPr/>
            </a:pPr>
            <a:r>
              <a:rPr lang="en-US" smtClean="0"/>
              <a:t>Have to get over the withdrawal first</a:t>
            </a:r>
          </a:p>
          <a:p>
            <a:pPr eaLnBrk="1" hangingPunct="1">
              <a:defRPr/>
            </a:pPr>
            <a:r>
              <a:rPr lang="en-US" smtClean="0"/>
              <a:t>Detox in other words</a:t>
            </a:r>
          </a:p>
          <a:p>
            <a:pPr eaLnBrk="1" hangingPunct="1">
              <a:defRPr/>
            </a:pPr>
            <a:r>
              <a:rPr lang="en-US" smtClean="0"/>
              <a:t>Under a Doc’s care</a:t>
            </a:r>
          </a:p>
          <a:p>
            <a:pPr eaLnBrk="1" hangingPunct="1">
              <a:defRPr/>
            </a:pPr>
            <a:r>
              <a:rPr lang="en-US" smtClean="0"/>
              <a:t>12 step programs</a:t>
            </a:r>
          </a:p>
          <a:p>
            <a:pPr eaLnBrk="1" hangingPunct="1">
              <a:defRPr/>
            </a:pPr>
            <a:r>
              <a:rPr lang="en-US" smtClean="0"/>
              <a:t>Contracting</a:t>
            </a:r>
          </a:p>
          <a:p>
            <a:pPr eaLnBrk="1" hangingPunct="1">
              <a:defRPr/>
            </a:pPr>
            <a:r>
              <a:rPr lang="en-US" smtClean="0"/>
              <a:t>Tough with people using it illegally, hard to get them to admit to it etc</a:t>
            </a:r>
          </a:p>
          <a:p>
            <a:pPr eaLnBrk="1" hangingPunct="1">
              <a:defRPr/>
            </a:pPr>
            <a:endParaRPr lang="en-US" smtClean="0"/>
          </a:p>
          <a:p>
            <a:pPr eaLnBrk="1" hangingPunct="1">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5" end="5"/>
                                            </p:txEl>
                                          </p:spTgt>
                                        </p:tgtEl>
                                        <p:attrNameLst>
                                          <p:attrName>style.visibility</p:attrName>
                                        </p:attrNameLst>
                                      </p:cBhvr>
                                      <p:to>
                                        <p:strVal val="visible"/>
                                      </p:to>
                                    </p:set>
                                    <p:anim calcmode="lin" valueType="num">
                                      <p:cBhvr additive="base">
                                        <p:cTn id="37"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Benzodiazepine Therapy</a:t>
            </a:r>
          </a:p>
        </p:txBody>
      </p:sp>
      <p:graphicFrame>
        <p:nvGraphicFramePr>
          <p:cNvPr id="18435" name="Object 3"/>
          <p:cNvGraphicFramePr>
            <a:graphicFrameLocks noChangeAspect="1"/>
          </p:cNvGraphicFramePr>
          <p:nvPr>
            <p:ph type="dgm" idx="1"/>
          </p:nvPr>
        </p:nvGraphicFramePr>
        <p:xfrm>
          <a:off x="1582738" y="1981200"/>
          <a:ext cx="5976937" cy="4114800"/>
        </p:xfrm>
        <a:graphic>
          <a:graphicData uri="http://schemas.openxmlformats.org/presentationml/2006/ole">
            <p:oleObj spid="_x0000_s716802" name="Bitmap Image" r:id="rId3" imgW="6973273" imgH="4800000" progId="PBrush">
              <p:embed/>
            </p:oleObj>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Benzodiazepines key points</a:t>
            </a:r>
          </a:p>
        </p:txBody>
      </p:sp>
      <p:sp>
        <p:nvSpPr>
          <p:cNvPr id="146435" name="Rectangle 3"/>
          <p:cNvSpPr>
            <a:spLocks noGrp="1" noChangeArrowheads="1"/>
          </p:cNvSpPr>
          <p:nvPr>
            <p:ph type="body" idx="1"/>
          </p:nvPr>
        </p:nvSpPr>
        <p:spPr/>
        <p:txBody>
          <a:bodyPr/>
          <a:lstStyle/>
          <a:p>
            <a:pPr>
              <a:lnSpc>
                <a:spcPct val="80000"/>
              </a:lnSpc>
            </a:pPr>
            <a:r>
              <a:rPr lang="en-US" sz="2800"/>
              <a:t>Should not be used in patients with liver disease, history of substance abuse, severe respiratory distress, performing hazardous tasks</a:t>
            </a:r>
          </a:p>
          <a:p>
            <a:pPr>
              <a:lnSpc>
                <a:spcPct val="80000"/>
              </a:lnSpc>
            </a:pPr>
            <a:r>
              <a:rPr lang="en-US" sz="2800"/>
              <a:t>Avoid during pregnancy/lactation if possible </a:t>
            </a:r>
          </a:p>
          <a:p>
            <a:pPr>
              <a:lnSpc>
                <a:spcPct val="80000"/>
              </a:lnSpc>
            </a:pPr>
            <a:r>
              <a:rPr lang="en-US" sz="2800"/>
              <a:t>Assess for over sedation</a:t>
            </a:r>
          </a:p>
          <a:p>
            <a:pPr>
              <a:lnSpc>
                <a:spcPct val="80000"/>
              </a:lnSpc>
            </a:pPr>
            <a:r>
              <a:rPr lang="en-US" sz="2800"/>
              <a:t>Cease slowly</a:t>
            </a:r>
          </a:p>
          <a:p>
            <a:pPr>
              <a:lnSpc>
                <a:spcPct val="80000"/>
              </a:lnSpc>
            </a:pPr>
            <a:r>
              <a:rPr lang="en-US" sz="2800"/>
              <a:t>Monitor elderly (cognition, falls)</a:t>
            </a:r>
          </a:p>
          <a:p>
            <a:pPr>
              <a:lnSpc>
                <a:spcPct val="80000"/>
              </a:lnSpc>
            </a:pPr>
            <a:r>
              <a:rPr lang="en-US" sz="2800"/>
              <a:t>Be aware they raise seizure threshold, and </a:t>
            </a:r>
          </a:p>
          <a:p>
            <a:pPr>
              <a:lnSpc>
                <a:spcPct val="80000"/>
              </a:lnSpc>
            </a:pPr>
            <a:r>
              <a:rPr lang="en-US" sz="2800"/>
              <a:t>Potentiate CNS depressants (alcohol)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Hypnotic key points</a:t>
            </a:r>
          </a:p>
        </p:txBody>
      </p:sp>
      <p:sp>
        <p:nvSpPr>
          <p:cNvPr id="147459" name="Rectangle 3"/>
          <p:cNvSpPr>
            <a:spLocks noGrp="1" noChangeArrowheads="1"/>
          </p:cNvSpPr>
          <p:nvPr>
            <p:ph type="body" idx="1"/>
          </p:nvPr>
        </p:nvSpPr>
        <p:spPr>
          <a:xfrm>
            <a:off x="685800" y="1981200"/>
            <a:ext cx="8062913" cy="4114800"/>
          </a:xfrm>
        </p:spPr>
        <p:txBody>
          <a:bodyPr/>
          <a:lstStyle/>
          <a:p>
            <a:r>
              <a:rPr lang="en-US"/>
              <a:t>Advise re rebound insomnia when medications ceased </a:t>
            </a:r>
          </a:p>
          <a:p>
            <a:r>
              <a:rPr lang="en-US"/>
              <a:t>Should not be used in sleep apnoea</a:t>
            </a:r>
          </a:p>
          <a:p>
            <a:r>
              <a:rPr lang="en-US"/>
              <a:t>Avoid alcohol</a:t>
            </a:r>
          </a:p>
          <a:p>
            <a:r>
              <a:rPr lang="en-US"/>
              <a:t>Hangover effect (impairing performance)</a:t>
            </a:r>
          </a:p>
          <a:p>
            <a:r>
              <a:rPr lang="en-US"/>
              <a:t>Monitor in elderly (falls, double dosing)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mtClean="0"/>
              <a:t>Side Effects of Benzodiazepines</a:t>
            </a:r>
          </a:p>
        </p:txBody>
      </p:sp>
      <p:sp>
        <p:nvSpPr>
          <p:cNvPr id="24579" name="Rectangle 2"/>
          <p:cNvSpPr>
            <a:spLocks noGrp="1" noChangeArrowheads="1"/>
          </p:cNvSpPr>
          <p:nvPr>
            <p:ph type="body" idx="1"/>
          </p:nvPr>
        </p:nvSpPr>
        <p:spPr>
          <a:xfrm>
            <a:off x="457200" y="1357313"/>
            <a:ext cx="8229600" cy="4768850"/>
          </a:xfrm>
        </p:spPr>
        <p:txBody>
          <a:bodyPr/>
          <a:lstStyle/>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Drowsiness &amp; Light-headedness the next day</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Confusion &amp; Ataxia (especially in the elderly)</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Increase in fractures -&gt; increase in hospitalisation</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Amnesia</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Dependence, Tolerance</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Dysarthria (Slurred speech)</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Respiratory depression (more so if taken with alcohol or other CNS depressants).decr. B.P &amp;</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Paradoxical increase in aggression</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Demotivation - Inhibition of learning behaviour, academic performance</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Coma</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Decreased libido &amp; erection problem are common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Text Box 4"/>
          <p:cNvSpPr txBox="1">
            <a:spLocks noChangeArrowheads="1"/>
          </p:cNvSpPr>
          <p:nvPr/>
        </p:nvSpPr>
        <p:spPr bwMode="auto">
          <a:xfrm>
            <a:off x="715963" y="296863"/>
            <a:ext cx="7578725" cy="457200"/>
          </a:xfrm>
          <a:prstGeom prst="rect">
            <a:avLst/>
          </a:prstGeom>
          <a:noFill/>
          <a:ln w="9525">
            <a:noFill/>
            <a:miter lim="800000"/>
            <a:headEnd/>
            <a:tailEnd/>
          </a:ln>
          <a:effectLst/>
        </p:spPr>
        <p:txBody>
          <a:bodyPr wrap="none">
            <a:spAutoFit/>
          </a:bodyPr>
          <a:lstStyle/>
          <a:p>
            <a:r>
              <a:rPr lang="it-IT">
                <a:latin typeface="Arial Rounded MT Bold" pitchFamily="34" charset="0"/>
              </a:rPr>
              <a:t>PRINCIPALI CLASSI DI RECETTORI GABA-ERGICI</a:t>
            </a:r>
          </a:p>
        </p:txBody>
      </p:sp>
      <p:sp>
        <p:nvSpPr>
          <p:cNvPr id="118823" name="Rectangle 39"/>
          <p:cNvSpPr>
            <a:spLocks noChangeArrowheads="1"/>
          </p:cNvSpPr>
          <p:nvPr/>
        </p:nvSpPr>
        <p:spPr bwMode="auto">
          <a:xfrm>
            <a:off x="6630988" y="5081588"/>
            <a:ext cx="2157412" cy="1016000"/>
          </a:xfrm>
          <a:prstGeom prst="rect">
            <a:avLst/>
          </a:prstGeom>
          <a:noFill/>
          <a:ln w="9525">
            <a:noFill/>
            <a:miter lim="800000"/>
            <a:headEnd/>
            <a:tailEnd/>
          </a:ln>
          <a:effectLst/>
        </p:spPr>
        <p:txBody>
          <a:bodyPr anchor="ctr"/>
          <a:lstStyle/>
          <a:p>
            <a:pPr algn="l">
              <a:spcBef>
                <a:spcPct val="20000"/>
              </a:spcBef>
            </a:pPr>
            <a:endParaRPr lang="it-IT" sz="1800">
              <a:latin typeface="Tahoma" pitchFamily="34" charset="0"/>
            </a:endParaRPr>
          </a:p>
        </p:txBody>
      </p:sp>
      <p:sp>
        <p:nvSpPr>
          <p:cNvPr id="118821" name="Rectangle 37"/>
          <p:cNvSpPr>
            <a:spLocks noChangeArrowheads="1"/>
          </p:cNvSpPr>
          <p:nvPr/>
        </p:nvSpPr>
        <p:spPr bwMode="auto">
          <a:xfrm>
            <a:off x="6630988" y="4065588"/>
            <a:ext cx="2157412" cy="1016000"/>
          </a:xfrm>
          <a:prstGeom prst="rect">
            <a:avLst/>
          </a:prstGeom>
          <a:noFill/>
          <a:ln w="9525">
            <a:noFill/>
            <a:miter lim="800000"/>
            <a:headEnd/>
            <a:tailEnd/>
          </a:ln>
          <a:effectLst/>
        </p:spPr>
        <p:txBody>
          <a:bodyPr anchor="ctr"/>
          <a:lstStyle/>
          <a:p>
            <a:pPr algn="l">
              <a:spcBef>
                <a:spcPct val="20000"/>
              </a:spcBef>
            </a:pPr>
            <a:endParaRPr lang="it-IT" sz="1800">
              <a:latin typeface="Tahoma" pitchFamily="34" charset="0"/>
            </a:endParaRPr>
          </a:p>
        </p:txBody>
      </p:sp>
      <p:sp>
        <p:nvSpPr>
          <p:cNvPr id="118819" name="Rectangle 35"/>
          <p:cNvSpPr>
            <a:spLocks noChangeArrowheads="1"/>
          </p:cNvSpPr>
          <p:nvPr/>
        </p:nvSpPr>
        <p:spPr bwMode="auto">
          <a:xfrm>
            <a:off x="6630988" y="2379663"/>
            <a:ext cx="2157412" cy="1685925"/>
          </a:xfrm>
          <a:prstGeom prst="rect">
            <a:avLst/>
          </a:prstGeom>
          <a:noFill/>
          <a:ln w="9525">
            <a:noFill/>
            <a:miter lim="800000"/>
            <a:headEnd/>
            <a:tailEnd/>
          </a:ln>
          <a:effectLst/>
        </p:spPr>
        <p:txBody>
          <a:bodyPr anchor="ctr"/>
          <a:lstStyle/>
          <a:p>
            <a:pPr algn="l">
              <a:spcBef>
                <a:spcPct val="20000"/>
              </a:spcBef>
            </a:pPr>
            <a:r>
              <a:rPr lang="it-IT" sz="1800">
                <a:latin typeface="Tahoma" pitchFamily="34" charset="0"/>
              </a:rPr>
              <a:t>Benzodiazepine</a:t>
            </a:r>
          </a:p>
          <a:p>
            <a:pPr algn="l">
              <a:spcBef>
                <a:spcPct val="20000"/>
              </a:spcBef>
            </a:pPr>
            <a:r>
              <a:rPr lang="it-IT" sz="1800">
                <a:latin typeface="Tahoma" pitchFamily="34" charset="0"/>
              </a:rPr>
              <a:t>Barbiturici</a:t>
            </a:r>
          </a:p>
          <a:p>
            <a:pPr algn="l">
              <a:spcBef>
                <a:spcPct val="20000"/>
              </a:spcBef>
            </a:pPr>
            <a:r>
              <a:rPr lang="el-GR" sz="1800">
                <a:latin typeface="Tahoma" pitchFamily="34" charset="0"/>
                <a:cs typeface="Tahoma" pitchFamily="34" charset="0"/>
              </a:rPr>
              <a:t>β</a:t>
            </a:r>
            <a:r>
              <a:rPr lang="it-IT" sz="1800">
                <a:latin typeface="Tahoma" pitchFamily="34" charset="0"/>
              </a:rPr>
              <a:t>-carboline</a:t>
            </a:r>
          </a:p>
          <a:p>
            <a:pPr algn="l">
              <a:spcBef>
                <a:spcPct val="20000"/>
              </a:spcBef>
            </a:pPr>
            <a:r>
              <a:rPr lang="it-IT" sz="1800">
                <a:latin typeface="Tahoma" pitchFamily="34" charset="0"/>
              </a:rPr>
              <a:t>Etanolo</a:t>
            </a:r>
          </a:p>
          <a:p>
            <a:pPr algn="l">
              <a:spcBef>
                <a:spcPct val="20000"/>
              </a:spcBef>
            </a:pPr>
            <a:r>
              <a:rPr lang="it-IT" sz="1800">
                <a:latin typeface="Tahoma" pitchFamily="34" charset="0"/>
              </a:rPr>
              <a:t>A. generali  etc.</a:t>
            </a:r>
          </a:p>
        </p:txBody>
      </p:sp>
      <p:sp>
        <p:nvSpPr>
          <p:cNvPr id="118805" name="Rectangle 21"/>
          <p:cNvSpPr>
            <a:spLocks noChangeArrowheads="1"/>
          </p:cNvSpPr>
          <p:nvPr/>
        </p:nvSpPr>
        <p:spPr bwMode="auto">
          <a:xfrm>
            <a:off x="4859338" y="5081588"/>
            <a:ext cx="1771650" cy="1016000"/>
          </a:xfrm>
          <a:prstGeom prst="rect">
            <a:avLst/>
          </a:prstGeom>
          <a:noFill/>
          <a:ln w="9525">
            <a:noFill/>
            <a:miter lim="800000"/>
            <a:headEnd/>
            <a:tailEnd/>
          </a:ln>
          <a:effectLst/>
        </p:spPr>
        <p:txBody>
          <a:bodyPr anchor="ctr"/>
          <a:lstStyle/>
          <a:p>
            <a:pPr algn="l">
              <a:spcBef>
                <a:spcPct val="20000"/>
              </a:spcBef>
            </a:pPr>
            <a:endParaRPr lang="it-IT" sz="1800" dirty="0">
              <a:latin typeface="Tahoma" pitchFamily="34" charset="0"/>
            </a:endParaRPr>
          </a:p>
        </p:txBody>
      </p:sp>
      <p:sp>
        <p:nvSpPr>
          <p:cNvPr id="118804" name="Rectangle 20"/>
          <p:cNvSpPr>
            <a:spLocks noChangeArrowheads="1"/>
          </p:cNvSpPr>
          <p:nvPr/>
        </p:nvSpPr>
        <p:spPr bwMode="auto">
          <a:xfrm>
            <a:off x="3543300" y="5081588"/>
            <a:ext cx="1316038" cy="1016000"/>
          </a:xfrm>
          <a:prstGeom prst="rect">
            <a:avLst/>
          </a:prstGeom>
          <a:noFill/>
          <a:ln w="9525">
            <a:noFill/>
            <a:miter lim="800000"/>
            <a:headEnd/>
            <a:tailEnd/>
          </a:ln>
          <a:effectLst/>
        </p:spPr>
        <p:txBody>
          <a:bodyPr anchor="ctr"/>
          <a:lstStyle/>
          <a:p>
            <a:pPr algn="l">
              <a:spcBef>
                <a:spcPct val="20000"/>
              </a:spcBef>
            </a:pPr>
            <a:r>
              <a:rPr lang="it-IT" sz="1800">
                <a:latin typeface="Tahoma" pitchFamily="34" charset="0"/>
              </a:rPr>
              <a:t>GABA</a:t>
            </a:r>
          </a:p>
        </p:txBody>
      </p:sp>
      <p:sp>
        <p:nvSpPr>
          <p:cNvPr id="118803" name="Rectangle 19"/>
          <p:cNvSpPr>
            <a:spLocks noChangeArrowheads="1"/>
          </p:cNvSpPr>
          <p:nvPr/>
        </p:nvSpPr>
        <p:spPr bwMode="auto">
          <a:xfrm>
            <a:off x="1722438" y="5081588"/>
            <a:ext cx="1820862" cy="1016000"/>
          </a:xfrm>
          <a:prstGeom prst="rect">
            <a:avLst/>
          </a:prstGeom>
          <a:noFill/>
          <a:ln w="9525">
            <a:noFill/>
            <a:miter lim="800000"/>
            <a:headEnd/>
            <a:tailEnd/>
          </a:ln>
          <a:effectLst/>
        </p:spPr>
        <p:txBody>
          <a:bodyPr anchor="ctr"/>
          <a:lstStyle/>
          <a:p>
            <a:pPr algn="l">
              <a:spcBef>
                <a:spcPct val="20000"/>
              </a:spcBef>
            </a:pPr>
            <a:r>
              <a:rPr lang="it-IT" sz="1800">
                <a:latin typeface="Tahoma" pitchFamily="34" charset="0"/>
              </a:rPr>
              <a:t>Canale ionico</a:t>
            </a:r>
          </a:p>
        </p:txBody>
      </p:sp>
      <p:sp>
        <p:nvSpPr>
          <p:cNvPr id="118802" name="Rectangle 18"/>
          <p:cNvSpPr>
            <a:spLocks noChangeArrowheads="1"/>
          </p:cNvSpPr>
          <p:nvPr/>
        </p:nvSpPr>
        <p:spPr bwMode="auto">
          <a:xfrm>
            <a:off x="269875" y="5081588"/>
            <a:ext cx="1452563" cy="1016000"/>
          </a:xfrm>
          <a:prstGeom prst="rect">
            <a:avLst/>
          </a:prstGeom>
          <a:noFill/>
          <a:ln w="9525">
            <a:noFill/>
            <a:miter lim="800000"/>
            <a:headEnd/>
            <a:tailEnd/>
          </a:ln>
          <a:effectLst/>
        </p:spPr>
        <p:txBody>
          <a:bodyPr anchor="ctr"/>
          <a:lstStyle/>
          <a:p>
            <a:pPr>
              <a:spcBef>
                <a:spcPct val="20000"/>
              </a:spcBef>
            </a:pPr>
            <a:r>
              <a:rPr lang="it-IT" sz="1800">
                <a:latin typeface="Tahoma" pitchFamily="34" charset="0"/>
              </a:rPr>
              <a:t>GABA</a:t>
            </a:r>
            <a:r>
              <a:rPr lang="it-IT" sz="1800" baseline="-25000">
                <a:latin typeface="Tahoma" pitchFamily="34" charset="0"/>
              </a:rPr>
              <a:t>C</a:t>
            </a:r>
          </a:p>
        </p:txBody>
      </p:sp>
      <p:sp>
        <p:nvSpPr>
          <p:cNvPr id="118801" name="Rectangle 17"/>
          <p:cNvSpPr>
            <a:spLocks noChangeArrowheads="1"/>
          </p:cNvSpPr>
          <p:nvPr/>
        </p:nvSpPr>
        <p:spPr bwMode="auto">
          <a:xfrm>
            <a:off x="4859338" y="4065588"/>
            <a:ext cx="1771650" cy="1016000"/>
          </a:xfrm>
          <a:prstGeom prst="rect">
            <a:avLst/>
          </a:prstGeom>
          <a:noFill/>
          <a:ln w="9525">
            <a:noFill/>
            <a:miter lim="800000"/>
            <a:headEnd/>
            <a:tailEnd/>
          </a:ln>
          <a:effectLst/>
        </p:spPr>
        <p:txBody>
          <a:bodyPr anchor="ctr"/>
          <a:lstStyle/>
          <a:p>
            <a:pPr algn="l">
              <a:spcBef>
                <a:spcPct val="20000"/>
              </a:spcBef>
            </a:pPr>
            <a:r>
              <a:rPr lang="it-IT" sz="1800">
                <a:latin typeface="Tahoma" pitchFamily="34" charset="0"/>
              </a:rPr>
              <a:t>Faclofen</a:t>
            </a:r>
          </a:p>
          <a:p>
            <a:pPr algn="l">
              <a:spcBef>
                <a:spcPct val="20000"/>
              </a:spcBef>
            </a:pPr>
            <a:endParaRPr lang="it-IT" sz="1800">
              <a:latin typeface="Tahoma" pitchFamily="34" charset="0"/>
            </a:endParaRPr>
          </a:p>
        </p:txBody>
      </p:sp>
      <p:sp>
        <p:nvSpPr>
          <p:cNvPr id="118800" name="Rectangle 16"/>
          <p:cNvSpPr>
            <a:spLocks noChangeArrowheads="1"/>
          </p:cNvSpPr>
          <p:nvPr/>
        </p:nvSpPr>
        <p:spPr bwMode="auto">
          <a:xfrm>
            <a:off x="3543300" y="4065588"/>
            <a:ext cx="1316038" cy="1016000"/>
          </a:xfrm>
          <a:prstGeom prst="rect">
            <a:avLst/>
          </a:prstGeom>
          <a:noFill/>
          <a:ln w="9525">
            <a:noFill/>
            <a:miter lim="800000"/>
            <a:headEnd/>
            <a:tailEnd/>
          </a:ln>
          <a:effectLst/>
        </p:spPr>
        <p:txBody>
          <a:bodyPr anchor="ctr"/>
          <a:lstStyle/>
          <a:p>
            <a:pPr algn="l">
              <a:spcBef>
                <a:spcPct val="20000"/>
              </a:spcBef>
            </a:pPr>
            <a:r>
              <a:rPr lang="it-IT" sz="1800">
                <a:latin typeface="Tahoma" pitchFamily="34" charset="0"/>
              </a:rPr>
              <a:t>GABA</a:t>
            </a:r>
          </a:p>
          <a:p>
            <a:pPr algn="l">
              <a:spcBef>
                <a:spcPct val="20000"/>
              </a:spcBef>
            </a:pPr>
            <a:r>
              <a:rPr lang="it-IT" sz="1800">
                <a:latin typeface="Tahoma" pitchFamily="34" charset="0"/>
              </a:rPr>
              <a:t>Baclofen</a:t>
            </a:r>
          </a:p>
        </p:txBody>
      </p:sp>
      <p:sp>
        <p:nvSpPr>
          <p:cNvPr id="118799" name="Rectangle 15"/>
          <p:cNvSpPr>
            <a:spLocks noChangeArrowheads="1"/>
          </p:cNvSpPr>
          <p:nvPr/>
        </p:nvSpPr>
        <p:spPr bwMode="auto">
          <a:xfrm>
            <a:off x="1722438" y="4065588"/>
            <a:ext cx="1820862" cy="1016000"/>
          </a:xfrm>
          <a:prstGeom prst="rect">
            <a:avLst/>
          </a:prstGeom>
          <a:noFill/>
          <a:ln w="9525">
            <a:noFill/>
            <a:miter lim="800000"/>
            <a:headEnd/>
            <a:tailEnd/>
          </a:ln>
          <a:effectLst/>
        </p:spPr>
        <p:txBody>
          <a:bodyPr anchor="ctr"/>
          <a:lstStyle/>
          <a:p>
            <a:pPr algn="l">
              <a:spcBef>
                <a:spcPct val="20000"/>
              </a:spcBef>
            </a:pPr>
            <a:r>
              <a:rPr lang="it-IT" sz="1800">
                <a:latin typeface="Tahoma" pitchFamily="34" charset="0"/>
              </a:rPr>
              <a:t>Metabotropico</a:t>
            </a:r>
          </a:p>
          <a:p>
            <a:pPr algn="l">
              <a:spcBef>
                <a:spcPct val="20000"/>
              </a:spcBef>
            </a:pPr>
            <a:endParaRPr lang="it-IT" sz="1800">
              <a:latin typeface="Tahoma" pitchFamily="34" charset="0"/>
            </a:endParaRPr>
          </a:p>
        </p:txBody>
      </p:sp>
      <p:sp>
        <p:nvSpPr>
          <p:cNvPr id="118798" name="Rectangle 14"/>
          <p:cNvSpPr>
            <a:spLocks noChangeArrowheads="1"/>
          </p:cNvSpPr>
          <p:nvPr/>
        </p:nvSpPr>
        <p:spPr bwMode="auto">
          <a:xfrm>
            <a:off x="269875" y="4065588"/>
            <a:ext cx="1452563" cy="1016000"/>
          </a:xfrm>
          <a:prstGeom prst="rect">
            <a:avLst/>
          </a:prstGeom>
          <a:noFill/>
          <a:ln w="9525">
            <a:noFill/>
            <a:miter lim="800000"/>
            <a:headEnd/>
            <a:tailEnd/>
          </a:ln>
          <a:effectLst/>
        </p:spPr>
        <p:txBody>
          <a:bodyPr anchor="ctr"/>
          <a:lstStyle/>
          <a:p>
            <a:pPr>
              <a:spcBef>
                <a:spcPct val="20000"/>
              </a:spcBef>
            </a:pPr>
            <a:r>
              <a:rPr lang="it-IT" sz="1800">
                <a:latin typeface="Tahoma" pitchFamily="34" charset="0"/>
              </a:rPr>
              <a:t>GABA</a:t>
            </a:r>
            <a:r>
              <a:rPr lang="it-IT" sz="1800" baseline="-25000">
                <a:latin typeface="Tahoma" pitchFamily="34" charset="0"/>
              </a:rPr>
              <a:t>B</a:t>
            </a:r>
          </a:p>
          <a:p>
            <a:pPr>
              <a:spcBef>
                <a:spcPct val="20000"/>
              </a:spcBef>
            </a:pPr>
            <a:endParaRPr lang="it-IT" sz="1800" baseline="-25000">
              <a:latin typeface="Tahoma" pitchFamily="34" charset="0"/>
            </a:endParaRPr>
          </a:p>
        </p:txBody>
      </p:sp>
      <p:sp>
        <p:nvSpPr>
          <p:cNvPr id="118797" name="Rectangle 13"/>
          <p:cNvSpPr>
            <a:spLocks noChangeArrowheads="1"/>
          </p:cNvSpPr>
          <p:nvPr/>
        </p:nvSpPr>
        <p:spPr bwMode="auto">
          <a:xfrm>
            <a:off x="4859338" y="2379663"/>
            <a:ext cx="1771650" cy="1685925"/>
          </a:xfrm>
          <a:prstGeom prst="rect">
            <a:avLst/>
          </a:prstGeom>
          <a:noFill/>
          <a:ln w="9525">
            <a:noFill/>
            <a:miter lim="800000"/>
            <a:headEnd/>
            <a:tailEnd/>
          </a:ln>
          <a:effectLst/>
        </p:spPr>
        <p:txBody>
          <a:bodyPr anchor="ctr"/>
          <a:lstStyle/>
          <a:p>
            <a:pPr algn="l">
              <a:spcBef>
                <a:spcPct val="20000"/>
              </a:spcBef>
            </a:pPr>
            <a:r>
              <a:rPr lang="it-IT" sz="1800">
                <a:latin typeface="Tahoma" pitchFamily="34" charset="0"/>
              </a:rPr>
              <a:t>Bicucullina</a:t>
            </a:r>
          </a:p>
          <a:p>
            <a:pPr algn="l">
              <a:spcBef>
                <a:spcPct val="20000"/>
              </a:spcBef>
            </a:pPr>
            <a:endParaRPr lang="it-IT" sz="1800">
              <a:latin typeface="Tahoma" pitchFamily="34" charset="0"/>
            </a:endParaRPr>
          </a:p>
        </p:txBody>
      </p:sp>
      <p:sp>
        <p:nvSpPr>
          <p:cNvPr id="118796" name="Rectangle 12"/>
          <p:cNvSpPr>
            <a:spLocks noChangeArrowheads="1"/>
          </p:cNvSpPr>
          <p:nvPr/>
        </p:nvSpPr>
        <p:spPr bwMode="auto">
          <a:xfrm>
            <a:off x="3543300" y="2379663"/>
            <a:ext cx="1316038" cy="1685925"/>
          </a:xfrm>
          <a:prstGeom prst="rect">
            <a:avLst/>
          </a:prstGeom>
          <a:noFill/>
          <a:ln w="9525">
            <a:noFill/>
            <a:miter lim="800000"/>
            <a:headEnd/>
            <a:tailEnd/>
          </a:ln>
          <a:effectLst/>
        </p:spPr>
        <p:txBody>
          <a:bodyPr anchor="ctr"/>
          <a:lstStyle/>
          <a:p>
            <a:pPr algn="l">
              <a:spcBef>
                <a:spcPct val="20000"/>
              </a:spcBef>
            </a:pPr>
            <a:r>
              <a:rPr lang="it-IT" sz="1800">
                <a:latin typeface="Tahoma" pitchFamily="34" charset="0"/>
              </a:rPr>
              <a:t>GABA</a:t>
            </a:r>
          </a:p>
          <a:p>
            <a:pPr algn="l">
              <a:spcBef>
                <a:spcPct val="20000"/>
              </a:spcBef>
            </a:pPr>
            <a:r>
              <a:rPr lang="it-IT" sz="1800">
                <a:latin typeface="Tahoma" pitchFamily="34" charset="0"/>
              </a:rPr>
              <a:t>muscimolo</a:t>
            </a:r>
          </a:p>
        </p:txBody>
      </p:sp>
      <p:sp>
        <p:nvSpPr>
          <p:cNvPr id="118795" name="Rectangle 11"/>
          <p:cNvSpPr>
            <a:spLocks noChangeArrowheads="1"/>
          </p:cNvSpPr>
          <p:nvPr/>
        </p:nvSpPr>
        <p:spPr bwMode="auto">
          <a:xfrm>
            <a:off x="1722438" y="2379663"/>
            <a:ext cx="1820862" cy="1685925"/>
          </a:xfrm>
          <a:prstGeom prst="rect">
            <a:avLst/>
          </a:prstGeom>
          <a:noFill/>
          <a:ln w="9525">
            <a:noFill/>
            <a:miter lim="800000"/>
            <a:headEnd/>
            <a:tailEnd/>
          </a:ln>
          <a:effectLst/>
        </p:spPr>
        <p:txBody>
          <a:bodyPr anchor="ctr"/>
          <a:lstStyle/>
          <a:p>
            <a:pPr algn="l">
              <a:spcBef>
                <a:spcPct val="20000"/>
              </a:spcBef>
            </a:pPr>
            <a:r>
              <a:rPr lang="it-IT" sz="1800">
                <a:latin typeface="Tahoma" pitchFamily="34" charset="0"/>
              </a:rPr>
              <a:t>Canale ionico</a:t>
            </a:r>
          </a:p>
          <a:p>
            <a:pPr algn="l">
              <a:spcBef>
                <a:spcPct val="20000"/>
              </a:spcBef>
            </a:pPr>
            <a:endParaRPr lang="it-IT" sz="1800">
              <a:latin typeface="Tahoma" pitchFamily="34" charset="0"/>
            </a:endParaRPr>
          </a:p>
        </p:txBody>
      </p:sp>
      <p:sp>
        <p:nvSpPr>
          <p:cNvPr id="118794" name="Rectangle 10"/>
          <p:cNvSpPr>
            <a:spLocks noChangeArrowheads="1"/>
          </p:cNvSpPr>
          <p:nvPr/>
        </p:nvSpPr>
        <p:spPr bwMode="auto">
          <a:xfrm>
            <a:off x="269875" y="2379663"/>
            <a:ext cx="1452563" cy="1685925"/>
          </a:xfrm>
          <a:prstGeom prst="rect">
            <a:avLst/>
          </a:prstGeom>
          <a:noFill/>
          <a:ln w="9525">
            <a:noFill/>
            <a:miter lim="800000"/>
            <a:headEnd/>
            <a:tailEnd/>
          </a:ln>
          <a:effectLst/>
        </p:spPr>
        <p:txBody>
          <a:bodyPr anchor="ctr"/>
          <a:lstStyle/>
          <a:p>
            <a:pPr>
              <a:spcBef>
                <a:spcPct val="20000"/>
              </a:spcBef>
            </a:pPr>
            <a:r>
              <a:rPr lang="it-IT" sz="1800">
                <a:latin typeface="Tahoma" pitchFamily="34" charset="0"/>
              </a:rPr>
              <a:t>GABA</a:t>
            </a:r>
            <a:r>
              <a:rPr lang="it-IT" sz="1800" baseline="-25000">
                <a:latin typeface="Tahoma" pitchFamily="34" charset="0"/>
              </a:rPr>
              <a:t>A</a:t>
            </a:r>
          </a:p>
          <a:p>
            <a:pPr>
              <a:spcBef>
                <a:spcPct val="20000"/>
              </a:spcBef>
            </a:pPr>
            <a:endParaRPr lang="it-IT" sz="1800" baseline="-25000">
              <a:latin typeface="Tahoma" pitchFamily="34" charset="0"/>
            </a:endParaRPr>
          </a:p>
        </p:txBody>
      </p:sp>
      <p:grpSp>
        <p:nvGrpSpPr>
          <p:cNvPr id="2" name="Group 67"/>
          <p:cNvGrpSpPr>
            <a:grpSpLocks/>
          </p:cNvGrpSpPr>
          <p:nvPr/>
        </p:nvGrpSpPr>
        <p:grpSpPr bwMode="auto">
          <a:xfrm>
            <a:off x="269875" y="1363663"/>
            <a:ext cx="8518525" cy="4733925"/>
            <a:chOff x="170" y="859"/>
            <a:chExt cx="5366" cy="2982"/>
          </a:xfrm>
        </p:grpSpPr>
        <p:sp>
          <p:nvSpPr>
            <p:cNvPr id="118817" name="Rectangle 33"/>
            <p:cNvSpPr>
              <a:spLocks noChangeArrowheads="1"/>
            </p:cNvSpPr>
            <p:nvPr/>
          </p:nvSpPr>
          <p:spPr bwMode="auto">
            <a:xfrm>
              <a:off x="4177" y="859"/>
              <a:ext cx="1359" cy="640"/>
            </a:xfrm>
            <a:prstGeom prst="rect">
              <a:avLst/>
            </a:prstGeom>
            <a:noFill/>
            <a:ln w="9525">
              <a:noFill/>
              <a:miter lim="800000"/>
              <a:headEnd/>
              <a:tailEnd/>
            </a:ln>
            <a:effectLst/>
          </p:spPr>
          <p:txBody>
            <a:bodyPr anchor="ctr"/>
            <a:lstStyle/>
            <a:p>
              <a:pPr>
                <a:spcBef>
                  <a:spcPct val="20000"/>
                </a:spcBef>
              </a:pPr>
              <a:r>
                <a:rPr lang="it-IT" sz="1800">
                  <a:latin typeface="Tahoma" pitchFamily="34" charset="0"/>
                </a:rPr>
                <a:t>MODULATORI</a:t>
              </a:r>
            </a:p>
          </p:txBody>
        </p:sp>
        <p:sp>
          <p:nvSpPr>
            <p:cNvPr id="118793" name="Rectangle 9"/>
            <p:cNvSpPr>
              <a:spLocks noChangeArrowheads="1"/>
            </p:cNvSpPr>
            <p:nvPr/>
          </p:nvSpPr>
          <p:spPr bwMode="auto">
            <a:xfrm>
              <a:off x="3061" y="859"/>
              <a:ext cx="1116" cy="640"/>
            </a:xfrm>
            <a:prstGeom prst="rect">
              <a:avLst/>
            </a:prstGeom>
            <a:noFill/>
            <a:ln w="9525">
              <a:noFill/>
              <a:miter lim="800000"/>
              <a:headEnd/>
              <a:tailEnd/>
            </a:ln>
            <a:effectLst/>
          </p:spPr>
          <p:txBody>
            <a:bodyPr anchor="ctr"/>
            <a:lstStyle/>
            <a:p>
              <a:pPr>
                <a:spcBef>
                  <a:spcPct val="20000"/>
                </a:spcBef>
              </a:pPr>
              <a:r>
                <a:rPr lang="it-IT" sz="1800">
                  <a:latin typeface="Tahoma" pitchFamily="34" charset="0"/>
                </a:rPr>
                <a:t>ANTAGONISTI</a:t>
              </a:r>
            </a:p>
          </p:txBody>
        </p:sp>
        <p:sp>
          <p:nvSpPr>
            <p:cNvPr id="118792" name="Rectangle 8"/>
            <p:cNvSpPr>
              <a:spLocks noChangeArrowheads="1"/>
            </p:cNvSpPr>
            <p:nvPr/>
          </p:nvSpPr>
          <p:spPr bwMode="auto">
            <a:xfrm>
              <a:off x="2232" y="859"/>
              <a:ext cx="829" cy="640"/>
            </a:xfrm>
            <a:prstGeom prst="rect">
              <a:avLst/>
            </a:prstGeom>
            <a:noFill/>
            <a:ln w="9525">
              <a:noFill/>
              <a:miter lim="800000"/>
              <a:headEnd/>
              <a:tailEnd/>
            </a:ln>
            <a:effectLst/>
          </p:spPr>
          <p:txBody>
            <a:bodyPr anchor="ctr"/>
            <a:lstStyle/>
            <a:p>
              <a:pPr>
                <a:spcBef>
                  <a:spcPct val="20000"/>
                </a:spcBef>
              </a:pPr>
              <a:r>
                <a:rPr lang="it-IT" sz="1800">
                  <a:latin typeface="Tahoma" pitchFamily="34" charset="0"/>
                </a:rPr>
                <a:t>AGONISTI</a:t>
              </a:r>
            </a:p>
          </p:txBody>
        </p:sp>
        <p:sp>
          <p:nvSpPr>
            <p:cNvPr id="118791" name="Rectangle 7"/>
            <p:cNvSpPr>
              <a:spLocks noChangeArrowheads="1"/>
            </p:cNvSpPr>
            <p:nvPr/>
          </p:nvSpPr>
          <p:spPr bwMode="auto">
            <a:xfrm>
              <a:off x="1085" y="859"/>
              <a:ext cx="1147" cy="640"/>
            </a:xfrm>
            <a:prstGeom prst="rect">
              <a:avLst/>
            </a:prstGeom>
            <a:noFill/>
            <a:ln w="9525">
              <a:noFill/>
              <a:miter lim="800000"/>
              <a:headEnd/>
              <a:tailEnd/>
            </a:ln>
            <a:effectLst/>
          </p:spPr>
          <p:txBody>
            <a:bodyPr anchor="ctr"/>
            <a:lstStyle/>
            <a:p>
              <a:pPr>
                <a:spcBef>
                  <a:spcPct val="20000"/>
                </a:spcBef>
              </a:pPr>
              <a:r>
                <a:rPr lang="it-IT" sz="1800">
                  <a:latin typeface="Tahoma" pitchFamily="34" charset="0"/>
                </a:rPr>
                <a:t>TIPO</a:t>
              </a:r>
            </a:p>
          </p:txBody>
        </p:sp>
        <p:sp>
          <p:nvSpPr>
            <p:cNvPr id="118790" name="Rectangle 6"/>
            <p:cNvSpPr>
              <a:spLocks noChangeArrowheads="1"/>
            </p:cNvSpPr>
            <p:nvPr/>
          </p:nvSpPr>
          <p:spPr bwMode="auto">
            <a:xfrm>
              <a:off x="170" y="859"/>
              <a:ext cx="915" cy="640"/>
            </a:xfrm>
            <a:prstGeom prst="rect">
              <a:avLst/>
            </a:prstGeom>
            <a:noFill/>
            <a:ln w="9525">
              <a:noFill/>
              <a:miter lim="800000"/>
              <a:headEnd/>
              <a:tailEnd/>
            </a:ln>
            <a:effectLst/>
          </p:spPr>
          <p:txBody>
            <a:bodyPr anchor="ctr"/>
            <a:lstStyle/>
            <a:p>
              <a:pPr algn="l">
                <a:spcBef>
                  <a:spcPct val="20000"/>
                </a:spcBef>
              </a:pPr>
              <a:r>
                <a:rPr lang="it-IT" sz="1800">
                  <a:latin typeface="Tahoma" pitchFamily="34" charset="0"/>
                </a:rPr>
                <a:t>RECETTORE</a:t>
              </a:r>
            </a:p>
          </p:txBody>
        </p:sp>
        <p:sp>
          <p:nvSpPr>
            <p:cNvPr id="118806" name="Line 22"/>
            <p:cNvSpPr>
              <a:spLocks noChangeShapeType="1"/>
            </p:cNvSpPr>
            <p:nvPr/>
          </p:nvSpPr>
          <p:spPr bwMode="auto">
            <a:xfrm>
              <a:off x="170" y="859"/>
              <a:ext cx="5366" cy="0"/>
            </a:xfrm>
            <a:prstGeom prst="line">
              <a:avLst/>
            </a:prstGeom>
            <a:noFill/>
            <a:ln w="28575" cap="sq">
              <a:solidFill>
                <a:schemeClr val="tx1"/>
              </a:solidFill>
              <a:round/>
              <a:headEnd/>
              <a:tailEnd/>
            </a:ln>
            <a:effectLst/>
          </p:spPr>
          <p:txBody>
            <a:bodyPr anchor="ctr"/>
            <a:lstStyle/>
            <a:p>
              <a:endParaRPr lang="it-IT"/>
            </a:p>
          </p:txBody>
        </p:sp>
        <p:sp>
          <p:nvSpPr>
            <p:cNvPr id="118807" name="Line 23"/>
            <p:cNvSpPr>
              <a:spLocks noChangeShapeType="1"/>
            </p:cNvSpPr>
            <p:nvPr/>
          </p:nvSpPr>
          <p:spPr bwMode="auto">
            <a:xfrm>
              <a:off x="170" y="1499"/>
              <a:ext cx="5366" cy="0"/>
            </a:xfrm>
            <a:prstGeom prst="line">
              <a:avLst/>
            </a:prstGeom>
            <a:noFill/>
            <a:ln w="12700">
              <a:solidFill>
                <a:schemeClr val="tx1"/>
              </a:solidFill>
              <a:round/>
              <a:headEnd/>
              <a:tailEnd/>
            </a:ln>
            <a:effectLst/>
          </p:spPr>
          <p:txBody>
            <a:bodyPr anchor="ctr"/>
            <a:lstStyle/>
            <a:p>
              <a:endParaRPr lang="it-IT"/>
            </a:p>
          </p:txBody>
        </p:sp>
        <p:sp>
          <p:nvSpPr>
            <p:cNvPr id="118808" name="Line 24"/>
            <p:cNvSpPr>
              <a:spLocks noChangeShapeType="1"/>
            </p:cNvSpPr>
            <p:nvPr/>
          </p:nvSpPr>
          <p:spPr bwMode="auto">
            <a:xfrm>
              <a:off x="170" y="2561"/>
              <a:ext cx="5366" cy="0"/>
            </a:xfrm>
            <a:prstGeom prst="line">
              <a:avLst/>
            </a:prstGeom>
            <a:noFill/>
            <a:ln w="12700">
              <a:solidFill>
                <a:schemeClr val="tx1"/>
              </a:solidFill>
              <a:round/>
              <a:headEnd/>
              <a:tailEnd/>
            </a:ln>
            <a:effectLst/>
          </p:spPr>
          <p:txBody>
            <a:bodyPr anchor="ctr"/>
            <a:lstStyle/>
            <a:p>
              <a:endParaRPr lang="it-IT"/>
            </a:p>
          </p:txBody>
        </p:sp>
        <p:sp>
          <p:nvSpPr>
            <p:cNvPr id="118809" name="Line 25"/>
            <p:cNvSpPr>
              <a:spLocks noChangeShapeType="1"/>
            </p:cNvSpPr>
            <p:nvPr/>
          </p:nvSpPr>
          <p:spPr bwMode="auto">
            <a:xfrm>
              <a:off x="170" y="3201"/>
              <a:ext cx="5366" cy="0"/>
            </a:xfrm>
            <a:prstGeom prst="line">
              <a:avLst/>
            </a:prstGeom>
            <a:noFill/>
            <a:ln w="12700">
              <a:solidFill>
                <a:schemeClr val="tx1"/>
              </a:solidFill>
              <a:round/>
              <a:headEnd/>
              <a:tailEnd/>
            </a:ln>
            <a:effectLst/>
          </p:spPr>
          <p:txBody>
            <a:bodyPr anchor="ctr"/>
            <a:lstStyle/>
            <a:p>
              <a:endParaRPr lang="it-IT"/>
            </a:p>
          </p:txBody>
        </p:sp>
        <p:sp>
          <p:nvSpPr>
            <p:cNvPr id="118810" name="Line 26"/>
            <p:cNvSpPr>
              <a:spLocks noChangeShapeType="1"/>
            </p:cNvSpPr>
            <p:nvPr/>
          </p:nvSpPr>
          <p:spPr bwMode="auto">
            <a:xfrm>
              <a:off x="170" y="3841"/>
              <a:ext cx="5366" cy="0"/>
            </a:xfrm>
            <a:prstGeom prst="line">
              <a:avLst/>
            </a:prstGeom>
            <a:noFill/>
            <a:ln w="28575" cap="sq">
              <a:solidFill>
                <a:schemeClr val="tx1"/>
              </a:solidFill>
              <a:round/>
              <a:headEnd/>
              <a:tailEnd/>
            </a:ln>
            <a:effectLst/>
          </p:spPr>
          <p:txBody>
            <a:bodyPr anchor="ctr"/>
            <a:lstStyle/>
            <a:p>
              <a:endParaRPr lang="it-IT"/>
            </a:p>
          </p:txBody>
        </p:sp>
        <p:sp>
          <p:nvSpPr>
            <p:cNvPr id="118811" name="Line 27"/>
            <p:cNvSpPr>
              <a:spLocks noChangeShapeType="1"/>
            </p:cNvSpPr>
            <p:nvPr/>
          </p:nvSpPr>
          <p:spPr bwMode="auto">
            <a:xfrm>
              <a:off x="170" y="859"/>
              <a:ext cx="0" cy="2982"/>
            </a:xfrm>
            <a:prstGeom prst="line">
              <a:avLst/>
            </a:prstGeom>
            <a:noFill/>
            <a:ln w="28575" cap="sq">
              <a:solidFill>
                <a:schemeClr val="tx1"/>
              </a:solidFill>
              <a:round/>
              <a:headEnd/>
              <a:tailEnd/>
            </a:ln>
            <a:effectLst/>
          </p:spPr>
          <p:txBody>
            <a:bodyPr anchor="ctr"/>
            <a:lstStyle/>
            <a:p>
              <a:endParaRPr lang="it-IT"/>
            </a:p>
          </p:txBody>
        </p:sp>
        <p:sp>
          <p:nvSpPr>
            <p:cNvPr id="118812" name="Line 28"/>
            <p:cNvSpPr>
              <a:spLocks noChangeShapeType="1"/>
            </p:cNvSpPr>
            <p:nvPr/>
          </p:nvSpPr>
          <p:spPr bwMode="auto">
            <a:xfrm>
              <a:off x="1085" y="859"/>
              <a:ext cx="0" cy="2982"/>
            </a:xfrm>
            <a:prstGeom prst="line">
              <a:avLst/>
            </a:prstGeom>
            <a:noFill/>
            <a:ln w="12700">
              <a:solidFill>
                <a:schemeClr val="tx1"/>
              </a:solidFill>
              <a:round/>
              <a:headEnd/>
              <a:tailEnd/>
            </a:ln>
            <a:effectLst/>
          </p:spPr>
          <p:txBody>
            <a:bodyPr anchor="ctr"/>
            <a:lstStyle/>
            <a:p>
              <a:endParaRPr lang="it-IT"/>
            </a:p>
          </p:txBody>
        </p:sp>
        <p:sp>
          <p:nvSpPr>
            <p:cNvPr id="118813" name="Line 29"/>
            <p:cNvSpPr>
              <a:spLocks noChangeShapeType="1"/>
            </p:cNvSpPr>
            <p:nvPr/>
          </p:nvSpPr>
          <p:spPr bwMode="auto">
            <a:xfrm>
              <a:off x="2232" y="859"/>
              <a:ext cx="0" cy="2982"/>
            </a:xfrm>
            <a:prstGeom prst="line">
              <a:avLst/>
            </a:prstGeom>
            <a:noFill/>
            <a:ln w="12700">
              <a:solidFill>
                <a:schemeClr val="tx1"/>
              </a:solidFill>
              <a:round/>
              <a:headEnd/>
              <a:tailEnd/>
            </a:ln>
            <a:effectLst/>
          </p:spPr>
          <p:txBody>
            <a:bodyPr anchor="ctr"/>
            <a:lstStyle/>
            <a:p>
              <a:endParaRPr lang="it-IT"/>
            </a:p>
          </p:txBody>
        </p:sp>
        <p:sp>
          <p:nvSpPr>
            <p:cNvPr id="118814" name="Line 30"/>
            <p:cNvSpPr>
              <a:spLocks noChangeShapeType="1"/>
            </p:cNvSpPr>
            <p:nvPr/>
          </p:nvSpPr>
          <p:spPr bwMode="auto">
            <a:xfrm>
              <a:off x="3061" y="859"/>
              <a:ext cx="0" cy="2982"/>
            </a:xfrm>
            <a:prstGeom prst="line">
              <a:avLst/>
            </a:prstGeom>
            <a:noFill/>
            <a:ln w="12700">
              <a:solidFill>
                <a:schemeClr val="tx1"/>
              </a:solidFill>
              <a:round/>
              <a:headEnd/>
              <a:tailEnd/>
            </a:ln>
            <a:effectLst/>
          </p:spPr>
          <p:txBody>
            <a:bodyPr anchor="ctr"/>
            <a:lstStyle/>
            <a:p>
              <a:endParaRPr lang="it-IT"/>
            </a:p>
          </p:txBody>
        </p:sp>
        <p:sp>
          <p:nvSpPr>
            <p:cNvPr id="118815" name="Line 31"/>
            <p:cNvSpPr>
              <a:spLocks noChangeShapeType="1"/>
            </p:cNvSpPr>
            <p:nvPr/>
          </p:nvSpPr>
          <p:spPr bwMode="auto">
            <a:xfrm>
              <a:off x="5536" y="859"/>
              <a:ext cx="0" cy="2982"/>
            </a:xfrm>
            <a:prstGeom prst="line">
              <a:avLst/>
            </a:prstGeom>
            <a:noFill/>
            <a:ln w="28575" cap="sq">
              <a:solidFill>
                <a:schemeClr val="tx1"/>
              </a:solidFill>
              <a:round/>
              <a:headEnd/>
              <a:tailEnd/>
            </a:ln>
            <a:effectLst/>
          </p:spPr>
          <p:txBody>
            <a:bodyPr anchor="ctr"/>
            <a:lstStyle/>
            <a:p>
              <a:endParaRPr lang="it-IT"/>
            </a:p>
          </p:txBody>
        </p:sp>
        <p:sp>
          <p:nvSpPr>
            <p:cNvPr id="118818" name="Line 34"/>
            <p:cNvSpPr>
              <a:spLocks noChangeShapeType="1"/>
            </p:cNvSpPr>
            <p:nvPr/>
          </p:nvSpPr>
          <p:spPr bwMode="auto">
            <a:xfrm>
              <a:off x="4177" y="859"/>
              <a:ext cx="0" cy="2982"/>
            </a:xfrm>
            <a:prstGeom prst="line">
              <a:avLst/>
            </a:prstGeom>
            <a:noFill/>
            <a:ln w="12700">
              <a:solidFill>
                <a:schemeClr val="tx1"/>
              </a:solidFill>
              <a:round/>
              <a:headEnd/>
              <a:tailEnd/>
            </a:ln>
            <a:effectLst/>
          </p:spPr>
          <p:txBody>
            <a:bodyPr anchor="ct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88"/>
                                        </p:tgtEl>
                                        <p:attrNameLst>
                                          <p:attrName>style.visibility</p:attrName>
                                        </p:attrNameLst>
                                      </p:cBhvr>
                                      <p:to>
                                        <p:strVal val="visible"/>
                                      </p:to>
                                    </p:set>
                                    <p:animEffect transition="in" filter="fade">
                                      <p:cBhvr>
                                        <p:cTn id="10" dur="500"/>
                                        <p:tgtEl>
                                          <p:spTgt spid="11878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8794"/>
                                        </p:tgtEl>
                                        <p:attrNameLst>
                                          <p:attrName>style.visibility</p:attrName>
                                        </p:attrNameLst>
                                      </p:cBhvr>
                                      <p:to>
                                        <p:strVal val="visible"/>
                                      </p:to>
                                    </p:set>
                                    <p:animEffect transition="in" filter="fade">
                                      <p:cBhvr>
                                        <p:cTn id="15" dur="1000"/>
                                        <p:tgtEl>
                                          <p:spTgt spid="1187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8795"/>
                                        </p:tgtEl>
                                        <p:attrNameLst>
                                          <p:attrName>style.visibility</p:attrName>
                                        </p:attrNameLst>
                                      </p:cBhvr>
                                      <p:to>
                                        <p:strVal val="visible"/>
                                      </p:to>
                                    </p:set>
                                    <p:animEffect transition="in" filter="fade">
                                      <p:cBhvr>
                                        <p:cTn id="20" dur="1000"/>
                                        <p:tgtEl>
                                          <p:spTgt spid="11879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8796"/>
                                        </p:tgtEl>
                                        <p:attrNameLst>
                                          <p:attrName>style.visibility</p:attrName>
                                        </p:attrNameLst>
                                      </p:cBhvr>
                                      <p:to>
                                        <p:strVal val="visible"/>
                                      </p:to>
                                    </p:set>
                                    <p:animEffect transition="in" filter="fade">
                                      <p:cBhvr>
                                        <p:cTn id="25" dur="1000"/>
                                        <p:tgtEl>
                                          <p:spTgt spid="11879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8797"/>
                                        </p:tgtEl>
                                        <p:attrNameLst>
                                          <p:attrName>style.visibility</p:attrName>
                                        </p:attrNameLst>
                                      </p:cBhvr>
                                      <p:to>
                                        <p:strVal val="visible"/>
                                      </p:to>
                                    </p:set>
                                    <p:animEffect transition="in" filter="fade">
                                      <p:cBhvr>
                                        <p:cTn id="30" dur="1000"/>
                                        <p:tgtEl>
                                          <p:spTgt spid="11879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8819"/>
                                        </p:tgtEl>
                                        <p:attrNameLst>
                                          <p:attrName>style.visibility</p:attrName>
                                        </p:attrNameLst>
                                      </p:cBhvr>
                                      <p:to>
                                        <p:strVal val="visible"/>
                                      </p:to>
                                    </p:set>
                                    <p:animEffect transition="in" filter="fade">
                                      <p:cBhvr>
                                        <p:cTn id="35" dur="1000"/>
                                        <p:tgtEl>
                                          <p:spTgt spid="1188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8798"/>
                                        </p:tgtEl>
                                        <p:attrNameLst>
                                          <p:attrName>style.visibility</p:attrName>
                                        </p:attrNameLst>
                                      </p:cBhvr>
                                      <p:to>
                                        <p:strVal val="visible"/>
                                      </p:to>
                                    </p:set>
                                    <p:animEffect transition="in" filter="fade">
                                      <p:cBhvr>
                                        <p:cTn id="40" dur="1000"/>
                                        <p:tgtEl>
                                          <p:spTgt spid="11879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8799"/>
                                        </p:tgtEl>
                                        <p:attrNameLst>
                                          <p:attrName>style.visibility</p:attrName>
                                        </p:attrNameLst>
                                      </p:cBhvr>
                                      <p:to>
                                        <p:strVal val="visible"/>
                                      </p:to>
                                    </p:set>
                                    <p:animEffect transition="in" filter="fade">
                                      <p:cBhvr>
                                        <p:cTn id="45" dur="1000"/>
                                        <p:tgtEl>
                                          <p:spTgt spid="11879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8800"/>
                                        </p:tgtEl>
                                        <p:attrNameLst>
                                          <p:attrName>style.visibility</p:attrName>
                                        </p:attrNameLst>
                                      </p:cBhvr>
                                      <p:to>
                                        <p:strVal val="visible"/>
                                      </p:to>
                                    </p:set>
                                    <p:animEffect transition="in" filter="fade">
                                      <p:cBhvr>
                                        <p:cTn id="50" dur="1000"/>
                                        <p:tgtEl>
                                          <p:spTgt spid="11880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8801"/>
                                        </p:tgtEl>
                                        <p:attrNameLst>
                                          <p:attrName>style.visibility</p:attrName>
                                        </p:attrNameLst>
                                      </p:cBhvr>
                                      <p:to>
                                        <p:strVal val="visible"/>
                                      </p:to>
                                    </p:set>
                                    <p:animEffect transition="in" filter="fade">
                                      <p:cBhvr>
                                        <p:cTn id="55" dur="1000"/>
                                        <p:tgtEl>
                                          <p:spTgt spid="11880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8802"/>
                                        </p:tgtEl>
                                        <p:attrNameLst>
                                          <p:attrName>style.visibility</p:attrName>
                                        </p:attrNameLst>
                                      </p:cBhvr>
                                      <p:to>
                                        <p:strVal val="visible"/>
                                      </p:to>
                                    </p:set>
                                    <p:animEffect transition="in" filter="fade">
                                      <p:cBhvr>
                                        <p:cTn id="60" dur="1000"/>
                                        <p:tgtEl>
                                          <p:spTgt spid="11880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8803"/>
                                        </p:tgtEl>
                                        <p:attrNameLst>
                                          <p:attrName>style.visibility</p:attrName>
                                        </p:attrNameLst>
                                      </p:cBhvr>
                                      <p:to>
                                        <p:strVal val="visible"/>
                                      </p:to>
                                    </p:set>
                                    <p:animEffect transition="in" filter="fade">
                                      <p:cBhvr>
                                        <p:cTn id="65" dur="1000"/>
                                        <p:tgtEl>
                                          <p:spTgt spid="1188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18804"/>
                                        </p:tgtEl>
                                        <p:attrNameLst>
                                          <p:attrName>style.visibility</p:attrName>
                                        </p:attrNameLst>
                                      </p:cBhvr>
                                      <p:to>
                                        <p:strVal val="visible"/>
                                      </p:to>
                                    </p:set>
                                    <p:animEffect transition="in" filter="fade">
                                      <p:cBhvr>
                                        <p:cTn id="70" dur="1000"/>
                                        <p:tgtEl>
                                          <p:spTgt spid="11880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nodePh="1">
                                  <p:stCondLst>
                                    <p:cond delay="0"/>
                                  </p:stCondLst>
                                  <p:endCondLst>
                                    <p:cond evt="begin" delay="0">
                                      <p:tn val="73"/>
                                    </p:cond>
                                  </p:endCondLst>
                                  <p:childTnLst>
                                    <p:set>
                                      <p:cBhvr>
                                        <p:cTn id="74" dur="1" fill="hold">
                                          <p:stCondLst>
                                            <p:cond delay="0"/>
                                          </p:stCondLst>
                                        </p:cTn>
                                        <p:tgtEl>
                                          <p:spTgt spid="118805"/>
                                        </p:tgtEl>
                                        <p:attrNameLst>
                                          <p:attrName>style.visibility</p:attrName>
                                        </p:attrNameLst>
                                      </p:cBhvr>
                                      <p:to>
                                        <p:strVal val="visible"/>
                                      </p:to>
                                    </p:set>
                                    <p:animEffect transition="in" filter="fade">
                                      <p:cBhvr>
                                        <p:cTn id="75" dur="1000"/>
                                        <p:tgtEl>
                                          <p:spTgt spid="118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P spid="118819" grpId="0"/>
      <p:bldP spid="118805" grpId="0"/>
      <p:bldP spid="118804" grpId="0"/>
      <p:bldP spid="118803" grpId="0"/>
      <p:bldP spid="118802" grpId="0"/>
      <p:bldP spid="118801" grpId="0"/>
      <p:bldP spid="118800" grpId="0"/>
      <p:bldP spid="118799" grpId="0"/>
      <p:bldP spid="118798" grpId="0"/>
      <p:bldP spid="118797" grpId="0"/>
      <p:bldP spid="118796" grpId="0"/>
      <p:bldP spid="118795" grpId="0"/>
      <p:bldP spid="1187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47746" y="773832"/>
            <a:ext cx="7772400" cy="1143000"/>
          </a:xfrm>
        </p:spPr>
        <p:txBody>
          <a:bodyPr/>
          <a:lstStyle/>
          <a:p>
            <a:r>
              <a:rPr lang="en-US" dirty="0"/>
              <a:t>Site and Structure of Action</a:t>
            </a:r>
          </a:p>
        </p:txBody>
      </p:sp>
      <p:sp>
        <p:nvSpPr>
          <p:cNvPr id="3075" name="Rectangle 3"/>
          <p:cNvSpPr>
            <a:spLocks noGrp="1" noChangeArrowheads="1"/>
          </p:cNvSpPr>
          <p:nvPr>
            <p:ph type="body" idx="1"/>
          </p:nvPr>
        </p:nvSpPr>
        <p:spPr>
          <a:xfrm>
            <a:off x="323528" y="2770584"/>
            <a:ext cx="8458200" cy="4114800"/>
          </a:xfrm>
        </p:spPr>
        <p:txBody>
          <a:bodyPr/>
          <a:lstStyle/>
          <a:p>
            <a:r>
              <a:rPr lang="en-US" dirty="0">
                <a:cs typeface="Times New Roman" charset="0"/>
              </a:rPr>
              <a:t>Site of action is the GABA</a:t>
            </a:r>
            <a:r>
              <a:rPr lang="en-US" baseline="-30000" dirty="0">
                <a:cs typeface="Times New Roman" charset="0"/>
              </a:rPr>
              <a:t>A</a:t>
            </a:r>
            <a:r>
              <a:rPr lang="en-US" dirty="0">
                <a:cs typeface="Times New Roman" charset="0"/>
              </a:rPr>
              <a:t> receptor</a:t>
            </a:r>
            <a:r>
              <a:rPr lang="en-US" dirty="0"/>
              <a:t> </a:t>
            </a:r>
          </a:p>
          <a:p>
            <a:r>
              <a:rPr lang="en-US" dirty="0"/>
              <a:t>Structure of </a:t>
            </a:r>
            <a:r>
              <a:rPr lang="en-US" dirty="0">
                <a:cs typeface="Times New Roman" charset="0"/>
              </a:rPr>
              <a:t>GABA</a:t>
            </a:r>
            <a:r>
              <a:rPr lang="en-US" baseline="-30000" dirty="0">
                <a:cs typeface="Times New Roman" charset="0"/>
              </a:rPr>
              <a:t>A</a:t>
            </a:r>
            <a:r>
              <a:rPr lang="en-US" dirty="0">
                <a:cs typeface="Times New Roman" charset="0"/>
              </a:rPr>
              <a:t> receptor</a:t>
            </a:r>
            <a:r>
              <a:rPr lang="en-US" dirty="0"/>
              <a:t> </a:t>
            </a:r>
          </a:p>
          <a:p>
            <a:r>
              <a:rPr lang="en-US" dirty="0" smtClean="0">
                <a:cs typeface="Times New Roman" charset="0"/>
              </a:rPr>
              <a:t>Comprised </a:t>
            </a:r>
            <a:r>
              <a:rPr lang="en-US" dirty="0">
                <a:cs typeface="Times New Roman" charset="0"/>
              </a:rPr>
              <a:t>of 5 subunits</a:t>
            </a:r>
          </a:p>
          <a:p>
            <a:r>
              <a:rPr lang="en-US" dirty="0" smtClean="0">
                <a:cs typeface="Times New Roman" charset="0"/>
              </a:rPr>
              <a:t>2 </a:t>
            </a:r>
            <a:r>
              <a:rPr lang="el-GR" dirty="0">
                <a:cs typeface="Times New Roman" charset="0"/>
              </a:rPr>
              <a:t>α</a:t>
            </a:r>
            <a:r>
              <a:rPr lang="en-US" dirty="0">
                <a:cs typeface="Times New Roman" charset="0"/>
              </a:rPr>
              <a:t> subunits (to which GABA binds)</a:t>
            </a:r>
          </a:p>
          <a:p>
            <a:r>
              <a:rPr lang="en-US" dirty="0" smtClean="0">
                <a:cs typeface="Times New Roman" charset="0"/>
              </a:rPr>
              <a:t>2 </a:t>
            </a:r>
            <a:r>
              <a:rPr lang="el-GR" dirty="0">
                <a:cs typeface="Times New Roman" charset="0"/>
              </a:rPr>
              <a:t>β</a:t>
            </a:r>
            <a:r>
              <a:rPr lang="en-US" dirty="0">
                <a:cs typeface="Times New Roman" charset="0"/>
              </a:rPr>
              <a:t> subunits (to which barbiturates bind)</a:t>
            </a:r>
          </a:p>
          <a:p>
            <a:r>
              <a:rPr lang="en-US" dirty="0">
                <a:cs typeface="Times New Roman" charset="0"/>
              </a:rPr>
              <a:t>1 </a:t>
            </a:r>
            <a:r>
              <a:rPr lang="el-GR" dirty="0">
                <a:cs typeface="Times New Roman" charset="0"/>
              </a:rPr>
              <a:t>γ</a:t>
            </a:r>
            <a:r>
              <a:rPr lang="en-US" dirty="0">
                <a:cs typeface="Times New Roman" charset="0"/>
              </a:rPr>
              <a:t> subunit (to which benzodiazepines bind)</a:t>
            </a:r>
            <a:r>
              <a:rPr lang="en-US" dirty="0"/>
              <a:t> </a:t>
            </a:r>
          </a:p>
        </p:txBody>
      </p:sp>
      <p:pic>
        <p:nvPicPr>
          <p:cNvPr id="4" name="Immagine 3" descr="275px-GABAA-receptor-protein-example.png"/>
          <p:cNvPicPr>
            <a:picLocks noChangeAspect="1"/>
          </p:cNvPicPr>
          <p:nvPr/>
        </p:nvPicPr>
        <p:blipFill>
          <a:blip r:embed="rId2" cstate="print"/>
          <a:stretch>
            <a:fillRect/>
          </a:stretch>
        </p:blipFill>
        <p:spPr>
          <a:xfrm>
            <a:off x="6444208" y="44624"/>
            <a:ext cx="2651349" cy="2632067"/>
          </a:xfrm>
          <a:prstGeom prst="rect">
            <a:avLst/>
          </a:prstGeom>
          <a:ln>
            <a:solidFill>
              <a:srgbClr val="C0000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cs typeface="Times New Roman" charset="0"/>
              </a:rPr>
              <a:t> Benzodiazepine receptor of GABA</a:t>
            </a:r>
            <a:r>
              <a:rPr lang="en-US" baseline="-30000">
                <a:cs typeface="Times New Roman" charset="0"/>
              </a:rPr>
              <a:t>A</a:t>
            </a:r>
            <a:r>
              <a:rPr lang="en-US">
                <a:cs typeface="Times New Roman" charset="0"/>
              </a:rPr>
              <a:t> is heterogeneous</a:t>
            </a:r>
            <a:br>
              <a:rPr lang="en-US">
                <a:cs typeface="Times New Roman" charset="0"/>
              </a:rPr>
            </a:br>
            <a:endParaRPr lang="en-US">
              <a:cs typeface="Times New Roman" charset="0"/>
            </a:endParaRPr>
          </a:p>
        </p:txBody>
      </p:sp>
      <p:sp>
        <p:nvSpPr>
          <p:cNvPr id="4099" name="Rectangle 3"/>
          <p:cNvSpPr>
            <a:spLocks noGrp="1" noChangeArrowheads="1"/>
          </p:cNvSpPr>
          <p:nvPr>
            <p:ph type="body" idx="1"/>
          </p:nvPr>
        </p:nvSpPr>
        <p:spPr>
          <a:xfrm>
            <a:off x="-40704" y="1700808"/>
            <a:ext cx="8640960" cy="4114800"/>
          </a:xfrm>
        </p:spPr>
        <p:txBody>
          <a:bodyPr/>
          <a:lstStyle/>
          <a:p>
            <a:r>
              <a:rPr lang="en-US" dirty="0" smtClean="0">
                <a:cs typeface="Times New Roman" charset="0"/>
              </a:rPr>
              <a:t>13 </a:t>
            </a:r>
            <a:r>
              <a:rPr lang="en-US" dirty="0">
                <a:cs typeface="Times New Roman" charset="0"/>
              </a:rPr>
              <a:t>known subunits of the </a:t>
            </a:r>
            <a:r>
              <a:rPr lang="en-US" dirty="0" smtClean="0">
                <a:cs typeface="Times New Roman" charset="0"/>
              </a:rPr>
              <a:t>GABA</a:t>
            </a:r>
            <a:r>
              <a:rPr lang="en-US" baseline="-30000" dirty="0" smtClean="0">
                <a:cs typeface="Times New Roman" charset="0"/>
              </a:rPr>
              <a:t>A</a:t>
            </a:r>
            <a:r>
              <a:rPr lang="en-US" dirty="0" smtClean="0">
                <a:cs typeface="Times New Roman" charset="0"/>
              </a:rPr>
              <a:t> </a:t>
            </a:r>
            <a:r>
              <a:rPr lang="en-US" dirty="0">
                <a:cs typeface="Times New Roman" charset="0"/>
              </a:rPr>
              <a:t>receptor</a:t>
            </a:r>
          </a:p>
          <a:p>
            <a:r>
              <a:rPr lang="en-US" dirty="0" smtClean="0">
                <a:cs typeface="Times New Roman" charset="0"/>
              </a:rPr>
              <a:t>Benzodiazepine-sensitive:</a:t>
            </a:r>
            <a:endParaRPr lang="en-US" dirty="0">
              <a:cs typeface="Times New Roman" charset="0"/>
            </a:endParaRPr>
          </a:p>
          <a:p>
            <a:pPr>
              <a:buNone/>
            </a:pPr>
            <a:r>
              <a:rPr lang="it-IT" dirty="0" smtClean="0">
                <a:cs typeface="Times New Roman" charset="0"/>
              </a:rPr>
              <a:t>    </a:t>
            </a:r>
            <a:r>
              <a:rPr lang="el-GR" dirty="0" smtClean="0">
                <a:cs typeface="Times New Roman" charset="0"/>
              </a:rPr>
              <a:t>α1</a:t>
            </a:r>
            <a:r>
              <a:rPr lang="en-US" dirty="0">
                <a:cs typeface="Times New Roman" charset="0"/>
              </a:rPr>
              <a:t>, </a:t>
            </a:r>
            <a:r>
              <a:rPr lang="el-GR" dirty="0">
                <a:cs typeface="Times New Roman" charset="0"/>
              </a:rPr>
              <a:t>α2, α3, α5</a:t>
            </a:r>
            <a:endParaRPr lang="en-US" dirty="0">
              <a:cs typeface="Times New Roman" charset="0"/>
            </a:endParaRPr>
          </a:p>
          <a:p>
            <a:r>
              <a:rPr lang="en-US" dirty="0" smtClean="0">
                <a:cs typeface="Times New Roman" charset="0"/>
              </a:rPr>
              <a:t>Benzodiazepine-insensitive:</a:t>
            </a:r>
            <a:endParaRPr lang="en-US" dirty="0">
              <a:cs typeface="Times New Roman" charset="0"/>
            </a:endParaRPr>
          </a:p>
          <a:p>
            <a:pPr>
              <a:buNone/>
            </a:pPr>
            <a:r>
              <a:rPr lang="it-IT" dirty="0" smtClean="0">
                <a:cs typeface="Times New Roman" charset="0"/>
              </a:rPr>
              <a:t>    </a:t>
            </a:r>
            <a:r>
              <a:rPr lang="el-GR" dirty="0" smtClean="0">
                <a:cs typeface="Times New Roman" charset="0"/>
              </a:rPr>
              <a:t>α4</a:t>
            </a:r>
            <a:r>
              <a:rPr lang="en-US" dirty="0" smtClean="0">
                <a:cs typeface="Times New Roman" charset="0"/>
              </a:rPr>
              <a:t> </a:t>
            </a:r>
            <a:r>
              <a:rPr lang="en-US" dirty="0">
                <a:cs typeface="Times New Roman" charset="0"/>
              </a:rPr>
              <a:t>and </a:t>
            </a:r>
            <a:r>
              <a:rPr lang="el-GR" dirty="0">
                <a:cs typeface="Times New Roman" charset="0"/>
              </a:rPr>
              <a:t>α6</a:t>
            </a:r>
            <a:endParaRPr lang="en-US" dirty="0">
              <a:cs typeface="Times New Roman" charset="0"/>
            </a:endParaRPr>
          </a:p>
        </p:txBody>
      </p:sp>
      <p:pic>
        <p:nvPicPr>
          <p:cNvPr id="4" name="Immagine 3" descr="GABA receptor.jpg"/>
          <p:cNvPicPr>
            <a:picLocks noChangeAspect="1"/>
          </p:cNvPicPr>
          <p:nvPr/>
        </p:nvPicPr>
        <p:blipFill>
          <a:blip r:embed="rId2" cstate="print"/>
          <a:stretch>
            <a:fillRect/>
          </a:stretch>
        </p:blipFill>
        <p:spPr>
          <a:xfrm>
            <a:off x="4896870" y="2312711"/>
            <a:ext cx="4176464" cy="4500665"/>
          </a:xfrm>
          <a:prstGeom prst="rect">
            <a:avLst/>
          </a:prstGeom>
          <a:ln>
            <a:solidFill>
              <a:srgbClr val="C000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lide004.gif"/>
          <p:cNvPicPr>
            <a:picLocks noChangeAspect="1"/>
          </p:cNvPicPr>
          <p:nvPr/>
        </p:nvPicPr>
        <p:blipFill>
          <a:blip r:embed="rId2" cstate="print"/>
          <a:stretch>
            <a:fillRect/>
          </a:stretch>
        </p:blipFill>
        <p:spPr>
          <a:xfrm>
            <a:off x="0" y="-5080"/>
            <a:ext cx="9137237" cy="686308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cs typeface="Times New Roman" charset="0"/>
              </a:rPr>
              <a:t>Location(s) and mechanism of action on </a:t>
            </a:r>
            <a:r>
              <a:rPr lang="en-US" dirty="0" smtClean="0">
                <a:cs typeface="Times New Roman" charset="0"/>
              </a:rPr>
              <a:t>GABA</a:t>
            </a:r>
            <a:r>
              <a:rPr lang="en-US" baseline="-30000" dirty="0" smtClean="0">
                <a:cs typeface="Times New Roman" charset="0"/>
              </a:rPr>
              <a:t>A</a:t>
            </a:r>
            <a:r>
              <a:rPr lang="en-US" dirty="0" smtClean="0">
                <a:cs typeface="Times New Roman" charset="0"/>
              </a:rPr>
              <a:t> </a:t>
            </a:r>
            <a:r>
              <a:rPr lang="en-US" dirty="0">
                <a:cs typeface="Times New Roman" charset="0"/>
              </a:rPr>
              <a:t>receptor:</a:t>
            </a:r>
            <a:br>
              <a:rPr lang="en-US" dirty="0">
                <a:cs typeface="Times New Roman" charset="0"/>
              </a:rPr>
            </a:br>
            <a:endParaRPr lang="en-US" dirty="0">
              <a:cs typeface="Times New Roman" charset="0"/>
            </a:endParaRPr>
          </a:p>
        </p:txBody>
      </p:sp>
      <p:sp>
        <p:nvSpPr>
          <p:cNvPr id="9219" name="Rectangle 3"/>
          <p:cNvSpPr>
            <a:spLocks noGrp="1" noChangeArrowheads="1"/>
          </p:cNvSpPr>
          <p:nvPr>
            <p:ph type="body" idx="1"/>
          </p:nvPr>
        </p:nvSpPr>
        <p:spPr/>
        <p:txBody>
          <a:bodyPr/>
          <a:lstStyle/>
          <a:p>
            <a:pPr>
              <a:lnSpc>
                <a:spcPct val="90000"/>
              </a:lnSpc>
            </a:pPr>
            <a:r>
              <a:rPr lang="en-US" sz="2400" dirty="0" smtClean="0">
                <a:cs typeface="Times New Roman" charset="0"/>
              </a:rPr>
              <a:t>Appear </a:t>
            </a:r>
            <a:r>
              <a:rPr lang="en-US" sz="2400" dirty="0">
                <a:cs typeface="Times New Roman" charset="0"/>
              </a:rPr>
              <a:t>to act at the limbic, thalamic, and hypothalamic levels of the CNS</a:t>
            </a:r>
          </a:p>
          <a:p>
            <a:pPr>
              <a:lnSpc>
                <a:spcPct val="90000"/>
              </a:lnSpc>
            </a:pPr>
            <a:r>
              <a:rPr lang="en-US" sz="2400" dirty="0" err="1" smtClean="0">
                <a:cs typeface="Times New Roman" charset="0"/>
              </a:rPr>
              <a:t>Neuroanatomically</a:t>
            </a:r>
            <a:r>
              <a:rPr lang="en-US" sz="2400" dirty="0">
                <a:cs typeface="Times New Roman" charset="0"/>
              </a:rPr>
              <a:t>, the </a:t>
            </a:r>
            <a:r>
              <a:rPr lang="en-US" sz="2400" dirty="0" err="1">
                <a:cs typeface="Times New Roman" charset="0"/>
              </a:rPr>
              <a:t>amygdala</a:t>
            </a:r>
            <a:r>
              <a:rPr lang="en-US" sz="2400" dirty="0">
                <a:cs typeface="Times New Roman" charset="0"/>
              </a:rPr>
              <a:t>, </a:t>
            </a:r>
            <a:r>
              <a:rPr lang="en-US" sz="2400" dirty="0" err="1">
                <a:cs typeface="Times New Roman" charset="0"/>
              </a:rPr>
              <a:t>orbitofrontal</a:t>
            </a:r>
            <a:r>
              <a:rPr lang="en-US" sz="2400" dirty="0">
                <a:cs typeface="Times New Roman" charset="0"/>
              </a:rPr>
              <a:t> cortex, and </a:t>
            </a:r>
            <a:r>
              <a:rPr lang="en-US" sz="2400" dirty="0" err="1">
                <a:cs typeface="Times New Roman" charset="0"/>
              </a:rPr>
              <a:t>insula</a:t>
            </a:r>
            <a:r>
              <a:rPr lang="en-US" sz="2400" dirty="0">
                <a:cs typeface="Times New Roman" charset="0"/>
              </a:rPr>
              <a:t> are associated with the production of behavioral responses to fearful stimuli and the central mediation of anxiety and panic</a:t>
            </a:r>
          </a:p>
          <a:p>
            <a:pPr>
              <a:lnSpc>
                <a:spcPct val="90000"/>
              </a:lnSpc>
            </a:pPr>
            <a:r>
              <a:rPr lang="en-US" sz="2400" dirty="0" smtClean="0">
                <a:cs typeface="Times New Roman" charset="0"/>
              </a:rPr>
              <a:t>PET </a:t>
            </a:r>
            <a:r>
              <a:rPr lang="en-US" sz="2400" dirty="0">
                <a:cs typeface="Times New Roman" charset="0"/>
              </a:rPr>
              <a:t>scans demonstrate increased blood flow to the </a:t>
            </a:r>
            <a:r>
              <a:rPr lang="en-US" sz="2400" dirty="0" err="1">
                <a:cs typeface="Times New Roman" charset="0"/>
              </a:rPr>
              <a:t>amygdala</a:t>
            </a:r>
            <a:r>
              <a:rPr lang="en-US" sz="2400" dirty="0">
                <a:cs typeface="Times New Roman" charset="0"/>
              </a:rPr>
              <a:t> concomitant with anxiety responses </a:t>
            </a:r>
          </a:p>
          <a:p>
            <a:pPr>
              <a:lnSpc>
                <a:spcPct val="90000"/>
              </a:lnSpc>
            </a:pPr>
            <a:r>
              <a:rPr lang="en-US" sz="2400" dirty="0" smtClean="0">
                <a:cs typeface="Times New Roman" charset="0"/>
              </a:rPr>
              <a:t>Patients </a:t>
            </a:r>
            <a:r>
              <a:rPr lang="en-US" sz="2400" dirty="0">
                <a:cs typeface="Times New Roman" charset="0"/>
              </a:rPr>
              <a:t>with panic disorders have shown a global decrease in benzodiazepine binding, largely in the </a:t>
            </a:r>
            <a:r>
              <a:rPr lang="en-US" sz="2400" dirty="0" err="1">
                <a:cs typeface="Times New Roman" charset="0"/>
              </a:rPr>
              <a:t>orbitofrontal</a:t>
            </a:r>
            <a:r>
              <a:rPr lang="en-US" sz="2400" dirty="0">
                <a:cs typeface="Times New Roman" charset="0"/>
              </a:rPr>
              <a:t> cortex and </a:t>
            </a:r>
            <a:r>
              <a:rPr lang="en-US" sz="2400" dirty="0" err="1">
                <a:cs typeface="Times New Roman" charset="0"/>
              </a:rPr>
              <a:t>insula</a:t>
            </a:r>
            <a:endParaRPr lang="en-US" sz="2400" dirty="0">
              <a:cs typeface="Times New Roman" charset="0"/>
            </a:endParaRPr>
          </a:p>
          <a:p>
            <a:pPr>
              <a:lnSpc>
                <a:spcPct val="90000"/>
              </a:lnSpc>
            </a:pPr>
            <a:endParaRPr lang="en-US" sz="2400" dirty="0">
              <a:cs typeface="Times New Roman"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88640"/>
            <a:ext cx="7772400" cy="1143000"/>
          </a:xfrm>
        </p:spPr>
        <p:txBody>
          <a:bodyPr/>
          <a:lstStyle/>
          <a:p>
            <a:r>
              <a:rPr lang="en-US" dirty="0"/>
              <a:t>Location and </a:t>
            </a:r>
            <a:r>
              <a:rPr lang="en-US" dirty="0" smtClean="0"/>
              <a:t>mechanism</a:t>
            </a:r>
            <a:endParaRPr lang="en-US" dirty="0"/>
          </a:p>
        </p:txBody>
      </p:sp>
      <p:sp>
        <p:nvSpPr>
          <p:cNvPr id="10243" name="Rectangle 3"/>
          <p:cNvSpPr>
            <a:spLocks noGrp="1" noChangeArrowheads="1"/>
          </p:cNvSpPr>
          <p:nvPr>
            <p:ph type="body" idx="1"/>
          </p:nvPr>
        </p:nvSpPr>
        <p:spPr>
          <a:xfrm>
            <a:off x="685800" y="1560240"/>
            <a:ext cx="7772400" cy="4114800"/>
          </a:xfrm>
        </p:spPr>
        <p:txBody>
          <a:bodyPr/>
          <a:lstStyle/>
          <a:p>
            <a:r>
              <a:rPr lang="en-US" sz="2800">
                <a:cs typeface="Times New Roman" charset="0"/>
              </a:rPr>
              <a:t>     Increased activity of amygdala function along with concurrent lowered GABAergic inhibition of function produces anxiogenic responses</a:t>
            </a:r>
          </a:p>
          <a:p>
            <a:pPr>
              <a:buFontTx/>
              <a:buNone/>
            </a:pPr>
            <a:r>
              <a:rPr lang="en-US" sz="2800">
                <a:cs typeface="Times New Roman" charset="0"/>
              </a:rPr>
              <a:t>           The conclusion is that hypofunctional GABA</a:t>
            </a:r>
            <a:r>
              <a:rPr lang="en-US" sz="2800" baseline="-30000">
                <a:cs typeface="Times New Roman" charset="0"/>
              </a:rPr>
              <a:t>A</a:t>
            </a:r>
            <a:r>
              <a:rPr lang="en-US" sz="2800">
                <a:cs typeface="Times New Roman" charset="0"/>
              </a:rPr>
              <a:t>-  receptor activity may sensitize the amygdala to anxiogenic responses </a:t>
            </a:r>
          </a:p>
          <a:p>
            <a:pPr>
              <a:buFontTx/>
              <a:buNone/>
            </a:pPr>
            <a:r>
              <a:rPr lang="en-US" sz="2800">
                <a:cs typeface="Times New Roman" charset="0"/>
              </a:rPr>
              <a:t>           It is thought that the benzodiazepines may reset the threshold of the amygdala to a more normal level of responsiveness</a:t>
            </a:r>
            <a:r>
              <a:rPr lang="en-US" sz="28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Location </a:t>
            </a:r>
            <a:r>
              <a:rPr lang="en-US" dirty="0"/>
              <a:t>and </a:t>
            </a:r>
            <a:r>
              <a:rPr lang="en-US" dirty="0" smtClean="0"/>
              <a:t>mechanism</a:t>
            </a:r>
            <a:endParaRPr lang="en-US" dirty="0"/>
          </a:p>
        </p:txBody>
      </p:sp>
      <p:sp>
        <p:nvSpPr>
          <p:cNvPr id="11267" name="Rectangle 3"/>
          <p:cNvSpPr>
            <a:spLocks noGrp="1" noChangeArrowheads="1"/>
          </p:cNvSpPr>
          <p:nvPr>
            <p:ph type="body" idx="1"/>
          </p:nvPr>
        </p:nvSpPr>
        <p:spPr/>
        <p:txBody>
          <a:bodyPr/>
          <a:lstStyle/>
          <a:p>
            <a:pPr>
              <a:lnSpc>
                <a:spcPct val="90000"/>
              </a:lnSpc>
            </a:pPr>
            <a:r>
              <a:rPr lang="en-US" dirty="0" smtClean="0">
                <a:cs typeface="Times New Roman" charset="0"/>
              </a:rPr>
              <a:t>VTA </a:t>
            </a:r>
            <a:r>
              <a:rPr lang="en-US" dirty="0">
                <a:cs typeface="Times New Roman" charset="0"/>
              </a:rPr>
              <a:t>has been shown as a possible </a:t>
            </a:r>
            <a:r>
              <a:rPr lang="en-US" dirty="0" smtClean="0">
                <a:cs typeface="Times New Roman" charset="0"/>
              </a:rPr>
              <a:t>site </a:t>
            </a:r>
            <a:r>
              <a:rPr lang="en-US" dirty="0">
                <a:cs typeface="Times New Roman" charset="0"/>
              </a:rPr>
              <a:t>for </a:t>
            </a:r>
            <a:r>
              <a:rPr lang="en-US" dirty="0" err="1">
                <a:cs typeface="Times New Roman" charset="0"/>
              </a:rPr>
              <a:t>anxiolytic</a:t>
            </a:r>
            <a:r>
              <a:rPr lang="en-US" dirty="0">
                <a:cs typeface="Times New Roman" charset="0"/>
              </a:rPr>
              <a:t> actions of benzodiazepines</a:t>
            </a:r>
          </a:p>
          <a:p>
            <a:pPr>
              <a:lnSpc>
                <a:spcPct val="90000"/>
              </a:lnSpc>
            </a:pPr>
            <a:r>
              <a:rPr lang="en-US" dirty="0" smtClean="0">
                <a:cs typeface="Times New Roman" charset="0"/>
              </a:rPr>
              <a:t>We </a:t>
            </a:r>
            <a:r>
              <a:rPr lang="en-US" dirty="0">
                <a:cs typeface="Times New Roman" charset="0"/>
              </a:rPr>
              <a:t>know that dopamine neurons synapse </a:t>
            </a:r>
            <a:r>
              <a:rPr lang="en-US" dirty="0" smtClean="0">
                <a:cs typeface="Times New Roman" charset="0"/>
              </a:rPr>
              <a:t>are </a:t>
            </a:r>
            <a:r>
              <a:rPr lang="en-US" dirty="0">
                <a:cs typeface="Times New Roman" charset="0"/>
              </a:rPr>
              <a:t>regulated by GABA</a:t>
            </a:r>
            <a:r>
              <a:rPr lang="en-US" baseline="-30000" dirty="0">
                <a:cs typeface="Times New Roman" charset="0"/>
              </a:rPr>
              <a:t>A</a:t>
            </a:r>
            <a:r>
              <a:rPr lang="en-US" dirty="0">
                <a:cs typeface="Times New Roman" charset="0"/>
              </a:rPr>
              <a:t> </a:t>
            </a:r>
            <a:r>
              <a:rPr lang="en-US" dirty="0" err="1">
                <a:cs typeface="Times New Roman" charset="0"/>
              </a:rPr>
              <a:t>Cl</a:t>
            </a:r>
            <a:r>
              <a:rPr lang="en-US" baseline="30000" dirty="0">
                <a:cs typeface="Times New Roman" charset="0"/>
              </a:rPr>
              <a:t>-</a:t>
            </a:r>
            <a:r>
              <a:rPr lang="en-US" dirty="0">
                <a:cs typeface="Times New Roman" charset="0"/>
              </a:rPr>
              <a:t> channels in the VTA</a:t>
            </a:r>
          </a:p>
          <a:p>
            <a:pPr>
              <a:lnSpc>
                <a:spcPct val="90000"/>
              </a:lnSpc>
            </a:pPr>
            <a:r>
              <a:rPr lang="en-US" dirty="0" err="1" smtClean="0">
                <a:cs typeface="Times New Roman" charset="0"/>
              </a:rPr>
              <a:t>Flurazepam</a:t>
            </a:r>
            <a:r>
              <a:rPr lang="en-US" dirty="0" smtClean="0">
                <a:cs typeface="Times New Roman" charset="0"/>
              </a:rPr>
              <a:t> </a:t>
            </a:r>
            <a:r>
              <a:rPr lang="en-US" dirty="0">
                <a:cs typeface="Times New Roman" charset="0"/>
              </a:rPr>
              <a:t>injections into the VTA have been shown to block anxious responses</a:t>
            </a:r>
            <a:endParaRPr lang="en-US" b="1" baseline="30000" dirty="0">
              <a:cs typeface="Times New Roman"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9996"/>
            <a:ext cx="8229600" cy="774700"/>
          </a:xfrm>
        </p:spPr>
        <p:txBody>
          <a:bodyPr/>
          <a:lstStyle/>
          <a:p>
            <a:pPr algn="ctr"/>
            <a:r>
              <a:rPr lang="en-US" dirty="0">
                <a:latin typeface="Georgia" pitchFamily="18" charset="0"/>
              </a:rPr>
              <a:t>History</a:t>
            </a:r>
          </a:p>
        </p:txBody>
      </p:sp>
      <p:sp>
        <p:nvSpPr>
          <p:cNvPr id="11267" name="Rectangle 3"/>
          <p:cNvSpPr>
            <a:spLocks noGrp="1" noChangeArrowheads="1"/>
          </p:cNvSpPr>
          <p:nvPr>
            <p:ph type="body" idx="1"/>
          </p:nvPr>
        </p:nvSpPr>
        <p:spPr>
          <a:xfrm>
            <a:off x="0" y="476672"/>
            <a:ext cx="9144000" cy="4495800"/>
          </a:xfrm>
        </p:spPr>
        <p:txBody>
          <a:bodyPr/>
          <a:lstStyle/>
          <a:p>
            <a:pPr>
              <a:lnSpc>
                <a:spcPct val="150000"/>
              </a:lnSpc>
              <a:buFontTx/>
              <a:buNone/>
            </a:pPr>
            <a:r>
              <a:rPr lang="en-US" dirty="0">
                <a:latin typeface="Georgia" pitchFamily="18" charset="0"/>
              </a:rPr>
              <a:t>		</a:t>
            </a:r>
            <a:r>
              <a:rPr lang="en-US" sz="2400" dirty="0">
                <a:latin typeface="Georgia" pitchFamily="18" charset="0"/>
              </a:rPr>
              <a:t>The first benzodiazepine (</a:t>
            </a:r>
            <a:r>
              <a:rPr lang="en-US" sz="2400" dirty="0" err="1">
                <a:latin typeface="Georgia" pitchFamily="18" charset="0"/>
              </a:rPr>
              <a:t>benzo</a:t>
            </a:r>
            <a:r>
              <a:rPr lang="en-US" sz="2400" dirty="0">
                <a:latin typeface="Georgia" pitchFamily="18" charset="0"/>
              </a:rPr>
              <a:t>) was synthesized by an Austrian scientist named Dr. Leo </a:t>
            </a:r>
            <a:r>
              <a:rPr lang="en-US" sz="2400" dirty="0" err="1">
                <a:latin typeface="Georgia" pitchFamily="18" charset="0"/>
              </a:rPr>
              <a:t>Sternbach</a:t>
            </a:r>
            <a:r>
              <a:rPr lang="en-US" sz="2400" dirty="0">
                <a:latin typeface="Georgia" pitchFamily="18" charset="0"/>
              </a:rPr>
              <a:t> in the mid 1950’s while working at Hoffman-La Roche.  The new compound’s potential as a pharmaceutical was not initially recognized, however, Dr. </a:t>
            </a:r>
            <a:r>
              <a:rPr lang="en-US" sz="2400" dirty="0" err="1">
                <a:latin typeface="Georgia" pitchFamily="18" charset="0"/>
              </a:rPr>
              <a:t>Sternbach’s</a:t>
            </a:r>
            <a:r>
              <a:rPr lang="en-US" sz="2400" dirty="0">
                <a:latin typeface="Georgia" pitchFamily="18" charset="0"/>
              </a:rPr>
              <a:t> persistent research eventually uncovered it’s efficacy as a tranquilizer.  In 1959, </a:t>
            </a:r>
            <a:r>
              <a:rPr lang="en-US" sz="2400" dirty="0" err="1">
                <a:latin typeface="Georgia" pitchFamily="18" charset="0"/>
              </a:rPr>
              <a:t>chlordiazepoxide</a:t>
            </a:r>
            <a:r>
              <a:rPr lang="en-US" sz="2400" dirty="0">
                <a:latin typeface="Georgia" pitchFamily="18" charset="0"/>
              </a:rPr>
              <a:t> (Librium) was introduced as the first of many </a:t>
            </a:r>
            <a:r>
              <a:rPr lang="en-US" sz="2400" dirty="0" err="1">
                <a:latin typeface="Georgia" pitchFamily="18" charset="0"/>
              </a:rPr>
              <a:t>benzos</a:t>
            </a:r>
            <a:r>
              <a:rPr lang="en-US" sz="2400" dirty="0">
                <a:latin typeface="Georgia" pitchFamily="18" charset="0"/>
              </a:rPr>
              <a:t> to come.  Just four years later, in 1963, diazepam (Valium) came on the market.  Clinicians quickly recognized the potential of </a:t>
            </a:r>
            <a:r>
              <a:rPr lang="en-US" sz="2400" dirty="0" err="1">
                <a:latin typeface="Georgia" pitchFamily="18" charset="0"/>
              </a:rPr>
              <a:t>benzos</a:t>
            </a:r>
            <a:r>
              <a:rPr lang="en-US" sz="2400" dirty="0">
                <a:latin typeface="Georgia" pitchFamily="18" charset="0"/>
              </a:rPr>
              <a:t> as a safer alternative to the barbiturate class of </a:t>
            </a:r>
            <a:r>
              <a:rPr lang="en-US" sz="2400" dirty="0" err="1">
                <a:latin typeface="Georgia" pitchFamily="18" charset="0"/>
              </a:rPr>
              <a:t>anxiolytics</a:t>
            </a:r>
            <a:r>
              <a:rPr lang="en-US" sz="2400" dirty="0">
                <a:latin typeface="Georgia" pitchFamily="18"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Location and Therapeutic Index</a:t>
            </a:r>
          </a:p>
        </p:txBody>
      </p:sp>
      <p:grpSp>
        <p:nvGrpSpPr>
          <p:cNvPr id="4" name="Group 21"/>
          <p:cNvGrpSpPr>
            <a:grpSpLocks/>
          </p:cNvGrpSpPr>
          <p:nvPr/>
        </p:nvGrpSpPr>
        <p:grpSpPr bwMode="auto">
          <a:xfrm>
            <a:off x="703993" y="2592860"/>
            <a:ext cx="2914644" cy="276716"/>
            <a:chOff x="0" y="0"/>
            <a:chExt cx="1154" cy="403"/>
          </a:xfrm>
        </p:grpSpPr>
        <p:sp>
          <p:nvSpPr>
            <p:cNvPr id="12292" name="Rectangle 4"/>
            <p:cNvSpPr>
              <a:spLocks noChangeArrowheads="1"/>
            </p:cNvSpPr>
            <p:nvPr/>
          </p:nvSpPr>
          <p:spPr bwMode="auto">
            <a:xfrm>
              <a:off x="43" y="0"/>
              <a:ext cx="1068" cy="403"/>
            </a:xfrm>
            <a:prstGeom prst="rect">
              <a:avLst/>
            </a:prstGeom>
            <a:noFill/>
            <a:ln w="9525">
              <a:noFill/>
              <a:miter lim="800000"/>
              <a:headEnd/>
              <a:tailEnd/>
            </a:ln>
            <a:effectLst/>
          </p:spPr>
          <p:txBody>
            <a:bodyPr anchor="b"/>
            <a:lstStyle/>
            <a:p>
              <a:r>
                <a:rPr lang="en-US" sz="1200" b="1">
                  <a:cs typeface="Times New Roman" charset="0"/>
                </a:rPr>
                <a:t>Location of Action</a:t>
              </a:r>
              <a:endParaRPr lang="en-US" sz="1200">
                <a:cs typeface="Times New Roman" charset="0"/>
              </a:endParaRPr>
            </a:p>
            <a:p>
              <a:pPr eaLnBrk="0" hangingPunct="0"/>
              <a:endParaRPr lang="en-US"/>
            </a:p>
          </p:txBody>
        </p:sp>
        <p:sp>
          <p:nvSpPr>
            <p:cNvPr id="12308" name="Rectangle 20"/>
            <p:cNvSpPr>
              <a:spLocks noChangeArrowheads="1"/>
            </p:cNvSpPr>
            <p:nvPr/>
          </p:nvSpPr>
          <p:spPr bwMode="auto">
            <a:xfrm>
              <a:off x="0" y="0"/>
              <a:ext cx="1154" cy="403"/>
            </a:xfrm>
            <a:prstGeom prst="rect">
              <a:avLst/>
            </a:prstGeom>
            <a:noFill/>
            <a:ln w="7">
              <a:solidFill>
                <a:srgbClr val="A0A0A0"/>
              </a:solidFill>
              <a:miter lim="800000"/>
              <a:headEnd/>
              <a:tailEnd/>
            </a:ln>
            <a:effectLst/>
          </p:spPr>
          <p:txBody>
            <a:bodyPr/>
            <a:lstStyle/>
            <a:p>
              <a:endParaRPr lang="it-IT"/>
            </a:p>
          </p:txBody>
        </p:sp>
      </p:grpSp>
      <p:grpSp>
        <p:nvGrpSpPr>
          <p:cNvPr id="5" name="Group 23"/>
          <p:cNvGrpSpPr>
            <a:grpSpLocks/>
          </p:cNvGrpSpPr>
          <p:nvPr/>
        </p:nvGrpSpPr>
        <p:grpSpPr bwMode="auto">
          <a:xfrm>
            <a:off x="3618637" y="2592860"/>
            <a:ext cx="4690202" cy="276716"/>
            <a:chOff x="1154" y="0"/>
            <a:chExt cx="1857" cy="403"/>
          </a:xfrm>
        </p:grpSpPr>
        <p:sp>
          <p:nvSpPr>
            <p:cNvPr id="12293" name="Rectangle 5"/>
            <p:cNvSpPr>
              <a:spLocks noChangeArrowheads="1"/>
            </p:cNvSpPr>
            <p:nvPr/>
          </p:nvSpPr>
          <p:spPr bwMode="auto">
            <a:xfrm>
              <a:off x="1197" y="0"/>
              <a:ext cx="1771" cy="403"/>
            </a:xfrm>
            <a:prstGeom prst="rect">
              <a:avLst/>
            </a:prstGeom>
            <a:noFill/>
            <a:ln w="9525">
              <a:noFill/>
              <a:miter lim="800000"/>
              <a:headEnd/>
              <a:tailEnd/>
            </a:ln>
            <a:effectLst/>
          </p:spPr>
          <p:txBody>
            <a:bodyPr anchor="b"/>
            <a:lstStyle/>
            <a:p>
              <a:r>
                <a:rPr lang="en-US" sz="1200" b="1">
                  <a:cs typeface="Times New Roman" charset="0"/>
                </a:rPr>
                <a:t>Therapeutic Effect</a:t>
              </a:r>
              <a:endParaRPr lang="en-US" sz="1200">
                <a:cs typeface="Times New Roman" charset="0"/>
              </a:endParaRPr>
            </a:p>
            <a:p>
              <a:pPr eaLnBrk="0" hangingPunct="0"/>
              <a:endParaRPr lang="en-US"/>
            </a:p>
          </p:txBody>
        </p:sp>
        <p:sp>
          <p:nvSpPr>
            <p:cNvPr id="12310" name="Rectangle 22"/>
            <p:cNvSpPr>
              <a:spLocks noChangeArrowheads="1"/>
            </p:cNvSpPr>
            <p:nvPr/>
          </p:nvSpPr>
          <p:spPr bwMode="auto">
            <a:xfrm>
              <a:off x="1154" y="0"/>
              <a:ext cx="1857" cy="403"/>
            </a:xfrm>
            <a:prstGeom prst="rect">
              <a:avLst/>
            </a:prstGeom>
            <a:noFill/>
            <a:ln w="7">
              <a:solidFill>
                <a:srgbClr val="A0A0A0"/>
              </a:solidFill>
              <a:miter lim="800000"/>
              <a:headEnd/>
              <a:tailEnd/>
            </a:ln>
            <a:effectLst/>
          </p:spPr>
          <p:txBody>
            <a:bodyPr/>
            <a:lstStyle/>
            <a:p>
              <a:endParaRPr lang="it-IT"/>
            </a:p>
          </p:txBody>
        </p:sp>
      </p:grpSp>
      <p:grpSp>
        <p:nvGrpSpPr>
          <p:cNvPr id="6" name="Group 25"/>
          <p:cNvGrpSpPr>
            <a:grpSpLocks/>
          </p:cNvGrpSpPr>
          <p:nvPr/>
        </p:nvGrpSpPr>
        <p:grpSpPr bwMode="auto">
          <a:xfrm>
            <a:off x="703993" y="2904746"/>
            <a:ext cx="2914644" cy="291135"/>
            <a:chOff x="0" y="403"/>
            <a:chExt cx="1154" cy="424"/>
          </a:xfrm>
        </p:grpSpPr>
        <p:sp>
          <p:nvSpPr>
            <p:cNvPr id="12294" name="Rectangle 6"/>
            <p:cNvSpPr>
              <a:spLocks noChangeArrowheads="1"/>
            </p:cNvSpPr>
            <p:nvPr/>
          </p:nvSpPr>
          <p:spPr bwMode="auto">
            <a:xfrm>
              <a:off x="43" y="424"/>
              <a:ext cx="1068" cy="403"/>
            </a:xfrm>
            <a:prstGeom prst="rect">
              <a:avLst/>
            </a:prstGeom>
            <a:noFill/>
            <a:ln w="9525">
              <a:noFill/>
              <a:miter lim="800000"/>
              <a:headEnd/>
              <a:tailEnd/>
            </a:ln>
            <a:effectLst/>
          </p:spPr>
          <p:txBody>
            <a:bodyPr anchor="b"/>
            <a:lstStyle/>
            <a:p>
              <a:r>
                <a:rPr lang="en-US" sz="1200" dirty="0" err="1">
                  <a:cs typeface="Times New Roman" charset="0"/>
                </a:rPr>
                <a:t>Amygdala</a:t>
              </a:r>
              <a:endParaRPr lang="en-US" sz="1200" dirty="0">
                <a:cs typeface="Times New Roman" charset="0"/>
              </a:endParaRPr>
            </a:p>
            <a:p>
              <a:pPr eaLnBrk="0" hangingPunct="0"/>
              <a:endParaRPr lang="en-US" dirty="0"/>
            </a:p>
          </p:txBody>
        </p:sp>
        <p:sp>
          <p:nvSpPr>
            <p:cNvPr id="12312" name="Rectangle 24"/>
            <p:cNvSpPr>
              <a:spLocks noChangeArrowheads="1"/>
            </p:cNvSpPr>
            <p:nvPr/>
          </p:nvSpPr>
          <p:spPr bwMode="auto">
            <a:xfrm>
              <a:off x="0" y="403"/>
              <a:ext cx="1154" cy="403"/>
            </a:xfrm>
            <a:prstGeom prst="rect">
              <a:avLst/>
            </a:prstGeom>
            <a:noFill/>
            <a:ln w="7">
              <a:solidFill>
                <a:srgbClr val="A0A0A0"/>
              </a:solidFill>
              <a:miter lim="800000"/>
              <a:headEnd/>
              <a:tailEnd/>
            </a:ln>
            <a:effectLst/>
          </p:spPr>
          <p:txBody>
            <a:bodyPr/>
            <a:lstStyle/>
            <a:p>
              <a:endParaRPr lang="it-IT"/>
            </a:p>
          </p:txBody>
        </p:sp>
      </p:grpSp>
      <p:grpSp>
        <p:nvGrpSpPr>
          <p:cNvPr id="7" name="Group 27"/>
          <p:cNvGrpSpPr>
            <a:grpSpLocks/>
          </p:cNvGrpSpPr>
          <p:nvPr/>
        </p:nvGrpSpPr>
        <p:grpSpPr bwMode="auto">
          <a:xfrm>
            <a:off x="3618637" y="2869576"/>
            <a:ext cx="4690202" cy="830149"/>
            <a:chOff x="1154" y="403"/>
            <a:chExt cx="1857" cy="1209"/>
          </a:xfrm>
        </p:grpSpPr>
        <p:sp>
          <p:nvSpPr>
            <p:cNvPr id="12295" name="Rectangle 7"/>
            <p:cNvSpPr>
              <a:spLocks noChangeArrowheads="1"/>
            </p:cNvSpPr>
            <p:nvPr/>
          </p:nvSpPr>
          <p:spPr bwMode="auto">
            <a:xfrm>
              <a:off x="1197" y="403"/>
              <a:ext cx="1771" cy="1209"/>
            </a:xfrm>
            <a:prstGeom prst="rect">
              <a:avLst/>
            </a:prstGeom>
            <a:noFill/>
            <a:ln w="9525">
              <a:noFill/>
              <a:miter lim="800000"/>
              <a:headEnd/>
              <a:tailEnd/>
            </a:ln>
            <a:effectLst/>
          </p:spPr>
          <p:txBody>
            <a:bodyPr anchor="ctr"/>
            <a:lstStyle/>
            <a:p>
              <a:r>
                <a:rPr lang="en-US" sz="1200">
                  <a:cs typeface="Times New Roman" charset="0"/>
                </a:rPr>
                <a:t>Alleviate anxiety, agitation, and fear</a:t>
              </a:r>
            </a:p>
            <a:p>
              <a:pPr eaLnBrk="0" hangingPunct="0"/>
              <a:endParaRPr lang="en-US"/>
            </a:p>
          </p:txBody>
        </p:sp>
        <p:sp>
          <p:nvSpPr>
            <p:cNvPr id="12314" name="Rectangle 26"/>
            <p:cNvSpPr>
              <a:spLocks noChangeArrowheads="1"/>
            </p:cNvSpPr>
            <p:nvPr/>
          </p:nvSpPr>
          <p:spPr bwMode="auto">
            <a:xfrm>
              <a:off x="1154" y="403"/>
              <a:ext cx="1857" cy="1209"/>
            </a:xfrm>
            <a:prstGeom prst="rect">
              <a:avLst/>
            </a:prstGeom>
            <a:noFill/>
            <a:ln w="7">
              <a:solidFill>
                <a:srgbClr val="A0A0A0"/>
              </a:solidFill>
              <a:miter lim="800000"/>
              <a:headEnd/>
              <a:tailEnd/>
            </a:ln>
            <a:effectLst/>
          </p:spPr>
          <p:txBody>
            <a:bodyPr/>
            <a:lstStyle/>
            <a:p>
              <a:endParaRPr lang="it-IT"/>
            </a:p>
          </p:txBody>
        </p:sp>
      </p:grpSp>
      <p:grpSp>
        <p:nvGrpSpPr>
          <p:cNvPr id="8" name="Group 29"/>
          <p:cNvGrpSpPr>
            <a:grpSpLocks/>
          </p:cNvGrpSpPr>
          <p:nvPr/>
        </p:nvGrpSpPr>
        <p:grpSpPr bwMode="auto">
          <a:xfrm>
            <a:off x="703993" y="3263333"/>
            <a:ext cx="2914644" cy="276716"/>
            <a:chOff x="0" y="806"/>
            <a:chExt cx="1154" cy="403"/>
          </a:xfrm>
        </p:grpSpPr>
        <p:sp>
          <p:nvSpPr>
            <p:cNvPr id="12296" name="Rectangle 8"/>
            <p:cNvSpPr>
              <a:spLocks noChangeArrowheads="1"/>
            </p:cNvSpPr>
            <p:nvPr/>
          </p:nvSpPr>
          <p:spPr bwMode="auto">
            <a:xfrm>
              <a:off x="43" y="806"/>
              <a:ext cx="1068" cy="403"/>
            </a:xfrm>
            <a:prstGeom prst="rect">
              <a:avLst/>
            </a:prstGeom>
            <a:noFill/>
            <a:ln w="9525">
              <a:noFill/>
              <a:miter lim="800000"/>
              <a:headEnd/>
              <a:tailEnd/>
            </a:ln>
            <a:effectLst/>
          </p:spPr>
          <p:txBody>
            <a:bodyPr anchor="b"/>
            <a:lstStyle/>
            <a:p>
              <a:r>
                <a:rPr lang="en-US" sz="1200" dirty="0" err="1">
                  <a:cs typeface="Times New Roman" charset="0"/>
                </a:rPr>
                <a:t>Orbitofrontal</a:t>
              </a:r>
              <a:r>
                <a:rPr lang="en-US" sz="1200" dirty="0">
                  <a:cs typeface="Times New Roman" charset="0"/>
                </a:rPr>
                <a:t> Cortex</a:t>
              </a:r>
            </a:p>
            <a:p>
              <a:pPr eaLnBrk="0" hangingPunct="0"/>
              <a:endParaRPr lang="en-US" dirty="0"/>
            </a:p>
          </p:txBody>
        </p:sp>
        <p:sp>
          <p:nvSpPr>
            <p:cNvPr id="12316" name="Rectangle 28"/>
            <p:cNvSpPr>
              <a:spLocks noChangeArrowheads="1"/>
            </p:cNvSpPr>
            <p:nvPr/>
          </p:nvSpPr>
          <p:spPr bwMode="auto">
            <a:xfrm>
              <a:off x="0" y="806"/>
              <a:ext cx="1154" cy="403"/>
            </a:xfrm>
            <a:prstGeom prst="rect">
              <a:avLst/>
            </a:prstGeom>
            <a:noFill/>
            <a:ln w="7">
              <a:solidFill>
                <a:srgbClr val="A0A0A0"/>
              </a:solidFill>
              <a:miter lim="800000"/>
              <a:headEnd/>
              <a:tailEnd/>
            </a:ln>
            <a:effectLst/>
          </p:spPr>
          <p:txBody>
            <a:bodyPr/>
            <a:lstStyle/>
            <a:p>
              <a:endParaRPr lang="it-IT"/>
            </a:p>
          </p:txBody>
        </p:sp>
      </p:grpSp>
      <p:grpSp>
        <p:nvGrpSpPr>
          <p:cNvPr id="9" name="Group 31"/>
          <p:cNvGrpSpPr>
            <a:grpSpLocks/>
          </p:cNvGrpSpPr>
          <p:nvPr/>
        </p:nvGrpSpPr>
        <p:grpSpPr bwMode="auto">
          <a:xfrm>
            <a:off x="703993" y="3423002"/>
            <a:ext cx="2914644" cy="415414"/>
            <a:chOff x="0" y="1209"/>
            <a:chExt cx="1154" cy="605"/>
          </a:xfrm>
        </p:grpSpPr>
        <p:sp>
          <p:nvSpPr>
            <p:cNvPr id="12297" name="Rectangle 9"/>
            <p:cNvSpPr>
              <a:spLocks noChangeArrowheads="1"/>
            </p:cNvSpPr>
            <p:nvPr/>
          </p:nvSpPr>
          <p:spPr bwMode="auto">
            <a:xfrm>
              <a:off x="43" y="1411"/>
              <a:ext cx="1068" cy="403"/>
            </a:xfrm>
            <a:prstGeom prst="rect">
              <a:avLst/>
            </a:prstGeom>
            <a:noFill/>
            <a:ln w="9525">
              <a:noFill/>
              <a:miter lim="800000"/>
              <a:headEnd/>
              <a:tailEnd/>
            </a:ln>
            <a:effectLst/>
          </p:spPr>
          <p:txBody>
            <a:bodyPr anchor="b"/>
            <a:lstStyle/>
            <a:p>
              <a:r>
                <a:rPr lang="en-US" sz="1200" dirty="0" err="1">
                  <a:cs typeface="Times New Roman" charset="0"/>
                </a:rPr>
                <a:t>Insula</a:t>
              </a:r>
              <a:endParaRPr lang="en-US" sz="1200" dirty="0">
                <a:cs typeface="Times New Roman" charset="0"/>
              </a:endParaRPr>
            </a:p>
            <a:p>
              <a:pPr eaLnBrk="0" hangingPunct="0"/>
              <a:endParaRPr lang="en-US" dirty="0"/>
            </a:p>
          </p:txBody>
        </p:sp>
        <p:sp>
          <p:nvSpPr>
            <p:cNvPr id="12318" name="Rectangle 30"/>
            <p:cNvSpPr>
              <a:spLocks noChangeArrowheads="1"/>
            </p:cNvSpPr>
            <p:nvPr/>
          </p:nvSpPr>
          <p:spPr bwMode="auto">
            <a:xfrm>
              <a:off x="0" y="1209"/>
              <a:ext cx="1154" cy="403"/>
            </a:xfrm>
            <a:prstGeom prst="rect">
              <a:avLst/>
            </a:prstGeom>
            <a:noFill/>
            <a:ln w="7">
              <a:solidFill>
                <a:srgbClr val="A0A0A0"/>
              </a:solidFill>
              <a:miter lim="800000"/>
              <a:headEnd/>
              <a:tailEnd/>
            </a:ln>
            <a:effectLst/>
          </p:spPr>
          <p:txBody>
            <a:bodyPr/>
            <a:lstStyle/>
            <a:p>
              <a:endParaRPr lang="it-IT"/>
            </a:p>
          </p:txBody>
        </p:sp>
      </p:grpSp>
      <p:grpSp>
        <p:nvGrpSpPr>
          <p:cNvPr id="10" name="Group 33"/>
          <p:cNvGrpSpPr>
            <a:grpSpLocks/>
          </p:cNvGrpSpPr>
          <p:nvPr/>
        </p:nvGrpSpPr>
        <p:grpSpPr bwMode="auto">
          <a:xfrm>
            <a:off x="703993" y="3699717"/>
            <a:ext cx="2914644" cy="422967"/>
            <a:chOff x="0" y="1612"/>
            <a:chExt cx="1154" cy="616"/>
          </a:xfrm>
        </p:grpSpPr>
        <p:sp>
          <p:nvSpPr>
            <p:cNvPr id="12298" name="Rectangle 10"/>
            <p:cNvSpPr>
              <a:spLocks noChangeArrowheads="1"/>
            </p:cNvSpPr>
            <p:nvPr/>
          </p:nvSpPr>
          <p:spPr bwMode="auto">
            <a:xfrm>
              <a:off x="43" y="1825"/>
              <a:ext cx="1068" cy="403"/>
            </a:xfrm>
            <a:prstGeom prst="rect">
              <a:avLst/>
            </a:prstGeom>
            <a:noFill/>
            <a:ln w="9525">
              <a:noFill/>
              <a:miter lim="800000"/>
              <a:headEnd/>
              <a:tailEnd/>
            </a:ln>
            <a:effectLst/>
          </p:spPr>
          <p:txBody>
            <a:bodyPr anchor="b"/>
            <a:lstStyle/>
            <a:p>
              <a:r>
                <a:rPr lang="en-US" sz="1200" dirty="0">
                  <a:cs typeface="Times New Roman" charset="0"/>
                </a:rPr>
                <a:t>Cerebral Cortex</a:t>
              </a:r>
            </a:p>
            <a:p>
              <a:pPr eaLnBrk="0" hangingPunct="0"/>
              <a:endParaRPr lang="en-US" dirty="0"/>
            </a:p>
          </p:txBody>
        </p:sp>
        <p:sp>
          <p:nvSpPr>
            <p:cNvPr id="12320" name="Rectangle 32"/>
            <p:cNvSpPr>
              <a:spLocks noChangeArrowheads="1"/>
            </p:cNvSpPr>
            <p:nvPr/>
          </p:nvSpPr>
          <p:spPr bwMode="auto">
            <a:xfrm>
              <a:off x="0" y="1612"/>
              <a:ext cx="1154" cy="403"/>
            </a:xfrm>
            <a:prstGeom prst="rect">
              <a:avLst/>
            </a:prstGeom>
            <a:noFill/>
            <a:ln w="7">
              <a:solidFill>
                <a:srgbClr val="A0A0A0"/>
              </a:solidFill>
              <a:miter lim="800000"/>
              <a:headEnd/>
              <a:tailEnd/>
            </a:ln>
            <a:effectLst/>
          </p:spPr>
          <p:txBody>
            <a:bodyPr/>
            <a:lstStyle/>
            <a:p>
              <a:endParaRPr lang="it-IT"/>
            </a:p>
          </p:txBody>
        </p:sp>
      </p:grpSp>
      <p:grpSp>
        <p:nvGrpSpPr>
          <p:cNvPr id="11" name="Group 35"/>
          <p:cNvGrpSpPr>
            <a:grpSpLocks/>
          </p:cNvGrpSpPr>
          <p:nvPr/>
        </p:nvGrpSpPr>
        <p:grpSpPr bwMode="auto">
          <a:xfrm>
            <a:off x="3618637" y="3699725"/>
            <a:ext cx="4690202" cy="553433"/>
            <a:chOff x="1154" y="1612"/>
            <a:chExt cx="1857" cy="806"/>
          </a:xfrm>
        </p:grpSpPr>
        <p:sp>
          <p:nvSpPr>
            <p:cNvPr id="12299" name="Rectangle 11"/>
            <p:cNvSpPr>
              <a:spLocks noChangeArrowheads="1"/>
            </p:cNvSpPr>
            <p:nvPr/>
          </p:nvSpPr>
          <p:spPr bwMode="auto">
            <a:xfrm>
              <a:off x="1197" y="1612"/>
              <a:ext cx="1771" cy="806"/>
            </a:xfrm>
            <a:prstGeom prst="rect">
              <a:avLst/>
            </a:prstGeom>
            <a:noFill/>
            <a:ln w="9525">
              <a:noFill/>
              <a:miter lim="800000"/>
              <a:headEnd/>
              <a:tailEnd/>
            </a:ln>
            <a:effectLst/>
          </p:spPr>
          <p:txBody>
            <a:bodyPr anchor="ctr"/>
            <a:lstStyle/>
            <a:p>
              <a:r>
                <a:rPr lang="en-US" sz="1200">
                  <a:cs typeface="Times New Roman" charset="0"/>
                </a:rPr>
                <a:t>Mental confusion, amnesia, antiepileptic actions</a:t>
              </a:r>
            </a:p>
            <a:p>
              <a:pPr eaLnBrk="0" hangingPunct="0"/>
              <a:endParaRPr lang="en-US"/>
            </a:p>
          </p:txBody>
        </p:sp>
        <p:sp>
          <p:nvSpPr>
            <p:cNvPr id="12322" name="Rectangle 34"/>
            <p:cNvSpPr>
              <a:spLocks noChangeArrowheads="1"/>
            </p:cNvSpPr>
            <p:nvPr/>
          </p:nvSpPr>
          <p:spPr bwMode="auto">
            <a:xfrm>
              <a:off x="1154" y="1612"/>
              <a:ext cx="1857" cy="806"/>
            </a:xfrm>
            <a:prstGeom prst="rect">
              <a:avLst/>
            </a:prstGeom>
            <a:noFill/>
            <a:ln w="7">
              <a:solidFill>
                <a:srgbClr val="A0A0A0"/>
              </a:solidFill>
              <a:miter lim="800000"/>
              <a:headEnd/>
              <a:tailEnd/>
            </a:ln>
            <a:effectLst/>
          </p:spPr>
          <p:txBody>
            <a:bodyPr/>
            <a:lstStyle/>
            <a:p>
              <a:endParaRPr lang="it-IT"/>
            </a:p>
          </p:txBody>
        </p:sp>
      </p:grpSp>
      <p:grpSp>
        <p:nvGrpSpPr>
          <p:cNvPr id="12" name="Group 37"/>
          <p:cNvGrpSpPr>
            <a:grpSpLocks/>
          </p:cNvGrpSpPr>
          <p:nvPr/>
        </p:nvGrpSpPr>
        <p:grpSpPr bwMode="auto">
          <a:xfrm>
            <a:off x="703993" y="4011606"/>
            <a:ext cx="2914644" cy="335079"/>
            <a:chOff x="0" y="2015"/>
            <a:chExt cx="1154" cy="488"/>
          </a:xfrm>
        </p:grpSpPr>
        <p:sp>
          <p:nvSpPr>
            <p:cNvPr id="12300" name="Rectangle 12"/>
            <p:cNvSpPr>
              <a:spLocks noChangeArrowheads="1"/>
            </p:cNvSpPr>
            <p:nvPr/>
          </p:nvSpPr>
          <p:spPr bwMode="auto">
            <a:xfrm>
              <a:off x="43" y="2100"/>
              <a:ext cx="1068" cy="403"/>
            </a:xfrm>
            <a:prstGeom prst="rect">
              <a:avLst/>
            </a:prstGeom>
            <a:noFill/>
            <a:ln w="9525">
              <a:noFill/>
              <a:miter lim="800000"/>
              <a:headEnd/>
              <a:tailEnd/>
            </a:ln>
            <a:effectLst/>
          </p:spPr>
          <p:txBody>
            <a:bodyPr anchor="b"/>
            <a:lstStyle/>
            <a:p>
              <a:r>
                <a:rPr lang="en-US" sz="1200" dirty="0">
                  <a:cs typeface="Times New Roman" charset="0"/>
                </a:rPr>
                <a:t>Hippocampus</a:t>
              </a:r>
            </a:p>
            <a:p>
              <a:pPr eaLnBrk="0" hangingPunct="0"/>
              <a:endParaRPr lang="en-US" dirty="0"/>
            </a:p>
          </p:txBody>
        </p:sp>
        <p:sp>
          <p:nvSpPr>
            <p:cNvPr id="12324" name="Rectangle 36"/>
            <p:cNvSpPr>
              <a:spLocks noChangeArrowheads="1"/>
            </p:cNvSpPr>
            <p:nvPr/>
          </p:nvSpPr>
          <p:spPr bwMode="auto">
            <a:xfrm>
              <a:off x="0" y="2015"/>
              <a:ext cx="1154" cy="403"/>
            </a:xfrm>
            <a:prstGeom prst="rect">
              <a:avLst/>
            </a:prstGeom>
            <a:noFill/>
            <a:ln w="7">
              <a:solidFill>
                <a:srgbClr val="A0A0A0"/>
              </a:solidFill>
              <a:miter lim="800000"/>
              <a:headEnd/>
              <a:tailEnd/>
            </a:ln>
            <a:effectLst/>
          </p:spPr>
          <p:txBody>
            <a:bodyPr/>
            <a:lstStyle/>
            <a:p>
              <a:endParaRPr lang="it-IT"/>
            </a:p>
          </p:txBody>
        </p:sp>
      </p:grpSp>
      <p:grpSp>
        <p:nvGrpSpPr>
          <p:cNvPr id="13" name="Group 39"/>
          <p:cNvGrpSpPr>
            <a:grpSpLocks/>
          </p:cNvGrpSpPr>
          <p:nvPr/>
        </p:nvGrpSpPr>
        <p:grpSpPr bwMode="auto">
          <a:xfrm>
            <a:off x="703993" y="4253150"/>
            <a:ext cx="2914644" cy="372157"/>
            <a:chOff x="0" y="2418"/>
            <a:chExt cx="1154" cy="542"/>
          </a:xfrm>
        </p:grpSpPr>
        <p:sp>
          <p:nvSpPr>
            <p:cNvPr id="12301" name="Rectangle 13"/>
            <p:cNvSpPr>
              <a:spLocks noChangeArrowheads="1"/>
            </p:cNvSpPr>
            <p:nvPr/>
          </p:nvSpPr>
          <p:spPr bwMode="auto">
            <a:xfrm>
              <a:off x="43" y="2557"/>
              <a:ext cx="1068" cy="403"/>
            </a:xfrm>
            <a:prstGeom prst="rect">
              <a:avLst/>
            </a:prstGeom>
            <a:noFill/>
            <a:ln w="9525">
              <a:noFill/>
              <a:miter lim="800000"/>
              <a:headEnd/>
              <a:tailEnd/>
            </a:ln>
            <a:effectLst/>
          </p:spPr>
          <p:txBody>
            <a:bodyPr anchor="b"/>
            <a:lstStyle/>
            <a:p>
              <a:r>
                <a:rPr lang="en-US" sz="1200" dirty="0">
                  <a:cs typeface="Times New Roman" charset="0"/>
                </a:rPr>
                <a:t>Spinal Cord</a:t>
              </a:r>
            </a:p>
            <a:p>
              <a:pPr eaLnBrk="0" hangingPunct="0"/>
              <a:endParaRPr lang="en-US" dirty="0"/>
            </a:p>
          </p:txBody>
        </p:sp>
        <p:sp>
          <p:nvSpPr>
            <p:cNvPr id="12326" name="Rectangle 38"/>
            <p:cNvSpPr>
              <a:spLocks noChangeArrowheads="1"/>
            </p:cNvSpPr>
            <p:nvPr/>
          </p:nvSpPr>
          <p:spPr bwMode="auto">
            <a:xfrm>
              <a:off x="0" y="2418"/>
              <a:ext cx="1154" cy="403"/>
            </a:xfrm>
            <a:prstGeom prst="rect">
              <a:avLst/>
            </a:prstGeom>
            <a:noFill/>
            <a:ln w="7">
              <a:solidFill>
                <a:srgbClr val="A0A0A0"/>
              </a:solidFill>
              <a:miter lim="800000"/>
              <a:headEnd/>
              <a:tailEnd/>
            </a:ln>
            <a:effectLst/>
          </p:spPr>
          <p:txBody>
            <a:bodyPr/>
            <a:lstStyle/>
            <a:p>
              <a:endParaRPr lang="it-IT"/>
            </a:p>
          </p:txBody>
        </p:sp>
      </p:grpSp>
      <p:grpSp>
        <p:nvGrpSpPr>
          <p:cNvPr id="14" name="Group 41"/>
          <p:cNvGrpSpPr>
            <a:grpSpLocks/>
          </p:cNvGrpSpPr>
          <p:nvPr/>
        </p:nvGrpSpPr>
        <p:grpSpPr bwMode="auto">
          <a:xfrm>
            <a:off x="3618637" y="4253158"/>
            <a:ext cx="4690202" cy="830149"/>
            <a:chOff x="1154" y="2418"/>
            <a:chExt cx="1857" cy="1209"/>
          </a:xfrm>
        </p:grpSpPr>
        <p:sp>
          <p:nvSpPr>
            <p:cNvPr id="12302" name="Rectangle 14"/>
            <p:cNvSpPr>
              <a:spLocks noChangeArrowheads="1"/>
            </p:cNvSpPr>
            <p:nvPr/>
          </p:nvSpPr>
          <p:spPr bwMode="auto">
            <a:xfrm>
              <a:off x="1197" y="2418"/>
              <a:ext cx="1771" cy="1209"/>
            </a:xfrm>
            <a:prstGeom prst="rect">
              <a:avLst/>
            </a:prstGeom>
            <a:noFill/>
            <a:ln w="9525">
              <a:noFill/>
              <a:miter lim="800000"/>
              <a:headEnd/>
              <a:tailEnd/>
            </a:ln>
            <a:effectLst/>
          </p:spPr>
          <p:txBody>
            <a:bodyPr anchor="ctr"/>
            <a:lstStyle/>
            <a:p>
              <a:r>
                <a:rPr lang="en-US" sz="1200">
                  <a:cs typeface="Times New Roman" charset="0"/>
                </a:rPr>
                <a:t>Mild muscle-relaxing effects</a:t>
              </a:r>
            </a:p>
            <a:p>
              <a:pPr eaLnBrk="0" hangingPunct="0"/>
              <a:endParaRPr lang="en-US"/>
            </a:p>
          </p:txBody>
        </p:sp>
        <p:sp>
          <p:nvSpPr>
            <p:cNvPr id="12328" name="Rectangle 40"/>
            <p:cNvSpPr>
              <a:spLocks noChangeArrowheads="1"/>
            </p:cNvSpPr>
            <p:nvPr/>
          </p:nvSpPr>
          <p:spPr bwMode="auto">
            <a:xfrm>
              <a:off x="1154" y="2418"/>
              <a:ext cx="1857" cy="1209"/>
            </a:xfrm>
            <a:prstGeom prst="rect">
              <a:avLst/>
            </a:prstGeom>
            <a:noFill/>
            <a:ln w="7">
              <a:solidFill>
                <a:srgbClr val="A0A0A0"/>
              </a:solidFill>
              <a:miter lim="800000"/>
              <a:headEnd/>
              <a:tailEnd/>
            </a:ln>
            <a:effectLst/>
          </p:spPr>
          <p:txBody>
            <a:bodyPr/>
            <a:lstStyle/>
            <a:p>
              <a:endParaRPr lang="it-IT"/>
            </a:p>
          </p:txBody>
        </p:sp>
      </p:grpSp>
      <p:grpSp>
        <p:nvGrpSpPr>
          <p:cNvPr id="15" name="Group 43"/>
          <p:cNvGrpSpPr>
            <a:grpSpLocks/>
          </p:cNvGrpSpPr>
          <p:nvPr/>
        </p:nvGrpSpPr>
        <p:grpSpPr bwMode="auto">
          <a:xfrm>
            <a:off x="703993" y="4632285"/>
            <a:ext cx="2914644" cy="276716"/>
            <a:chOff x="0" y="2821"/>
            <a:chExt cx="1154" cy="403"/>
          </a:xfrm>
        </p:grpSpPr>
        <p:sp>
          <p:nvSpPr>
            <p:cNvPr id="12303" name="Rectangle 15"/>
            <p:cNvSpPr>
              <a:spLocks noChangeArrowheads="1"/>
            </p:cNvSpPr>
            <p:nvPr/>
          </p:nvSpPr>
          <p:spPr bwMode="auto">
            <a:xfrm>
              <a:off x="43" y="2821"/>
              <a:ext cx="1068" cy="403"/>
            </a:xfrm>
            <a:prstGeom prst="rect">
              <a:avLst/>
            </a:prstGeom>
            <a:noFill/>
            <a:ln w="9525">
              <a:noFill/>
              <a:miter lim="800000"/>
              <a:headEnd/>
              <a:tailEnd/>
            </a:ln>
            <a:effectLst/>
          </p:spPr>
          <p:txBody>
            <a:bodyPr anchor="b"/>
            <a:lstStyle/>
            <a:p>
              <a:r>
                <a:rPr lang="en-US" sz="1200" dirty="0">
                  <a:cs typeface="Times New Roman" charset="0"/>
                </a:rPr>
                <a:t>Cerebellum</a:t>
              </a:r>
            </a:p>
            <a:p>
              <a:pPr eaLnBrk="0" hangingPunct="0"/>
              <a:endParaRPr lang="en-US" dirty="0"/>
            </a:p>
          </p:txBody>
        </p:sp>
        <p:sp>
          <p:nvSpPr>
            <p:cNvPr id="12330" name="Rectangle 42"/>
            <p:cNvSpPr>
              <a:spLocks noChangeArrowheads="1"/>
            </p:cNvSpPr>
            <p:nvPr/>
          </p:nvSpPr>
          <p:spPr bwMode="auto">
            <a:xfrm>
              <a:off x="0" y="2821"/>
              <a:ext cx="1154" cy="403"/>
            </a:xfrm>
            <a:prstGeom prst="rect">
              <a:avLst/>
            </a:prstGeom>
            <a:noFill/>
            <a:ln w="7">
              <a:solidFill>
                <a:srgbClr val="A0A0A0"/>
              </a:solidFill>
              <a:miter lim="800000"/>
              <a:headEnd/>
              <a:tailEnd/>
            </a:ln>
            <a:effectLst/>
          </p:spPr>
          <p:txBody>
            <a:bodyPr/>
            <a:lstStyle/>
            <a:p>
              <a:endParaRPr lang="it-IT"/>
            </a:p>
          </p:txBody>
        </p:sp>
      </p:grpSp>
      <p:grpSp>
        <p:nvGrpSpPr>
          <p:cNvPr id="16" name="Group 45"/>
          <p:cNvGrpSpPr>
            <a:grpSpLocks/>
          </p:cNvGrpSpPr>
          <p:nvPr/>
        </p:nvGrpSpPr>
        <p:grpSpPr bwMode="auto">
          <a:xfrm>
            <a:off x="703993" y="4982151"/>
            <a:ext cx="2914644" cy="276716"/>
            <a:chOff x="0" y="3224"/>
            <a:chExt cx="1154" cy="403"/>
          </a:xfrm>
        </p:grpSpPr>
        <p:sp>
          <p:nvSpPr>
            <p:cNvPr id="12304" name="Rectangle 16"/>
            <p:cNvSpPr>
              <a:spLocks noChangeArrowheads="1"/>
            </p:cNvSpPr>
            <p:nvPr/>
          </p:nvSpPr>
          <p:spPr bwMode="auto">
            <a:xfrm>
              <a:off x="43" y="3224"/>
              <a:ext cx="1068" cy="403"/>
            </a:xfrm>
            <a:prstGeom prst="rect">
              <a:avLst/>
            </a:prstGeom>
            <a:noFill/>
            <a:ln w="9525">
              <a:noFill/>
              <a:miter lim="800000"/>
              <a:headEnd/>
              <a:tailEnd/>
            </a:ln>
            <a:effectLst/>
          </p:spPr>
          <p:txBody>
            <a:bodyPr anchor="b"/>
            <a:lstStyle/>
            <a:p>
              <a:r>
                <a:rPr lang="en-US" sz="1200" dirty="0">
                  <a:cs typeface="Times New Roman" charset="0"/>
                </a:rPr>
                <a:t>Brain Stem</a:t>
              </a:r>
            </a:p>
            <a:p>
              <a:pPr eaLnBrk="0" hangingPunct="0"/>
              <a:endParaRPr lang="en-US" dirty="0"/>
            </a:p>
          </p:txBody>
        </p:sp>
        <p:sp>
          <p:nvSpPr>
            <p:cNvPr id="12332" name="Rectangle 44"/>
            <p:cNvSpPr>
              <a:spLocks noChangeArrowheads="1"/>
            </p:cNvSpPr>
            <p:nvPr/>
          </p:nvSpPr>
          <p:spPr bwMode="auto">
            <a:xfrm>
              <a:off x="0" y="3224"/>
              <a:ext cx="1154" cy="403"/>
            </a:xfrm>
            <a:prstGeom prst="rect">
              <a:avLst/>
            </a:prstGeom>
            <a:noFill/>
            <a:ln w="7">
              <a:solidFill>
                <a:srgbClr val="A0A0A0"/>
              </a:solidFill>
              <a:miter lim="800000"/>
              <a:headEnd/>
              <a:tailEnd/>
            </a:ln>
            <a:effectLst/>
          </p:spPr>
          <p:txBody>
            <a:bodyPr/>
            <a:lstStyle/>
            <a:p>
              <a:endParaRPr lang="it-IT"/>
            </a:p>
          </p:txBody>
        </p:sp>
      </p:grpSp>
      <p:grpSp>
        <p:nvGrpSpPr>
          <p:cNvPr id="17" name="Group 47"/>
          <p:cNvGrpSpPr>
            <a:grpSpLocks/>
          </p:cNvGrpSpPr>
          <p:nvPr/>
        </p:nvGrpSpPr>
        <p:grpSpPr bwMode="auto">
          <a:xfrm>
            <a:off x="703993" y="5083274"/>
            <a:ext cx="2914644" cy="627581"/>
            <a:chOff x="0" y="3627"/>
            <a:chExt cx="1154" cy="914"/>
          </a:xfrm>
        </p:grpSpPr>
        <p:sp>
          <p:nvSpPr>
            <p:cNvPr id="12305" name="Rectangle 17"/>
            <p:cNvSpPr>
              <a:spLocks noChangeArrowheads="1"/>
            </p:cNvSpPr>
            <p:nvPr/>
          </p:nvSpPr>
          <p:spPr bwMode="auto">
            <a:xfrm>
              <a:off x="43" y="4138"/>
              <a:ext cx="1068" cy="403"/>
            </a:xfrm>
            <a:prstGeom prst="rect">
              <a:avLst/>
            </a:prstGeom>
            <a:noFill/>
            <a:ln w="9525">
              <a:noFill/>
              <a:miter lim="800000"/>
              <a:headEnd/>
              <a:tailEnd/>
            </a:ln>
            <a:effectLst/>
          </p:spPr>
          <p:txBody>
            <a:bodyPr anchor="b"/>
            <a:lstStyle/>
            <a:p>
              <a:r>
                <a:rPr lang="en-US" sz="1200" dirty="0">
                  <a:cs typeface="Times New Roman" charset="0"/>
                </a:rPr>
                <a:t>Ventral </a:t>
              </a:r>
              <a:r>
                <a:rPr lang="en-US" sz="1200" dirty="0" err="1">
                  <a:cs typeface="Times New Roman" charset="0"/>
                </a:rPr>
                <a:t>Tegmental</a:t>
              </a:r>
              <a:r>
                <a:rPr lang="en-US" sz="1200" dirty="0">
                  <a:cs typeface="Times New Roman" charset="0"/>
                </a:rPr>
                <a:t> Area</a:t>
              </a:r>
            </a:p>
            <a:p>
              <a:pPr eaLnBrk="0" hangingPunct="0"/>
              <a:endParaRPr lang="en-US" dirty="0"/>
            </a:p>
          </p:txBody>
        </p:sp>
        <p:sp>
          <p:nvSpPr>
            <p:cNvPr id="12334" name="Rectangle 46"/>
            <p:cNvSpPr>
              <a:spLocks noChangeArrowheads="1"/>
            </p:cNvSpPr>
            <p:nvPr/>
          </p:nvSpPr>
          <p:spPr bwMode="auto">
            <a:xfrm>
              <a:off x="0" y="3627"/>
              <a:ext cx="1154" cy="403"/>
            </a:xfrm>
            <a:prstGeom prst="rect">
              <a:avLst/>
            </a:prstGeom>
            <a:noFill/>
            <a:ln w="7">
              <a:solidFill>
                <a:srgbClr val="A0A0A0"/>
              </a:solidFill>
              <a:miter lim="800000"/>
              <a:headEnd/>
              <a:tailEnd/>
            </a:ln>
            <a:effectLst/>
          </p:spPr>
          <p:txBody>
            <a:bodyPr/>
            <a:lstStyle/>
            <a:p>
              <a:endParaRPr lang="it-IT"/>
            </a:p>
          </p:txBody>
        </p:sp>
      </p:grpSp>
      <p:grpSp>
        <p:nvGrpSpPr>
          <p:cNvPr id="18" name="Group 49"/>
          <p:cNvGrpSpPr>
            <a:grpSpLocks/>
          </p:cNvGrpSpPr>
          <p:nvPr/>
        </p:nvGrpSpPr>
        <p:grpSpPr bwMode="auto">
          <a:xfrm>
            <a:off x="3618637" y="5083307"/>
            <a:ext cx="4690202" cy="553433"/>
            <a:chOff x="1154" y="3627"/>
            <a:chExt cx="1857" cy="806"/>
          </a:xfrm>
        </p:grpSpPr>
        <p:sp>
          <p:nvSpPr>
            <p:cNvPr id="12306" name="Rectangle 18"/>
            <p:cNvSpPr>
              <a:spLocks noChangeArrowheads="1"/>
            </p:cNvSpPr>
            <p:nvPr/>
          </p:nvSpPr>
          <p:spPr bwMode="auto">
            <a:xfrm>
              <a:off x="1197" y="3627"/>
              <a:ext cx="1771" cy="806"/>
            </a:xfrm>
            <a:prstGeom prst="rect">
              <a:avLst/>
            </a:prstGeom>
            <a:noFill/>
            <a:ln w="9525">
              <a:noFill/>
              <a:miter lim="800000"/>
              <a:headEnd/>
              <a:tailEnd/>
            </a:ln>
            <a:effectLst/>
          </p:spPr>
          <p:txBody>
            <a:bodyPr anchor="ctr"/>
            <a:lstStyle/>
            <a:p>
              <a:r>
                <a:rPr lang="en-US" sz="1200">
                  <a:cs typeface="Times New Roman" charset="0"/>
                </a:rPr>
                <a:t>Abuse potential, and psychological dependence</a:t>
              </a:r>
            </a:p>
            <a:p>
              <a:pPr eaLnBrk="0" hangingPunct="0"/>
              <a:endParaRPr lang="en-US"/>
            </a:p>
          </p:txBody>
        </p:sp>
        <p:sp>
          <p:nvSpPr>
            <p:cNvPr id="12336" name="Rectangle 48"/>
            <p:cNvSpPr>
              <a:spLocks noChangeArrowheads="1"/>
            </p:cNvSpPr>
            <p:nvPr/>
          </p:nvSpPr>
          <p:spPr bwMode="auto">
            <a:xfrm>
              <a:off x="1154" y="3627"/>
              <a:ext cx="1857" cy="806"/>
            </a:xfrm>
            <a:prstGeom prst="rect">
              <a:avLst/>
            </a:prstGeom>
            <a:noFill/>
            <a:ln w="7">
              <a:solidFill>
                <a:srgbClr val="A0A0A0"/>
              </a:solidFill>
              <a:miter lim="800000"/>
              <a:headEnd/>
              <a:tailEnd/>
            </a:ln>
            <a:effectLst/>
          </p:spPr>
          <p:txBody>
            <a:bodyPr/>
            <a:lstStyle/>
            <a:p>
              <a:endParaRPr lang="it-IT"/>
            </a:p>
          </p:txBody>
        </p:sp>
      </p:grpSp>
      <p:grpSp>
        <p:nvGrpSpPr>
          <p:cNvPr id="19" name="Group 51"/>
          <p:cNvGrpSpPr>
            <a:grpSpLocks/>
          </p:cNvGrpSpPr>
          <p:nvPr/>
        </p:nvGrpSpPr>
        <p:grpSpPr bwMode="auto">
          <a:xfrm>
            <a:off x="703993" y="5359985"/>
            <a:ext cx="2914644" cy="642687"/>
            <a:chOff x="0" y="4030"/>
            <a:chExt cx="1154" cy="936"/>
          </a:xfrm>
        </p:grpSpPr>
        <p:sp>
          <p:nvSpPr>
            <p:cNvPr id="12307" name="Rectangle 19"/>
            <p:cNvSpPr>
              <a:spLocks noChangeArrowheads="1"/>
            </p:cNvSpPr>
            <p:nvPr/>
          </p:nvSpPr>
          <p:spPr bwMode="auto">
            <a:xfrm>
              <a:off x="43" y="4563"/>
              <a:ext cx="1068" cy="403"/>
            </a:xfrm>
            <a:prstGeom prst="rect">
              <a:avLst/>
            </a:prstGeom>
            <a:noFill/>
            <a:ln w="9525">
              <a:noFill/>
              <a:miter lim="800000"/>
              <a:headEnd/>
              <a:tailEnd/>
            </a:ln>
            <a:effectLst/>
          </p:spPr>
          <p:txBody>
            <a:bodyPr anchor="b"/>
            <a:lstStyle/>
            <a:p>
              <a:r>
                <a:rPr lang="en-US" sz="1200" dirty="0">
                  <a:cs typeface="Times New Roman" charset="0"/>
                </a:rPr>
                <a:t>Nucleus </a:t>
              </a:r>
              <a:r>
                <a:rPr lang="en-US" sz="1200" dirty="0" err="1">
                  <a:cs typeface="Times New Roman" charset="0"/>
                </a:rPr>
                <a:t>Accumbens</a:t>
              </a:r>
              <a:endParaRPr lang="en-US" sz="1200" dirty="0">
                <a:cs typeface="Times New Roman" charset="0"/>
              </a:endParaRPr>
            </a:p>
            <a:p>
              <a:pPr eaLnBrk="0" hangingPunct="0"/>
              <a:endParaRPr lang="en-US" dirty="0"/>
            </a:p>
          </p:txBody>
        </p:sp>
        <p:sp>
          <p:nvSpPr>
            <p:cNvPr id="12338" name="Rectangle 50"/>
            <p:cNvSpPr>
              <a:spLocks noChangeArrowheads="1"/>
            </p:cNvSpPr>
            <p:nvPr/>
          </p:nvSpPr>
          <p:spPr bwMode="auto">
            <a:xfrm>
              <a:off x="0" y="4030"/>
              <a:ext cx="1154" cy="403"/>
            </a:xfrm>
            <a:prstGeom prst="rect">
              <a:avLst/>
            </a:prstGeom>
            <a:noFill/>
            <a:ln w="7">
              <a:solidFill>
                <a:srgbClr val="A0A0A0"/>
              </a:solidFill>
              <a:miter lim="800000"/>
              <a:headEnd/>
              <a:tailEnd/>
            </a:ln>
            <a:effectLst/>
          </p:spPr>
          <p:txBody>
            <a:bodyPr/>
            <a:lstStyle/>
            <a:p>
              <a:endParaRPr lang="it-IT"/>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32"/>
          <p:cNvPicPr>
            <a:picLocks noChangeAspect="1" noChangeArrowheads="1"/>
          </p:cNvPicPr>
          <p:nvPr/>
        </p:nvPicPr>
        <p:blipFill>
          <a:blip r:embed="rId3" cstate="print"/>
          <a:srcRect l="50937" t="22278" r="5583" b="18500"/>
          <a:stretch>
            <a:fillRect/>
          </a:stretch>
        </p:blipFill>
        <p:spPr bwMode="auto">
          <a:xfrm>
            <a:off x="1692275" y="0"/>
            <a:ext cx="6527800" cy="666908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it-IT" smtClean="0"/>
          </a:p>
        </p:txBody>
      </p:sp>
      <p:pic>
        <p:nvPicPr>
          <p:cNvPr id="9219" name="Picture 2"/>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GABA"/>
          <p:cNvPicPr>
            <a:picLocks noGrp="1" noChangeAspect="1" noChangeArrowheads="1"/>
          </p:cNvPicPr>
          <p:nvPr>
            <p:ph idx="1"/>
          </p:nvPr>
        </p:nvPicPr>
        <p:blipFill>
          <a:blip r:embed="rId3" cstate="print"/>
          <a:srcRect l="22235" t="3027" b="29977"/>
          <a:stretch>
            <a:fillRect/>
          </a:stretch>
        </p:blipFill>
        <p:spPr>
          <a:xfrm>
            <a:off x="2328863" y="0"/>
            <a:ext cx="4768850" cy="6858000"/>
          </a:xfrm>
          <a:noFill/>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a:xfrm>
            <a:off x="0" y="0"/>
            <a:ext cx="4267200" cy="6858000"/>
          </a:xfrm>
        </p:spPr>
      </p:pic>
      <p:pic>
        <p:nvPicPr>
          <p:cNvPr id="10243" name="Picture 3"/>
          <p:cNvPicPr>
            <a:picLocks noChangeAspect="1" noChangeArrowheads="1"/>
          </p:cNvPicPr>
          <p:nvPr/>
        </p:nvPicPr>
        <p:blipFill>
          <a:blip r:embed="rId3" cstate="print"/>
          <a:srcRect/>
          <a:stretch>
            <a:fillRect/>
          </a:stretch>
        </p:blipFill>
        <p:spPr bwMode="auto">
          <a:xfrm>
            <a:off x="4267200" y="0"/>
            <a:ext cx="50673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IN" smtClean="0"/>
          </a:p>
        </p:txBody>
      </p:sp>
      <p:pic>
        <p:nvPicPr>
          <p:cNvPr id="11267" name="Picture 2"/>
          <p:cNvPicPr>
            <a:picLocks noGrp="1" noChangeAspect="1" noChangeArrowheads="1"/>
          </p:cNvPicPr>
          <p:nvPr>
            <p:ph idx="1"/>
          </p:nvPr>
        </p:nvPicPr>
        <p:blipFill>
          <a:blip r:embed="rId2" cstate="print"/>
          <a:srcRect/>
          <a:stretch>
            <a:fillRect/>
          </a:stretch>
        </p:blipFill>
        <p:spPr>
          <a:xfrm>
            <a:off x="152400" y="152400"/>
            <a:ext cx="8839200" cy="65532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334000" y="-42052"/>
            <a:ext cx="3352800" cy="5821363"/>
          </a:xfrm>
        </p:spPr>
        <p:txBody>
          <a:bodyPr rtlCol="0">
            <a:normAutofit/>
          </a:bodyPr>
          <a:lstStyle/>
          <a:p>
            <a:pPr eaLnBrk="1" fontAlgn="auto" hangingPunct="1">
              <a:spcAft>
                <a:spcPts val="0"/>
              </a:spcAft>
              <a:buFont typeface="Arial" pitchFamily="34" charset="0"/>
              <a:buNone/>
              <a:defRPr/>
            </a:pPr>
            <a:r>
              <a:rPr lang="en-US" sz="3600" b="1" dirty="0" err="1" smtClean="0"/>
              <a:t>Bezodiazepines</a:t>
            </a:r>
            <a:endParaRPr lang="en-US" sz="3600" b="1" dirty="0" smtClean="0"/>
          </a:p>
          <a:p>
            <a:pPr eaLnBrk="1" fontAlgn="auto" hangingPunct="1">
              <a:spcAft>
                <a:spcPts val="0"/>
              </a:spcAft>
              <a:defRPr/>
            </a:pPr>
            <a:r>
              <a:rPr lang="en-US" sz="2200" dirty="0" smtClean="0"/>
              <a:t>enhance the binding of GABA to GABA</a:t>
            </a:r>
            <a:r>
              <a:rPr lang="en-US" sz="2200" baseline="-25000" dirty="0" smtClean="0"/>
              <a:t>A</a:t>
            </a:r>
            <a:r>
              <a:rPr lang="en-US" sz="2200" dirty="0" smtClean="0"/>
              <a:t> receptors </a:t>
            </a:r>
          </a:p>
          <a:p>
            <a:pPr eaLnBrk="1" fontAlgn="auto" hangingPunct="1">
              <a:spcAft>
                <a:spcPts val="0"/>
              </a:spcAft>
              <a:defRPr/>
            </a:pPr>
            <a:r>
              <a:rPr lang="en-US" sz="2200" dirty="0" smtClean="0"/>
              <a:t>increasing the frequency </a:t>
            </a:r>
          </a:p>
          <a:p>
            <a:pPr eaLnBrk="1" fontAlgn="auto" hangingPunct="1">
              <a:spcAft>
                <a:spcPts val="0"/>
              </a:spcAft>
              <a:defRPr/>
            </a:pPr>
            <a:r>
              <a:rPr lang="en-US" sz="2200" dirty="0" smtClean="0"/>
              <a:t>Unlike barbiturates, benzodiazepines do not activate GABA</a:t>
            </a:r>
            <a:r>
              <a:rPr lang="en-US" sz="2200" baseline="-25000" dirty="0" smtClean="0"/>
              <a:t>A</a:t>
            </a:r>
            <a:r>
              <a:rPr lang="en-US" sz="2200" dirty="0" smtClean="0"/>
              <a:t> receptors directly</a:t>
            </a:r>
          </a:p>
        </p:txBody>
      </p:sp>
      <p:sp>
        <p:nvSpPr>
          <p:cNvPr id="5" name="Content Placeholder 4"/>
          <p:cNvSpPr>
            <a:spLocks noGrp="1"/>
          </p:cNvSpPr>
          <p:nvPr>
            <p:ph sz="half" idx="1"/>
          </p:nvPr>
        </p:nvSpPr>
        <p:spPr>
          <a:xfrm>
            <a:off x="457200" y="-2911"/>
            <a:ext cx="4876800" cy="5821363"/>
          </a:xfrm>
        </p:spPr>
        <p:txBody>
          <a:bodyPr rtlCol="0">
            <a:normAutofit/>
          </a:bodyPr>
          <a:lstStyle/>
          <a:p>
            <a:pPr eaLnBrk="1" fontAlgn="auto" hangingPunct="1">
              <a:spcAft>
                <a:spcPts val="0"/>
              </a:spcAft>
              <a:buFont typeface="Arial" pitchFamily="34" charset="0"/>
              <a:buNone/>
              <a:defRPr/>
            </a:pPr>
            <a:r>
              <a:rPr lang="en-US" sz="3600" b="1" dirty="0" smtClean="0"/>
              <a:t>Barbiturates</a:t>
            </a:r>
          </a:p>
          <a:p>
            <a:pPr eaLnBrk="1" fontAlgn="auto" hangingPunct="1">
              <a:spcAft>
                <a:spcPts val="0"/>
              </a:spcAft>
              <a:defRPr/>
            </a:pPr>
            <a:r>
              <a:rPr lang="en-US" sz="2200" dirty="0" smtClean="0"/>
              <a:t>enhance the binding of GABA to GABA</a:t>
            </a:r>
            <a:r>
              <a:rPr lang="en-US" sz="2200" baseline="-25000" dirty="0" smtClean="0"/>
              <a:t>A</a:t>
            </a:r>
            <a:r>
              <a:rPr lang="en-US" sz="2200" dirty="0" smtClean="0"/>
              <a:t> receptors </a:t>
            </a:r>
          </a:p>
          <a:p>
            <a:pPr eaLnBrk="1" fontAlgn="auto" hangingPunct="1">
              <a:spcAft>
                <a:spcPts val="0"/>
              </a:spcAft>
              <a:defRPr/>
            </a:pPr>
            <a:r>
              <a:rPr lang="en-US" sz="2200" dirty="0" smtClean="0"/>
              <a:t>Prolonging duration</a:t>
            </a:r>
          </a:p>
          <a:p>
            <a:pPr eaLnBrk="1" fontAlgn="auto" hangingPunct="1">
              <a:spcAft>
                <a:spcPts val="0"/>
              </a:spcAft>
              <a:defRPr/>
            </a:pPr>
            <a:r>
              <a:rPr lang="en-US" sz="2200" dirty="0" smtClean="0"/>
              <a:t>Only </a:t>
            </a:r>
            <a:r>
              <a:rPr lang="el-GR" sz="2200" dirty="0" smtClean="0">
                <a:cs typeface="Calibri"/>
              </a:rPr>
              <a:t>α</a:t>
            </a:r>
            <a:r>
              <a:rPr lang="en-US" sz="2200" dirty="0" smtClean="0"/>
              <a:t> and </a:t>
            </a:r>
            <a:r>
              <a:rPr lang="el-GR" sz="2200" dirty="0" smtClean="0">
                <a:cs typeface="Calibri"/>
              </a:rPr>
              <a:t>β</a:t>
            </a:r>
            <a:r>
              <a:rPr lang="en-US" sz="2200" dirty="0" smtClean="0"/>
              <a:t> (not </a:t>
            </a:r>
            <a:r>
              <a:rPr lang="el-GR" sz="2200" dirty="0" smtClean="0">
                <a:cs typeface="Calibri"/>
              </a:rPr>
              <a:t>ϒ</a:t>
            </a:r>
            <a:r>
              <a:rPr lang="en-US" sz="2200" dirty="0" smtClean="0"/>
              <a:t>) subunits are required for barbiturate action</a:t>
            </a:r>
          </a:p>
          <a:p>
            <a:pPr eaLnBrk="1" fontAlgn="auto" hangingPunct="1">
              <a:spcAft>
                <a:spcPts val="0"/>
              </a:spcAft>
              <a:defRPr/>
            </a:pPr>
            <a:r>
              <a:rPr lang="en-US" sz="2200" dirty="0" smtClean="0"/>
              <a:t>Narrow therapeutic index</a:t>
            </a:r>
          </a:p>
          <a:p>
            <a:pPr eaLnBrk="1" fontAlgn="auto" hangingPunct="1">
              <a:spcAft>
                <a:spcPts val="0"/>
              </a:spcAft>
              <a:defRPr/>
            </a:pPr>
            <a:r>
              <a:rPr lang="en-US" sz="2200" dirty="0" smtClean="0"/>
              <a:t>in small doses, barbiturates increase reactions to painful stimuli. </a:t>
            </a:r>
          </a:p>
          <a:p>
            <a:pPr eaLnBrk="1" fontAlgn="auto" hangingPunct="1">
              <a:spcAft>
                <a:spcPts val="0"/>
              </a:spcAft>
              <a:defRPr/>
            </a:pPr>
            <a:r>
              <a:rPr lang="en-US" sz="2200" dirty="0" smtClean="0"/>
              <a:t>Hence, they cannot be relied on to produce sedation or sleep in the presence of even moderate pain</a:t>
            </a:r>
          </a:p>
          <a:p>
            <a:pPr eaLnBrk="1" fontAlgn="auto" hangingPunct="1">
              <a:spcAft>
                <a:spcPts val="0"/>
              </a:spcAft>
              <a:defRPr/>
            </a:pPr>
            <a:r>
              <a:rPr lang="en-US" sz="2200" dirty="0" smtClean="0"/>
              <a:t>Barbiturates can open ion channel all by themselves at higher levels</a:t>
            </a:r>
          </a:p>
          <a:p>
            <a:pPr eaLnBrk="1" fontAlgn="auto" hangingPunct="1">
              <a:spcAft>
                <a:spcPts val="0"/>
              </a:spcAft>
              <a:defRPr/>
            </a:pPr>
            <a:endParaRPr lang="en-US" dirty="0" smtClean="0"/>
          </a:p>
        </p:txBody>
      </p:sp>
      <p:sp>
        <p:nvSpPr>
          <p:cNvPr id="4" name="Rettangolo 3"/>
          <p:cNvSpPr/>
          <p:nvPr/>
        </p:nvSpPr>
        <p:spPr>
          <a:xfrm>
            <a:off x="0" y="5685055"/>
            <a:ext cx="9144000" cy="1200329"/>
          </a:xfrm>
          <a:prstGeom prst="rect">
            <a:avLst/>
          </a:prstGeom>
        </p:spPr>
        <p:txBody>
          <a:bodyPr wrap="square">
            <a:spAutoFit/>
          </a:bodyPr>
          <a:lstStyle/>
          <a:p>
            <a:pPr algn="ctr"/>
            <a:r>
              <a:rPr lang="en-US" b="1" dirty="0" smtClean="0">
                <a:solidFill>
                  <a:srgbClr val="C00000"/>
                </a:solidFill>
                <a:latin typeface="+mn-lt"/>
              </a:rPr>
              <a:t>Barbiturates increase the duration of chloride ion channel opening at the GABA</a:t>
            </a:r>
            <a:r>
              <a:rPr lang="en-US" b="1" baseline="-25000" dirty="0" smtClean="0">
                <a:solidFill>
                  <a:srgbClr val="C00000"/>
                </a:solidFill>
                <a:latin typeface="+mn-lt"/>
              </a:rPr>
              <a:t>A</a:t>
            </a:r>
            <a:r>
              <a:rPr lang="en-US" b="1" dirty="0" smtClean="0">
                <a:solidFill>
                  <a:srgbClr val="C00000"/>
                </a:solidFill>
                <a:latin typeface="+mn-lt"/>
              </a:rPr>
              <a:t> receptor, whereas benzodiazepines increase the frequency of the channel opening</a:t>
            </a:r>
            <a:endParaRPr lang="it-IT" b="1" dirty="0">
              <a:solidFill>
                <a:srgbClr val="C00000"/>
              </a:solidFill>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1027" descr="bdz4"/>
          <p:cNvPicPr>
            <a:picLocks noChangeAspect="1" noChangeArrowheads="1"/>
          </p:cNvPicPr>
          <p:nvPr/>
        </p:nvPicPr>
        <p:blipFill>
          <a:blip r:embed="rId3" cstate="print"/>
          <a:srcRect r="4836"/>
          <a:stretch>
            <a:fillRect/>
          </a:stretch>
        </p:blipFill>
        <p:spPr bwMode="auto">
          <a:xfrm>
            <a:off x="2024063" y="0"/>
            <a:ext cx="4491037" cy="6511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ipe(up)">
                                      <p:cBhvr>
                                        <p:cTn id="7" dur="10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600" y="152400"/>
            <a:ext cx="7772400" cy="533400"/>
          </a:xfrm>
        </p:spPr>
        <p:txBody>
          <a:bodyPr/>
          <a:lstStyle/>
          <a:p>
            <a:r>
              <a:rPr lang="en-AU"/>
              <a:t>Dose Equivalents</a:t>
            </a:r>
          </a:p>
        </p:txBody>
      </p:sp>
      <p:graphicFrame>
        <p:nvGraphicFramePr>
          <p:cNvPr id="81069" name="Group 173"/>
          <p:cNvGraphicFramePr>
            <a:graphicFrameLocks noGrp="1"/>
          </p:cNvGraphicFramePr>
          <p:nvPr>
            <p:ph type="tbl" idx="1"/>
          </p:nvPr>
        </p:nvGraphicFramePr>
        <p:xfrm>
          <a:off x="152400" y="762000"/>
          <a:ext cx="8839200" cy="5852160"/>
        </p:xfrm>
        <a:graphic>
          <a:graphicData uri="http://schemas.openxmlformats.org/drawingml/2006/table">
            <a:tbl>
              <a:tblPr/>
              <a:tblGrid>
                <a:gridCol w="1905000"/>
                <a:gridCol w="2057400"/>
                <a:gridCol w="2133600"/>
                <a:gridCol w="2743200"/>
              </a:tblGrid>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Drug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Daily range mg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Equiv 5mg diazepam.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Duration (½ life)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alprazolam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1 –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0.5 - 1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Short/Intermediate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bromazepam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6 –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3 –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Short/Intermediate</a:t>
                      </a:r>
                      <a:endParaRPr kumimoji="0" lang="en-AU"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clobazam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30 –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Intermediate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clonazepam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4 –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Intermediate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diazepam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5 –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Long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flunitrazepam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0.5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1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Intermediate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lorazepam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2 –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Short/Intermediate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nitrazepam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5 –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5 –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Intermediate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oxazepam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45 –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15 –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Short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temazepam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10 –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10 - 20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Short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triazolam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0.125 - 0.25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Short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buspirone*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15 –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Short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zopiclone*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3.75 - 7.5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000" b="0" i="0" u="none" strike="noStrike" cap="none" normalizeH="0" baseline="0" smtClean="0">
                          <a:ln>
                            <a:noFill/>
                          </a:ln>
                          <a:solidFill>
                            <a:schemeClr val="tx1"/>
                          </a:solidFill>
                          <a:effectLst/>
                          <a:latin typeface="Arial" pitchFamily="34" charset="0"/>
                        </a:rPr>
                        <a:t>Short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457200"/>
            <a:ext cx="7772400" cy="762000"/>
          </a:xfrm>
        </p:spPr>
        <p:txBody>
          <a:bodyPr/>
          <a:lstStyle/>
          <a:p>
            <a:r>
              <a:rPr lang="en-AU"/>
              <a:t>Short Acting: 3 - 8 hrs</a:t>
            </a:r>
          </a:p>
        </p:txBody>
      </p:sp>
      <p:sp>
        <p:nvSpPr>
          <p:cNvPr id="88067" name="Rectangle 3"/>
          <p:cNvSpPr>
            <a:spLocks noGrp="1" noChangeArrowheads="1"/>
          </p:cNvSpPr>
          <p:nvPr>
            <p:ph type="body" sz="half" idx="1"/>
          </p:nvPr>
        </p:nvSpPr>
        <p:spPr>
          <a:xfrm>
            <a:off x="685800" y="1600200"/>
            <a:ext cx="3810000" cy="4495800"/>
          </a:xfrm>
        </p:spPr>
        <p:txBody>
          <a:bodyPr/>
          <a:lstStyle/>
          <a:p>
            <a:pPr>
              <a:lnSpc>
                <a:spcPct val="90000"/>
              </a:lnSpc>
            </a:pPr>
            <a:r>
              <a:rPr lang="en-AU" sz="2800"/>
              <a:t>Oxazepam</a:t>
            </a:r>
          </a:p>
          <a:p>
            <a:pPr>
              <a:lnSpc>
                <a:spcPct val="90000"/>
              </a:lnSpc>
            </a:pPr>
            <a:endParaRPr lang="en-AU" sz="2800"/>
          </a:p>
          <a:p>
            <a:pPr>
              <a:lnSpc>
                <a:spcPct val="90000"/>
              </a:lnSpc>
            </a:pPr>
            <a:r>
              <a:rPr lang="en-AU" sz="2800"/>
              <a:t>Temazepam</a:t>
            </a:r>
          </a:p>
          <a:p>
            <a:pPr>
              <a:lnSpc>
                <a:spcPct val="90000"/>
              </a:lnSpc>
            </a:pPr>
            <a:endParaRPr lang="en-AU" sz="2800"/>
          </a:p>
          <a:p>
            <a:pPr>
              <a:lnSpc>
                <a:spcPct val="90000"/>
              </a:lnSpc>
            </a:pPr>
            <a:r>
              <a:rPr lang="en-AU" sz="2800"/>
              <a:t>Triazolam</a:t>
            </a:r>
          </a:p>
          <a:p>
            <a:pPr>
              <a:lnSpc>
                <a:spcPct val="90000"/>
              </a:lnSpc>
            </a:pPr>
            <a:endParaRPr lang="en-AU" sz="2800"/>
          </a:p>
          <a:p>
            <a:pPr>
              <a:lnSpc>
                <a:spcPct val="90000"/>
              </a:lnSpc>
            </a:pPr>
            <a:r>
              <a:rPr lang="en-AU" sz="2800"/>
              <a:t>Buspirone*</a:t>
            </a:r>
          </a:p>
          <a:p>
            <a:pPr>
              <a:lnSpc>
                <a:spcPct val="90000"/>
              </a:lnSpc>
            </a:pPr>
            <a:endParaRPr lang="en-AU" sz="2800"/>
          </a:p>
          <a:p>
            <a:pPr>
              <a:lnSpc>
                <a:spcPct val="90000"/>
              </a:lnSpc>
            </a:pPr>
            <a:r>
              <a:rPr lang="en-AU" sz="2800"/>
              <a:t>Zopiclone*</a:t>
            </a:r>
          </a:p>
        </p:txBody>
      </p:sp>
      <p:pic>
        <p:nvPicPr>
          <p:cNvPr id="88069" name="Picture 5"/>
          <p:cNvPicPr>
            <a:picLocks noGrp="1" noChangeAspect="1" noChangeArrowheads="1"/>
          </p:cNvPicPr>
          <p:nvPr>
            <p:ph type="clipArt" sz="half" idx="2"/>
          </p:nvPr>
        </p:nvPicPr>
        <p:blipFill>
          <a:blip r:embed="rId3" cstate="print"/>
          <a:srcRect/>
          <a:stretch>
            <a:fillRect/>
          </a:stretch>
        </p:blipFill>
        <p:spPr>
          <a:xfrm>
            <a:off x="3733800" y="1524000"/>
            <a:ext cx="4648200" cy="415607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dirty="0" smtClean="0"/>
              <a:t>History</a:t>
            </a:r>
          </a:p>
        </p:txBody>
      </p:sp>
      <p:sp>
        <p:nvSpPr>
          <p:cNvPr id="10243" name="Rectangle 2"/>
          <p:cNvSpPr>
            <a:spLocks noGrp="1" noChangeArrowheads="1"/>
          </p:cNvSpPr>
          <p:nvPr>
            <p:ph type="body" idx="1"/>
          </p:nvPr>
        </p:nvSpPr>
        <p:spPr>
          <a:xfrm>
            <a:off x="457200" y="1600200"/>
            <a:ext cx="8229600" cy="4525963"/>
          </a:xfrm>
        </p:spPr>
        <p:txBody>
          <a:bodyPr/>
          <a:lstStyle/>
          <a:p>
            <a:pPr marL="339725" indent="-339725" eaLnBrk="1" hangingPunct="1">
              <a:lnSpc>
                <a:spcPct val="90000"/>
              </a:lnSpc>
              <a:spcBef>
                <a:spcPts val="600"/>
              </a:spcBef>
              <a:buClr>
                <a:srgbClr val="FFFFFF"/>
              </a:buClr>
              <a:buFont typeface="Arial" pitchFamily="34" charset="0"/>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IE" sz="2400" dirty="0" smtClean="0"/>
              <a:t>1903	Barbiturates </a:t>
            </a:r>
          </a:p>
          <a:p>
            <a:pPr marL="339725" indent="-339725" eaLnBrk="1" hangingPunct="1">
              <a:lnSpc>
                <a:spcPct val="90000"/>
              </a:lnSpc>
              <a:spcBef>
                <a:spcPts val="600"/>
              </a:spcBef>
              <a:buClr>
                <a:srgbClr val="FFFFFF"/>
              </a:buClr>
              <a:buFont typeface="Arial" pitchFamily="34" charset="0"/>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IE" sz="2400" dirty="0" smtClean="0"/>
              <a:t>1957	</a:t>
            </a:r>
            <a:r>
              <a:rPr lang="en-IE" sz="2400" dirty="0" err="1" smtClean="0"/>
              <a:t>Chlordiazepoxide</a:t>
            </a:r>
            <a:r>
              <a:rPr lang="en-IE" sz="2400" dirty="0" smtClean="0"/>
              <a:t> synthesized</a:t>
            </a:r>
          </a:p>
          <a:p>
            <a:pPr marL="339725" indent="-339725" eaLnBrk="1" hangingPunct="1">
              <a:lnSpc>
                <a:spcPct val="90000"/>
              </a:lnSpc>
              <a:spcBef>
                <a:spcPts val="600"/>
              </a:spcBef>
              <a:buClr>
                <a:srgbClr val="FFFFFF"/>
              </a:buClr>
              <a:buFont typeface="Arial" pitchFamily="34" charset="0"/>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IE" sz="2400" dirty="0" smtClean="0"/>
              <a:t>1960	Marketed as Librium</a:t>
            </a:r>
          </a:p>
          <a:p>
            <a:pPr marL="339725" indent="-339725" eaLnBrk="1" hangingPunct="1">
              <a:lnSpc>
                <a:spcPct val="90000"/>
              </a:lnSpc>
              <a:spcBef>
                <a:spcPts val="600"/>
              </a:spcBef>
              <a:buClr>
                <a:srgbClr val="FFFFFF"/>
              </a:buClr>
              <a:buFont typeface="Arial" pitchFamily="34" charset="0"/>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IE" sz="2400" dirty="0" smtClean="0"/>
              <a:t>1959	Diazepam synthesized</a:t>
            </a:r>
          </a:p>
          <a:p>
            <a:pPr marL="339725" indent="-339725" eaLnBrk="1" hangingPunct="1">
              <a:lnSpc>
                <a:spcPct val="90000"/>
              </a:lnSpc>
              <a:spcBef>
                <a:spcPts val="600"/>
              </a:spcBef>
              <a:buClr>
                <a:srgbClr val="FFFFFF"/>
              </a:buClr>
              <a:buFont typeface="Arial" pitchFamily="34" charset="0"/>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IE" sz="2400" dirty="0" smtClean="0"/>
              <a:t>1963	</a:t>
            </a:r>
            <a:r>
              <a:rPr lang="en-IE" sz="2400" dirty="0" err="1" smtClean="0"/>
              <a:t>Valium</a:t>
            </a:r>
            <a:r>
              <a:rPr lang="en-IE" sz="2400" dirty="0" smtClean="0"/>
              <a:t> launched</a:t>
            </a:r>
          </a:p>
          <a:p>
            <a:pPr marL="339725" indent="-339725" eaLnBrk="1" hangingPunct="1">
              <a:lnSpc>
                <a:spcPct val="90000"/>
              </a:lnSpc>
              <a:spcBef>
                <a:spcPts val="600"/>
              </a:spcBef>
              <a:buClr>
                <a:srgbClr val="FFFFFF"/>
              </a:buClr>
              <a:buFont typeface="Arial" pitchFamily="34" charset="0"/>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IE" sz="2400" dirty="0" smtClean="0"/>
              <a:t>1978	</a:t>
            </a:r>
            <a:r>
              <a:rPr lang="en-IE" sz="2400" dirty="0" err="1" smtClean="0"/>
              <a:t>Valium</a:t>
            </a:r>
            <a:r>
              <a:rPr lang="en-IE" sz="2400" dirty="0" smtClean="0"/>
              <a:t> – most widely prescribed drug 			in the world</a:t>
            </a:r>
          </a:p>
          <a:p>
            <a:pPr marL="339725" indent="-339725" eaLnBrk="1" hangingPunct="1">
              <a:lnSpc>
                <a:spcPct val="90000"/>
              </a:lnSpc>
              <a:spcBef>
                <a:spcPts val="600"/>
              </a:spcBef>
              <a:buClr>
                <a:srgbClr val="FFFFFF"/>
              </a:buClr>
              <a:buFont typeface="Arial" pitchFamily="34" charset="0"/>
              <a:buChar char="•"/>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IE" sz="2400" dirty="0" smtClean="0"/>
              <a:t>1980	Risk of dependence realised</a:t>
            </a:r>
          </a:p>
          <a:p>
            <a:pPr marL="339725" indent="-339725" eaLnBrk="1" hangingPunct="1">
              <a:lnSpc>
                <a:spcPct val="90000"/>
              </a:lnSpc>
              <a:spcBef>
                <a:spcPts val="600"/>
              </a:spcBef>
              <a:buClrTx/>
              <a:buSzTx/>
              <a:buFontTx/>
              <a:buNone/>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endParaRPr lang="en-IE" sz="2400" dirty="0" smtClean="0"/>
          </a:p>
          <a:p>
            <a:pPr marL="339725" indent="-339725" eaLnBrk="1" hangingPunct="1">
              <a:lnSpc>
                <a:spcPct val="90000"/>
              </a:lnSpc>
              <a:spcBef>
                <a:spcPts val="600"/>
              </a:spcBef>
              <a:buClrTx/>
              <a:buSzTx/>
              <a:buFontTx/>
              <a:buNone/>
              <a:tabLst>
                <a:tab pos="908050" algn="l"/>
                <a:tab pos="1822450" algn="l"/>
                <a:tab pos="2736850" algn="l"/>
                <a:tab pos="3651250" algn="l"/>
                <a:tab pos="4565650" algn="l"/>
                <a:tab pos="5480050" algn="l"/>
                <a:tab pos="6394450" algn="l"/>
                <a:tab pos="7308850" algn="l"/>
                <a:tab pos="8223250" algn="l"/>
                <a:tab pos="9137650" algn="l"/>
                <a:tab pos="10052050" algn="l"/>
                <a:tab pos="10329863" algn="l"/>
                <a:tab pos="10779125" algn="l"/>
              </a:tabLst>
            </a:pPr>
            <a:r>
              <a:rPr lang="en-IE" sz="2400" dirty="0" smtClean="0"/>
              <a:t>	Current average time from synthesis to commercial availability is 14 years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gn="l"/>
            <a:r>
              <a:rPr lang="en-AU"/>
              <a:t>Intermediate Acting: 10 - 20 hours </a:t>
            </a:r>
          </a:p>
        </p:txBody>
      </p:sp>
      <p:sp>
        <p:nvSpPr>
          <p:cNvPr id="86019" name="Rectangle 3"/>
          <p:cNvSpPr>
            <a:spLocks noGrp="1" noChangeArrowheads="1"/>
          </p:cNvSpPr>
          <p:nvPr>
            <p:ph type="body" sz="half" idx="1"/>
          </p:nvPr>
        </p:nvSpPr>
        <p:spPr>
          <a:xfrm>
            <a:off x="609600" y="2133600"/>
            <a:ext cx="3810000" cy="4114800"/>
          </a:xfrm>
        </p:spPr>
        <p:txBody>
          <a:bodyPr/>
          <a:lstStyle/>
          <a:p>
            <a:r>
              <a:rPr lang="en-AU" sz="2800"/>
              <a:t>Alprazolam</a:t>
            </a:r>
          </a:p>
          <a:p>
            <a:r>
              <a:rPr lang="en-AU" sz="2800"/>
              <a:t>Bromazepam</a:t>
            </a:r>
          </a:p>
          <a:p>
            <a:r>
              <a:rPr lang="en-AU" sz="2800"/>
              <a:t>Clobazam</a:t>
            </a:r>
          </a:p>
          <a:p>
            <a:r>
              <a:rPr lang="en-AU" sz="2800"/>
              <a:t>Clonazepam</a:t>
            </a:r>
          </a:p>
          <a:p>
            <a:r>
              <a:rPr lang="en-AU" sz="2800"/>
              <a:t>Flunitrazepam</a:t>
            </a:r>
          </a:p>
          <a:p>
            <a:r>
              <a:rPr lang="en-AU" sz="2800"/>
              <a:t>Lorazepam</a:t>
            </a:r>
          </a:p>
          <a:p>
            <a:r>
              <a:rPr lang="en-AU" sz="2800"/>
              <a:t>Nitrazepam</a:t>
            </a:r>
          </a:p>
        </p:txBody>
      </p:sp>
      <p:pic>
        <p:nvPicPr>
          <p:cNvPr id="86021" name="Picture 5"/>
          <p:cNvPicPr>
            <a:picLocks noGrp="1" noChangeAspect="1" noChangeArrowheads="1"/>
          </p:cNvPicPr>
          <p:nvPr>
            <p:ph type="clipArt" sz="half" idx="2"/>
          </p:nvPr>
        </p:nvPicPr>
        <p:blipFill>
          <a:blip r:embed="rId2" cstate="print"/>
          <a:srcRect/>
          <a:stretch>
            <a:fillRect/>
          </a:stretch>
        </p:blipFill>
        <p:spPr>
          <a:xfrm>
            <a:off x="4572000" y="1676400"/>
            <a:ext cx="3810000" cy="44196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AU"/>
              <a:t>Long Acting 1- 3 days: Diazepam</a:t>
            </a:r>
          </a:p>
        </p:txBody>
      </p:sp>
      <p:pic>
        <p:nvPicPr>
          <p:cNvPr id="83975" name="Picture 7"/>
          <p:cNvPicPr>
            <a:picLocks noGrp="1" noChangeAspect="1" noChangeArrowheads="1"/>
          </p:cNvPicPr>
          <p:nvPr>
            <p:ph type="body" idx="1"/>
          </p:nvPr>
        </p:nvPicPr>
        <p:blipFill>
          <a:blip r:embed="rId2" cstate="print"/>
          <a:srcRect/>
          <a:stretch>
            <a:fillRect/>
          </a:stretch>
        </p:blipFill>
        <p:spPr>
          <a:xfrm>
            <a:off x="1828800" y="1981200"/>
            <a:ext cx="5486400" cy="4114800"/>
          </a:xfrm>
          <a:noFill/>
          <a:ln/>
        </p:spPr>
      </p:pic>
      <p:sp>
        <p:nvSpPr>
          <p:cNvPr id="83976" name="Rectangle 8"/>
          <p:cNvSpPr>
            <a:spLocks noChangeArrowheads="1"/>
          </p:cNvSpPr>
          <p:nvPr/>
        </p:nvSpPr>
        <p:spPr bwMode="auto">
          <a:xfrm>
            <a:off x="2133600" y="4038600"/>
            <a:ext cx="557213" cy="762000"/>
          </a:xfrm>
          <a:prstGeom prst="rect">
            <a:avLst/>
          </a:prstGeom>
          <a:noFill/>
          <a:ln w="12700">
            <a:noFill/>
            <a:miter lim="800000"/>
            <a:headEnd/>
            <a:tailEnd/>
          </a:ln>
          <a:effectLst/>
        </p:spPr>
        <p:txBody>
          <a:bodyPr wrap="none">
            <a:spAutoFit/>
          </a:bodyPr>
          <a:lstStyle/>
          <a:p>
            <a:r>
              <a:rPr lang="en-AU" sz="4400" b="1" dirty="0">
                <a:solidFill>
                  <a:srgbClr val="FF0000"/>
                </a:solidFill>
                <a:latin typeface="Arial" pitchFamily="34" charset="0"/>
              </a:rPr>
              <a:t>X</a:t>
            </a:r>
          </a:p>
        </p:txBody>
      </p:sp>
      <p:sp>
        <p:nvSpPr>
          <p:cNvPr id="83977" name="Rectangle 9"/>
          <p:cNvSpPr>
            <a:spLocks noChangeArrowheads="1"/>
          </p:cNvSpPr>
          <p:nvPr/>
        </p:nvSpPr>
        <p:spPr bwMode="auto">
          <a:xfrm>
            <a:off x="2819400" y="4038600"/>
            <a:ext cx="557213" cy="762000"/>
          </a:xfrm>
          <a:prstGeom prst="rect">
            <a:avLst/>
          </a:prstGeom>
          <a:noFill/>
          <a:ln w="12700">
            <a:noFill/>
            <a:miter lim="800000"/>
            <a:headEnd/>
            <a:tailEnd/>
          </a:ln>
          <a:effectLst/>
        </p:spPr>
        <p:txBody>
          <a:bodyPr wrap="none">
            <a:spAutoFit/>
          </a:bodyPr>
          <a:lstStyle/>
          <a:p>
            <a:r>
              <a:rPr lang="en-AU" sz="4400" b="1" dirty="0">
                <a:solidFill>
                  <a:srgbClr val="FF0000"/>
                </a:solidFill>
                <a:latin typeface="Arial" pitchFamily="34" charset="0"/>
              </a:rPr>
              <a:t>X</a:t>
            </a:r>
          </a:p>
        </p:txBody>
      </p:sp>
      <p:sp>
        <p:nvSpPr>
          <p:cNvPr id="83978" name="Rectangle 10"/>
          <p:cNvSpPr>
            <a:spLocks noChangeArrowheads="1"/>
          </p:cNvSpPr>
          <p:nvPr/>
        </p:nvSpPr>
        <p:spPr bwMode="auto">
          <a:xfrm>
            <a:off x="3581400" y="4038600"/>
            <a:ext cx="557213" cy="762000"/>
          </a:xfrm>
          <a:prstGeom prst="rect">
            <a:avLst/>
          </a:prstGeom>
          <a:noFill/>
          <a:ln w="12700">
            <a:noFill/>
            <a:miter lim="800000"/>
            <a:headEnd/>
            <a:tailEnd/>
          </a:ln>
          <a:effectLst/>
        </p:spPr>
        <p:txBody>
          <a:bodyPr wrap="none">
            <a:spAutoFit/>
          </a:bodyPr>
          <a:lstStyle/>
          <a:p>
            <a:r>
              <a:rPr lang="en-AU" sz="4400" b="1">
                <a:solidFill>
                  <a:srgbClr val="FF0000"/>
                </a:solidFill>
                <a:latin typeface="Arial" pitchFamily="34" charset="0"/>
              </a:rPr>
              <a:t>X</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200400" y="1916832"/>
            <a:ext cx="5638800" cy="5181600"/>
          </a:xfrm>
        </p:spPr>
        <p:txBody>
          <a:bodyPr/>
          <a:lstStyle/>
          <a:p>
            <a:pPr eaLnBrk="1" hangingPunct="1"/>
            <a:r>
              <a:rPr lang="en-US" sz="4000" dirty="0" smtClean="0">
                <a:solidFill>
                  <a:srgbClr val="002060"/>
                </a:solidFill>
              </a:rPr>
              <a:t> </a:t>
            </a:r>
            <a:r>
              <a:rPr lang="en-US" dirty="0" smtClean="0">
                <a:solidFill>
                  <a:srgbClr val="002060"/>
                </a:solidFill>
              </a:rPr>
              <a:t>Mostly oral, some available </a:t>
            </a:r>
            <a:r>
              <a:rPr lang="en-US" dirty="0" err="1" smtClean="0">
                <a:solidFill>
                  <a:srgbClr val="002060"/>
                </a:solidFill>
              </a:rPr>
              <a:t>parenterally</a:t>
            </a:r>
            <a:r>
              <a:rPr lang="en-US" dirty="0" smtClean="0">
                <a:solidFill>
                  <a:srgbClr val="002060"/>
                </a:solidFill>
              </a:rPr>
              <a:t> </a:t>
            </a:r>
          </a:p>
          <a:p>
            <a:pPr eaLnBrk="1" hangingPunct="1"/>
            <a:r>
              <a:rPr lang="en-US" sz="2900" dirty="0" smtClean="0">
                <a:solidFill>
                  <a:srgbClr val="002060"/>
                </a:solidFill>
              </a:rPr>
              <a:t>Peak plasma concentrations are achieved in about one hour</a:t>
            </a:r>
          </a:p>
          <a:p>
            <a:pPr eaLnBrk="1" hangingPunct="1"/>
            <a:endParaRPr lang="en-US" sz="800" dirty="0" smtClean="0">
              <a:solidFill>
                <a:srgbClr val="002060"/>
              </a:solidFill>
            </a:endParaRPr>
          </a:p>
          <a:p>
            <a:pPr eaLnBrk="1" hangingPunct="1"/>
            <a:r>
              <a:rPr lang="en-US" dirty="0" smtClean="0">
                <a:solidFill>
                  <a:srgbClr val="002060"/>
                </a:solidFill>
              </a:rPr>
              <a:t>Metabolized in liver</a:t>
            </a:r>
          </a:p>
          <a:p>
            <a:pPr eaLnBrk="1" hangingPunct="1">
              <a:buNone/>
            </a:pPr>
            <a:endParaRPr lang="en-US" dirty="0" smtClean="0">
              <a:solidFill>
                <a:srgbClr val="002060"/>
              </a:solidFill>
            </a:endParaRPr>
          </a:p>
          <a:p>
            <a:pPr eaLnBrk="1" hangingPunct="1"/>
            <a:endParaRPr lang="en-US" sz="800" dirty="0" smtClean="0">
              <a:solidFill>
                <a:srgbClr val="002060"/>
              </a:solidFill>
            </a:endParaRPr>
          </a:p>
          <a:p>
            <a:pPr eaLnBrk="1" hangingPunct="1"/>
            <a:r>
              <a:rPr lang="en-US" sz="3600" dirty="0" smtClean="0">
                <a:solidFill>
                  <a:srgbClr val="002060"/>
                </a:solidFill>
              </a:rPr>
              <a:t>Through urine</a:t>
            </a:r>
          </a:p>
        </p:txBody>
      </p:sp>
      <p:sp>
        <p:nvSpPr>
          <p:cNvPr id="139268" name="Rectangle 4"/>
          <p:cNvSpPr>
            <a:spLocks noChangeArrowheads="1"/>
          </p:cNvSpPr>
          <p:nvPr/>
        </p:nvSpPr>
        <p:spPr bwMode="auto">
          <a:xfrm>
            <a:off x="304800" y="197768"/>
            <a:ext cx="8229600" cy="1143000"/>
          </a:xfrm>
          <a:prstGeom prst="rect">
            <a:avLst/>
          </a:prstGeom>
          <a:noFill/>
          <a:ln w="9525">
            <a:noFill/>
            <a:miter lim="800000"/>
            <a:headEnd/>
            <a:tailEnd/>
          </a:ln>
          <a:effectLst/>
        </p:spPr>
        <p:txBody>
          <a:bodyPr anchor="ctr"/>
          <a:lstStyle/>
          <a:p>
            <a:pPr>
              <a:defRPr/>
            </a:pPr>
            <a:r>
              <a:rPr lang="en-US" sz="4400" b="1" dirty="0">
                <a:solidFill>
                  <a:srgbClr val="CC66FF"/>
                </a:solidFill>
                <a:effectLst>
                  <a:outerShdw blurRad="38100" dist="38100" dir="2700000" algn="tl">
                    <a:srgbClr val="000000"/>
                  </a:outerShdw>
                </a:effectLst>
                <a:latin typeface="Times New Roman" charset="0"/>
              </a:rPr>
              <a:t>Pharmacokinetics</a:t>
            </a:r>
          </a:p>
        </p:txBody>
      </p:sp>
      <p:sp>
        <p:nvSpPr>
          <p:cNvPr id="139269" name="Rectangle 5"/>
          <p:cNvSpPr>
            <a:spLocks noChangeArrowheads="1"/>
          </p:cNvSpPr>
          <p:nvPr/>
        </p:nvSpPr>
        <p:spPr bwMode="auto">
          <a:xfrm>
            <a:off x="0" y="2057400"/>
            <a:ext cx="3276600" cy="45339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Font typeface="Wingdings" pitchFamily="2" charset="2"/>
              <a:buBlip>
                <a:blip r:embed="rId3"/>
              </a:buBlip>
              <a:defRPr/>
            </a:pPr>
            <a:r>
              <a:rPr lang="en-US" sz="3600">
                <a:solidFill>
                  <a:srgbClr val="FF0000"/>
                </a:solidFill>
                <a:effectLst>
                  <a:outerShdw blurRad="38100" dist="38100" dir="2700000" algn="tl">
                    <a:srgbClr val="000000"/>
                  </a:outerShdw>
                </a:effectLst>
                <a:latin typeface="Times New Roman" charset="0"/>
              </a:rPr>
              <a:t>Absorption</a:t>
            </a:r>
          </a:p>
          <a:p>
            <a:pPr marL="342900" indent="-342900">
              <a:lnSpc>
                <a:spcPct val="90000"/>
              </a:lnSpc>
              <a:spcBef>
                <a:spcPct val="20000"/>
              </a:spcBef>
              <a:buClr>
                <a:schemeClr val="hlink"/>
              </a:buClr>
              <a:buFont typeface="Wingdings" pitchFamily="2" charset="2"/>
              <a:buBlip>
                <a:blip r:embed="rId3"/>
              </a:buBlip>
              <a:defRPr/>
            </a:pPr>
            <a:endParaRPr lang="en-US" sz="3400">
              <a:solidFill>
                <a:srgbClr val="FF0000"/>
              </a:solidFill>
              <a:effectLst>
                <a:outerShdw blurRad="38100" dist="38100" dir="2700000" algn="tl">
                  <a:srgbClr val="000000"/>
                </a:outerShdw>
              </a:effectLst>
              <a:latin typeface="Times New Roman" charset="0"/>
            </a:endParaRPr>
          </a:p>
          <a:p>
            <a:pPr marL="342900" indent="-342900">
              <a:lnSpc>
                <a:spcPct val="90000"/>
              </a:lnSpc>
              <a:spcBef>
                <a:spcPct val="20000"/>
              </a:spcBef>
              <a:buClr>
                <a:schemeClr val="hlink"/>
              </a:buClr>
              <a:buFont typeface="Wingdings" pitchFamily="2" charset="2"/>
              <a:buBlip>
                <a:blip r:embed="rId3"/>
              </a:buBlip>
              <a:defRPr/>
            </a:pPr>
            <a:r>
              <a:rPr lang="en-US" sz="3600">
                <a:solidFill>
                  <a:srgbClr val="FF0000"/>
                </a:solidFill>
                <a:effectLst>
                  <a:outerShdw blurRad="38100" dist="38100" dir="2700000" algn="tl">
                    <a:srgbClr val="000000"/>
                  </a:outerShdw>
                </a:effectLst>
                <a:latin typeface="Times New Roman" charset="0"/>
              </a:rPr>
              <a:t>Distribution</a:t>
            </a:r>
          </a:p>
          <a:p>
            <a:pPr marL="342900" indent="-342900">
              <a:lnSpc>
                <a:spcPct val="90000"/>
              </a:lnSpc>
              <a:spcBef>
                <a:spcPct val="20000"/>
              </a:spcBef>
              <a:buClr>
                <a:schemeClr val="hlink"/>
              </a:buClr>
              <a:buFont typeface="Wingdings" pitchFamily="2" charset="2"/>
              <a:buBlip>
                <a:blip r:embed="rId3"/>
              </a:buBlip>
              <a:defRPr/>
            </a:pPr>
            <a:endParaRPr lang="en-US" sz="3400">
              <a:solidFill>
                <a:srgbClr val="FF0000"/>
              </a:solidFill>
              <a:effectLst>
                <a:outerShdw blurRad="38100" dist="38100" dir="2700000" algn="tl">
                  <a:srgbClr val="000000"/>
                </a:outerShdw>
              </a:effectLst>
              <a:latin typeface="Times New Roman" charset="0"/>
            </a:endParaRPr>
          </a:p>
          <a:p>
            <a:pPr marL="342900" indent="-342900">
              <a:lnSpc>
                <a:spcPct val="90000"/>
              </a:lnSpc>
              <a:spcBef>
                <a:spcPct val="20000"/>
              </a:spcBef>
              <a:buClr>
                <a:schemeClr val="hlink"/>
              </a:buClr>
              <a:buFont typeface="Wingdings" pitchFamily="2" charset="2"/>
              <a:buBlip>
                <a:blip r:embed="rId3"/>
              </a:buBlip>
              <a:defRPr/>
            </a:pPr>
            <a:r>
              <a:rPr lang="en-US" sz="3600">
                <a:solidFill>
                  <a:srgbClr val="FF0000"/>
                </a:solidFill>
                <a:effectLst>
                  <a:outerShdw blurRad="38100" dist="38100" dir="2700000" algn="tl">
                    <a:srgbClr val="000000"/>
                  </a:outerShdw>
                </a:effectLst>
                <a:latin typeface="Times New Roman" charset="0"/>
              </a:rPr>
              <a:t>Metabolism</a:t>
            </a:r>
          </a:p>
          <a:p>
            <a:pPr marL="342900" indent="-342900">
              <a:lnSpc>
                <a:spcPct val="90000"/>
              </a:lnSpc>
              <a:spcBef>
                <a:spcPct val="20000"/>
              </a:spcBef>
              <a:buClr>
                <a:schemeClr val="hlink"/>
              </a:buClr>
              <a:buFont typeface="Wingdings" pitchFamily="2" charset="2"/>
              <a:buBlip>
                <a:blip r:embed="rId3"/>
              </a:buBlip>
              <a:defRPr/>
            </a:pPr>
            <a:endParaRPr lang="en-US" sz="3600">
              <a:solidFill>
                <a:srgbClr val="FF0000"/>
              </a:solidFill>
              <a:effectLst>
                <a:outerShdw blurRad="38100" dist="38100" dir="2700000" algn="tl">
                  <a:srgbClr val="000000"/>
                </a:outerShdw>
              </a:effectLst>
              <a:latin typeface="Times New Roman" charset="0"/>
            </a:endParaRPr>
          </a:p>
          <a:p>
            <a:pPr marL="342900" indent="-342900">
              <a:lnSpc>
                <a:spcPct val="90000"/>
              </a:lnSpc>
              <a:spcBef>
                <a:spcPct val="20000"/>
              </a:spcBef>
              <a:buClr>
                <a:schemeClr val="hlink"/>
              </a:buClr>
              <a:buFont typeface="Wingdings" pitchFamily="2" charset="2"/>
              <a:buBlip>
                <a:blip r:embed="rId3"/>
              </a:buBlip>
              <a:defRPr/>
            </a:pPr>
            <a:r>
              <a:rPr lang="en-US" sz="3600">
                <a:solidFill>
                  <a:srgbClr val="FF0000"/>
                </a:solidFill>
                <a:effectLst>
                  <a:outerShdw blurRad="38100" dist="38100" dir="2700000" algn="tl">
                    <a:srgbClr val="000000"/>
                  </a:outerShdw>
                </a:effectLst>
                <a:latin typeface="Times New Roman" charset="0"/>
              </a:rPr>
              <a:t>Elimination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60648"/>
            <a:ext cx="7772400" cy="1143000"/>
          </a:xfrm>
        </p:spPr>
        <p:txBody>
          <a:bodyPr/>
          <a:lstStyle/>
          <a:p>
            <a:pPr eaLnBrk="1" hangingPunct="1"/>
            <a:r>
              <a:rPr lang="en-US" dirty="0" smtClean="0"/>
              <a:t>Pharmacokinetics</a:t>
            </a:r>
          </a:p>
        </p:txBody>
      </p:sp>
      <p:sp>
        <p:nvSpPr>
          <p:cNvPr id="18435" name="Rectangle 3"/>
          <p:cNvSpPr>
            <a:spLocks noGrp="1" noChangeArrowheads="1"/>
          </p:cNvSpPr>
          <p:nvPr>
            <p:ph type="body" idx="1"/>
          </p:nvPr>
        </p:nvSpPr>
        <p:spPr>
          <a:xfrm>
            <a:off x="685800" y="1690464"/>
            <a:ext cx="7772400" cy="4114800"/>
          </a:xfrm>
        </p:spPr>
        <p:txBody>
          <a:bodyPr/>
          <a:lstStyle/>
          <a:p>
            <a:pPr eaLnBrk="1" hangingPunct="1">
              <a:lnSpc>
                <a:spcPct val="90000"/>
              </a:lnSpc>
              <a:buNone/>
            </a:pPr>
            <a:endParaRPr lang="en-US" sz="2400" dirty="0" smtClean="0">
              <a:cs typeface="Times New Roman" pitchFamily="18" charset="0"/>
            </a:endParaRPr>
          </a:p>
          <a:p>
            <a:pPr eaLnBrk="1" hangingPunct="1">
              <a:lnSpc>
                <a:spcPct val="90000"/>
              </a:lnSpc>
              <a:buNone/>
            </a:pPr>
            <a:r>
              <a:rPr lang="en-US" sz="2400" dirty="0" smtClean="0">
                <a:latin typeface="Symbol" pitchFamily="18" charset="2"/>
                <a:cs typeface="Times New Roman" pitchFamily="18" charset="0"/>
              </a:rPr>
              <a:t>·</a:t>
            </a:r>
            <a:r>
              <a:rPr lang="en-US" sz="2400" dirty="0" smtClean="0">
                <a:cs typeface="Times New Roman" pitchFamily="18" charset="0"/>
              </a:rPr>
              <a:t>        Rapidly absorbed in the GI tract following oral administration (75% reaches plasma)</a:t>
            </a:r>
          </a:p>
          <a:p>
            <a:pPr eaLnBrk="1" hangingPunct="1">
              <a:lnSpc>
                <a:spcPct val="90000"/>
              </a:lnSpc>
              <a:buNone/>
            </a:pPr>
            <a:r>
              <a:rPr lang="en-US" sz="2400" dirty="0" smtClean="0">
                <a:latin typeface="Symbol" pitchFamily="18" charset="2"/>
                <a:cs typeface="Times New Roman" pitchFamily="18" charset="0"/>
              </a:rPr>
              <a:t>·</a:t>
            </a:r>
            <a:r>
              <a:rPr lang="en-US" sz="2400" dirty="0" smtClean="0">
                <a:cs typeface="Times New Roman" pitchFamily="18" charset="0"/>
              </a:rPr>
              <a:t>        Only approx. 20% is metabolized in first-pass metabolism</a:t>
            </a:r>
          </a:p>
          <a:p>
            <a:pPr eaLnBrk="1" hangingPunct="1">
              <a:lnSpc>
                <a:spcPct val="90000"/>
              </a:lnSpc>
            </a:pPr>
            <a:r>
              <a:rPr lang="en-US" sz="2400" dirty="0" smtClean="0">
                <a:latin typeface="Courier New" pitchFamily="49" charset="0"/>
                <a:cs typeface="Courier New" pitchFamily="49" charset="0"/>
              </a:rPr>
              <a:t> </a:t>
            </a:r>
            <a:r>
              <a:rPr lang="en-US" sz="2400" dirty="0" smtClean="0">
                <a:cs typeface="Times New Roman" pitchFamily="18" charset="0"/>
              </a:rPr>
              <a:t> Metabolized in the liver and excreted by the kidney’s</a:t>
            </a:r>
          </a:p>
          <a:p>
            <a:pPr eaLnBrk="1" hangingPunct="1">
              <a:lnSpc>
                <a:spcPct val="90000"/>
              </a:lnSpc>
              <a:buNone/>
            </a:pPr>
            <a:r>
              <a:rPr lang="en-US" sz="2400" dirty="0" smtClean="0">
                <a:latin typeface="Symbol" pitchFamily="18" charset="2"/>
                <a:cs typeface="Times New Roman" pitchFamily="18" charset="0"/>
              </a:rPr>
              <a:t>·</a:t>
            </a:r>
            <a:r>
              <a:rPr lang="en-US" sz="2400" dirty="0" smtClean="0">
                <a:cs typeface="Times New Roman" pitchFamily="18" charset="0"/>
              </a:rPr>
              <a:t>        Peak plasma levels reached in approx. 1 hour</a:t>
            </a:r>
          </a:p>
          <a:p>
            <a:pPr eaLnBrk="1" hangingPunct="1">
              <a:lnSpc>
                <a:spcPct val="90000"/>
              </a:lnSpc>
              <a:buFontTx/>
              <a:buNone/>
            </a:pPr>
            <a:r>
              <a:rPr lang="en-US" sz="1800" dirty="0" smtClean="0">
                <a:cs typeface="Times New Roman" pitchFamily="18"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Absorbtion distribution, Metabolism and Excretion</a:t>
            </a:r>
            <a:br>
              <a:rPr lang="en-US"/>
            </a:br>
            <a:endParaRPr lang="en-US"/>
          </a:p>
        </p:txBody>
      </p:sp>
      <p:sp>
        <p:nvSpPr>
          <p:cNvPr id="13315" name="Rectangle 3"/>
          <p:cNvSpPr>
            <a:spLocks noGrp="1" noChangeArrowheads="1"/>
          </p:cNvSpPr>
          <p:nvPr>
            <p:ph type="body" idx="1"/>
          </p:nvPr>
        </p:nvSpPr>
        <p:spPr>
          <a:xfrm>
            <a:off x="395536" y="1600200"/>
            <a:ext cx="8424936" cy="4114800"/>
          </a:xfrm>
        </p:spPr>
        <p:txBody>
          <a:bodyPr/>
          <a:lstStyle/>
          <a:p>
            <a:pPr>
              <a:lnSpc>
                <a:spcPct val="90000"/>
              </a:lnSpc>
            </a:pPr>
            <a:r>
              <a:rPr lang="en-US" sz="2800" dirty="0">
                <a:cs typeface="Times New Roman" charset="0"/>
              </a:rPr>
              <a:t>Well absorbed when taken orally, with peak plasma concentrations achieved in approx. 1 hour</a:t>
            </a:r>
            <a:r>
              <a:rPr lang="en-US" sz="2800" dirty="0"/>
              <a:t> </a:t>
            </a:r>
          </a:p>
          <a:p>
            <a:pPr>
              <a:lnSpc>
                <a:spcPct val="90000"/>
              </a:lnSpc>
            </a:pPr>
            <a:r>
              <a:rPr lang="en-US" sz="2800" dirty="0">
                <a:cs typeface="Times New Roman" charset="0"/>
              </a:rPr>
              <a:t>Several </a:t>
            </a:r>
            <a:r>
              <a:rPr lang="en-US" sz="2800" dirty="0" err="1">
                <a:cs typeface="Times New Roman" charset="0"/>
              </a:rPr>
              <a:t>benzo’s</a:t>
            </a:r>
            <a:r>
              <a:rPr lang="en-US" sz="2800" dirty="0">
                <a:cs typeface="Times New Roman" charset="0"/>
              </a:rPr>
              <a:t> (diazepam, </a:t>
            </a:r>
            <a:r>
              <a:rPr lang="en-US" sz="2800" dirty="0" err="1">
                <a:cs typeface="Times New Roman" charset="0"/>
              </a:rPr>
              <a:t>chlordiazepoxide</a:t>
            </a:r>
            <a:r>
              <a:rPr lang="en-US" sz="2800" dirty="0">
                <a:cs typeface="Times New Roman" charset="0"/>
              </a:rPr>
              <a:t>, </a:t>
            </a:r>
            <a:r>
              <a:rPr lang="en-US" sz="2800" dirty="0" err="1">
                <a:cs typeface="Times New Roman" charset="0"/>
              </a:rPr>
              <a:t>chlorazepate</a:t>
            </a:r>
            <a:r>
              <a:rPr lang="en-US" sz="2800" dirty="0">
                <a:cs typeface="Times New Roman" charset="0"/>
              </a:rPr>
              <a:t>, </a:t>
            </a:r>
            <a:r>
              <a:rPr lang="en-US" sz="2800" dirty="0" err="1">
                <a:cs typeface="Times New Roman" charset="0"/>
              </a:rPr>
              <a:t>halazepam</a:t>
            </a:r>
            <a:r>
              <a:rPr lang="en-US" sz="2800" dirty="0">
                <a:cs typeface="Times New Roman" charset="0"/>
              </a:rPr>
              <a:t>, </a:t>
            </a:r>
            <a:r>
              <a:rPr lang="en-US" sz="2800" dirty="0" err="1">
                <a:cs typeface="Times New Roman" charset="0"/>
              </a:rPr>
              <a:t>prazepam</a:t>
            </a:r>
            <a:r>
              <a:rPr lang="en-US" sz="2800" dirty="0">
                <a:cs typeface="Times New Roman" charset="0"/>
              </a:rPr>
              <a:t>, </a:t>
            </a:r>
            <a:r>
              <a:rPr lang="en-US" sz="2800" dirty="0" err="1">
                <a:cs typeface="Times New Roman" charset="0"/>
              </a:rPr>
              <a:t>chlorazepate</a:t>
            </a:r>
            <a:r>
              <a:rPr lang="en-US" sz="2800" dirty="0">
                <a:cs typeface="Times New Roman" charset="0"/>
              </a:rPr>
              <a:t>) are first </a:t>
            </a:r>
            <a:r>
              <a:rPr lang="en-US" sz="2800" dirty="0" err="1">
                <a:cs typeface="Times New Roman" charset="0"/>
              </a:rPr>
              <a:t>biotransformed</a:t>
            </a:r>
            <a:r>
              <a:rPr lang="en-US" sz="2800" dirty="0">
                <a:cs typeface="Times New Roman" charset="0"/>
              </a:rPr>
              <a:t> to pharmacologically active intermediates</a:t>
            </a:r>
            <a:r>
              <a:rPr lang="en-US" sz="2800" dirty="0"/>
              <a:t> </a:t>
            </a:r>
          </a:p>
          <a:p>
            <a:pPr>
              <a:lnSpc>
                <a:spcPct val="90000"/>
              </a:lnSpc>
            </a:pPr>
            <a:r>
              <a:rPr lang="en-US" sz="2800" dirty="0">
                <a:cs typeface="Times New Roman" charset="0"/>
              </a:rPr>
              <a:t>These intermediates are then degraded and excreted</a:t>
            </a:r>
            <a:r>
              <a:rPr lang="en-US" sz="2800" dirty="0"/>
              <a:t> </a:t>
            </a:r>
          </a:p>
          <a:p>
            <a:pPr>
              <a:lnSpc>
                <a:spcPct val="90000"/>
              </a:lnSpc>
            </a:pPr>
            <a:r>
              <a:rPr lang="en-US" sz="2800" dirty="0" smtClean="0">
                <a:cs typeface="Times New Roman" charset="0"/>
              </a:rPr>
              <a:t>Thus</a:t>
            </a:r>
            <a:r>
              <a:rPr lang="en-US" sz="2800" dirty="0">
                <a:cs typeface="Times New Roman" charset="0"/>
              </a:rPr>
              <a:t>, long-lasting </a:t>
            </a:r>
            <a:r>
              <a:rPr lang="en-US" sz="2800" dirty="0" err="1">
                <a:cs typeface="Times New Roman" charset="0"/>
              </a:rPr>
              <a:t>benzo’s</a:t>
            </a:r>
            <a:r>
              <a:rPr lang="en-US" sz="2800" dirty="0">
                <a:cs typeface="Times New Roman" charset="0"/>
              </a:rPr>
              <a:t> are so b/c they are first degraded to active intermediates, and both the parent drug and the intermediate are long-lasting/acting</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36"/>
          <p:cNvPicPr>
            <a:picLocks noChangeAspect="1" noChangeArrowheads="1"/>
          </p:cNvPicPr>
          <p:nvPr/>
        </p:nvPicPr>
        <p:blipFill>
          <a:blip r:embed="rId3" cstate="print"/>
          <a:srcRect l="5583" t="12195" r="6520" b="14722"/>
          <a:stretch>
            <a:fillRect/>
          </a:stretch>
        </p:blipFill>
        <p:spPr bwMode="auto">
          <a:xfrm>
            <a:off x="250825" y="620713"/>
            <a:ext cx="8569325" cy="53435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16632"/>
            <a:ext cx="7772400" cy="1143000"/>
          </a:xfrm>
        </p:spPr>
        <p:txBody>
          <a:bodyPr/>
          <a:lstStyle/>
          <a:p>
            <a:r>
              <a:rPr lang="en-US" dirty="0"/>
              <a:t>Short Acting and the Elderly</a:t>
            </a:r>
          </a:p>
        </p:txBody>
      </p:sp>
      <p:sp>
        <p:nvSpPr>
          <p:cNvPr id="14339" name="Rectangle 3"/>
          <p:cNvSpPr>
            <a:spLocks noGrp="1" noChangeArrowheads="1"/>
          </p:cNvSpPr>
          <p:nvPr>
            <p:ph type="body" idx="1"/>
          </p:nvPr>
        </p:nvSpPr>
        <p:spPr>
          <a:xfrm>
            <a:off x="685800" y="1196752"/>
            <a:ext cx="7772400" cy="4114800"/>
          </a:xfrm>
        </p:spPr>
        <p:txBody>
          <a:bodyPr/>
          <a:lstStyle/>
          <a:p>
            <a:pPr>
              <a:lnSpc>
                <a:spcPct val="90000"/>
              </a:lnSpc>
            </a:pPr>
            <a:r>
              <a:rPr lang="en-US" dirty="0" smtClean="0">
                <a:cs typeface="Times New Roman" charset="0"/>
              </a:rPr>
              <a:t>Short-lasting </a:t>
            </a:r>
            <a:r>
              <a:rPr lang="en-US" dirty="0" err="1">
                <a:cs typeface="Times New Roman" charset="0"/>
              </a:rPr>
              <a:t>benzo’s</a:t>
            </a:r>
            <a:r>
              <a:rPr lang="en-US" dirty="0">
                <a:cs typeface="Times New Roman" charset="0"/>
              </a:rPr>
              <a:t> are </a:t>
            </a:r>
            <a:r>
              <a:rPr lang="en-US" i="1" dirty="0">
                <a:cs typeface="Times New Roman" charset="0"/>
              </a:rPr>
              <a:t>not</a:t>
            </a:r>
            <a:r>
              <a:rPr lang="en-US" dirty="0">
                <a:cs typeface="Times New Roman" charset="0"/>
              </a:rPr>
              <a:t> converted to active intermediates; they are metabolized directly into inactive products</a:t>
            </a:r>
          </a:p>
          <a:p>
            <a:pPr>
              <a:lnSpc>
                <a:spcPct val="90000"/>
              </a:lnSpc>
            </a:pPr>
            <a:r>
              <a:rPr lang="en-US" dirty="0" smtClean="0">
                <a:cs typeface="Times New Roman" charset="0"/>
              </a:rPr>
              <a:t>The </a:t>
            </a:r>
            <a:r>
              <a:rPr lang="en-US" dirty="0">
                <a:cs typeface="Times New Roman" charset="0"/>
              </a:rPr>
              <a:t>elderly have a reduced ability to metabolize long-acting </a:t>
            </a:r>
            <a:r>
              <a:rPr lang="en-US" dirty="0" err="1">
                <a:cs typeface="Times New Roman" charset="0"/>
              </a:rPr>
              <a:t>benzo’s</a:t>
            </a:r>
            <a:r>
              <a:rPr lang="en-US" dirty="0">
                <a:cs typeface="Times New Roman" charset="0"/>
              </a:rPr>
              <a:t> (and their active metabolites)</a:t>
            </a:r>
          </a:p>
          <a:p>
            <a:pPr>
              <a:lnSpc>
                <a:spcPct val="90000"/>
              </a:lnSpc>
            </a:pPr>
            <a:r>
              <a:rPr lang="en-US" dirty="0">
                <a:cs typeface="Times New Roman" charset="0"/>
              </a:rPr>
              <a:t>Pharmacokinetics are not drastically altered with the short-acting </a:t>
            </a:r>
            <a:r>
              <a:rPr lang="en-US" dirty="0" err="1" smtClean="0">
                <a:cs typeface="Times New Roman" charset="0"/>
              </a:rPr>
              <a:t>benzo’s</a:t>
            </a:r>
            <a:endParaRPr lang="en-US" dirty="0" smtClean="0">
              <a:cs typeface="Times New Roman" charset="0"/>
            </a:endParaRPr>
          </a:p>
          <a:p>
            <a:pPr>
              <a:lnSpc>
                <a:spcPct val="90000"/>
              </a:lnSpc>
            </a:pPr>
            <a:r>
              <a:rPr lang="en-US" dirty="0" smtClean="0">
                <a:cs typeface="Times New Roman" pitchFamily="18" charset="0"/>
              </a:rPr>
              <a:t>Short to intermediate acting BDZ (</a:t>
            </a:r>
            <a:r>
              <a:rPr lang="en-US" dirty="0" err="1" smtClean="0">
                <a:cs typeface="Times New Roman" pitchFamily="18" charset="0"/>
              </a:rPr>
              <a:t>oxazepam</a:t>
            </a:r>
            <a:r>
              <a:rPr lang="en-US" dirty="0" smtClean="0">
                <a:cs typeface="Times New Roman" pitchFamily="18" charset="0"/>
              </a:rPr>
              <a:t> &amp; </a:t>
            </a:r>
            <a:r>
              <a:rPr lang="en-US" dirty="0" err="1" smtClean="0">
                <a:cs typeface="Times New Roman" pitchFamily="18" charset="0"/>
              </a:rPr>
              <a:t>temazepam</a:t>
            </a:r>
            <a:r>
              <a:rPr lang="en-US" dirty="0" smtClean="0">
                <a:cs typeface="Times New Roman" pitchFamily="18" charset="0"/>
              </a:rPr>
              <a:t>) are safer than the other in elderly.</a:t>
            </a:r>
          </a:p>
          <a:p>
            <a:pPr>
              <a:lnSpc>
                <a:spcPct val="90000"/>
              </a:lnSpc>
              <a:buNone/>
            </a:pPr>
            <a:r>
              <a:rPr lang="en-US" dirty="0" smtClean="0">
                <a:cs typeface="Times New Roman" charset="0"/>
              </a:rPr>
              <a:t> </a:t>
            </a:r>
            <a:endParaRPr lang="en-US" dirty="0">
              <a:cs typeface="Times New Roman"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16632"/>
            <a:ext cx="7772400" cy="1143000"/>
          </a:xfrm>
        </p:spPr>
        <p:txBody>
          <a:bodyPr/>
          <a:lstStyle/>
          <a:p>
            <a:r>
              <a:rPr lang="en-US" dirty="0"/>
              <a:t>Pharmacological effects</a:t>
            </a:r>
          </a:p>
        </p:txBody>
      </p:sp>
      <p:sp>
        <p:nvSpPr>
          <p:cNvPr id="15363" name="Rectangle 3"/>
          <p:cNvSpPr>
            <a:spLocks noGrp="1" noChangeArrowheads="1"/>
          </p:cNvSpPr>
          <p:nvPr>
            <p:ph type="body" idx="1"/>
          </p:nvPr>
        </p:nvSpPr>
        <p:spPr>
          <a:xfrm>
            <a:off x="685800" y="1340768"/>
            <a:ext cx="7772400" cy="4114800"/>
          </a:xfrm>
        </p:spPr>
        <p:txBody>
          <a:bodyPr/>
          <a:lstStyle/>
          <a:p>
            <a:pPr>
              <a:lnSpc>
                <a:spcPct val="90000"/>
              </a:lnSpc>
            </a:pPr>
            <a:r>
              <a:rPr lang="en-US" sz="2800" dirty="0" smtClean="0">
                <a:cs typeface="Times New Roman" charset="0"/>
              </a:rPr>
              <a:t>Those </a:t>
            </a:r>
            <a:r>
              <a:rPr lang="en-US" sz="2800" dirty="0">
                <a:cs typeface="Times New Roman" charset="0"/>
              </a:rPr>
              <a:t>compounds that bind and enhance the inhibitory actions of GABA are </a:t>
            </a:r>
            <a:r>
              <a:rPr lang="en-US" sz="2800" i="1" dirty="0">
                <a:cs typeface="Times New Roman" charset="0"/>
              </a:rPr>
              <a:t>complete </a:t>
            </a:r>
            <a:r>
              <a:rPr lang="en-US" sz="2800" i="1" dirty="0" smtClean="0">
                <a:cs typeface="Times New Roman" charset="0"/>
              </a:rPr>
              <a:t>agonists:</a:t>
            </a:r>
            <a:endParaRPr lang="en-US" sz="2800" dirty="0">
              <a:cs typeface="Times New Roman" charset="0"/>
            </a:endParaRPr>
          </a:p>
          <a:p>
            <a:pPr>
              <a:lnSpc>
                <a:spcPct val="90000"/>
              </a:lnSpc>
              <a:buNone/>
            </a:pPr>
            <a:r>
              <a:rPr lang="en-US" sz="2800" dirty="0" err="1" smtClean="0">
                <a:solidFill>
                  <a:srgbClr val="C00000"/>
                </a:solidFill>
                <a:cs typeface="Times New Roman" charset="0"/>
              </a:rPr>
              <a:t>Lorazepam</a:t>
            </a:r>
            <a:r>
              <a:rPr lang="en-US" sz="2800" dirty="0">
                <a:solidFill>
                  <a:srgbClr val="C00000"/>
                </a:solidFill>
                <a:cs typeface="Times New Roman" charset="0"/>
              </a:rPr>
              <a:t>, </a:t>
            </a:r>
            <a:r>
              <a:rPr lang="en-US" sz="2800" dirty="0" err="1">
                <a:solidFill>
                  <a:srgbClr val="C00000"/>
                </a:solidFill>
                <a:cs typeface="Times New Roman" charset="0"/>
              </a:rPr>
              <a:t>midazolam</a:t>
            </a:r>
            <a:r>
              <a:rPr lang="en-US" sz="2800" dirty="0">
                <a:solidFill>
                  <a:srgbClr val="C00000"/>
                </a:solidFill>
                <a:cs typeface="Times New Roman" charset="0"/>
              </a:rPr>
              <a:t>, etc</a:t>
            </a:r>
            <a:r>
              <a:rPr lang="en-US" sz="2800" dirty="0">
                <a:cs typeface="Times New Roman" charset="0"/>
              </a:rPr>
              <a:t>.</a:t>
            </a:r>
          </a:p>
          <a:p>
            <a:pPr>
              <a:lnSpc>
                <a:spcPct val="90000"/>
              </a:lnSpc>
            </a:pPr>
            <a:r>
              <a:rPr lang="en-US" sz="2800" dirty="0" smtClean="0">
                <a:cs typeface="Times New Roman" charset="0"/>
              </a:rPr>
              <a:t>Those </a:t>
            </a:r>
            <a:r>
              <a:rPr lang="en-US" sz="2800" dirty="0">
                <a:cs typeface="Times New Roman" charset="0"/>
              </a:rPr>
              <a:t>compounds that bind with “less than complete agonist action” are termed </a:t>
            </a:r>
            <a:r>
              <a:rPr lang="en-US" sz="2800" i="1" dirty="0">
                <a:cs typeface="Times New Roman" charset="0"/>
              </a:rPr>
              <a:t>partial </a:t>
            </a:r>
            <a:r>
              <a:rPr lang="en-US" sz="2800" i="1" dirty="0" smtClean="0">
                <a:cs typeface="Times New Roman" charset="0"/>
              </a:rPr>
              <a:t>agonists</a:t>
            </a:r>
            <a:r>
              <a:rPr lang="en-US" sz="2800" dirty="0" smtClean="0">
                <a:cs typeface="Times New Roman" charset="0"/>
              </a:rPr>
              <a:t>: </a:t>
            </a:r>
            <a:r>
              <a:rPr lang="en-US" sz="2800" dirty="0" err="1" smtClean="0">
                <a:solidFill>
                  <a:srgbClr val="C00000"/>
                </a:solidFill>
                <a:cs typeface="Times New Roman" charset="0"/>
              </a:rPr>
              <a:t>zolpidem</a:t>
            </a:r>
            <a:endParaRPr lang="en-US" sz="2800" dirty="0">
              <a:solidFill>
                <a:srgbClr val="C00000"/>
              </a:solidFill>
              <a:cs typeface="Times New Roman" charset="0"/>
            </a:endParaRPr>
          </a:p>
          <a:p>
            <a:pPr>
              <a:lnSpc>
                <a:spcPct val="90000"/>
              </a:lnSpc>
            </a:pPr>
            <a:r>
              <a:rPr lang="en-US" sz="2800" dirty="0" smtClean="0">
                <a:cs typeface="Times New Roman" charset="0"/>
              </a:rPr>
              <a:t>Those </a:t>
            </a:r>
            <a:r>
              <a:rPr lang="en-US" sz="2800" dirty="0">
                <a:cs typeface="Times New Roman" charset="0"/>
              </a:rPr>
              <a:t>compounds that bind and decrease the inhibitory actions of GABA are </a:t>
            </a:r>
            <a:r>
              <a:rPr lang="en-US" sz="2800" i="1" dirty="0">
                <a:cs typeface="Times New Roman" charset="0"/>
              </a:rPr>
              <a:t>inverse agonists</a:t>
            </a:r>
            <a:endParaRPr lang="en-US" sz="2800" dirty="0">
              <a:cs typeface="Times New Roman" charset="0"/>
            </a:endParaRPr>
          </a:p>
          <a:p>
            <a:pPr>
              <a:lnSpc>
                <a:spcPct val="90000"/>
              </a:lnSpc>
            </a:pP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32656"/>
            <a:ext cx="7772400" cy="1143000"/>
          </a:xfrm>
        </p:spPr>
        <p:txBody>
          <a:bodyPr/>
          <a:lstStyle/>
          <a:p>
            <a:r>
              <a:rPr lang="en-US" dirty="0"/>
              <a:t>Pharmacological </a:t>
            </a:r>
            <a:r>
              <a:rPr lang="en-US" dirty="0" smtClean="0"/>
              <a:t>effects</a:t>
            </a:r>
            <a:endParaRPr lang="en-US" dirty="0"/>
          </a:p>
        </p:txBody>
      </p:sp>
      <p:sp>
        <p:nvSpPr>
          <p:cNvPr id="16387" name="Rectangle 3"/>
          <p:cNvSpPr>
            <a:spLocks noGrp="1" noChangeArrowheads="1"/>
          </p:cNvSpPr>
          <p:nvPr>
            <p:ph type="body" idx="1"/>
          </p:nvPr>
        </p:nvSpPr>
        <p:spPr>
          <a:xfrm>
            <a:off x="467544" y="1628800"/>
            <a:ext cx="8206680" cy="4114800"/>
          </a:xfrm>
        </p:spPr>
        <p:txBody>
          <a:bodyPr/>
          <a:lstStyle/>
          <a:p>
            <a:pPr>
              <a:lnSpc>
                <a:spcPct val="90000"/>
              </a:lnSpc>
            </a:pPr>
            <a:r>
              <a:rPr lang="en-US" sz="2800" dirty="0" smtClean="0">
                <a:cs typeface="Times New Roman" charset="0"/>
              </a:rPr>
              <a:t>Those </a:t>
            </a:r>
            <a:r>
              <a:rPr lang="en-US" sz="2800" dirty="0">
                <a:cs typeface="Times New Roman" charset="0"/>
              </a:rPr>
              <a:t>compounds that bind and have no effect on GABA inhibition are </a:t>
            </a:r>
            <a:r>
              <a:rPr lang="en-US" sz="2800" i="1" dirty="0">
                <a:cs typeface="Times New Roman" charset="0"/>
              </a:rPr>
              <a:t>antagonists</a:t>
            </a:r>
            <a:endParaRPr lang="en-US" sz="2800" dirty="0">
              <a:cs typeface="Times New Roman" charset="0"/>
            </a:endParaRPr>
          </a:p>
          <a:p>
            <a:pPr>
              <a:lnSpc>
                <a:spcPct val="90000"/>
              </a:lnSpc>
            </a:pPr>
            <a:r>
              <a:rPr lang="en-US" sz="2800" dirty="0" smtClean="0">
                <a:cs typeface="Times New Roman" charset="0"/>
              </a:rPr>
              <a:t>Prevent </a:t>
            </a:r>
            <a:r>
              <a:rPr lang="en-US" sz="2800" dirty="0">
                <a:cs typeface="Times New Roman" charset="0"/>
              </a:rPr>
              <a:t>enhancement of GABA effects, but do NOT reduce the basal conductance of </a:t>
            </a:r>
            <a:r>
              <a:rPr lang="en-US" sz="2800" dirty="0" err="1">
                <a:cs typeface="Times New Roman" charset="0"/>
              </a:rPr>
              <a:t>Cl</a:t>
            </a:r>
            <a:r>
              <a:rPr lang="en-US" sz="2800" baseline="30000" dirty="0">
                <a:cs typeface="Times New Roman" charset="0"/>
              </a:rPr>
              <a:t>-</a:t>
            </a:r>
            <a:endParaRPr lang="en-US" sz="2800" dirty="0">
              <a:cs typeface="Times New Roman" charset="0"/>
            </a:endParaRPr>
          </a:p>
          <a:p>
            <a:pPr>
              <a:lnSpc>
                <a:spcPct val="90000"/>
              </a:lnSpc>
            </a:pPr>
            <a:r>
              <a:rPr lang="en-US" sz="2800" dirty="0" smtClean="0">
                <a:cs typeface="Times New Roman" charset="0"/>
              </a:rPr>
              <a:t>Prevent </a:t>
            </a:r>
            <a:r>
              <a:rPr lang="en-US" sz="2800" dirty="0">
                <a:cs typeface="Times New Roman" charset="0"/>
              </a:rPr>
              <a:t>gating of </a:t>
            </a:r>
            <a:r>
              <a:rPr lang="en-US" sz="2800" dirty="0" err="1">
                <a:cs typeface="Times New Roman" charset="0"/>
              </a:rPr>
              <a:t>Cl</a:t>
            </a:r>
            <a:r>
              <a:rPr lang="en-US" sz="2800" baseline="30000" dirty="0">
                <a:cs typeface="Times New Roman" charset="0"/>
              </a:rPr>
              <a:t>-</a:t>
            </a:r>
            <a:r>
              <a:rPr lang="en-US" sz="2800" dirty="0">
                <a:cs typeface="Times New Roman" charset="0"/>
              </a:rPr>
              <a:t> channels in spite of the presence of benzodiazepines</a:t>
            </a:r>
          </a:p>
          <a:p>
            <a:pPr>
              <a:lnSpc>
                <a:spcPct val="90000"/>
              </a:lnSpc>
            </a:pPr>
            <a:r>
              <a:rPr lang="en-US" sz="2800" dirty="0" err="1" smtClean="0">
                <a:cs typeface="Times New Roman" charset="0"/>
              </a:rPr>
              <a:t>Flumazenil</a:t>
            </a:r>
            <a:r>
              <a:rPr lang="en-US" sz="2800" dirty="0" smtClean="0">
                <a:cs typeface="Times New Roman" charset="0"/>
              </a:rPr>
              <a:t> </a:t>
            </a:r>
            <a:r>
              <a:rPr lang="en-US" sz="2800" dirty="0">
                <a:cs typeface="Times New Roman" charset="0"/>
              </a:rPr>
              <a:t>(a benzodiazepine) binds with high affinity to the GABA</a:t>
            </a:r>
            <a:r>
              <a:rPr lang="en-US" sz="2800" baseline="-30000" dirty="0">
                <a:cs typeface="Times New Roman" charset="0"/>
              </a:rPr>
              <a:t>A</a:t>
            </a:r>
            <a:r>
              <a:rPr lang="en-US" sz="2800" dirty="0">
                <a:cs typeface="Times New Roman" charset="0"/>
              </a:rPr>
              <a:t> complex, but </a:t>
            </a:r>
            <a:r>
              <a:rPr lang="en-US" sz="2800" dirty="0" err="1">
                <a:cs typeface="Times New Roman" charset="0"/>
              </a:rPr>
              <a:t>illicits</a:t>
            </a:r>
            <a:r>
              <a:rPr lang="en-US" sz="2800" dirty="0">
                <a:cs typeface="Times New Roman" charset="0"/>
              </a:rPr>
              <a:t> no response</a:t>
            </a:r>
          </a:p>
          <a:p>
            <a:pPr>
              <a:lnSpc>
                <a:spcPct val="90000"/>
              </a:lnSpc>
            </a:pPr>
            <a:r>
              <a:rPr lang="en-US" sz="2800" dirty="0">
                <a:cs typeface="Times New Roman" charset="0"/>
              </a:rPr>
              <a:t>Rapidly metabolized in the liver, and therefore has a very short half-life</a:t>
            </a:r>
            <a:r>
              <a:rPr lang="en-US" sz="2800" dirty="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57200" y="-175096"/>
            <a:ext cx="8229600" cy="9398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dirty="0" smtClean="0"/>
              <a:t>Indications</a:t>
            </a:r>
          </a:p>
        </p:txBody>
      </p:sp>
      <p:sp>
        <p:nvSpPr>
          <p:cNvPr id="23555" name="Rectangle 2"/>
          <p:cNvSpPr>
            <a:spLocks noGrp="1" noChangeArrowheads="1"/>
          </p:cNvSpPr>
          <p:nvPr>
            <p:ph type="body" idx="1"/>
          </p:nvPr>
        </p:nvSpPr>
        <p:spPr>
          <a:xfrm>
            <a:off x="457200" y="593750"/>
            <a:ext cx="8229600" cy="5643562"/>
          </a:xfrm>
        </p:spPr>
        <p:txBody>
          <a:bodyPr/>
          <a:lstStyle/>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dirty="0" smtClean="0"/>
              <a:t>Anxiety</a:t>
            </a:r>
          </a:p>
          <a:p>
            <a:pPr marL="739775" lvl="1" indent="-282575" eaLnBrk="1" hangingPunct="1">
              <a:lnSpc>
                <a:spcPct val="80000"/>
              </a:lnSpc>
              <a:spcBef>
                <a:spcPts val="5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000" dirty="0" smtClean="0">
                <a:solidFill>
                  <a:schemeClr val="tx1"/>
                </a:solidFill>
              </a:rPr>
              <a:t>Short term relief (two to four weeks only) of anxiety that is severe, disabling, or causing the patient unacceptable stress. </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dirty="0" smtClean="0"/>
              <a:t>Insomnia</a:t>
            </a:r>
          </a:p>
          <a:p>
            <a:pPr marL="739775" lvl="1" indent="-282575" eaLnBrk="1" hangingPunct="1">
              <a:lnSpc>
                <a:spcPct val="80000"/>
              </a:lnSpc>
              <a:spcBef>
                <a:spcPts val="5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000" dirty="0" smtClean="0">
                <a:solidFill>
                  <a:schemeClr val="tx1"/>
                </a:solidFill>
              </a:rPr>
              <a:t>Benzodiazepines should be used to treat insomnia only when it is severe, disabling or causing the patient extreme distress.</a:t>
            </a:r>
          </a:p>
          <a:p>
            <a:pPr marL="339725" indent="-339725" eaLnBrk="1" hangingPunct="1">
              <a:lnSpc>
                <a:spcPct val="80000"/>
              </a:lnSpc>
              <a:spcBef>
                <a:spcPts val="5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000" dirty="0" smtClean="0"/>
              <a:t>   </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dirty="0" smtClean="0"/>
              <a:t>Chronic Muscle Spasm or spasticity associated with MS</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dirty="0" smtClean="0"/>
              <a:t>Status </a:t>
            </a:r>
            <a:r>
              <a:rPr lang="en-IE" sz="2400" dirty="0" err="1" smtClean="0"/>
              <a:t>epilepticus</a:t>
            </a:r>
            <a:r>
              <a:rPr lang="en-IE" sz="2400" dirty="0" smtClean="0"/>
              <a:t> </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dirty="0" smtClean="0"/>
              <a:t>Febrile Convulsions </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dirty="0" smtClean="0"/>
              <a:t>Hypnotic (sleep inducing)</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dirty="0" smtClean="0"/>
              <a:t>Withdrawal treatment</a:t>
            </a:r>
          </a:p>
          <a:p>
            <a:pPr marL="339725" indent="-339725" eaLnBrk="1" hangingPunct="1">
              <a:lnSpc>
                <a:spcPct val="8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dirty="0" smtClean="0"/>
              <a:t>Panic disorder with anxiety</a:t>
            </a:r>
          </a:p>
          <a:p>
            <a:pPr marL="339725" indent="-339725" algn="ctr" eaLnBrk="1" hangingPunct="1">
              <a:lnSpc>
                <a:spcPct val="80000"/>
              </a:lnSpc>
              <a:spcBef>
                <a:spcPts val="6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IE" sz="2400" dirty="0" smtClean="0"/>
          </a:p>
          <a:p>
            <a:pPr marL="339725" indent="-339725" algn="ctr" eaLnBrk="1" hangingPunct="1">
              <a:lnSpc>
                <a:spcPct val="80000"/>
              </a:lnSpc>
              <a:spcBef>
                <a:spcPts val="6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dirty="0" smtClean="0"/>
              <a:t>   	THE USE OF BENZODIAZEPINES FOR SHORT TERM MILD ANXIETY OR MINOR INJURY IS NOT APPROPRIATE</a:t>
            </a:r>
          </a:p>
          <a:p>
            <a:pPr marL="339725" indent="-339725" eaLnBrk="1" hangingPunct="1">
              <a:lnSpc>
                <a:spcPct val="80000"/>
              </a:lnSpc>
              <a:spcBef>
                <a:spcPts val="6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IE" sz="24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36712" y="2276872"/>
            <a:ext cx="8229600" cy="838200"/>
          </a:xfrm>
        </p:spPr>
        <p:txBody>
          <a:bodyPr/>
          <a:lstStyle/>
          <a:p>
            <a:pPr algn="ctr"/>
            <a:r>
              <a:rPr lang="en-US" dirty="0">
                <a:latin typeface="Georgia" pitchFamily="18" charset="0"/>
              </a:rPr>
              <a:t>Clinical </a:t>
            </a:r>
            <a:r>
              <a:rPr lang="en-US" dirty="0" smtClean="0">
                <a:latin typeface="Georgia" pitchFamily="18" charset="0"/>
              </a:rPr>
              <a:t/>
            </a:r>
            <a:br>
              <a:rPr lang="en-US" dirty="0" smtClean="0">
                <a:latin typeface="Georgia" pitchFamily="18" charset="0"/>
              </a:rPr>
            </a:br>
            <a:r>
              <a:rPr lang="en-US" dirty="0" smtClean="0">
                <a:latin typeface="Georgia" pitchFamily="18" charset="0"/>
              </a:rPr>
              <a:t>Applications</a:t>
            </a:r>
            <a:endParaRPr lang="en-US" dirty="0">
              <a:latin typeface="Georgia" pitchFamily="18" charset="0"/>
            </a:endParaRPr>
          </a:p>
        </p:txBody>
      </p:sp>
      <p:sp>
        <p:nvSpPr>
          <p:cNvPr id="13315" name="Rectangle 3"/>
          <p:cNvSpPr>
            <a:spLocks noGrp="1" noChangeArrowheads="1"/>
          </p:cNvSpPr>
          <p:nvPr>
            <p:ph type="body" idx="1"/>
          </p:nvPr>
        </p:nvSpPr>
        <p:spPr>
          <a:xfrm>
            <a:off x="4211960" y="188640"/>
            <a:ext cx="7772400" cy="4114800"/>
          </a:xfrm>
        </p:spPr>
        <p:txBody>
          <a:bodyPr/>
          <a:lstStyle/>
          <a:p>
            <a:pPr>
              <a:lnSpc>
                <a:spcPct val="150000"/>
              </a:lnSpc>
            </a:pPr>
            <a:r>
              <a:rPr lang="en-US" sz="2400" dirty="0" err="1">
                <a:latin typeface="Georgia" pitchFamily="18" charset="0"/>
              </a:rPr>
              <a:t>Anxiolytic</a:t>
            </a:r>
            <a:endParaRPr lang="en-US" sz="2400" dirty="0">
              <a:latin typeface="Georgia" pitchFamily="18" charset="0"/>
            </a:endParaRPr>
          </a:p>
          <a:p>
            <a:pPr lvl="1">
              <a:lnSpc>
                <a:spcPct val="150000"/>
              </a:lnSpc>
            </a:pPr>
            <a:r>
              <a:rPr lang="en-US" sz="2000" dirty="0">
                <a:solidFill>
                  <a:schemeClr val="tx1"/>
                </a:solidFill>
                <a:latin typeface="Georgia" pitchFamily="18" charset="0"/>
              </a:rPr>
              <a:t>GAD, PTSD, OCD, etc.</a:t>
            </a:r>
          </a:p>
          <a:p>
            <a:pPr lvl="1">
              <a:lnSpc>
                <a:spcPct val="150000"/>
              </a:lnSpc>
            </a:pPr>
            <a:r>
              <a:rPr lang="en-US" sz="2000" dirty="0">
                <a:solidFill>
                  <a:schemeClr val="tx1"/>
                </a:solidFill>
                <a:latin typeface="Georgia" pitchFamily="18" charset="0"/>
              </a:rPr>
              <a:t>Panic Disorder</a:t>
            </a:r>
          </a:p>
          <a:p>
            <a:pPr lvl="1">
              <a:lnSpc>
                <a:spcPct val="150000"/>
              </a:lnSpc>
            </a:pPr>
            <a:r>
              <a:rPr lang="en-US" sz="2000" dirty="0">
                <a:solidFill>
                  <a:schemeClr val="tx1"/>
                </a:solidFill>
                <a:latin typeface="Georgia" pitchFamily="18" charset="0"/>
              </a:rPr>
              <a:t>Specific Phobias</a:t>
            </a:r>
          </a:p>
          <a:p>
            <a:pPr>
              <a:lnSpc>
                <a:spcPct val="150000"/>
              </a:lnSpc>
            </a:pPr>
            <a:r>
              <a:rPr lang="en-US" sz="2400" dirty="0">
                <a:latin typeface="Georgia" pitchFamily="18" charset="0"/>
              </a:rPr>
              <a:t>Anticonvulsant</a:t>
            </a:r>
          </a:p>
          <a:p>
            <a:pPr lvl="1">
              <a:lnSpc>
                <a:spcPct val="150000"/>
              </a:lnSpc>
            </a:pPr>
            <a:r>
              <a:rPr lang="en-US" sz="2000" dirty="0">
                <a:solidFill>
                  <a:schemeClr val="tx1"/>
                </a:solidFill>
                <a:latin typeface="Georgia" pitchFamily="18" charset="0"/>
              </a:rPr>
              <a:t>Status </a:t>
            </a:r>
            <a:r>
              <a:rPr lang="en-US" sz="2000" dirty="0" err="1">
                <a:solidFill>
                  <a:schemeClr val="tx1"/>
                </a:solidFill>
                <a:latin typeface="Georgia" pitchFamily="18" charset="0"/>
              </a:rPr>
              <a:t>epilepticus</a:t>
            </a:r>
            <a:endParaRPr lang="en-US" sz="2000" dirty="0">
              <a:solidFill>
                <a:schemeClr val="tx1"/>
              </a:solidFill>
              <a:latin typeface="Georgia" pitchFamily="18" charset="0"/>
            </a:endParaRPr>
          </a:p>
          <a:p>
            <a:pPr lvl="1">
              <a:lnSpc>
                <a:spcPct val="150000"/>
              </a:lnSpc>
            </a:pPr>
            <a:r>
              <a:rPr lang="en-US" sz="2000" dirty="0" err="1">
                <a:solidFill>
                  <a:schemeClr val="tx1"/>
                </a:solidFill>
                <a:latin typeface="Georgia" pitchFamily="18" charset="0"/>
              </a:rPr>
              <a:t>Myoclonic</a:t>
            </a:r>
            <a:r>
              <a:rPr lang="en-US" sz="2000" dirty="0">
                <a:solidFill>
                  <a:schemeClr val="tx1"/>
                </a:solidFill>
                <a:latin typeface="Georgia" pitchFamily="18" charset="0"/>
              </a:rPr>
              <a:t> epilepsy</a:t>
            </a:r>
          </a:p>
          <a:p>
            <a:pPr>
              <a:lnSpc>
                <a:spcPct val="150000"/>
              </a:lnSpc>
            </a:pPr>
            <a:r>
              <a:rPr lang="en-US" sz="2400" dirty="0">
                <a:latin typeface="Georgia" pitchFamily="18" charset="0"/>
              </a:rPr>
              <a:t>Muscle relaxant</a:t>
            </a:r>
          </a:p>
          <a:p>
            <a:pPr>
              <a:lnSpc>
                <a:spcPct val="150000"/>
              </a:lnSpc>
            </a:pPr>
            <a:r>
              <a:rPr lang="en-US" sz="2400" dirty="0">
                <a:latin typeface="Georgia" pitchFamily="18" charset="0"/>
              </a:rPr>
              <a:t>Sleep aid</a:t>
            </a:r>
          </a:p>
          <a:p>
            <a:pPr>
              <a:lnSpc>
                <a:spcPct val="150000"/>
              </a:lnSpc>
            </a:pPr>
            <a:r>
              <a:rPr lang="en-US" sz="2400" dirty="0">
                <a:latin typeface="Georgia" pitchFamily="18" charset="0"/>
              </a:rPr>
              <a:t>Pre-operative anesthesia</a:t>
            </a:r>
          </a:p>
          <a:p>
            <a:pPr>
              <a:lnSpc>
                <a:spcPct val="150000"/>
              </a:lnSpc>
            </a:pPr>
            <a:r>
              <a:rPr lang="en-US" sz="2400" dirty="0">
                <a:latin typeface="Georgia" pitchFamily="18" charset="0"/>
              </a:rPr>
              <a:t>Alcohol withdrawal</a:t>
            </a:r>
          </a:p>
          <a:p>
            <a:pPr>
              <a:lnSpc>
                <a:spcPct val="150000"/>
              </a:lnSpc>
            </a:pPr>
            <a:endParaRPr lang="en-US" sz="2400" dirty="0">
              <a:latin typeface="Georgia" pitchFamily="18" charset="0"/>
            </a:endParaRPr>
          </a:p>
          <a:p>
            <a:pPr>
              <a:lnSpc>
                <a:spcPct val="150000"/>
              </a:lnSpc>
            </a:pPr>
            <a:endParaRPr lang="en-US" sz="2400" dirty="0">
              <a:latin typeface="Georgi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817" name="Group 65"/>
          <p:cNvGraphicFramePr>
            <a:graphicFrameLocks noGrp="1"/>
          </p:cNvGraphicFramePr>
          <p:nvPr>
            <p:ph type="tbl" idx="1"/>
          </p:nvPr>
        </p:nvGraphicFramePr>
        <p:xfrm>
          <a:off x="125288" y="188640"/>
          <a:ext cx="8839200" cy="6364224"/>
        </p:xfrm>
        <a:graphic>
          <a:graphicData uri="http://schemas.openxmlformats.org/drawingml/2006/table">
            <a:tbl>
              <a:tblPr/>
              <a:tblGrid>
                <a:gridCol w="3187700"/>
                <a:gridCol w="5651500"/>
              </a:tblGrid>
              <a:tr h="514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rgbClr val="471BE7"/>
                          </a:solidFill>
                          <a:effectLst/>
                          <a:latin typeface="Arial" pitchFamily="34" charset="0"/>
                        </a:rPr>
                        <a:t>Indications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rgbClr val="471BE7"/>
                          </a:solidFill>
                          <a:effectLst/>
                          <a:latin typeface="Arial" pitchFamily="34" charset="0"/>
                        </a:rPr>
                        <a:t>Drug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Anxiolytic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Diazepam, Alprazolam, Bromazepam, Lorazepam, Oxazepam, Buspirone*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Muscle relaxant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Diazepam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Pre-med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Diazepam, Lorazepam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Alcohol withdrawal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Diazepam, Oxazepam,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Panic disorder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Alprazolam, Clonazepam.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Anti-convulsant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Clobazam, Clonazepam, Diazepam, Lorazepam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smtClean="0">
                          <a:ln>
                            <a:noFill/>
                          </a:ln>
                          <a:solidFill>
                            <a:schemeClr val="tx1"/>
                          </a:solidFill>
                          <a:effectLst/>
                          <a:latin typeface="Arial" pitchFamily="34" charset="0"/>
                        </a:rPr>
                        <a:t>Hypnotic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dirty="0" err="1" smtClean="0">
                          <a:ln>
                            <a:noFill/>
                          </a:ln>
                          <a:solidFill>
                            <a:schemeClr val="tx1"/>
                          </a:solidFill>
                          <a:effectLst/>
                          <a:latin typeface="Arial" pitchFamily="34" charset="0"/>
                        </a:rPr>
                        <a:t>Flunitrazepam</a:t>
                      </a:r>
                      <a:r>
                        <a:rPr kumimoji="0" lang="en-AU" sz="2800" b="0" i="0" u="none" strike="noStrike" cap="none" normalizeH="0" baseline="0" dirty="0" smtClean="0">
                          <a:ln>
                            <a:noFill/>
                          </a:ln>
                          <a:solidFill>
                            <a:schemeClr val="tx1"/>
                          </a:solidFill>
                          <a:effectLst/>
                          <a:latin typeface="Arial" pitchFamily="34" charset="0"/>
                        </a:rPr>
                        <a:t>, </a:t>
                      </a:r>
                      <a:r>
                        <a:rPr kumimoji="0" lang="en-AU" sz="2800" b="0" i="0" u="none" strike="noStrike" cap="none" normalizeH="0" baseline="0" dirty="0" err="1" smtClean="0">
                          <a:ln>
                            <a:noFill/>
                          </a:ln>
                          <a:solidFill>
                            <a:schemeClr val="tx1"/>
                          </a:solidFill>
                          <a:effectLst/>
                          <a:latin typeface="Arial" pitchFamily="34" charset="0"/>
                        </a:rPr>
                        <a:t>Nitrazepam</a:t>
                      </a:r>
                      <a:r>
                        <a:rPr kumimoji="0" lang="en-AU" sz="2800"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AU" sz="2800" b="0" i="0" u="none" strike="noStrike" cap="none" normalizeH="0" baseline="0" dirty="0" err="1" smtClean="0">
                          <a:ln>
                            <a:noFill/>
                          </a:ln>
                          <a:solidFill>
                            <a:schemeClr val="tx1"/>
                          </a:solidFill>
                          <a:effectLst/>
                          <a:latin typeface="Arial" pitchFamily="34" charset="0"/>
                        </a:rPr>
                        <a:t>Temazepam</a:t>
                      </a:r>
                      <a:r>
                        <a:rPr kumimoji="0" lang="en-AU" sz="2800" b="0" i="0" u="none" strike="noStrike" cap="none" normalizeH="0" baseline="0" dirty="0" smtClean="0">
                          <a:ln>
                            <a:noFill/>
                          </a:ln>
                          <a:solidFill>
                            <a:schemeClr val="tx1"/>
                          </a:solidFill>
                          <a:effectLst/>
                          <a:latin typeface="Arial" pitchFamily="34" charset="0"/>
                        </a:rPr>
                        <a:t>, </a:t>
                      </a:r>
                      <a:r>
                        <a:rPr kumimoji="0" lang="en-AU" sz="2800" b="0" i="0" u="none" strike="noStrike" cap="none" normalizeH="0" baseline="0" dirty="0" err="1" smtClean="0">
                          <a:ln>
                            <a:noFill/>
                          </a:ln>
                          <a:solidFill>
                            <a:schemeClr val="tx1"/>
                          </a:solidFill>
                          <a:effectLst/>
                          <a:latin typeface="Arial" pitchFamily="34" charset="0"/>
                        </a:rPr>
                        <a:t>Zolpidem</a:t>
                      </a:r>
                      <a:r>
                        <a:rPr kumimoji="0" lang="en-AU" sz="2800" b="0" i="0" u="none" strike="noStrike" cap="none" normalizeH="0" baseline="0" dirty="0" smtClean="0">
                          <a:ln>
                            <a:noFill/>
                          </a:ln>
                          <a:solidFill>
                            <a:schemeClr val="tx1"/>
                          </a:solidFill>
                          <a:effectLst/>
                          <a:latin typeface="Arial" pitchFamily="34" charset="0"/>
                        </a:rPr>
                        <a:t>, </a:t>
                      </a:r>
                      <a:r>
                        <a:rPr kumimoji="0" lang="en-AU" sz="2800" b="0" i="0" u="none" strike="noStrike" cap="none" normalizeH="0" baseline="0" dirty="0" err="1" smtClean="0">
                          <a:ln>
                            <a:noFill/>
                          </a:ln>
                          <a:solidFill>
                            <a:schemeClr val="tx1"/>
                          </a:solidFill>
                          <a:effectLst/>
                          <a:latin typeface="Arial" pitchFamily="34" charset="0"/>
                        </a:rPr>
                        <a:t>Zopiclone</a:t>
                      </a:r>
                      <a:r>
                        <a:rPr kumimoji="0" lang="en-AU" sz="28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body" idx="4294967295"/>
          </p:nvPr>
        </p:nvSpPr>
        <p:spPr>
          <a:xfrm>
            <a:off x="533400" y="152400"/>
            <a:ext cx="8229600" cy="6477000"/>
          </a:xfrm>
        </p:spPr>
        <p:txBody>
          <a:bodyPr/>
          <a:lstStyle/>
          <a:p>
            <a:pPr algn="just">
              <a:lnSpc>
                <a:spcPct val="90000"/>
              </a:lnSpc>
              <a:buFontTx/>
              <a:buNone/>
            </a:pPr>
            <a:r>
              <a:rPr lang="en-US" sz="2400" b="1" dirty="0" smtClean="0"/>
              <a:t>         </a:t>
            </a:r>
            <a:r>
              <a:rPr lang="en-US" sz="2400" b="1" dirty="0" smtClean="0">
                <a:solidFill>
                  <a:schemeClr val="folHlink"/>
                </a:solidFill>
              </a:rPr>
              <a:t>Normal</a:t>
            </a:r>
            <a:endParaRPr lang="en-US" b="1" dirty="0" smtClean="0">
              <a:solidFill>
                <a:schemeClr val="folHlink"/>
              </a:solidFill>
            </a:endParaRPr>
          </a:p>
          <a:p>
            <a:pPr lvl="3" algn="just">
              <a:lnSpc>
                <a:spcPct val="90000"/>
              </a:lnSpc>
              <a:buFontTx/>
              <a:buNone/>
            </a:pPr>
            <a:r>
              <a:rPr lang="en-US" sz="2400" b="1" dirty="0" smtClean="0">
                <a:sym typeface="Wingdings 3" pitchFamily="18" charset="2"/>
              </a:rPr>
              <a:t> </a:t>
            </a:r>
          </a:p>
          <a:p>
            <a:pPr lvl="3" algn="just">
              <a:lnSpc>
                <a:spcPct val="90000"/>
              </a:lnSpc>
              <a:buFontTx/>
              <a:buNone/>
            </a:pPr>
            <a:r>
              <a:rPr lang="en-US" sz="2800" b="1" dirty="0" smtClean="0">
                <a:solidFill>
                  <a:srgbClr val="CCFF99"/>
                </a:solidFill>
              </a:rPr>
              <a:t>ANXIOLYTIC</a:t>
            </a:r>
          </a:p>
          <a:p>
            <a:pPr lvl="1" algn="just">
              <a:lnSpc>
                <a:spcPct val="90000"/>
              </a:lnSpc>
              <a:buFontTx/>
              <a:buNone/>
            </a:pPr>
            <a:r>
              <a:rPr lang="en-US" b="1" u="sng" dirty="0" smtClean="0"/>
              <a:t>_________ </a:t>
            </a:r>
            <a:r>
              <a:rPr lang="en-US" sz="3200" b="1" dirty="0" smtClean="0">
                <a:sym typeface="Wingdings 3" pitchFamily="18" charset="2"/>
              </a:rPr>
              <a:t></a:t>
            </a:r>
            <a:r>
              <a:rPr lang="en-US" b="1" u="sng" dirty="0" smtClean="0"/>
              <a:t>  _________________</a:t>
            </a:r>
          </a:p>
          <a:p>
            <a:pPr lvl="2" algn="just">
              <a:lnSpc>
                <a:spcPct val="90000"/>
              </a:lnSpc>
              <a:buFontTx/>
              <a:buNone/>
            </a:pPr>
            <a:r>
              <a:rPr lang="en-US" b="1" dirty="0" smtClean="0">
                <a:solidFill>
                  <a:srgbClr val="CC99FF"/>
                </a:solidFill>
              </a:rPr>
              <a:t>Drowsiness/decrease reaction time</a:t>
            </a:r>
          </a:p>
          <a:p>
            <a:pPr lvl="4" algn="just">
              <a:lnSpc>
                <a:spcPct val="90000"/>
              </a:lnSpc>
              <a:buFontTx/>
              <a:buNone/>
            </a:pPr>
            <a:r>
              <a:rPr lang="en-US" b="1" dirty="0" smtClean="0">
                <a:solidFill>
                  <a:srgbClr val="CC99FF"/>
                </a:solidFill>
                <a:sym typeface="WP IconicSymbolsA"/>
              </a:rPr>
              <a:t>		     </a:t>
            </a:r>
            <a:r>
              <a:rPr lang="en-US" sz="2400" b="1" dirty="0" smtClean="0">
                <a:solidFill>
                  <a:srgbClr val="CC99FF"/>
                </a:solidFill>
                <a:sym typeface="Wingdings 3" pitchFamily="18" charset="2"/>
              </a:rPr>
              <a:t></a:t>
            </a:r>
            <a:r>
              <a:rPr lang="en-US" b="1" dirty="0" smtClean="0">
                <a:solidFill>
                  <a:srgbClr val="CC99FF"/>
                </a:solidFill>
                <a:sym typeface="WP IconicSymbolsA"/>
              </a:rPr>
              <a:t>  </a:t>
            </a:r>
            <a:endParaRPr lang="en-US" b="1" dirty="0" smtClean="0">
              <a:solidFill>
                <a:srgbClr val="CC99FF"/>
              </a:solidFill>
            </a:endParaRPr>
          </a:p>
          <a:p>
            <a:pPr lvl="3" algn="just">
              <a:lnSpc>
                <a:spcPct val="90000"/>
              </a:lnSpc>
              <a:buFontTx/>
              <a:buNone/>
            </a:pPr>
            <a:r>
              <a:rPr lang="en-US" b="1" dirty="0" smtClean="0">
                <a:solidFill>
                  <a:srgbClr val="CC99FF"/>
                </a:solidFill>
              </a:rPr>
              <a:t>			</a:t>
            </a:r>
            <a:r>
              <a:rPr lang="en-US" sz="3200" b="1" dirty="0" smtClean="0">
                <a:solidFill>
                  <a:srgbClr val="CCFF99"/>
                </a:solidFill>
              </a:rPr>
              <a:t>HYPNOSIS</a:t>
            </a:r>
            <a:r>
              <a:rPr lang="en-US" sz="3200" b="1" dirty="0" smtClean="0">
                <a:solidFill>
                  <a:srgbClr val="CC99FF"/>
                </a:solidFill>
              </a:rPr>
              <a:t> </a:t>
            </a:r>
          </a:p>
          <a:p>
            <a:pPr lvl="4" algn="just">
              <a:lnSpc>
                <a:spcPct val="90000"/>
              </a:lnSpc>
              <a:buFontTx/>
              <a:buNone/>
            </a:pPr>
            <a:r>
              <a:rPr lang="en-US" b="1" dirty="0" smtClean="0">
                <a:solidFill>
                  <a:srgbClr val="CC99FF"/>
                </a:solidFill>
                <a:sym typeface="WP IconicSymbolsA"/>
              </a:rPr>
              <a:t>		  	   </a:t>
            </a:r>
            <a:r>
              <a:rPr lang="en-US" sz="2400" b="1" dirty="0" smtClean="0">
                <a:solidFill>
                  <a:srgbClr val="CC99FF"/>
                </a:solidFill>
                <a:sym typeface="Wingdings 3" pitchFamily="18" charset="2"/>
              </a:rPr>
              <a:t></a:t>
            </a:r>
            <a:r>
              <a:rPr lang="en-US" b="1" dirty="0" smtClean="0">
                <a:solidFill>
                  <a:srgbClr val="CC99FF"/>
                </a:solidFill>
                <a:sym typeface="WP IconicSymbolsA"/>
              </a:rPr>
              <a:t>  </a:t>
            </a:r>
            <a:endParaRPr lang="en-US" b="1" dirty="0" smtClean="0">
              <a:solidFill>
                <a:srgbClr val="CC99FF"/>
              </a:solidFill>
            </a:endParaRPr>
          </a:p>
          <a:p>
            <a:pPr lvl="4" algn="just">
              <a:lnSpc>
                <a:spcPct val="90000"/>
              </a:lnSpc>
              <a:buFontTx/>
              <a:buNone/>
            </a:pPr>
            <a:r>
              <a:rPr lang="en-US" b="1" dirty="0" smtClean="0">
                <a:solidFill>
                  <a:srgbClr val="CC99FF"/>
                </a:solidFill>
              </a:rPr>
              <a:t>		Confusion, Delirium, Ataxia</a:t>
            </a:r>
          </a:p>
          <a:p>
            <a:pPr lvl="4" algn="just">
              <a:lnSpc>
                <a:spcPct val="90000"/>
              </a:lnSpc>
              <a:buFontTx/>
              <a:buNone/>
            </a:pPr>
            <a:r>
              <a:rPr lang="en-US" b="1" dirty="0" smtClean="0">
                <a:solidFill>
                  <a:srgbClr val="CC99FF"/>
                </a:solidFill>
                <a:sym typeface="WP IconicSymbolsA"/>
              </a:rPr>
              <a:t>				  </a:t>
            </a:r>
            <a:r>
              <a:rPr lang="en-US" sz="2400" b="1" dirty="0" smtClean="0">
                <a:solidFill>
                  <a:srgbClr val="CC99FF"/>
                </a:solidFill>
                <a:sym typeface="Wingdings 3" pitchFamily="18" charset="2"/>
              </a:rPr>
              <a:t></a:t>
            </a:r>
            <a:r>
              <a:rPr lang="en-US" b="1" dirty="0" smtClean="0">
                <a:solidFill>
                  <a:srgbClr val="CC99FF"/>
                </a:solidFill>
                <a:sym typeface="WP IconicSymbolsA"/>
              </a:rPr>
              <a:t> </a:t>
            </a:r>
            <a:endParaRPr lang="en-US" b="1" dirty="0" smtClean="0">
              <a:solidFill>
                <a:srgbClr val="CC99FF"/>
              </a:solidFill>
            </a:endParaRPr>
          </a:p>
          <a:p>
            <a:pPr lvl="4" algn="just">
              <a:lnSpc>
                <a:spcPct val="90000"/>
              </a:lnSpc>
              <a:buFontTx/>
              <a:buNone/>
            </a:pPr>
            <a:r>
              <a:rPr lang="en-US" b="1" dirty="0" smtClean="0">
                <a:solidFill>
                  <a:srgbClr val="CC99FF"/>
                </a:solidFill>
              </a:rPr>
              <a:t> 		 	Surgical Anesthesia</a:t>
            </a:r>
            <a:endParaRPr lang="en-US" b="1" u="sng" dirty="0" smtClean="0">
              <a:solidFill>
                <a:srgbClr val="CC99FF"/>
              </a:solidFill>
            </a:endParaRPr>
          </a:p>
          <a:p>
            <a:pPr lvl="4" algn="just">
              <a:lnSpc>
                <a:spcPct val="90000"/>
              </a:lnSpc>
              <a:buFontTx/>
              <a:buNone/>
            </a:pPr>
            <a:r>
              <a:rPr lang="en-US" b="1" dirty="0" smtClean="0">
                <a:solidFill>
                  <a:srgbClr val="CC99FF"/>
                </a:solidFill>
                <a:sym typeface="WP IconicSymbolsA"/>
              </a:rPr>
              <a:t>					 </a:t>
            </a:r>
            <a:r>
              <a:rPr lang="en-US" sz="2400" b="1" dirty="0" smtClean="0">
                <a:solidFill>
                  <a:srgbClr val="CC99FF"/>
                </a:solidFill>
                <a:sym typeface="Wingdings 3" pitchFamily="18" charset="2"/>
              </a:rPr>
              <a:t></a:t>
            </a:r>
            <a:r>
              <a:rPr lang="en-US" b="1" dirty="0" smtClean="0">
                <a:solidFill>
                  <a:srgbClr val="CC99FF"/>
                </a:solidFill>
                <a:sym typeface="WP IconicSymbolsA"/>
              </a:rPr>
              <a:t>  </a:t>
            </a:r>
            <a:r>
              <a:rPr lang="en-US" b="1" dirty="0" smtClean="0">
                <a:solidFill>
                  <a:srgbClr val="CC99FF"/>
                </a:solidFill>
              </a:rPr>
              <a:t>						    Coma</a:t>
            </a:r>
          </a:p>
          <a:p>
            <a:pPr lvl="4" algn="just">
              <a:lnSpc>
                <a:spcPct val="90000"/>
              </a:lnSpc>
              <a:buFontTx/>
              <a:buNone/>
            </a:pPr>
            <a:r>
              <a:rPr lang="en-US" b="1" dirty="0" smtClean="0">
                <a:solidFill>
                  <a:srgbClr val="CC99FF"/>
                </a:solidFill>
                <a:sym typeface="WP IconicSymbolsA"/>
              </a:rPr>
              <a:t>						 </a:t>
            </a:r>
            <a:r>
              <a:rPr lang="en-US" sz="2400" b="1" dirty="0" smtClean="0">
                <a:solidFill>
                  <a:srgbClr val="CC99FF"/>
                </a:solidFill>
                <a:sym typeface="Wingdings 3" pitchFamily="18" charset="2"/>
              </a:rPr>
              <a:t></a:t>
            </a:r>
            <a:r>
              <a:rPr lang="en-US" b="1" dirty="0" smtClean="0">
                <a:solidFill>
                  <a:srgbClr val="CC99FF"/>
                </a:solidFill>
                <a:sym typeface="WP IconicSymbolsA"/>
              </a:rPr>
              <a:t>  </a:t>
            </a:r>
            <a:endParaRPr lang="en-US" b="1" dirty="0" smtClean="0">
              <a:solidFill>
                <a:srgbClr val="CC99FF"/>
              </a:solidFill>
            </a:endParaRPr>
          </a:p>
          <a:p>
            <a:pPr lvl="4" algn="just">
              <a:lnSpc>
                <a:spcPct val="90000"/>
              </a:lnSpc>
              <a:buFontTx/>
              <a:buNone/>
            </a:pPr>
            <a:r>
              <a:rPr lang="en-US" b="1" dirty="0" smtClean="0">
                <a:solidFill>
                  <a:srgbClr val="CC99FF"/>
                </a:solidFill>
              </a:rPr>
              <a:t>						  </a:t>
            </a:r>
            <a:r>
              <a:rPr lang="en-US" sz="3200" b="1" dirty="0" smtClean="0">
                <a:solidFill>
                  <a:srgbClr val="CCFF99"/>
                </a:solidFill>
              </a:rPr>
              <a:t>DEATH</a:t>
            </a:r>
          </a:p>
          <a:p>
            <a:pPr>
              <a:lnSpc>
                <a:spcPct val="90000"/>
              </a:lnSpc>
            </a:pPr>
            <a:endParaRPr lang="en-US" dirty="0" smtClean="0">
              <a:solidFill>
                <a:srgbClr val="CCFF99"/>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1506" name="Line 2"/>
          <p:cNvSpPr>
            <a:spLocks noChangeShapeType="1"/>
          </p:cNvSpPr>
          <p:nvPr/>
        </p:nvSpPr>
        <p:spPr bwMode="auto">
          <a:xfrm>
            <a:off x="2667000" y="838200"/>
            <a:ext cx="0" cy="4724400"/>
          </a:xfrm>
          <a:prstGeom prst="line">
            <a:avLst/>
          </a:prstGeom>
          <a:noFill/>
          <a:ln w="76200">
            <a:solidFill>
              <a:schemeClr val="tx1"/>
            </a:solidFill>
            <a:round/>
            <a:headEnd/>
            <a:tailEnd/>
          </a:ln>
        </p:spPr>
        <p:txBody>
          <a:bodyPr wrap="none" anchor="ctr"/>
          <a:lstStyle/>
          <a:p>
            <a:endParaRPr lang="it-IT"/>
          </a:p>
        </p:txBody>
      </p:sp>
      <p:sp>
        <p:nvSpPr>
          <p:cNvPr id="21507" name="Line 3"/>
          <p:cNvSpPr>
            <a:spLocks noChangeShapeType="1"/>
          </p:cNvSpPr>
          <p:nvPr/>
        </p:nvSpPr>
        <p:spPr bwMode="auto">
          <a:xfrm>
            <a:off x="2667000" y="5562600"/>
            <a:ext cx="4876800" cy="0"/>
          </a:xfrm>
          <a:prstGeom prst="line">
            <a:avLst/>
          </a:prstGeom>
          <a:noFill/>
          <a:ln w="76200">
            <a:solidFill>
              <a:schemeClr val="tx1"/>
            </a:solidFill>
            <a:round/>
            <a:headEnd/>
            <a:tailEnd/>
          </a:ln>
        </p:spPr>
        <p:txBody>
          <a:bodyPr wrap="none" anchor="ctr"/>
          <a:lstStyle/>
          <a:p>
            <a:endParaRPr lang="it-IT"/>
          </a:p>
        </p:txBody>
      </p:sp>
      <p:sp>
        <p:nvSpPr>
          <p:cNvPr id="21508" name="Freeform 4"/>
          <p:cNvSpPr>
            <a:spLocks/>
          </p:cNvSpPr>
          <p:nvPr/>
        </p:nvSpPr>
        <p:spPr bwMode="auto">
          <a:xfrm>
            <a:off x="2971800" y="1104900"/>
            <a:ext cx="4724400" cy="4138613"/>
          </a:xfrm>
          <a:custGeom>
            <a:avLst/>
            <a:gdLst>
              <a:gd name="T0" fmla="*/ 0 w 2976"/>
              <a:gd name="T1" fmla="*/ 2147483647 h 2607"/>
              <a:gd name="T2" fmla="*/ 786288690 w 2976"/>
              <a:gd name="T3" fmla="*/ 2147483647 h 2607"/>
              <a:gd name="T4" fmla="*/ 1058465675 w 2976"/>
              <a:gd name="T5" fmla="*/ 2147483647 h 2607"/>
              <a:gd name="T6" fmla="*/ 1149191270 w 2976"/>
              <a:gd name="T7" fmla="*/ 2147483647 h 2607"/>
              <a:gd name="T8" fmla="*/ 1391126190 w 2976"/>
              <a:gd name="T9" fmla="*/ 2147483647 h 2607"/>
              <a:gd name="T10" fmla="*/ 1663302976 w 2976"/>
              <a:gd name="T11" fmla="*/ 2147483647 h 2607"/>
              <a:gd name="T12" fmla="*/ 1995963889 w 2976"/>
              <a:gd name="T13" fmla="*/ 2147483647 h 2607"/>
              <a:gd name="T14" fmla="*/ 2147173214 w 2976"/>
              <a:gd name="T15" fmla="*/ 2147483647 h 2607"/>
              <a:gd name="T16" fmla="*/ 2147483647 w 2976"/>
              <a:gd name="T17" fmla="*/ 2147483647 h 2607"/>
              <a:gd name="T18" fmla="*/ 2147483647 w 2976"/>
              <a:gd name="T19" fmla="*/ 2147483647 h 2607"/>
              <a:gd name="T20" fmla="*/ 2147483647 w 2976"/>
              <a:gd name="T21" fmla="*/ 2147483647 h 2607"/>
              <a:gd name="T22" fmla="*/ 2147483647 w 2976"/>
              <a:gd name="T23" fmla="*/ 2147483647 h 2607"/>
              <a:gd name="T24" fmla="*/ 2147483647 w 2976"/>
              <a:gd name="T25" fmla="*/ 2147483647 h 2607"/>
              <a:gd name="T26" fmla="*/ 2147483647 w 2976"/>
              <a:gd name="T27" fmla="*/ 2147483647 h 2607"/>
              <a:gd name="T28" fmla="*/ 2147483647 w 2976"/>
              <a:gd name="T29" fmla="*/ 2147483647 h 2607"/>
              <a:gd name="T30" fmla="*/ 2147483647 w 2976"/>
              <a:gd name="T31" fmla="*/ 2147483647 h 2607"/>
              <a:gd name="T32" fmla="*/ 2147483647 w 2976"/>
              <a:gd name="T33" fmla="*/ 786288749 h 2607"/>
              <a:gd name="T34" fmla="*/ 2147483647 w 2976"/>
              <a:gd name="T35" fmla="*/ 241935038 h 2607"/>
              <a:gd name="T36" fmla="*/ 2147483647 w 2976"/>
              <a:gd name="T37" fmla="*/ 0 h 26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76"/>
              <a:gd name="T58" fmla="*/ 0 h 2607"/>
              <a:gd name="T59" fmla="*/ 2976 w 2976"/>
              <a:gd name="T60" fmla="*/ 2607 h 26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76" h="2607">
                <a:moveTo>
                  <a:pt x="0" y="2607"/>
                </a:moveTo>
                <a:cubicBezTo>
                  <a:pt x="114" y="2596"/>
                  <a:pt x="213" y="2578"/>
                  <a:pt x="312" y="2523"/>
                </a:cubicBezTo>
                <a:cubicBezTo>
                  <a:pt x="312" y="2523"/>
                  <a:pt x="402" y="2463"/>
                  <a:pt x="420" y="2451"/>
                </a:cubicBezTo>
                <a:cubicBezTo>
                  <a:pt x="432" y="2443"/>
                  <a:pt x="456" y="2427"/>
                  <a:pt x="456" y="2427"/>
                </a:cubicBezTo>
                <a:cubicBezTo>
                  <a:pt x="496" y="2367"/>
                  <a:pt x="468" y="2399"/>
                  <a:pt x="552" y="2343"/>
                </a:cubicBezTo>
                <a:cubicBezTo>
                  <a:pt x="592" y="2316"/>
                  <a:pt x="620" y="2274"/>
                  <a:pt x="660" y="2247"/>
                </a:cubicBezTo>
                <a:cubicBezTo>
                  <a:pt x="697" y="2191"/>
                  <a:pt x="753" y="2174"/>
                  <a:pt x="792" y="2115"/>
                </a:cubicBezTo>
                <a:cubicBezTo>
                  <a:pt x="836" y="2049"/>
                  <a:pt x="792" y="2105"/>
                  <a:pt x="852" y="2055"/>
                </a:cubicBezTo>
                <a:cubicBezTo>
                  <a:pt x="890" y="2023"/>
                  <a:pt x="906" y="1987"/>
                  <a:pt x="948" y="1959"/>
                </a:cubicBezTo>
                <a:cubicBezTo>
                  <a:pt x="1004" y="1875"/>
                  <a:pt x="972" y="1903"/>
                  <a:pt x="1032" y="1863"/>
                </a:cubicBezTo>
                <a:cubicBezTo>
                  <a:pt x="1068" y="1809"/>
                  <a:pt x="1111" y="1767"/>
                  <a:pt x="1164" y="1731"/>
                </a:cubicBezTo>
                <a:cubicBezTo>
                  <a:pt x="1215" y="1655"/>
                  <a:pt x="1304" y="1604"/>
                  <a:pt x="1356" y="1527"/>
                </a:cubicBezTo>
                <a:cubicBezTo>
                  <a:pt x="1389" y="1477"/>
                  <a:pt x="1459" y="1394"/>
                  <a:pt x="1512" y="1359"/>
                </a:cubicBezTo>
                <a:cubicBezTo>
                  <a:pt x="1554" y="1296"/>
                  <a:pt x="1605" y="1233"/>
                  <a:pt x="1668" y="1191"/>
                </a:cubicBezTo>
                <a:cubicBezTo>
                  <a:pt x="1706" y="1135"/>
                  <a:pt x="1723" y="1095"/>
                  <a:pt x="1776" y="1059"/>
                </a:cubicBezTo>
                <a:cubicBezTo>
                  <a:pt x="1808" y="1021"/>
                  <a:pt x="1758" y="1080"/>
                  <a:pt x="1860" y="963"/>
                </a:cubicBezTo>
                <a:cubicBezTo>
                  <a:pt x="1964" y="847"/>
                  <a:pt x="2270" y="457"/>
                  <a:pt x="2400" y="312"/>
                </a:cubicBezTo>
                <a:cubicBezTo>
                  <a:pt x="2513" y="219"/>
                  <a:pt x="2544" y="148"/>
                  <a:pt x="2640" y="96"/>
                </a:cubicBezTo>
                <a:cubicBezTo>
                  <a:pt x="2736" y="44"/>
                  <a:pt x="2906" y="20"/>
                  <a:pt x="2976" y="0"/>
                </a:cubicBezTo>
              </a:path>
            </a:pathLst>
          </a:custGeom>
          <a:noFill/>
          <a:ln w="76200">
            <a:solidFill>
              <a:srgbClr val="00FFFF"/>
            </a:solidFill>
            <a:round/>
            <a:headEnd/>
            <a:tailEnd/>
          </a:ln>
        </p:spPr>
        <p:txBody>
          <a:bodyPr wrap="none" anchor="ctr"/>
          <a:lstStyle/>
          <a:p>
            <a:endParaRPr lang="fa-IR"/>
          </a:p>
        </p:txBody>
      </p:sp>
      <p:sp>
        <p:nvSpPr>
          <p:cNvPr id="21509" name="Freeform 5"/>
          <p:cNvSpPr>
            <a:spLocks/>
          </p:cNvSpPr>
          <p:nvPr/>
        </p:nvSpPr>
        <p:spPr bwMode="auto">
          <a:xfrm>
            <a:off x="3625850" y="855663"/>
            <a:ext cx="2813050" cy="4416425"/>
          </a:xfrm>
          <a:custGeom>
            <a:avLst/>
            <a:gdLst>
              <a:gd name="T0" fmla="*/ 0 w 1772"/>
              <a:gd name="T1" fmla="*/ 2147483647 h 2782"/>
              <a:gd name="T2" fmla="*/ 642639071 w 1772"/>
              <a:gd name="T3" fmla="*/ 2147483647 h 2782"/>
              <a:gd name="T4" fmla="*/ 821570910 w 1772"/>
              <a:gd name="T5" fmla="*/ 2147483647 h 2782"/>
              <a:gd name="T6" fmla="*/ 882054841 w 1772"/>
              <a:gd name="T7" fmla="*/ 2147483647 h 2782"/>
              <a:gd name="T8" fmla="*/ 1020664191 w 1772"/>
              <a:gd name="T9" fmla="*/ 2147483647 h 2782"/>
              <a:gd name="T10" fmla="*/ 1176912248 w 1772"/>
              <a:gd name="T11" fmla="*/ 2147483647 h 2782"/>
              <a:gd name="T12" fmla="*/ 1353324724 w 1772"/>
              <a:gd name="T13" fmla="*/ 2147483647 h 2782"/>
              <a:gd name="T14" fmla="*/ 1433969702 w 1772"/>
              <a:gd name="T15" fmla="*/ 2147483647 h 2782"/>
              <a:gd name="T16" fmla="*/ 1562496841 w 1772"/>
              <a:gd name="T17" fmla="*/ 2147483647 h 2782"/>
              <a:gd name="T18" fmla="*/ 1663303064 w 1772"/>
              <a:gd name="T19" fmla="*/ 2147483647 h 2782"/>
              <a:gd name="T20" fmla="*/ 1837194988 w 1772"/>
              <a:gd name="T21" fmla="*/ 2147483647 h 2782"/>
              <a:gd name="T22" fmla="*/ 2081649283 w 1772"/>
              <a:gd name="T23" fmla="*/ 2147483647 h 2782"/>
              <a:gd name="T24" fmla="*/ 2147483647 w 1772"/>
              <a:gd name="T25" fmla="*/ 2147483647 h 2782"/>
              <a:gd name="T26" fmla="*/ 2147483647 w 1772"/>
              <a:gd name="T27" fmla="*/ 2084168487 h 2782"/>
              <a:gd name="T28" fmla="*/ 2147483647 w 1772"/>
              <a:gd name="T29" fmla="*/ 1670864595 h 2782"/>
              <a:gd name="T30" fmla="*/ 2147483647 w 1772"/>
              <a:gd name="T31" fmla="*/ 1474292079 h 2782"/>
              <a:gd name="T32" fmla="*/ 2147483647 w 1772"/>
              <a:gd name="T33" fmla="*/ 1365924605 h 2782"/>
              <a:gd name="T34" fmla="*/ 2147483647 w 1772"/>
              <a:gd name="T35" fmla="*/ 577114983 h 2782"/>
              <a:gd name="T36" fmla="*/ 2147483647 w 1772"/>
              <a:gd name="T37" fmla="*/ 123486869 h 2782"/>
              <a:gd name="T38" fmla="*/ 2147483647 w 1772"/>
              <a:gd name="T39" fmla="*/ 123486869 h 27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72"/>
              <a:gd name="T61" fmla="*/ 0 h 2782"/>
              <a:gd name="T62" fmla="*/ 1772 w 1772"/>
              <a:gd name="T63" fmla="*/ 2782 h 27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72" h="2782">
                <a:moveTo>
                  <a:pt x="0" y="2782"/>
                </a:moveTo>
                <a:cubicBezTo>
                  <a:pt x="101" y="2728"/>
                  <a:pt x="185" y="2672"/>
                  <a:pt x="255" y="2583"/>
                </a:cubicBezTo>
                <a:cubicBezTo>
                  <a:pt x="255" y="2583"/>
                  <a:pt x="314" y="2493"/>
                  <a:pt x="326" y="2475"/>
                </a:cubicBezTo>
                <a:cubicBezTo>
                  <a:pt x="334" y="2462"/>
                  <a:pt x="350" y="2438"/>
                  <a:pt x="350" y="2438"/>
                </a:cubicBezTo>
                <a:cubicBezTo>
                  <a:pt x="363" y="2367"/>
                  <a:pt x="350" y="2408"/>
                  <a:pt x="405" y="2324"/>
                </a:cubicBezTo>
                <a:cubicBezTo>
                  <a:pt x="432" y="2283"/>
                  <a:pt x="441" y="2233"/>
                  <a:pt x="467" y="2193"/>
                </a:cubicBezTo>
                <a:cubicBezTo>
                  <a:pt x="479" y="2127"/>
                  <a:pt x="524" y="2089"/>
                  <a:pt x="537" y="2020"/>
                </a:cubicBezTo>
                <a:cubicBezTo>
                  <a:pt x="552" y="1942"/>
                  <a:pt x="533" y="2011"/>
                  <a:pt x="569" y="1941"/>
                </a:cubicBezTo>
                <a:cubicBezTo>
                  <a:pt x="591" y="1897"/>
                  <a:pt x="592" y="1857"/>
                  <a:pt x="620" y="1815"/>
                </a:cubicBezTo>
                <a:cubicBezTo>
                  <a:pt x="638" y="1716"/>
                  <a:pt x="620" y="1754"/>
                  <a:pt x="660" y="1694"/>
                </a:cubicBezTo>
                <a:cubicBezTo>
                  <a:pt x="672" y="1630"/>
                  <a:pt x="695" y="1575"/>
                  <a:pt x="729" y="1521"/>
                </a:cubicBezTo>
                <a:cubicBezTo>
                  <a:pt x="747" y="1431"/>
                  <a:pt x="809" y="1349"/>
                  <a:pt x="826" y="1258"/>
                </a:cubicBezTo>
                <a:cubicBezTo>
                  <a:pt x="837" y="1199"/>
                  <a:pt x="869" y="1096"/>
                  <a:pt x="904" y="1043"/>
                </a:cubicBezTo>
                <a:cubicBezTo>
                  <a:pt x="918" y="968"/>
                  <a:pt x="941" y="890"/>
                  <a:pt x="982" y="827"/>
                </a:cubicBezTo>
                <a:cubicBezTo>
                  <a:pt x="995" y="761"/>
                  <a:pt x="995" y="717"/>
                  <a:pt x="1030" y="663"/>
                </a:cubicBezTo>
                <a:cubicBezTo>
                  <a:pt x="1052" y="550"/>
                  <a:pt x="1020" y="690"/>
                  <a:pt x="1062" y="585"/>
                </a:cubicBezTo>
                <a:cubicBezTo>
                  <a:pt x="1067" y="572"/>
                  <a:pt x="1063" y="555"/>
                  <a:pt x="1070" y="542"/>
                </a:cubicBezTo>
                <a:cubicBezTo>
                  <a:pt x="1098" y="499"/>
                  <a:pt x="1123" y="285"/>
                  <a:pt x="1184" y="229"/>
                </a:cubicBezTo>
                <a:cubicBezTo>
                  <a:pt x="1241" y="147"/>
                  <a:pt x="1314" y="79"/>
                  <a:pt x="1412" y="49"/>
                </a:cubicBezTo>
                <a:cubicBezTo>
                  <a:pt x="1518" y="0"/>
                  <a:pt x="1697" y="49"/>
                  <a:pt x="1772" y="49"/>
                </a:cubicBezTo>
              </a:path>
            </a:pathLst>
          </a:custGeom>
          <a:noFill/>
          <a:ln w="76200">
            <a:solidFill>
              <a:srgbClr val="FFFF66"/>
            </a:solidFill>
            <a:round/>
            <a:headEnd/>
            <a:tailEnd/>
          </a:ln>
        </p:spPr>
        <p:txBody>
          <a:bodyPr wrap="none" anchor="ctr"/>
          <a:lstStyle/>
          <a:p>
            <a:endParaRPr lang="fa-IR"/>
          </a:p>
        </p:txBody>
      </p:sp>
      <p:sp>
        <p:nvSpPr>
          <p:cNvPr id="21510" name="Text Box 6"/>
          <p:cNvSpPr txBox="1">
            <a:spLocks noChangeArrowheads="1"/>
          </p:cNvSpPr>
          <p:nvPr/>
        </p:nvSpPr>
        <p:spPr bwMode="auto">
          <a:xfrm>
            <a:off x="822325" y="709613"/>
            <a:ext cx="1422400" cy="669925"/>
          </a:xfrm>
          <a:prstGeom prst="rect">
            <a:avLst/>
          </a:prstGeom>
          <a:noFill/>
          <a:ln w="9525">
            <a:noFill/>
            <a:miter lim="800000"/>
            <a:headEnd/>
            <a:tailEnd/>
          </a:ln>
        </p:spPr>
        <p:txBody>
          <a:bodyPr wrap="none">
            <a:spAutoFit/>
          </a:bodyPr>
          <a:lstStyle/>
          <a:p>
            <a:pPr eaLnBrk="0" hangingPunct="0"/>
            <a:r>
              <a:rPr lang="en-US" sz="2800" baseline="-16000">
                <a:solidFill>
                  <a:srgbClr val="00FFFF"/>
                </a:solidFill>
              </a:rPr>
              <a:t>Respiratory</a:t>
            </a:r>
          </a:p>
          <a:p>
            <a:pPr eaLnBrk="0" hangingPunct="0"/>
            <a:r>
              <a:rPr lang="en-US" sz="2800" baseline="-16000">
                <a:solidFill>
                  <a:srgbClr val="00FFFF"/>
                </a:solidFill>
              </a:rPr>
              <a:t>Depression</a:t>
            </a:r>
          </a:p>
        </p:txBody>
      </p:sp>
      <p:sp>
        <p:nvSpPr>
          <p:cNvPr id="21511" name="Text Box 7"/>
          <p:cNvSpPr txBox="1">
            <a:spLocks noChangeArrowheads="1"/>
          </p:cNvSpPr>
          <p:nvPr/>
        </p:nvSpPr>
        <p:spPr bwMode="auto">
          <a:xfrm>
            <a:off x="838200" y="1676400"/>
            <a:ext cx="1381125" cy="669925"/>
          </a:xfrm>
          <a:prstGeom prst="rect">
            <a:avLst/>
          </a:prstGeom>
          <a:noFill/>
          <a:ln w="9525">
            <a:noFill/>
            <a:miter lim="800000"/>
            <a:headEnd/>
            <a:tailEnd/>
          </a:ln>
        </p:spPr>
        <p:txBody>
          <a:bodyPr wrap="none">
            <a:spAutoFit/>
          </a:bodyPr>
          <a:lstStyle/>
          <a:p>
            <a:pPr eaLnBrk="0" hangingPunct="0"/>
            <a:r>
              <a:rPr lang="en-US" sz="2800" baseline="-16000">
                <a:solidFill>
                  <a:srgbClr val="00FFFF"/>
                </a:solidFill>
              </a:rPr>
              <a:t>Coma/</a:t>
            </a:r>
          </a:p>
          <a:p>
            <a:pPr eaLnBrk="0" hangingPunct="0"/>
            <a:r>
              <a:rPr lang="en-US" sz="2800" baseline="-16000">
                <a:solidFill>
                  <a:srgbClr val="00FFFF"/>
                </a:solidFill>
              </a:rPr>
              <a:t>Anesthesia</a:t>
            </a:r>
          </a:p>
        </p:txBody>
      </p:sp>
      <p:sp>
        <p:nvSpPr>
          <p:cNvPr id="21512" name="Text Box 8"/>
          <p:cNvSpPr txBox="1">
            <a:spLocks noChangeArrowheads="1"/>
          </p:cNvSpPr>
          <p:nvPr/>
        </p:nvSpPr>
        <p:spPr bwMode="auto">
          <a:xfrm>
            <a:off x="1066800" y="2667000"/>
            <a:ext cx="855663" cy="381000"/>
          </a:xfrm>
          <a:prstGeom prst="rect">
            <a:avLst/>
          </a:prstGeom>
          <a:noFill/>
          <a:ln w="9525">
            <a:noFill/>
            <a:miter lim="800000"/>
            <a:headEnd/>
            <a:tailEnd/>
          </a:ln>
        </p:spPr>
        <p:txBody>
          <a:bodyPr wrap="none">
            <a:spAutoFit/>
          </a:bodyPr>
          <a:lstStyle/>
          <a:p>
            <a:pPr eaLnBrk="0" hangingPunct="0"/>
            <a:r>
              <a:rPr lang="en-US" sz="2800" baseline="-16000">
                <a:solidFill>
                  <a:srgbClr val="00FFFF"/>
                </a:solidFill>
              </a:rPr>
              <a:t>Ataxia</a:t>
            </a:r>
          </a:p>
        </p:txBody>
      </p:sp>
      <p:sp>
        <p:nvSpPr>
          <p:cNvPr id="21513" name="Text Box 9"/>
          <p:cNvSpPr txBox="1">
            <a:spLocks noChangeArrowheads="1"/>
          </p:cNvSpPr>
          <p:nvPr/>
        </p:nvSpPr>
        <p:spPr bwMode="auto">
          <a:xfrm>
            <a:off x="914400" y="3352800"/>
            <a:ext cx="1139825" cy="381000"/>
          </a:xfrm>
          <a:prstGeom prst="rect">
            <a:avLst/>
          </a:prstGeom>
          <a:noFill/>
          <a:ln w="9525">
            <a:noFill/>
            <a:miter lim="800000"/>
            <a:headEnd/>
            <a:tailEnd/>
          </a:ln>
        </p:spPr>
        <p:txBody>
          <a:bodyPr wrap="none">
            <a:spAutoFit/>
          </a:bodyPr>
          <a:lstStyle/>
          <a:p>
            <a:pPr eaLnBrk="0" hangingPunct="0"/>
            <a:r>
              <a:rPr lang="en-US" sz="2800" baseline="-16000">
                <a:solidFill>
                  <a:srgbClr val="00FFFF"/>
                </a:solidFill>
              </a:rPr>
              <a:t>Sedation</a:t>
            </a:r>
          </a:p>
        </p:txBody>
      </p:sp>
      <p:sp>
        <p:nvSpPr>
          <p:cNvPr id="21514" name="Text Box 10"/>
          <p:cNvSpPr txBox="1">
            <a:spLocks noChangeArrowheads="1"/>
          </p:cNvSpPr>
          <p:nvPr/>
        </p:nvSpPr>
        <p:spPr bwMode="auto">
          <a:xfrm>
            <a:off x="990600" y="4724400"/>
            <a:ext cx="1204913" cy="381000"/>
          </a:xfrm>
          <a:prstGeom prst="rect">
            <a:avLst/>
          </a:prstGeom>
          <a:noFill/>
          <a:ln w="9525">
            <a:noFill/>
            <a:miter lim="800000"/>
            <a:headEnd/>
            <a:tailEnd/>
          </a:ln>
        </p:spPr>
        <p:txBody>
          <a:bodyPr>
            <a:spAutoFit/>
          </a:bodyPr>
          <a:lstStyle/>
          <a:p>
            <a:pPr eaLnBrk="0" hangingPunct="0"/>
            <a:r>
              <a:rPr lang="en-US" sz="2800" baseline="-16000">
                <a:solidFill>
                  <a:srgbClr val="00FFFF"/>
                </a:solidFill>
              </a:rPr>
              <a:t>Anxiolytic</a:t>
            </a:r>
          </a:p>
        </p:txBody>
      </p:sp>
      <p:sp>
        <p:nvSpPr>
          <p:cNvPr id="21515" name="Text Box 11"/>
          <p:cNvSpPr txBox="1">
            <a:spLocks noChangeArrowheads="1"/>
          </p:cNvSpPr>
          <p:nvPr/>
        </p:nvSpPr>
        <p:spPr bwMode="auto">
          <a:xfrm>
            <a:off x="685800" y="4114800"/>
            <a:ext cx="1757363" cy="381000"/>
          </a:xfrm>
          <a:prstGeom prst="rect">
            <a:avLst/>
          </a:prstGeom>
          <a:noFill/>
          <a:ln w="9525">
            <a:noFill/>
            <a:miter lim="800000"/>
            <a:headEnd/>
            <a:tailEnd/>
          </a:ln>
        </p:spPr>
        <p:txBody>
          <a:bodyPr wrap="none">
            <a:spAutoFit/>
          </a:bodyPr>
          <a:lstStyle/>
          <a:p>
            <a:pPr eaLnBrk="0" hangingPunct="0"/>
            <a:r>
              <a:rPr lang="en-US" sz="2800" baseline="-16000">
                <a:solidFill>
                  <a:srgbClr val="00FFFF"/>
                </a:solidFill>
              </a:rPr>
              <a:t>Anticonvulsant</a:t>
            </a:r>
          </a:p>
        </p:txBody>
      </p:sp>
      <p:sp>
        <p:nvSpPr>
          <p:cNvPr id="21516" name="Text Box 12"/>
          <p:cNvSpPr txBox="1">
            <a:spLocks noChangeArrowheads="1"/>
          </p:cNvSpPr>
          <p:nvPr/>
        </p:nvSpPr>
        <p:spPr bwMode="auto">
          <a:xfrm>
            <a:off x="4495800" y="5919788"/>
            <a:ext cx="939800" cy="412750"/>
          </a:xfrm>
          <a:prstGeom prst="rect">
            <a:avLst/>
          </a:prstGeom>
          <a:noFill/>
          <a:ln w="9525">
            <a:noFill/>
            <a:miter lim="800000"/>
            <a:headEnd/>
            <a:tailEnd/>
          </a:ln>
        </p:spPr>
        <p:txBody>
          <a:bodyPr wrap="none">
            <a:spAutoFit/>
          </a:bodyPr>
          <a:lstStyle/>
          <a:p>
            <a:pPr eaLnBrk="0" hangingPunct="0"/>
            <a:r>
              <a:rPr lang="en-US" sz="3200" b="1" baseline="-16000">
                <a:solidFill>
                  <a:srgbClr val="00FFFF"/>
                </a:solidFill>
              </a:rPr>
              <a:t>DOSE</a:t>
            </a:r>
          </a:p>
        </p:txBody>
      </p:sp>
      <p:sp>
        <p:nvSpPr>
          <p:cNvPr id="21517" name="Line 13"/>
          <p:cNvSpPr>
            <a:spLocks noChangeShapeType="1"/>
          </p:cNvSpPr>
          <p:nvPr/>
        </p:nvSpPr>
        <p:spPr bwMode="auto">
          <a:xfrm>
            <a:off x="2819400" y="914400"/>
            <a:ext cx="4724400" cy="0"/>
          </a:xfrm>
          <a:prstGeom prst="line">
            <a:avLst/>
          </a:prstGeom>
          <a:noFill/>
          <a:ln w="76200">
            <a:solidFill>
              <a:srgbClr val="33CC33"/>
            </a:solidFill>
            <a:prstDash val="dash"/>
            <a:round/>
            <a:headEnd/>
            <a:tailEnd/>
          </a:ln>
        </p:spPr>
        <p:txBody>
          <a:bodyPr wrap="none" anchor="ctr"/>
          <a:lstStyle/>
          <a:p>
            <a:endParaRPr lang="it-IT"/>
          </a:p>
        </p:txBody>
      </p:sp>
      <p:sp>
        <p:nvSpPr>
          <p:cNvPr id="21518" name="Text Box 14"/>
          <p:cNvSpPr txBox="1">
            <a:spLocks noChangeArrowheads="1"/>
          </p:cNvSpPr>
          <p:nvPr/>
        </p:nvSpPr>
        <p:spPr bwMode="auto">
          <a:xfrm rot="-5398311">
            <a:off x="-421481" y="2918619"/>
            <a:ext cx="1665288" cy="412750"/>
          </a:xfrm>
          <a:prstGeom prst="rect">
            <a:avLst/>
          </a:prstGeom>
          <a:noFill/>
          <a:ln w="9525">
            <a:noFill/>
            <a:miter lim="800000"/>
            <a:headEnd/>
            <a:tailEnd/>
          </a:ln>
        </p:spPr>
        <p:txBody>
          <a:bodyPr wrap="none">
            <a:spAutoFit/>
          </a:bodyPr>
          <a:lstStyle/>
          <a:p>
            <a:pPr eaLnBrk="0" hangingPunct="0"/>
            <a:r>
              <a:rPr lang="en-US" sz="3200" b="1" baseline="-16000">
                <a:solidFill>
                  <a:srgbClr val="00FFFF"/>
                </a:solidFill>
              </a:rPr>
              <a:t>RESPONSE</a:t>
            </a:r>
          </a:p>
        </p:txBody>
      </p:sp>
      <p:sp>
        <p:nvSpPr>
          <p:cNvPr id="21519" name="Text Box 15"/>
          <p:cNvSpPr txBox="1">
            <a:spLocks noChangeArrowheads="1"/>
          </p:cNvSpPr>
          <p:nvPr/>
        </p:nvSpPr>
        <p:spPr bwMode="auto">
          <a:xfrm>
            <a:off x="4191000" y="1295400"/>
            <a:ext cx="1042988" cy="381000"/>
          </a:xfrm>
          <a:prstGeom prst="rect">
            <a:avLst/>
          </a:prstGeom>
          <a:noFill/>
          <a:ln w="9525">
            <a:noFill/>
            <a:miter lim="800000"/>
            <a:headEnd/>
            <a:tailEnd/>
          </a:ln>
        </p:spPr>
        <p:txBody>
          <a:bodyPr wrap="none">
            <a:spAutoFit/>
          </a:bodyPr>
          <a:lstStyle/>
          <a:p>
            <a:pPr eaLnBrk="0" hangingPunct="0"/>
            <a:r>
              <a:rPr lang="en-US" sz="2800" b="1" baseline="-16000">
                <a:solidFill>
                  <a:srgbClr val="FFFF66"/>
                </a:solidFill>
              </a:rPr>
              <a:t>BARBS</a:t>
            </a:r>
          </a:p>
        </p:txBody>
      </p:sp>
      <p:sp>
        <p:nvSpPr>
          <p:cNvPr id="21520" name="Text Box 16"/>
          <p:cNvSpPr txBox="1">
            <a:spLocks noChangeArrowheads="1"/>
          </p:cNvSpPr>
          <p:nvPr/>
        </p:nvSpPr>
        <p:spPr bwMode="auto">
          <a:xfrm>
            <a:off x="5638800" y="1447800"/>
            <a:ext cx="815975" cy="381000"/>
          </a:xfrm>
          <a:prstGeom prst="rect">
            <a:avLst/>
          </a:prstGeom>
          <a:noFill/>
          <a:ln w="9525">
            <a:noFill/>
            <a:miter lim="800000"/>
            <a:headEnd/>
            <a:tailEnd/>
          </a:ln>
        </p:spPr>
        <p:txBody>
          <a:bodyPr wrap="none">
            <a:spAutoFit/>
          </a:bodyPr>
          <a:lstStyle/>
          <a:p>
            <a:pPr eaLnBrk="0" hangingPunct="0"/>
            <a:r>
              <a:rPr lang="en-US" sz="2800" b="1" baseline="-16000">
                <a:solidFill>
                  <a:srgbClr val="00FFFF"/>
                </a:solidFill>
              </a:rPr>
              <a:t>BDZs</a:t>
            </a:r>
          </a:p>
        </p:txBody>
      </p:sp>
      <p:sp>
        <p:nvSpPr>
          <p:cNvPr id="21521" name="Freeform 17"/>
          <p:cNvSpPr>
            <a:spLocks/>
          </p:cNvSpPr>
          <p:nvPr/>
        </p:nvSpPr>
        <p:spPr bwMode="auto">
          <a:xfrm rot="349431">
            <a:off x="5981700" y="952500"/>
            <a:ext cx="1409700" cy="4400550"/>
          </a:xfrm>
          <a:custGeom>
            <a:avLst/>
            <a:gdLst>
              <a:gd name="T0" fmla="*/ 0 w 888"/>
              <a:gd name="T1" fmla="*/ 2147483647 h 2772"/>
              <a:gd name="T2" fmla="*/ 211693166 w 888"/>
              <a:gd name="T3" fmla="*/ 2147483647 h 2772"/>
              <a:gd name="T4" fmla="*/ 483870065 w 888"/>
              <a:gd name="T5" fmla="*/ 2147483647 h 2772"/>
              <a:gd name="T6" fmla="*/ 725804999 w 888"/>
              <a:gd name="T7" fmla="*/ 2147483647 h 2772"/>
              <a:gd name="T8" fmla="*/ 937498264 w 888"/>
              <a:gd name="T9" fmla="*/ 2147483647 h 2772"/>
              <a:gd name="T10" fmla="*/ 1209675064 w 888"/>
              <a:gd name="T11" fmla="*/ 2147483647 h 2772"/>
              <a:gd name="T12" fmla="*/ 1391126264 w 888"/>
              <a:gd name="T13" fmla="*/ 2147483647 h 2772"/>
              <a:gd name="T14" fmla="*/ 1451609998 w 888"/>
              <a:gd name="T15" fmla="*/ 1028223785 h 2772"/>
              <a:gd name="T16" fmla="*/ 1814512795 w 888"/>
              <a:gd name="T17" fmla="*/ 151209371 h 2772"/>
              <a:gd name="T18" fmla="*/ 2147483647 w 888"/>
              <a:gd name="T19" fmla="*/ 0 h 2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8"/>
              <a:gd name="T31" fmla="*/ 0 h 2772"/>
              <a:gd name="T32" fmla="*/ 888 w 888"/>
              <a:gd name="T33" fmla="*/ 2772 h 2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8" h="2772">
                <a:moveTo>
                  <a:pt x="0" y="2772"/>
                </a:moveTo>
                <a:cubicBezTo>
                  <a:pt x="21" y="2708"/>
                  <a:pt x="37" y="2741"/>
                  <a:pt x="84" y="2700"/>
                </a:cubicBezTo>
                <a:cubicBezTo>
                  <a:pt x="148" y="2643"/>
                  <a:pt x="133" y="2651"/>
                  <a:pt x="192" y="2592"/>
                </a:cubicBezTo>
                <a:cubicBezTo>
                  <a:pt x="200" y="2567"/>
                  <a:pt x="280" y="2474"/>
                  <a:pt x="288" y="2448"/>
                </a:cubicBezTo>
                <a:cubicBezTo>
                  <a:pt x="308" y="2388"/>
                  <a:pt x="348" y="2268"/>
                  <a:pt x="372" y="2160"/>
                </a:cubicBezTo>
                <a:cubicBezTo>
                  <a:pt x="404" y="2024"/>
                  <a:pt x="454" y="1782"/>
                  <a:pt x="480" y="1632"/>
                </a:cubicBezTo>
                <a:cubicBezTo>
                  <a:pt x="510" y="1442"/>
                  <a:pt x="536" y="1224"/>
                  <a:pt x="552" y="1020"/>
                </a:cubicBezTo>
                <a:cubicBezTo>
                  <a:pt x="562" y="816"/>
                  <a:pt x="568" y="612"/>
                  <a:pt x="576" y="408"/>
                </a:cubicBezTo>
                <a:cubicBezTo>
                  <a:pt x="582" y="266"/>
                  <a:pt x="589" y="135"/>
                  <a:pt x="720" y="60"/>
                </a:cubicBezTo>
                <a:cubicBezTo>
                  <a:pt x="771" y="31"/>
                  <a:pt x="827" y="0"/>
                  <a:pt x="888" y="0"/>
                </a:cubicBezTo>
              </a:path>
            </a:pathLst>
          </a:custGeom>
          <a:noFill/>
          <a:ln w="76200">
            <a:solidFill>
              <a:srgbClr val="D60093"/>
            </a:solidFill>
            <a:round/>
            <a:headEnd/>
            <a:tailEnd/>
          </a:ln>
        </p:spPr>
        <p:txBody>
          <a:bodyPr wrap="none" anchor="ctr"/>
          <a:lstStyle/>
          <a:p>
            <a:endParaRPr lang="fa-IR"/>
          </a:p>
        </p:txBody>
      </p:sp>
      <p:sp>
        <p:nvSpPr>
          <p:cNvPr id="21522" name="Text Box 18"/>
          <p:cNvSpPr txBox="1">
            <a:spLocks noChangeArrowheads="1"/>
          </p:cNvSpPr>
          <p:nvPr/>
        </p:nvSpPr>
        <p:spPr bwMode="auto">
          <a:xfrm>
            <a:off x="5851525" y="2919413"/>
            <a:ext cx="854075" cy="381000"/>
          </a:xfrm>
          <a:prstGeom prst="rect">
            <a:avLst/>
          </a:prstGeom>
          <a:noFill/>
          <a:ln w="9525">
            <a:noFill/>
            <a:miter lim="800000"/>
            <a:headEnd/>
            <a:tailEnd/>
          </a:ln>
        </p:spPr>
        <p:txBody>
          <a:bodyPr wrap="none">
            <a:spAutoFit/>
          </a:bodyPr>
          <a:lstStyle/>
          <a:p>
            <a:pPr eaLnBrk="0" hangingPunct="0"/>
            <a:r>
              <a:rPr lang="en-US" sz="2800" b="1" baseline="-16000">
                <a:solidFill>
                  <a:srgbClr val="D60093"/>
                </a:solidFill>
              </a:rPr>
              <a:t>ETOH</a:t>
            </a:r>
            <a:endParaRPr lang="en-US" sz="2800" b="1" baseline="-16000">
              <a:solidFill>
                <a:srgbClr val="33CC33"/>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95537" y="381000"/>
            <a:ext cx="8352928" cy="1077218"/>
          </a:xfrm>
          <a:prstGeom prst="rect">
            <a:avLst/>
          </a:prstGeom>
          <a:noFill/>
          <a:ln w="9525">
            <a:noFill/>
            <a:miter lim="800000"/>
            <a:headEnd/>
            <a:tailEnd/>
          </a:ln>
          <a:effectLst/>
        </p:spPr>
        <p:txBody>
          <a:bodyPr wrap="square">
            <a:spAutoFit/>
          </a:bodyPr>
          <a:lstStyle/>
          <a:p>
            <a:pPr algn="ctr"/>
            <a:r>
              <a:rPr lang="it-IT" sz="3200" dirty="0">
                <a:solidFill>
                  <a:srgbClr val="003366"/>
                </a:solidFill>
              </a:rPr>
              <a:t>CLASSIFICAZIONE DEI DISTURBI </a:t>
            </a:r>
            <a:r>
              <a:rPr lang="it-IT" sz="3200" dirty="0" smtClean="0">
                <a:solidFill>
                  <a:srgbClr val="003366"/>
                </a:solidFill>
              </a:rPr>
              <a:t>CORRELATI AD </a:t>
            </a:r>
            <a:r>
              <a:rPr lang="it-IT" sz="3200" dirty="0">
                <a:solidFill>
                  <a:srgbClr val="003366"/>
                </a:solidFill>
              </a:rPr>
              <a:t>ANSIA</a:t>
            </a:r>
          </a:p>
        </p:txBody>
      </p:sp>
      <p:pic>
        <p:nvPicPr>
          <p:cNvPr id="3077" name="Picture 5" descr="ansiolitici 5"/>
          <p:cNvPicPr>
            <a:picLocks noChangeAspect="1" noChangeArrowheads="1"/>
          </p:cNvPicPr>
          <p:nvPr/>
        </p:nvPicPr>
        <p:blipFill>
          <a:blip r:embed="rId3" cstate="print"/>
          <a:srcRect/>
          <a:stretch>
            <a:fillRect/>
          </a:stretch>
        </p:blipFill>
        <p:spPr bwMode="auto">
          <a:xfrm>
            <a:off x="0" y="1628800"/>
            <a:ext cx="9144000" cy="42545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51520" y="381000"/>
            <a:ext cx="7878763" cy="1066800"/>
          </a:xfrm>
          <a:prstGeom prst="rect">
            <a:avLst/>
          </a:prstGeom>
          <a:noFill/>
          <a:ln w="9525">
            <a:noFill/>
            <a:miter lim="800000"/>
            <a:headEnd/>
            <a:tailEnd/>
          </a:ln>
          <a:effectLst/>
        </p:spPr>
        <p:txBody>
          <a:bodyPr wrap="none">
            <a:spAutoFit/>
          </a:bodyPr>
          <a:lstStyle/>
          <a:p>
            <a:pPr algn="l"/>
            <a:r>
              <a:rPr lang="it-IT" sz="3200" dirty="0">
                <a:solidFill>
                  <a:srgbClr val="003366"/>
                </a:solidFill>
              </a:rPr>
              <a:t>CRITERI DIAGNOSTICI PER LA DEFINIZIONE </a:t>
            </a:r>
          </a:p>
          <a:p>
            <a:pPr algn="l"/>
            <a:r>
              <a:rPr lang="it-IT" sz="3200" dirty="0" err="1">
                <a:solidFill>
                  <a:srgbClr val="003366"/>
                </a:solidFill>
              </a:rPr>
              <a:t>DI</a:t>
            </a:r>
            <a:r>
              <a:rPr lang="it-IT" sz="3200" dirty="0">
                <a:solidFill>
                  <a:srgbClr val="003366"/>
                </a:solidFill>
              </a:rPr>
              <a:t> UN ATTACCO </a:t>
            </a:r>
            <a:r>
              <a:rPr lang="it-IT" sz="3200" dirty="0" err="1">
                <a:solidFill>
                  <a:srgbClr val="003366"/>
                </a:solidFill>
              </a:rPr>
              <a:t>DI</a:t>
            </a:r>
            <a:r>
              <a:rPr lang="it-IT" sz="3200" dirty="0">
                <a:solidFill>
                  <a:srgbClr val="003366"/>
                </a:solidFill>
              </a:rPr>
              <a:t> PANICO</a:t>
            </a:r>
          </a:p>
        </p:txBody>
      </p:sp>
      <p:sp>
        <p:nvSpPr>
          <p:cNvPr id="5123" name="Text Box 3"/>
          <p:cNvSpPr txBox="1">
            <a:spLocks noChangeArrowheads="1"/>
          </p:cNvSpPr>
          <p:nvPr/>
        </p:nvSpPr>
        <p:spPr bwMode="auto">
          <a:xfrm>
            <a:off x="95250" y="1852613"/>
            <a:ext cx="6831013" cy="4111625"/>
          </a:xfrm>
          <a:prstGeom prst="rect">
            <a:avLst/>
          </a:prstGeom>
          <a:noFill/>
          <a:ln w="9525">
            <a:noFill/>
            <a:miter lim="800000"/>
            <a:headEnd/>
            <a:tailEnd/>
          </a:ln>
          <a:effectLst/>
        </p:spPr>
        <p:txBody>
          <a:bodyPr wrap="none">
            <a:spAutoFit/>
          </a:bodyPr>
          <a:lstStyle/>
          <a:p>
            <a:pPr marL="476250" indent="-476250" algn="l">
              <a:buFontTx/>
              <a:buChar char="•"/>
            </a:pPr>
            <a:r>
              <a:rPr lang="it-IT" sz="2200">
                <a:solidFill>
                  <a:srgbClr val="003366"/>
                </a:solidFill>
              </a:rPr>
              <a:t>Palpitazioni, o aumento della frequenza cardiaca</a:t>
            </a:r>
          </a:p>
          <a:p>
            <a:pPr marL="476250" indent="-476250" algn="l">
              <a:buFontTx/>
              <a:buChar char="•"/>
            </a:pPr>
            <a:r>
              <a:rPr lang="it-IT" sz="2200">
                <a:solidFill>
                  <a:srgbClr val="003366"/>
                </a:solidFill>
              </a:rPr>
              <a:t>Sudorazione</a:t>
            </a:r>
          </a:p>
          <a:p>
            <a:pPr marL="476250" indent="-476250" algn="l">
              <a:buFontTx/>
              <a:buChar char="•"/>
            </a:pPr>
            <a:r>
              <a:rPr lang="it-IT" sz="2200">
                <a:solidFill>
                  <a:srgbClr val="003366"/>
                </a:solidFill>
              </a:rPr>
              <a:t>Brividi o vampate di calore</a:t>
            </a:r>
          </a:p>
          <a:p>
            <a:pPr marL="476250" indent="-476250" algn="l">
              <a:buFontTx/>
              <a:buChar char="•"/>
            </a:pPr>
            <a:r>
              <a:rPr lang="it-IT" sz="2200">
                <a:solidFill>
                  <a:srgbClr val="003366"/>
                </a:solidFill>
              </a:rPr>
              <a:t>Tremori o sussulti</a:t>
            </a:r>
          </a:p>
          <a:p>
            <a:pPr marL="476250" indent="-476250" algn="l">
              <a:buFontTx/>
              <a:buChar char="•"/>
            </a:pPr>
            <a:r>
              <a:rPr lang="it-IT" sz="2200">
                <a:solidFill>
                  <a:srgbClr val="003366"/>
                </a:solidFill>
              </a:rPr>
              <a:t>Sensazione di soffocamento</a:t>
            </a:r>
          </a:p>
          <a:p>
            <a:pPr marL="476250" indent="-476250" algn="l">
              <a:buFontTx/>
              <a:buChar char="•"/>
            </a:pPr>
            <a:r>
              <a:rPr lang="it-IT" sz="2200">
                <a:solidFill>
                  <a:srgbClr val="003366"/>
                </a:solidFill>
              </a:rPr>
              <a:t>Dolori al torace</a:t>
            </a:r>
          </a:p>
          <a:p>
            <a:pPr marL="476250" indent="-476250" algn="l">
              <a:buFontTx/>
              <a:buChar char="•"/>
            </a:pPr>
            <a:r>
              <a:rPr lang="it-IT" sz="2200">
                <a:solidFill>
                  <a:srgbClr val="003366"/>
                </a:solidFill>
              </a:rPr>
              <a:t>Nausea o disturbi addominali</a:t>
            </a:r>
          </a:p>
          <a:p>
            <a:pPr marL="476250" indent="-476250" algn="l">
              <a:buFontTx/>
              <a:buChar char="•"/>
            </a:pPr>
            <a:r>
              <a:rPr lang="it-IT" sz="2200">
                <a:solidFill>
                  <a:srgbClr val="003366"/>
                </a:solidFill>
              </a:rPr>
              <a:t>Senso di vertigine, instabilità, debolezza</a:t>
            </a:r>
          </a:p>
          <a:p>
            <a:pPr marL="476250" indent="-476250" algn="l">
              <a:buFontTx/>
              <a:buChar char="•"/>
            </a:pPr>
            <a:r>
              <a:rPr lang="it-IT" sz="2200">
                <a:solidFill>
                  <a:srgbClr val="003366"/>
                </a:solidFill>
              </a:rPr>
              <a:t>Parestesie </a:t>
            </a:r>
          </a:p>
          <a:p>
            <a:pPr marL="476250" indent="-476250" algn="l">
              <a:buFontTx/>
              <a:buChar char="•"/>
            </a:pPr>
            <a:r>
              <a:rPr lang="it-IT" sz="2200">
                <a:solidFill>
                  <a:srgbClr val="003366"/>
                </a:solidFill>
              </a:rPr>
              <a:t>Derealizzazione o depersonalizzazione</a:t>
            </a:r>
          </a:p>
          <a:p>
            <a:pPr marL="476250" indent="-476250" algn="l">
              <a:buFontTx/>
              <a:buChar char="•"/>
            </a:pPr>
            <a:r>
              <a:rPr lang="it-IT" sz="2200">
                <a:solidFill>
                  <a:srgbClr val="003366"/>
                </a:solidFill>
              </a:rPr>
              <a:t>Paura di perdere il controllo o di impazzire</a:t>
            </a:r>
          </a:p>
          <a:p>
            <a:pPr marL="476250" indent="-476250" algn="l">
              <a:buFontTx/>
              <a:buChar char="•"/>
            </a:pPr>
            <a:r>
              <a:rPr lang="it-IT" sz="2200">
                <a:solidFill>
                  <a:srgbClr val="003366"/>
                </a:solidFill>
              </a:rPr>
              <a:t>Paura di morire</a:t>
            </a:r>
          </a:p>
        </p:txBody>
      </p:sp>
      <p:sp>
        <p:nvSpPr>
          <p:cNvPr id="5124" name="AutoShape 4"/>
          <p:cNvSpPr>
            <a:spLocks/>
          </p:cNvSpPr>
          <p:nvPr/>
        </p:nvSpPr>
        <p:spPr bwMode="auto">
          <a:xfrm>
            <a:off x="6732240" y="2057400"/>
            <a:ext cx="468313" cy="2255838"/>
          </a:xfrm>
          <a:prstGeom prst="rightBrace">
            <a:avLst>
              <a:gd name="adj1" fmla="val 67972"/>
              <a:gd name="adj2" fmla="val 48648"/>
            </a:avLst>
          </a:prstGeom>
          <a:noFill/>
          <a:ln w="28575">
            <a:solidFill>
              <a:schemeClr val="tx1"/>
            </a:solidFill>
            <a:round/>
            <a:headEnd/>
            <a:tailEnd/>
          </a:ln>
          <a:effectLst/>
        </p:spPr>
        <p:txBody>
          <a:bodyPr wrap="none" anchor="ctr"/>
          <a:lstStyle/>
          <a:p>
            <a:endParaRPr lang="it-IT"/>
          </a:p>
        </p:txBody>
      </p:sp>
      <p:sp>
        <p:nvSpPr>
          <p:cNvPr id="5125" name="AutoShape 5"/>
          <p:cNvSpPr>
            <a:spLocks/>
          </p:cNvSpPr>
          <p:nvPr/>
        </p:nvSpPr>
        <p:spPr bwMode="auto">
          <a:xfrm>
            <a:off x="6056313" y="4348163"/>
            <a:ext cx="255587" cy="1722437"/>
          </a:xfrm>
          <a:prstGeom prst="rightBrace">
            <a:avLst>
              <a:gd name="adj1" fmla="val 95097"/>
              <a:gd name="adj2" fmla="val 48648"/>
            </a:avLst>
          </a:prstGeom>
          <a:noFill/>
          <a:ln w="28575">
            <a:solidFill>
              <a:schemeClr val="tx1"/>
            </a:solidFill>
            <a:round/>
            <a:headEnd/>
            <a:tailEnd/>
          </a:ln>
          <a:effectLst/>
        </p:spPr>
        <p:txBody>
          <a:bodyPr wrap="none" anchor="ctr"/>
          <a:lstStyle/>
          <a:p>
            <a:endParaRPr lang="it-IT"/>
          </a:p>
        </p:txBody>
      </p:sp>
      <p:sp>
        <p:nvSpPr>
          <p:cNvPr id="5126" name="Text Box 6"/>
          <p:cNvSpPr txBox="1">
            <a:spLocks noChangeArrowheads="1"/>
          </p:cNvSpPr>
          <p:nvPr/>
        </p:nvSpPr>
        <p:spPr bwMode="auto">
          <a:xfrm>
            <a:off x="7224713" y="2578100"/>
            <a:ext cx="1776412" cy="1187450"/>
          </a:xfrm>
          <a:prstGeom prst="rect">
            <a:avLst/>
          </a:prstGeom>
          <a:noFill/>
          <a:ln w="9525">
            <a:noFill/>
            <a:miter lim="800000"/>
            <a:headEnd/>
            <a:tailEnd/>
          </a:ln>
          <a:effectLst/>
        </p:spPr>
        <p:txBody>
          <a:bodyPr wrap="none">
            <a:spAutoFit/>
          </a:bodyPr>
          <a:lstStyle/>
          <a:p>
            <a:r>
              <a:rPr lang="it-IT"/>
              <a:t>SINTOMI</a:t>
            </a:r>
          </a:p>
          <a:p>
            <a:r>
              <a:rPr lang="it-IT"/>
              <a:t>NEURO-</a:t>
            </a:r>
          </a:p>
          <a:p>
            <a:r>
              <a:rPr lang="it-IT"/>
              <a:t>VEGETATIVI</a:t>
            </a:r>
          </a:p>
        </p:txBody>
      </p:sp>
      <p:sp>
        <p:nvSpPr>
          <p:cNvPr id="5127" name="Text Box 7"/>
          <p:cNvSpPr txBox="1">
            <a:spLocks noChangeArrowheads="1"/>
          </p:cNvSpPr>
          <p:nvPr/>
        </p:nvSpPr>
        <p:spPr bwMode="auto">
          <a:xfrm>
            <a:off x="6326188" y="4799013"/>
            <a:ext cx="2370137" cy="822325"/>
          </a:xfrm>
          <a:prstGeom prst="rect">
            <a:avLst/>
          </a:prstGeom>
          <a:noFill/>
          <a:ln w="9525">
            <a:noFill/>
            <a:miter lim="800000"/>
            <a:headEnd/>
            <a:tailEnd/>
          </a:ln>
          <a:effectLst/>
        </p:spPr>
        <p:txBody>
          <a:bodyPr wrap="none">
            <a:spAutoFit/>
          </a:bodyPr>
          <a:lstStyle/>
          <a:p>
            <a:r>
              <a:rPr lang="it-IT"/>
              <a:t>SINTOMI</a:t>
            </a:r>
          </a:p>
          <a:p>
            <a:r>
              <a:rPr lang="it-IT"/>
              <a:t>NEURO-PSICHICI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60648"/>
            <a:ext cx="7772400" cy="1143000"/>
          </a:xfrm>
        </p:spPr>
        <p:txBody>
          <a:bodyPr/>
          <a:lstStyle/>
          <a:p>
            <a:r>
              <a:rPr lang="en-US" sz="4000" dirty="0"/>
              <a:t>Why Do People Use Benzodiazepines?</a:t>
            </a:r>
          </a:p>
        </p:txBody>
      </p:sp>
      <p:sp>
        <p:nvSpPr>
          <p:cNvPr id="34819" name="Rectangle 3"/>
          <p:cNvSpPr>
            <a:spLocks noGrp="1" noChangeArrowheads="1"/>
          </p:cNvSpPr>
          <p:nvPr>
            <p:ph type="body" idx="1"/>
          </p:nvPr>
        </p:nvSpPr>
        <p:spPr/>
        <p:txBody>
          <a:bodyPr/>
          <a:lstStyle/>
          <a:p>
            <a:r>
              <a:rPr lang="en-US"/>
              <a:t>To get away from</a:t>
            </a:r>
          </a:p>
          <a:p>
            <a:pPr>
              <a:buFont typeface="Wingdings" pitchFamily="2" charset="2"/>
              <a:buNone/>
            </a:pPr>
            <a:r>
              <a:rPr lang="en-US"/>
              <a:t>this!</a:t>
            </a:r>
          </a:p>
        </p:txBody>
      </p:sp>
      <p:pic>
        <p:nvPicPr>
          <p:cNvPr id="34823" name="Picture 7" descr="The_Scream_by_Edvard_Munch"/>
          <p:cNvPicPr>
            <a:picLocks noChangeAspect="1" noChangeArrowheads="1"/>
          </p:cNvPicPr>
          <p:nvPr/>
        </p:nvPicPr>
        <p:blipFill>
          <a:blip r:embed="rId2" cstate="print"/>
          <a:srcRect/>
          <a:stretch>
            <a:fillRect/>
          </a:stretch>
        </p:blipFill>
        <p:spPr bwMode="auto">
          <a:xfrm>
            <a:off x="4648200" y="1676400"/>
            <a:ext cx="3663950" cy="4295775"/>
          </a:xfrm>
          <a:prstGeom prst="rect">
            <a:avLst/>
          </a:prstGeom>
          <a:noFill/>
        </p:spPr>
      </p:pic>
      <p:pic>
        <p:nvPicPr>
          <p:cNvPr id="34827" name="Picture 11" descr="anxiety"/>
          <p:cNvPicPr>
            <a:picLocks noChangeAspect="1" noChangeArrowheads="1"/>
          </p:cNvPicPr>
          <p:nvPr/>
        </p:nvPicPr>
        <p:blipFill>
          <a:blip r:embed="rId3" cstate="print"/>
          <a:srcRect/>
          <a:stretch>
            <a:fillRect/>
          </a:stretch>
        </p:blipFill>
        <p:spPr bwMode="auto">
          <a:xfrm>
            <a:off x="762000" y="3294856"/>
            <a:ext cx="3657600" cy="2438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a:solidFill>
                  <a:schemeClr val="tx1"/>
                </a:solidFill>
              </a:rPr>
              <a:t>Short-Term Effects</a:t>
            </a:r>
            <a:br>
              <a:rPr lang="en-US" sz="4000">
                <a:solidFill>
                  <a:schemeClr val="tx1"/>
                </a:solidFill>
              </a:rPr>
            </a:br>
            <a:r>
              <a:rPr lang="en-US" sz="4000">
                <a:solidFill>
                  <a:schemeClr val="tx1"/>
                </a:solidFill>
              </a:rPr>
              <a:t>(Low Doses)</a:t>
            </a:r>
          </a:p>
        </p:txBody>
      </p:sp>
      <p:sp>
        <p:nvSpPr>
          <p:cNvPr id="11267" name="Rectangle 3"/>
          <p:cNvSpPr>
            <a:spLocks noGrp="1" noChangeArrowheads="1"/>
          </p:cNvSpPr>
          <p:nvPr>
            <p:ph type="body" idx="1"/>
          </p:nvPr>
        </p:nvSpPr>
        <p:spPr/>
        <p:txBody>
          <a:bodyPr/>
          <a:lstStyle/>
          <a:p>
            <a:r>
              <a:rPr lang="en-US" dirty="0"/>
              <a:t>Euphoria </a:t>
            </a:r>
          </a:p>
          <a:p>
            <a:pPr lvl="1"/>
            <a:r>
              <a:rPr lang="en-US" dirty="0"/>
              <a:t>“Being in a happy world”</a:t>
            </a:r>
          </a:p>
          <a:p>
            <a:r>
              <a:rPr lang="en-US" dirty="0"/>
              <a:t>Fatigue </a:t>
            </a:r>
          </a:p>
          <a:p>
            <a:pPr lvl="1"/>
            <a:r>
              <a:rPr lang="en-US" dirty="0"/>
              <a:t>Feeling drowsy</a:t>
            </a:r>
          </a:p>
          <a:p>
            <a:r>
              <a:rPr lang="en-US" dirty="0"/>
              <a:t>Shallow breathing</a:t>
            </a:r>
          </a:p>
          <a:p>
            <a:pPr lvl="1"/>
            <a:r>
              <a:rPr lang="en-US" dirty="0"/>
              <a:t>Not being able to take full, deep, normal breaths </a:t>
            </a:r>
            <a:endParaRPr lang="en-US" dirty="0" smtClean="0"/>
          </a:p>
          <a:p>
            <a:r>
              <a:rPr lang="en-US" dirty="0" smtClean="0"/>
              <a:t>Trouble coordinating your movements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r>
              <a:rPr lang="en-US" sz="4000">
                <a:solidFill>
                  <a:schemeClr val="tx1"/>
                </a:solidFill>
              </a:rPr>
              <a:t>Short-Term Effects</a:t>
            </a:r>
            <a:br>
              <a:rPr lang="en-US" sz="4000">
                <a:solidFill>
                  <a:schemeClr val="tx1"/>
                </a:solidFill>
              </a:rPr>
            </a:br>
            <a:r>
              <a:rPr lang="en-US" sz="4000">
                <a:solidFill>
                  <a:schemeClr val="tx1"/>
                </a:solidFill>
              </a:rPr>
              <a:t>(High Doses)</a:t>
            </a:r>
          </a:p>
        </p:txBody>
      </p:sp>
      <p:sp>
        <p:nvSpPr>
          <p:cNvPr id="18435" name="Rectangle 1027"/>
          <p:cNvSpPr>
            <a:spLocks noGrp="1" noChangeArrowheads="1"/>
          </p:cNvSpPr>
          <p:nvPr>
            <p:ph type="body" idx="1"/>
          </p:nvPr>
        </p:nvSpPr>
        <p:spPr/>
        <p:txBody>
          <a:bodyPr/>
          <a:lstStyle/>
          <a:p>
            <a:r>
              <a:rPr lang="en-US" dirty="0"/>
              <a:t>Paranoia </a:t>
            </a:r>
          </a:p>
          <a:p>
            <a:pPr lvl="1"/>
            <a:r>
              <a:rPr lang="en-US" dirty="0"/>
              <a:t> Having an unrealistic perception of something, someone, or some place in relationship to the world and you</a:t>
            </a:r>
          </a:p>
          <a:p>
            <a:r>
              <a:rPr lang="en-US" dirty="0"/>
              <a:t>Aggression</a:t>
            </a:r>
          </a:p>
          <a:p>
            <a:r>
              <a:rPr lang="en-US" dirty="0"/>
              <a:t>Easily agitated</a:t>
            </a:r>
          </a:p>
          <a:p>
            <a:r>
              <a:rPr lang="en-US" dirty="0"/>
              <a:t>Difficulty remembering </a:t>
            </a:r>
          </a:p>
          <a:p>
            <a:r>
              <a:rPr lang="en-US" dirty="0"/>
              <a:t>Irritability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32656"/>
            <a:ext cx="7772400" cy="1143000"/>
          </a:xfrm>
        </p:spPr>
        <p:txBody>
          <a:bodyPr/>
          <a:lstStyle/>
          <a:p>
            <a:r>
              <a:rPr lang="en-US" dirty="0"/>
              <a:t>Effects in Overdose</a:t>
            </a:r>
          </a:p>
        </p:txBody>
      </p:sp>
      <p:sp>
        <p:nvSpPr>
          <p:cNvPr id="35843" name="Rectangle 3"/>
          <p:cNvSpPr>
            <a:spLocks noGrp="1" noChangeArrowheads="1"/>
          </p:cNvSpPr>
          <p:nvPr>
            <p:ph type="body" idx="1"/>
          </p:nvPr>
        </p:nvSpPr>
        <p:spPr>
          <a:xfrm>
            <a:off x="685800" y="1772816"/>
            <a:ext cx="7772400" cy="4114800"/>
          </a:xfrm>
        </p:spPr>
        <p:txBody>
          <a:bodyPr/>
          <a:lstStyle/>
          <a:p>
            <a:r>
              <a:rPr lang="en-US" dirty="0"/>
              <a:t>Unconsciousness</a:t>
            </a:r>
          </a:p>
          <a:p>
            <a:r>
              <a:rPr lang="en-US" dirty="0"/>
              <a:t>Respiratory depression</a:t>
            </a:r>
          </a:p>
          <a:p>
            <a:r>
              <a:rPr lang="en-US" dirty="0"/>
              <a:t>Collapse of heart and heart functions</a:t>
            </a:r>
          </a:p>
          <a:p>
            <a:r>
              <a:rPr lang="en-US" dirty="0"/>
              <a:t>Walking difficulty</a:t>
            </a:r>
          </a:p>
          <a:p>
            <a:r>
              <a:rPr lang="en-US" dirty="0"/>
              <a:t>CNS depression</a:t>
            </a:r>
          </a:p>
          <a:p>
            <a:r>
              <a:rPr lang="en-US" dirty="0"/>
              <a:t>Shallow breathing</a:t>
            </a:r>
          </a:p>
          <a:p>
            <a:pPr lvl="1"/>
            <a:r>
              <a:rPr lang="en-US" dirty="0"/>
              <a:t>Not being able to take full, deep, normal breaths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32656"/>
            <a:ext cx="7772400" cy="1143000"/>
          </a:xfrm>
        </p:spPr>
        <p:txBody>
          <a:bodyPr/>
          <a:lstStyle/>
          <a:p>
            <a:r>
              <a:rPr lang="en-US" dirty="0">
                <a:solidFill>
                  <a:schemeClr val="tx1"/>
                </a:solidFill>
              </a:rPr>
              <a:t>Long-term Effects</a:t>
            </a:r>
          </a:p>
        </p:txBody>
      </p:sp>
      <p:sp>
        <p:nvSpPr>
          <p:cNvPr id="12291" name="Rectangle 3"/>
          <p:cNvSpPr>
            <a:spLocks noGrp="1" noChangeArrowheads="1"/>
          </p:cNvSpPr>
          <p:nvPr>
            <p:ph type="body" idx="1"/>
          </p:nvPr>
        </p:nvSpPr>
        <p:spPr>
          <a:xfrm>
            <a:off x="685800" y="1628800"/>
            <a:ext cx="7772400" cy="4114800"/>
          </a:xfrm>
        </p:spPr>
        <p:txBody>
          <a:bodyPr/>
          <a:lstStyle/>
          <a:p>
            <a:r>
              <a:rPr lang="en-US" sz="2400" dirty="0"/>
              <a:t>“Rebound effects”</a:t>
            </a:r>
          </a:p>
          <a:p>
            <a:pPr lvl="1"/>
            <a:r>
              <a:rPr lang="en-US" sz="2000" dirty="0"/>
              <a:t>Over use of these drugs can cause a reversal effect</a:t>
            </a:r>
          </a:p>
          <a:p>
            <a:pPr lvl="1"/>
            <a:r>
              <a:rPr lang="en-US" sz="2000" dirty="0"/>
              <a:t>Seizures can occur; calm and relaxed feelings dissipate</a:t>
            </a:r>
          </a:p>
          <a:p>
            <a:r>
              <a:rPr lang="en-US" sz="2400" dirty="0"/>
              <a:t>Tolerance develops, resulting in dependence</a:t>
            </a:r>
          </a:p>
          <a:p>
            <a:pPr lvl="1"/>
            <a:r>
              <a:rPr lang="en-US" sz="2000" dirty="0"/>
              <a:t>Must have more and more of the drug to feel an even minor effects</a:t>
            </a:r>
          </a:p>
          <a:p>
            <a:pPr lvl="1"/>
            <a:r>
              <a:rPr lang="en-US" sz="2000" dirty="0"/>
              <a:t>Higher risk of overdose</a:t>
            </a:r>
          </a:p>
          <a:p>
            <a:r>
              <a:rPr lang="en-US" sz="2400" dirty="0"/>
              <a:t>Withdrawal</a:t>
            </a:r>
          </a:p>
          <a:p>
            <a:pPr lvl="1"/>
            <a:r>
              <a:rPr lang="en-US" sz="2000" dirty="0"/>
              <a:t>This leads to dependence as well </a:t>
            </a:r>
          </a:p>
          <a:p>
            <a:pPr lvl="1"/>
            <a:r>
              <a:rPr lang="en-US" sz="2000" dirty="0"/>
              <a:t>No one wants to feel the unpleasant withdrawal effects, so continues use </a:t>
            </a:r>
          </a:p>
          <a:p>
            <a:pPr lvl="1"/>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0"/>
            <a:ext cx="8229600" cy="1003300"/>
          </a:xfrm>
        </p:spPr>
        <p:txBody>
          <a:bodyPr/>
          <a:lstStyle/>
          <a:p>
            <a:pPr algn="ctr"/>
            <a:r>
              <a:rPr lang="en-US" dirty="0">
                <a:latin typeface="Georgia" pitchFamily="18" charset="0"/>
              </a:rPr>
              <a:t>Structure</a:t>
            </a:r>
          </a:p>
        </p:txBody>
      </p:sp>
      <p:sp>
        <p:nvSpPr>
          <p:cNvPr id="18437" name="Rectangle 5"/>
          <p:cNvSpPr>
            <a:spLocks noGrp="1" noChangeArrowheads="1"/>
          </p:cNvSpPr>
          <p:nvPr>
            <p:ph type="body" sz="half" idx="1"/>
          </p:nvPr>
        </p:nvSpPr>
        <p:spPr>
          <a:xfrm>
            <a:off x="35496" y="1110952"/>
            <a:ext cx="4495800" cy="5486400"/>
          </a:xfrm>
        </p:spPr>
        <p:txBody>
          <a:bodyPr/>
          <a:lstStyle/>
          <a:p>
            <a:r>
              <a:rPr lang="en-US" sz="1800" dirty="0"/>
              <a:t>2-Keto </a:t>
            </a:r>
            <a:r>
              <a:rPr lang="en-US" sz="1800" dirty="0" err="1"/>
              <a:t>Benzos</a:t>
            </a:r>
            <a:endParaRPr lang="en-US" sz="1800" dirty="0"/>
          </a:p>
          <a:p>
            <a:pPr lvl="1"/>
            <a:r>
              <a:rPr lang="en-US" sz="1800" dirty="0">
                <a:solidFill>
                  <a:schemeClr val="tx1"/>
                </a:solidFill>
              </a:rPr>
              <a:t>Some administered as </a:t>
            </a:r>
            <a:r>
              <a:rPr lang="en-US" sz="1800" dirty="0" err="1">
                <a:solidFill>
                  <a:schemeClr val="tx1"/>
                </a:solidFill>
              </a:rPr>
              <a:t>prodrug</a:t>
            </a:r>
            <a:endParaRPr lang="en-US" sz="1800" dirty="0">
              <a:solidFill>
                <a:schemeClr val="tx1"/>
              </a:solidFill>
            </a:endParaRPr>
          </a:p>
          <a:p>
            <a:pPr lvl="1"/>
            <a:r>
              <a:rPr lang="en-US" sz="1800" dirty="0">
                <a:solidFill>
                  <a:schemeClr val="tx1"/>
                </a:solidFill>
              </a:rPr>
              <a:t>All have active metabolites (commonly </a:t>
            </a:r>
            <a:r>
              <a:rPr lang="en-US" sz="1800" dirty="0" err="1">
                <a:solidFill>
                  <a:schemeClr val="tx1"/>
                </a:solidFill>
              </a:rPr>
              <a:t>desmethyldiazepam</a:t>
            </a:r>
            <a:r>
              <a:rPr lang="en-US" sz="1800" dirty="0">
                <a:solidFill>
                  <a:schemeClr val="tx1"/>
                </a:solidFill>
              </a:rPr>
              <a:t>)</a:t>
            </a:r>
          </a:p>
          <a:p>
            <a:pPr lvl="1"/>
            <a:r>
              <a:rPr lang="en-US" sz="1800" dirty="0">
                <a:solidFill>
                  <a:schemeClr val="tx1"/>
                </a:solidFill>
              </a:rPr>
              <a:t>Long half-lives (most in excess of 60 hours) </a:t>
            </a:r>
          </a:p>
          <a:p>
            <a:r>
              <a:rPr lang="en-US" sz="1800" dirty="0"/>
              <a:t>3-hydroxy </a:t>
            </a:r>
            <a:r>
              <a:rPr lang="en-US" sz="1800" dirty="0" err="1"/>
              <a:t>Benzos</a:t>
            </a:r>
            <a:endParaRPr lang="en-US" sz="1800" dirty="0"/>
          </a:p>
          <a:p>
            <a:pPr lvl="1"/>
            <a:r>
              <a:rPr lang="en-US" sz="1800" dirty="0">
                <a:solidFill>
                  <a:schemeClr val="tx1"/>
                </a:solidFill>
              </a:rPr>
              <a:t>No active metabolites</a:t>
            </a:r>
          </a:p>
          <a:p>
            <a:pPr lvl="1"/>
            <a:r>
              <a:rPr lang="en-US" sz="1800" dirty="0">
                <a:solidFill>
                  <a:schemeClr val="tx1"/>
                </a:solidFill>
              </a:rPr>
              <a:t>Not metabolized in the liver</a:t>
            </a:r>
          </a:p>
          <a:p>
            <a:pPr lvl="1"/>
            <a:r>
              <a:rPr lang="en-US" sz="1800" dirty="0">
                <a:solidFill>
                  <a:schemeClr val="tx1"/>
                </a:solidFill>
              </a:rPr>
              <a:t>Intermediate half-lives (most ~ 8-20 hours)</a:t>
            </a:r>
          </a:p>
          <a:p>
            <a:r>
              <a:rPr lang="en-US" sz="1800" dirty="0" err="1"/>
              <a:t>Triazolo</a:t>
            </a:r>
            <a:r>
              <a:rPr lang="en-US" sz="1800" dirty="0"/>
              <a:t> </a:t>
            </a:r>
            <a:r>
              <a:rPr lang="en-US" sz="1800" dirty="0" err="1"/>
              <a:t>Benzos</a:t>
            </a:r>
            <a:endParaRPr lang="en-US" sz="1800" dirty="0"/>
          </a:p>
          <a:p>
            <a:pPr lvl="1"/>
            <a:r>
              <a:rPr lang="en-US" sz="1800" dirty="0">
                <a:solidFill>
                  <a:schemeClr val="tx1"/>
                </a:solidFill>
              </a:rPr>
              <a:t>Additional heterocyclic ring attached at the 1 and 2 positions</a:t>
            </a:r>
          </a:p>
          <a:p>
            <a:pPr lvl="1"/>
            <a:r>
              <a:rPr lang="en-US" sz="1800" dirty="0">
                <a:solidFill>
                  <a:schemeClr val="tx1"/>
                </a:solidFill>
              </a:rPr>
              <a:t>Some active metabolites</a:t>
            </a:r>
          </a:p>
          <a:p>
            <a:pPr lvl="1"/>
            <a:r>
              <a:rPr lang="en-US" sz="1800" dirty="0">
                <a:solidFill>
                  <a:schemeClr val="tx1"/>
                </a:solidFill>
              </a:rPr>
              <a:t>Short to intermediate half-lives (anywhere from 3-14 hours)</a:t>
            </a:r>
          </a:p>
        </p:txBody>
      </p:sp>
      <p:pic>
        <p:nvPicPr>
          <p:cNvPr id="18442" name="Picture 10" descr="Diazepam_14192"/>
          <p:cNvPicPr>
            <a:picLocks noGrp="1" noChangeAspect="1" noChangeArrowheads="1"/>
          </p:cNvPicPr>
          <p:nvPr>
            <p:ph sz="half" idx="2"/>
          </p:nvPr>
        </p:nvPicPr>
        <p:blipFill>
          <a:blip r:embed="rId3" cstate="print"/>
          <a:srcRect/>
          <a:stretch>
            <a:fillRect/>
          </a:stretch>
        </p:blipFill>
        <p:spPr>
          <a:xfrm>
            <a:off x="4761805" y="1447800"/>
            <a:ext cx="4130675" cy="4876800"/>
          </a:xfrm>
          <a:noFill/>
          <a:ln/>
        </p:spPr>
      </p:pic>
      <p:sp>
        <p:nvSpPr>
          <p:cNvPr id="18443" name="Text Box 11"/>
          <p:cNvSpPr txBox="1">
            <a:spLocks noChangeArrowheads="1"/>
          </p:cNvSpPr>
          <p:nvPr/>
        </p:nvSpPr>
        <p:spPr bwMode="auto">
          <a:xfrm>
            <a:off x="7239000" y="2768600"/>
            <a:ext cx="298450" cy="366713"/>
          </a:xfrm>
          <a:prstGeom prst="rect">
            <a:avLst/>
          </a:prstGeom>
          <a:noFill/>
          <a:ln w="9525">
            <a:noFill/>
            <a:miter lim="800000"/>
            <a:headEnd/>
            <a:tailEnd/>
          </a:ln>
          <a:effectLst/>
        </p:spPr>
        <p:txBody>
          <a:bodyPr wrap="none">
            <a:spAutoFit/>
          </a:bodyPr>
          <a:lstStyle/>
          <a:p>
            <a:r>
              <a:rPr lang="en-US" sz="1800">
                <a:solidFill>
                  <a:srgbClr val="000000"/>
                </a:solidFill>
                <a:effectLst/>
                <a:latin typeface="Times New Roman" pitchFamily="18" charset="0"/>
              </a:rPr>
              <a:t>1</a:t>
            </a:r>
          </a:p>
        </p:txBody>
      </p:sp>
      <p:sp>
        <p:nvSpPr>
          <p:cNvPr id="18444" name="Text Box 12"/>
          <p:cNvSpPr txBox="1">
            <a:spLocks noChangeArrowheads="1"/>
          </p:cNvSpPr>
          <p:nvPr/>
        </p:nvSpPr>
        <p:spPr bwMode="auto">
          <a:xfrm>
            <a:off x="7772400" y="2768600"/>
            <a:ext cx="298450" cy="366713"/>
          </a:xfrm>
          <a:prstGeom prst="rect">
            <a:avLst/>
          </a:prstGeom>
          <a:noFill/>
          <a:ln w="9525">
            <a:noFill/>
            <a:miter lim="800000"/>
            <a:headEnd/>
            <a:tailEnd/>
          </a:ln>
          <a:effectLst/>
        </p:spPr>
        <p:txBody>
          <a:bodyPr wrap="none">
            <a:spAutoFit/>
          </a:bodyPr>
          <a:lstStyle/>
          <a:p>
            <a:r>
              <a:rPr lang="en-US" sz="1800">
                <a:solidFill>
                  <a:srgbClr val="000000"/>
                </a:solidFill>
                <a:effectLst/>
                <a:latin typeface="Times New Roman" pitchFamily="18" charset="0"/>
              </a:rPr>
              <a:t>2</a:t>
            </a:r>
          </a:p>
        </p:txBody>
      </p:sp>
      <p:sp>
        <p:nvSpPr>
          <p:cNvPr id="18445" name="Text Box 13"/>
          <p:cNvSpPr txBox="1">
            <a:spLocks noChangeArrowheads="1"/>
          </p:cNvSpPr>
          <p:nvPr/>
        </p:nvSpPr>
        <p:spPr bwMode="auto">
          <a:xfrm>
            <a:off x="8001000" y="3200400"/>
            <a:ext cx="298450" cy="366713"/>
          </a:xfrm>
          <a:prstGeom prst="rect">
            <a:avLst/>
          </a:prstGeom>
          <a:noFill/>
          <a:ln w="9525">
            <a:noFill/>
            <a:miter lim="800000"/>
            <a:headEnd/>
            <a:tailEnd/>
          </a:ln>
          <a:effectLst/>
        </p:spPr>
        <p:txBody>
          <a:bodyPr wrap="none">
            <a:spAutoFit/>
          </a:bodyPr>
          <a:lstStyle/>
          <a:p>
            <a:r>
              <a:rPr lang="en-US" sz="1800">
                <a:solidFill>
                  <a:srgbClr val="000000"/>
                </a:solidFill>
                <a:effectLst/>
                <a:latin typeface="Times New Roman" pitchFamily="18" charset="0"/>
              </a:rPr>
              <a:t>3</a:t>
            </a:r>
          </a:p>
        </p:txBody>
      </p:sp>
      <p:sp>
        <p:nvSpPr>
          <p:cNvPr id="18446" name="Text Box 14"/>
          <p:cNvSpPr txBox="1">
            <a:spLocks noChangeArrowheads="1"/>
          </p:cNvSpPr>
          <p:nvPr/>
        </p:nvSpPr>
        <p:spPr bwMode="auto">
          <a:xfrm>
            <a:off x="5029200" y="1671638"/>
            <a:ext cx="1309688" cy="396875"/>
          </a:xfrm>
          <a:prstGeom prst="rect">
            <a:avLst/>
          </a:prstGeom>
          <a:noFill/>
          <a:ln w="9525">
            <a:noFill/>
            <a:miter lim="800000"/>
            <a:headEnd/>
            <a:tailEnd/>
          </a:ln>
          <a:effectLst/>
        </p:spPr>
        <p:txBody>
          <a:bodyPr wrap="none">
            <a:spAutoFit/>
          </a:bodyPr>
          <a:lstStyle/>
          <a:p>
            <a:r>
              <a:rPr lang="en-US" sz="2000">
                <a:solidFill>
                  <a:srgbClr val="000000"/>
                </a:solidFill>
                <a:effectLst/>
              </a:rPr>
              <a:t>Diazepam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a:solidFill>
              <a:schemeClr val="tx1"/>
            </a:solidFill>
          </a:ln>
        </p:spPr>
        <p:txBody>
          <a:bodyPr/>
          <a:lstStyle/>
          <a:p>
            <a:r>
              <a:rPr lang="en-US">
                <a:solidFill>
                  <a:schemeClr val="tx1"/>
                </a:solidFill>
              </a:rPr>
              <a:t>Cognitive Effects</a:t>
            </a:r>
          </a:p>
        </p:txBody>
      </p:sp>
      <p:sp>
        <p:nvSpPr>
          <p:cNvPr id="13315" name="Rectangle 3"/>
          <p:cNvSpPr>
            <a:spLocks noGrp="1" noChangeArrowheads="1"/>
          </p:cNvSpPr>
          <p:nvPr>
            <p:ph type="body" idx="1"/>
          </p:nvPr>
        </p:nvSpPr>
        <p:spPr/>
        <p:txBody>
          <a:bodyPr/>
          <a:lstStyle/>
          <a:p>
            <a:r>
              <a:rPr lang="en-US" dirty="0"/>
              <a:t>Memory impairment/Amnesia</a:t>
            </a:r>
          </a:p>
          <a:p>
            <a:r>
              <a:rPr lang="en-US" dirty="0"/>
              <a:t>Confusion</a:t>
            </a:r>
          </a:p>
          <a:p>
            <a:r>
              <a:rPr lang="en-US" dirty="0" smtClean="0"/>
              <a:t>Sleepiness</a:t>
            </a:r>
            <a:endParaRPr lang="en-US" dirty="0"/>
          </a:p>
          <a:p>
            <a:endParaRPr lang="en-US" dirty="0"/>
          </a:p>
          <a:p>
            <a:pPr>
              <a:buFont typeface="Wingdings" pitchFamily="2" charset="2"/>
              <a:buNone/>
            </a:pPr>
            <a:endParaRPr lang="en-US" dirty="0">
              <a:solidFill>
                <a:schemeClr val="accent2"/>
              </a:solidFill>
            </a:endParaRPr>
          </a:p>
        </p:txBody>
      </p:sp>
      <p:pic>
        <p:nvPicPr>
          <p:cNvPr id="14341" name="Picture 5" descr="thinking person"/>
          <p:cNvPicPr>
            <a:picLocks noChangeAspect="1" noChangeArrowheads="1"/>
          </p:cNvPicPr>
          <p:nvPr/>
        </p:nvPicPr>
        <p:blipFill>
          <a:blip r:embed="rId2" cstate="print"/>
          <a:srcRect/>
          <a:stretch>
            <a:fillRect/>
          </a:stretch>
        </p:blipFill>
        <p:spPr bwMode="auto">
          <a:xfrm>
            <a:off x="4953000" y="2590800"/>
            <a:ext cx="2816225" cy="3533775"/>
          </a:xfrm>
          <a:prstGeom prst="rect">
            <a:avLst/>
          </a:prstGeom>
          <a:noFill/>
        </p:spPr>
      </p:pic>
      <p:pic>
        <p:nvPicPr>
          <p:cNvPr id="14343" name="Picture 7" descr="cartoon011tn">
            <a:hlinkClick r:id="rId3"/>
          </p:cNvPr>
          <p:cNvPicPr>
            <a:picLocks noChangeAspect="1" noChangeArrowheads="1"/>
          </p:cNvPicPr>
          <p:nvPr/>
        </p:nvPicPr>
        <p:blipFill>
          <a:blip r:embed="rId4" cstate="print"/>
          <a:srcRect/>
          <a:stretch>
            <a:fillRect/>
          </a:stretch>
        </p:blipFill>
        <p:spPr bwMode="auto">
          <a:xfrm>
            <a:off x="1447800" y="3886200"/>
            <a:ext cx="2133600" cy="1973263"/>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solidFill>
                  <a:schemeClr val="tx1"/>
                </a:solidFill>
              </a:rPr>
              <a:t>Psychological Effects</a:t>
            </a:r>
          </a:p>
        </p:txBody>
      </p:sp>
      <p:sp>
        <p:nvSpPr>
          <p:cNvPr id="19459" name="Rectangle 3"/>
          <p:cNvSpPr>
            <a:spLocks noGrp="1" noChangeArrowheads="1"/>
          </p:cNvSpPr>
          <p:nvPr>
            <p:ph type="body" idx="1"/>
          </p:nvPr>
        </p:nvSpPr>
        <p:spPr/>
        <p:txBody>
          <a:bodyPr/>
          <a:lstStyle/>
          <a:p>
            <a:r>
              <a:rPr lang="en-US" sz="2800" dirty="0"/>
              <a:t>Relaxation</a:t>
            </a:r>
          </a:p>
          <a:p>
            <a:pPr lvl="1"/>
            <a:r>
              <a:rPr lang="en-US" sz="2400" dirty="0"/>
              <a:t>Helps with the daily stresses of life/relieves tension</a:t>
            </a:r>
          </a:p>
          <a:p>
            <a:pPr lvl="1"/>
            <a:r>
              <a:rPr lang="en-US" sz="2400" dirty="0"/>
              <a:t>Anxiety from school and peer stresses</a:t>
            </a:r>
          </a:p>
          <a:p>
            <a:r>
              <a:rPr lang="en-US" sz="2800" dirty="0"/>
              <a:t>Drowsy</a:t>
            </a:r>
          </a:p>
          <a:p>
            <a:pPr lvl="1"/>
            <a:r>
              <a:rPr lang="en-US" sz="2400" dirty="0"/>
              <a:t>Easier to sleep/induces sleep </a:t>
            </a:r>
          </a:p>
          <a:p>
            <a:r>
              <a:rPr lang="en-US" sz="2800" dirty="0"/>
              <a:t>Distracts you from other problems going on around you and in your own life</a:t>
            </a:r>
          </a:p>
          <a:p>
            <a:pPr lvl="1"/>
            <a:r>
              <a:rPr lang="en-US" sz="2400" dirty="0"/>
              <a:t>Just a temporary fix; the problem never goes away</a:t>
            </a:r>
          </a:p>
          <a:p>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944562"/>
          </a:xfrm>
        </p:spPr>
        <p:txBody>
          <a:bodyPr/>
          <a:lstStyle/>
          <a:p>
            <a:pPr eaLnBrk="1" hangingPunct="1"/>
            <a:r>
              <a:rPr lang="en-US" smtClean="0"/>
              <a:t>Effects of benzodiazepine</a:t>
            </a:r>
          </a:p>
        </p:txBody>
      </p:sp>
      <p:sp>
        <p:nvSpPr>
          <p:cNvPr id="25603" name="Content Placeholder 2"/>
          <p:cNvSpPr>
            <a:spLocks noGrp="1"/>
          </p:cNvSpPr>
          <p:nvPr>
            <p:ph idx="1"/>
          </p:nvPr>
        </p:nvSpPr>
        <p:spPr>
          <a:xfrm>
            <a:off x="457200" y="1066800"/>
            <a:ext cx="8229600" cy="5059363"/>
          </a:xfrm>
        </p:spPr>
        <p:txBody>
          <a:bodyPr/>
          <a:lstStyle/>
          <a:p>
            <a:pPr eaLnBrk="1" hangingPunct="1"/>
            <a:r>
              <a:rPr lang="en-US" sz="2800" smtClean="0"/>
              <a:t>On increasing the dose sedation progresses to hypnosis and then to stupor.</a:t>
            </a:r>
          </a:p>
          <a:p>
            <a:pPr eaLnBrk="1" hangingPunct="1"/>
            <a:endParaRPr lang="en-US" sz="2800" smtClean="0"/>
          </a:p>
          <a:p>
            <a:pPr eaLnBrk="1" hangingPunct="1"/>
            <a:r>
              <a:rPr lang="en-US" sz="2800" smtClean="0"/>
              <a:t>But the drugs do not cause a true general anesthesia because</a:t>
            </a:r>
          </a:p>
          <a:p>
            <a:pPr eaLnBrk="1" hangingPunct="1">
              <a:buFont typeface="Arial" pitchFamily="34" charset="0"/>
              <a:buNone/>
            </a:pPr>
            <a:r>
              <a:rPr lang="en-US" sz="2800" smtClean="0"/>
              <a:t>	-awareness usually persists</a:t>
            </a:r>
          </a:p>
          <a:p>
            <a:pPr eaLnBrk="1" hangingPunct="1">
              <a:buFont typeface="Arial" pitchFamily="34" charset="0"/>
              <a:buNone/>
            </a:pPr>
            <a:r>
              <a:rPr lang="en-US" sz="2800" smtClean="0"/>
              <a:t>	-immobility sufficient to allow surgery cannot be achieved. </a:t>
            </a:r>
          </a:p>
          <a:p>
            <a:pPr eaLnBrk="1" hangingPunct="1">
              <a:buFont typeface="Arial" pitchFamily="34" charset="0"/>
              <a:buNone/>
            </a:pPr>
            <a:endParaRPr lang="en-US" sz="2800" smtClean="0"/>
          </a:p>
          <a:p>
            <a:pPr eaLnBrk="1" hangingPunct="1"/>
            <a:r>
              <a:rPr lang="en-US" sz="2800" smtClean="0"/>
              <a:t>However at "preanesthetic" doses, there is amnesia.</a:t>
            </a:r>
          </a:p>
          <a:p>
            <a:pPr eaLnBrk="1" hangingPunct="1"/>
            <a:endParaRPr lang="en-US" sz="28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EEG2"/>
          <p:cNvPicPr>
            <a:picLocks noChangeAspect="1" noChangeArrowheads="1"/>
          </p:cNvPicPr>
          <p:nvPr/>
        </p:nvPicPr>
        <p:blipFill>
          <a:blip r:embed="rId3" cstate="print"/>
          <a:srcRect/>
          <a:stretch>
            <a:fillRect/>
          </a:stretch>
        </p:blipFill>
        <p:spPr bwMode="auto">
          <a:xfrm rot="21540000">
            <a:off x="1858689" y="99325"/>
            <a:ext cx="6327366" cy="6742305"/>
          </a:xfrm>
          <a:prstGeom prst="rect">
            <a:avLst/>
          </a:prstGeom>
          <a:noFill/>
        </p:spPr>
      </p:pic>
      <p:sp>
        <p:nvSpPr>
          <p:cNvPr id="3" name="Rectangle 2"/>
          <p:cNvSpPr txBox="1">
            <a:spLocks noChangeArrowheads="1"/>
          </p:cNvSpPr>
          <p:nvPr/>
        </p:nvSpPr>
        <p:spPr>
          <a:xfrm>
            <a:off x="-2556792" y="413792"/>
            <a:ext cx="77724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1"/>
                </a:solidFill>
                <a:effectLst/>
                <a:uLnTx/>
                <a:uFillTx/>
                <a:latin typeface="+mj-lt"/>
                <a:ea typeface="+mj-ea"/>
                <a:cs typeface="+mj-cs"/>
              </a:rPr>
              <a:t>SLEEP</a:t>
            </a:r>
            <a:endParaRPr kumimoji="0" lang="en-US" sz="44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0"/>
            <a:ext cx="8991600" cy="1066800"/>
          </a:xfrm>
        </p:spPr>
        <p:txBody>
          <a:bodyPr/>
          <a:lstStyle/>
          <a:p>
            <a:pPr eaLnBrk="1" hangingPunct="1"/>
            <a:r>
              <a:rPr lang="en-IN" sz="3600" b="1" smtClean="0"/>
              <a:t>CATEGORIES OF INSOMNIA</a:t>
            </a:r>
          </a:p>
        </p:txBody>
      </p:sp>
      <p:graphicFrame>
        <p:nvGraphicFramePr>
          <p:cNvPr id="4" name="Content Placeholder 3"/>
          <p:cNvGraphicFramePr>
            <a:graphicFrameLocks noGrp="1"/>
          </p:cNvGraphicFramePr>
          <p:nvPr>
            <p:ph idx="1"/>
          </p:nvPr>
        </p:nvGraphicFramePr>
        <p:xfrm>
          <a:off x="228600" y="1219200"/>
          <a:ext cx="8686800" cy="5334000"/>
        </p:xfrm>
        <a:graphic>
          <a:graphicData uri="http://schemas.openxmlformats.org/drawingml/2006/table">
            <a:tbl>
              <a:tblPr firstRow="1" bandRow="1">
                <a:tableStyleId>{5C22544A-7EE6-4342-B048-85BDC9FD1C3A}</a:tableStyleId>
              </a:tblPr>
              <a:tblGrid>
                <a:gridCol w="2895600"/>
                <a:gridCol w="2895600"/>
                <a:gridCol w="2895600"/>
              </a:tblGrid>
              <a:tr h="577144">
                <a:tc>
                  <a:txBody>
                    <a:bodyPr/>
                    <a:lstStyle/>
                    <a:p>
                      <a:r>
                        <a:rPr lang="en-IN" sz="2400" b="1" i="0" dirty="0" smtClean="0"/>
                        <a:t>Transient insomnia</a:t>
                      </a:r>
                      <a:endParaRPr lang="en-IN" sz="2400" i="0" dirty="0"/>
                    </a:p>
                  </a:txBody>
                  <a:tcPr/>
                </a:tc>
                <a:tc>
                  <a:txBody>
                    <a:bodyPr/>
                    <a:lstStyle/>
                    <a:p>
                      <a:r>
                        <a:rPr lang="en-IN" sz="2400" b="1" i="0" dirty="0" smtClean="0"/>
                        <a:t>Short-term insomnia</a:t>
                      </a:r>
                      <a:endParaRPr lang="en-IN" sz="2400" i="0" dirty="0"/>
                    </a:p>
                  </a:txBody>
                  <a:tcPr/>
                </a:tc>
                <a:tc>
                  <a:txBody>
                    <a:bodyPr/>
                    <a:lstStyle/>
                    <a:p>
                      <a:r>
                        <a:rPr lang="en-IN" sz="2400" b="1" i="0" dirty="0" smtClean="0"/>
                        <a:t>Long-term insomnia</a:t>
                      </a:r>
                      <a:r>
                        <a:rPr lang="en-IN" b="1" dirty="0" smtClean="0"/>
                        <a:t> </a:t>
                      </a:r>
                      <a:endParaRPr lang="en-IN" dirty="0"/>
                    </a:p>
                  </a:txBody>
                  <a:tcPr/>
                </a:tc>
              </a:tr>
              <a:tr h="4756856">
                <a:tc>
                  <a:txBody>
                    <a:bodyPr/>
                    <a:lstStyle/>
                    <a:p>
                      <a:pPr>
                        <a:buFont typeface="Arial" pitchFamily="34" charset="0"/>
                        <a:buChar char="•"/>
                      </a:pPr>
                      <a:r>
                        <a:rPr lang="en-IN" b="1" dirty="0" smtClean="0"/>
                        <a:t>Lasts &lt;3 days </a:t>
                      </a:r>
                    </a:p>
                    <a:p>
                      <a:pPr>
                        <a:buFont typeface="Arial" pitchFamily="34" charset="0"/>
                        <a:buNone/>
                      </a:pPr>
                      <a:endParaRPr lang="en-IN" b="1" dirty="0" smtClean="0"/>
                    </a:p>
                    <a:p>
                      <a:pPr>
                        <a:buFont typeface="Arial" pitchFamily="34" charset="0"/>
                        <a:buChar char="•"/>
                      </a:pPr>
                      <a:r>
                        <a:rPr lang="en-IN" dirty="0" smtClean="0"/>
                        <a:t>---Caused by a brief environmental or situational stressor.</a:t>
                      </a:r>
                    </a:p>
                    <a:p>
                      <a:pPr>
                        <a:buFont typeface="Arial" pitchFamily="34" charset="0"/>
                        <a:buNone/>
                      </a:pPr>
                      <a:endParaRPr lang="en-IN" dirty="0" smtClean="0"/>
                    </a:p>
                    <a:p>
                      <a:pPr>
                        <a:buFont typeface="Arial" pitchFamily="34" charset="0"/>
                        <a:buChar char="•"/>
                      </a:pPr>
                      <a:r>
                        <a:rPr lang="en-IN" dirty="0" smtClean="0"/>
                        <a:t>---Respond to attention to sleep hygiene rules.</a:t>
                      </a:r>
                    </a:p>
                    <a:p>
                      <a:pPr>
                        <a:buFont typeface="Arial" pitchFamily="34" charset="0"/>
                        <a:buNone/>
                      </a:pPr>
                      <a:endParaRPr lang="en-IN" dirty="0" smtClean="0"/>
                    </a:p>
                    <a:p>
                      <a:pPr>
                        <a:buFont typeface="Arial" pitchFamily="34" charset="0"/>
                        <a:buChar char="•"/>
                      </a:pPr>
                      <a:r>
                        <a:rPr lang="en-IN" dirty="0" smtClean="0"/>
                        <a:t>--- Hypnotics should be used at the lowest dose and for only 2-3 nights. </a:t>
                      </a:r>
                    </a:p>
                    <a:p>
                      <a:pPr>
                        <a:buFont typeface="Arial" pitchFamily="34" charset="0"/>
                        <a:buChar char="•"/>
                      </a:pPr>
                      <a:endParaRPr lang="en-IN" b="1" dirty="0" smtClean="0"/>
                    </a:p>
                    <a:p>
                      <a:pPr>
                        <a:buFont typeface="Arial" pitchFamily="34" charset="0"/>
                        <a:buChar char="•"/>
                      </a:pPr>
                      <a:endParaRPr lang="en-IN" dirty="0"/>
                    </a:p>
                  </a:txBody>
                  <a:tcPr/>
                </a:tc>
                <a:tc>
                  <a:txBody>
                    <a:bodyPr/>
                    <a:lstStyle/>
                    <a:p>
                      <a:pPr>
                        <a:buFont typeface="Arial" pitchFamily="34" charset="0"/>
                        <a:buChar char="•"/>
                      </a:pPr>
                      <a:r>
                        <a:rPr lang="en-IN" b="1" dirty="0" smtClean="0"/>
                        <a:t>3 days to 3 weeks</a:t>
                      </a:r>
                    </a:p>
                    <a:p>
                      <a:pPr>
                        <a:buFont typeface="Arial" pitchFamily="34" charset="0"/>
                        <a:buNone/>
                      </a:pPr>
                      <a:endParaRPr lang="en-IN" b="1" dirty="0" smtClean="0"/>
                    </a:p>
                    <a:p>
                      <a:pPr>
                        <a:buFont typeface="Arial" pitchFamily="34" charset="0"/>
                        <a:buChar char="•"/>
                      </a:pPr>
                      <a:r>
                        <a:rPr lang="en-IN" dirty="0" smtClean="0"/>
                        <a:t>--- Caused by a personal stressor such as illness, grief, or job problems.</a:t>
                      </a:r>
                    </a:p>
                    <a:p>
                      <a:pPr>
                        <a:buFont typeface="Arial" pitchFamily="34" charset="0"/>
                        <a:buNone/>
                      </a:pPr>
                      <a:endParaRPr lang="en-IN" dirty="0" smtClean="0"/>
                    </a:p>
                    <a:p>
                      <a:pPr>
                        <a:buFont typeface="Arial" pitchFamily="34" charset="0"/>
                        <a:buChar char="•"/>
                      </a:pPr>
                      <a:r>
                        <a:rPr lang="en-IN" dirty="0" smtClean="0"/>
                        <a:t>---Sleep hygiene education is the first step.</a:t>
                      </a:r>
                    </a:p>
                    <a:p>
                      <a:pPr>
                        <a:buFont typeface="Arial" pitchFamily="34" charset="0"/>
                        <a:buNone/>
                      </a:pPr>
                      <a:endParaRPr lang="en-IN" dirty="0" smtClean="0"/>
                    </a:p>
                    <a:p>
                      <a:pPr>
                        <a:buFont typeface="Arial" pitchFamily="34" charset="0"/>
                        <a:buChar char="•"/>
                      </a:pPr>
                      <a:r>
                        <a:rPr lang="en-IN" dirty="0" smtClean="0"/>
                        <a:t>---Hypnotics may be used adjunctively for 7-10 nights.</a:t>
                      </a:r>
                    </a:p>
                    <a:p>
                      <a:pPr>
                        <a:buFont typeface="Arial" pitchFamily="34" charset="0"/>
                        <a:buNone/>
                      </a:pPr>
                      <a:endParaRPr lang="en-IN" dirty="0" smtClean="0"/>
                    </a:p>
                    <a:p>
                      <a:pPr>
                        <a:buFont typeface="Arial" pitchFamily="34" charset="0"/>
                        <a:buChar char="•"/>
                      </a:pPr>
                      <a:r>
                        <a:rPr lang="en-IN" dirty="0" smtClean="0"/>
                        <a:t>---- Hypnotics are best used intermittently during this time, with the patient skipping a dose after 1-2 nights of good sleep. </a:t>
                      </a:r>
                      <a:endParaRPr lang="en-IN" dirty="0"/>
                    </a:p>
                  </a:txBody>
                  <a:tcPr/>
                </a:tc>
                <a:tc>
                  <a:txBody>
                    <a:bodyPr/>
                    <a:lstStyle/>
                    <a:p>
                      <a:pPr>
                        <a:buFont typeface="Arial" pitchFamily="34" charset="0"/>
                        <a:buChar char="•"/>
                      </a:pPr>
                      <a:r>
                        <a:rPr lang="en-IN" b="1" dirty="0" smtClean="0"/>
                        <a:t>lasted for &gt;3 weeks</a:t>
                      </a:r>
                    </a:p>
                    <a:p>
                      <a:pPr>
                        <a:buFont typeface="Arial" pitchFamily="34" charset="0"/>
                        <a:buNone/>
                      </a:pPr>
                      <a:endParaRPr lang="en-IN" b="1" dirty="0" smtClean="0"/>
                    </a:p>
                    <a:p>
                      <a:pPr>
                        <a:buFont typeface="Arial" pitchFamily="34" charset="0"/>
                        <a:buChar char="•"/>
                      </a:pPr>
                      <a:r>
                        <a:rPr lang="en-US" b="1" dirty="0" smtClean="0"/>
                        <a:t>---</a:t>
                      </a:r>
                      <a:r>
                        <a:rPr lang="en-IN" b="1" dirty="0" smtClean="0"/>
                        <a:t>N</a:t>
                      </a:r>
                      <a:r>
                        <a:rPr lang="en-IN" dirty="0" smtClean="0"/>
                        <a:t>o specific stressor may be identifiable.</a:t>
                      </a:r>
                    </a:p>
                    <a:p>
                      <a:pPr>
                        <a:buFont typeface="Arial" pitchFamily="34" charset="0"/>
                        <a:buNone/>
                      </a:pPr>
                      <a:endParaRPr lang="en-IN" dirty="0" smtClean="0"/>
                    </a:p>
                    <a:p>
                      <a:pPr>
                        <a:buFont typeface="Arial" pitchFamily="34" charset="0"/>
                        <a:buChar char="•"/>
                      </a:pPr>
                      <a:r>
                        <a:rPr lang="en-US" dirty="0" smtClean="0"/>
                        <a:t>---</a:t>
                      </a:r>
                      <a:r>
                        <a:rPr lang="en-IN" dirty="0" smtClean="0"/>
                        <a:t>A more complete medical evaluation is necessary in these patients, but most do not need an all-night sleep study.</a:t>
                      </a:r>
                      <a:endParaRPr lang="en-IN" dirty="0"/>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IN" b="1" dirty="0" smtClean="0"/>
              <a:t>LONG-TERM INSOMNIA</a:t>
            </a:r>
            <a:r>
              <a:rPr lang="en-IN" dirty="0" smtClean="0"/>
              <a:t/>
            </a:r>
            <a:br>
              <a:rPr lang="en-IN" dirty="0" smtClean="0"/>
            </a:br>
            <a:endParaRPr lang="en-IN" dirty="0"/>
          </a:p>
        </p:txBody>
      </p:sp>
      <p:sp>
        <p:nvSpPr>
          <p:cNvPr id="41987" name="Content Placeholder 2"/>
          <p:cNvSpPr>
            <a:spLocks noGrp="1"/>
          </p:cNvSpPr>
          <p:nvPr>
            <p:ph idx="1"/>
          </p:nvPr>
        </p:nvSpPr>
        <p:spPr>
          <a:xfrm>
            <a:off x="228600" y="1695400"/>
            <a:ext cx="8686800" cy="5334000"/>
          </a:xfrm>
        </p:spPr>
        <p:txBody>
          <a:bodyPr/>
          <a:lstStyle/>
          <a:p>
            <a:pPr eaLnBrk="1" hangingPunct="1">
              <a:buFont typeface="Arial" pitchFamily="34" charset="0"/>
              <a:buNone/>
            </a:pPr>
            <a:r>
              <a:rPr lang="en-IN" sz="2200" b="1" dirty="0" err="1" smtClean="0"/>
              <a:t>Nonpharmacological</a:t>
            </a:r>
            <a:r>
              <a:rPr lang="en-IN" sz="2200" b="1" dirty="0" smtClean="0"/>
              <a:t> treatments are important for all patients with long-term </a:t>
            </a:r>
            <a:r>
              <a:rPr lang="en-IN" sz="2200" b="1" dirty="0" err="1" smtClean="0"/>
              <a:t>insomnia.These</a:t>
            </a:r>
            <a:r>
              <a:rPr lang="en-IN" sz="2200" b="1" dirty="0" smtClean="0"/>
              <a:t> include</a:t>
            </a:r>
          </a:p>
          <a:p>
            <a:pPr eaLnBrk="1" hangingPunct="1"/>
            <a:r>
              <a:rPr lang="en-IN" sz="2200" dirty="0" smtClean="0"/>
              <a:t>Reduced caffeine intake</a:t>
            </a:r>
          </a:p>
          <a:p>
            <a:pPr eaLnBrk="1" hangingPunct="1"/>
            <a:r>
              <a:rPr lang="en-IN" sz="2200" dirty="0" smtClean="0"/>
              <a:t>Avoidance of alcohol</a:t>
            </a:r>
            <a:endParaRPr lang="en-IN" sz="1900" dirty="0" smtClean="0"/>
          </a:p>
          <a:p>
            <a:pPr eaLnBrk="1" hangingPunct="1"/>
            <a:r>
              <a:rPr lang="en-IN" sz="2200" dirty="0" smtClean="0"/>
              <a:t>Adequate exercise </a:t>
            </a:r>
          </a:p>
          <a:p>
            <a:pPr eaLnBrk="1" hangingPunct="1"/>
            <a:r>
              <a:rPr lang="en-IN" sz="2200" dirty="0" smtClean="0"/>
              <a:t>Relaxation training</a:t>
            </a:r>
          </a:p>
          <a:p>
            <a:pPr eaLnBrk="1" hangingPunct="1"/>
            <a:r>
              <a:rPr lang="en-IN" sz="2200" dirty="0" err="1" smtClean="0"/>
              <a:t>Behavioral</a:t>
            </a:r>
            <a:r>
              <a:rPr lang="en-IN" sz="2200" dirty="0" smtClean="0"/>
              <a:t>-modification approaches, such as sleep-restriction and stimulus-control therapies.</a:t>
            </a:r>
          </a:p>
          <a:p>
            <a:pPr eaLnBrk="1" hangingPunct="1"/>
            <a:r>
              <a:rPr lang="en-IN" sz="2200" dirty="0" err="1" smtClean="0"/>
              <a:t>Nonpharmacological</a:t>
            </a:r>
            <a:r>
              <a:rPr lang="en-IN" sz="2200" dirty="0" smtClean="0"/>
              <a:t> treatments for insomnia have been found to be particularly effective in reducing sleep-onset latency and time awake after sleep onset.</a:t>
            </a:r>
          </a:p>
          <a:p>
            <a:pPr eaLnBrk="1" hangingPunct="1"/>
            <a:endParaRPr lang="en-IN"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0"/>
            <a:ext cx="8229600" cy="655638"/>
          </a:xfrm>
        </p:spPr>
        <p:txBody>
          <a:bodyPr/>
          <a:lstStyle/>
          <a:p>
            <a:pPr eaLnBrk="1" hangingPunct="1"/>
            <a:r>
              <a:rPr lang="en-US" sz="4000" smtClean="0"/>
              <a:t>Effects on the (EEG) and Sleep Stages</a:t>
            </a:r>
            <a:br>
              <a:rPr lang="en-US" sz="4000" smtClean="0"/>
            </a:br>
            <a:endParaRPr lang="en-US" sz="4000" smtClean="0"/>
          </a:p>
        </p:txBody>
      </p:sp>
      <p:sp>
        <p:nvSpPr>
          <p:cNvPr id="26627" name="Content Placeholder 2"/>
          <p:cNvSpPr>
            <a:spLocks noGrp="1"/>
          </p:cNvSpPr>
          <p:nvPr>
            <p:ph idx="1"/>
          </p:nvPr>
        </p:nvSpPr>
        <p:spPr/>
        <p:txBody>
          <a:bodyPr/>
          <a:lstStyle/>
          <a:p>
            <a:pPr eaLnBrk="1" hangingPunct="1"/>
            <a:r>
              <a:rPr lang="en-US" smtClean="0"/>
              <a:t>↓ sleep latency </a:t>
            </a:r>
          </a:p>
          <a:p>
            <a:pPr eaLnBrk="1" hangingPunct="1"/>
            <a:r>
              <a:rPr lang="en-US" smtClean="0"/>
              <a:t>↓ number of awakenings </a:t>
            </a:r>
          </a:p>
          <a:p>
            <a:pPr eaLnBrk="1" hangingPunct="1"/>
            <a:r>
              <a:rPr lang="en-US" smtClean="0"/>
              <a:t>↓ time spent in stage 0, 1, 3, 4</a:t>
            </a:r>
          </a:p>
          <a:p>
            <a:pPr eaLnBrk="1" hangingPunct="1"/>
            <a:r>
              <a:rPr lang="en-US" smtClean="0"/>
              <a:t>↓ time spent in REM sleep (↑number of cycles of REM sleep)</a:t>
            </a:r>
          </a:p>
          <a:p>
            <a:pPr eaLnBrk="1" hangingPunct="1"/>
            <a:r>
              <a:rPr lang="en-US" smtClean="0"/>
              <a:t>↑  total sleep time (largely by increasing the time spent in stage 2)</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85800" y="1412776"/>
            <a:ext cx="7772400" cy="4114800"/>
          </a:xfrm>
        </p:spPr>
        <p:txBody>
          <a:bodyPr/>
          <a:lstStyle/>
          <a:p>
            <a:pPr eaLnBrk="1" hangingPunct="1"/>
            <a:r>
              <a:rPr lang="en-US" dirty="0" smtClean="0"/>
              <a:t>Respiration-Hypnotic doses of benzodiazepines are without effect on respiration in normal subjects</a:t>
            </a:r>
          </a:p>
          <a:p>
            <a:pPr eaLnBrk="1" hangingPunct="1"/>
            <a:endParaRPr lang="en-US" dirty="0" smtClean="0"/>
          </a:p>
          <a:p>
            <a:pPr eaLnBrk="1" hangingPunct="1"/>
            <a:r>
              <a:rPr lang="en-US" dirty="0" smtClean="0"/>
              <a:t>CVS-In </a:t>
            </a:r>
            <a:r>
              <a:rPr lang="en-US" dirty="0" err="1" smtClean="0"/>
              <a:t>preanesthetic</a:t>
            </a:r>
            <a:r>
              <a:rPr lang="en-US" dirty="0" smtClean="0"/>
              <a:t> doses, all benzodiazepines decrease blood pressure and increase heart rate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219200"/>
          </a:xfrm>
        </p:spPr>
        <p:txBody>
          <a:bodyPr rtlCol="0">
            <a:normAutofit fontScale="90000"/>
          </a:bodyPr>
          <a:lstStyle/>
          <a:p>
            <a:pPr eaLnBrk="1" fontAlgn="auto" hangingPunct="1">
              <a:spcAft>
                <a:spcPts val="0"/>
              </a:spcAft>
              <a:defRPr/>
            </a:pPr>
            <a:r>
              <a:rPr lang="en-IN" sz="2800" b="1" dirty="0" smtClean="0"/>
              <a:t>Management of Patients after Long-Term Treatment with Hypnotic Agents</a:t>
            </a:r>
            <a:r>
              <a:rPr lang="en-IN" sz="2000" dirty="0" smtClean="0"/>
              <a:t/>
            </a:r>
            <a:br>
              <a:rPr lang="en-IN" sz="2000" dirty="0" smtClean="0"/>
            </a:br>
            <a:endParaRPr lang="en-IN" sz="2000"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defRPr/>
            </a:pPr>
            <a:r>
              <a:rPr lang="en-IN" sz="2400" dirty="0" smtClean="0"/>
              <a:t>If a benzodiazepine has been </a:t>
            </a:r>
            <a:r>
              <a:rPr lang="en-IN" sz="2400" dirty="0" smtClean="0">
                <a:solidFill>
                  <a:srgbClr val="FF0000"/>
                </a:solidFill>
              </a:rPr>
              <a:t>used regularly for</a:t>
            </a:r>
            <a:r>
              <a:rPr lang="en-IN" sz="2400" b="1" dirty="0" smtClean="0">
                <a:solidFill>
                  <a:srgbClr val="FF0000"/>
                </a:solidFill>
              </a:rPr>
              <a:t> &gt;2 weeks</a:t>
            </a:r>
            <a:r>
              <a:rPr lang="en-IN" sz="2400" dirty="0" smtClean="0"/>
              <a:t>, it should be </a:t>
            </a:r>
            <a:r>
              <a:rPr lang="en-IN" sz="2400" dirty="0" smtClean="0">
                <a:solidFill>
                  <a:srgbClr val="FF0000"/>
                </a:solidFill>
              </a:rPr>
              <a:t>tapered </a:t>
            </a:r>
            <a:r>
              <a:rPr lang="en-IN" sz="2400" dirty="0" smtClean="0"/>
              <a:t>rather than discontinued abruptly.</a:t>
            </a:r>
          </a:p>
          <a:p>
            <a:pPr eaLnBrk="1" fontAlgn="auto" hangingPunct="1">
              <a:spcAft>
                <a:spcPts val="0"/>
              </a:spcAft>
              <a:buFont typeface="Arial" pitchFamily="34" charset="0"/>
              <a:buNone/>
              <a:defRPr/>
            </a:pPr>
            <a:r>
              <a:rPr lang="en-IN" sz="2400" dirty="0" smtClean="0"/>
              <a:t> </a:t>
            </a:r>
          </a:p>
          <a:p>
            <a:pPr eaLnBrk="1" fontAlgn="auto" hangingPunct="1">
              <a:spcAft>
                <a:spcPts val="0"/>
              </a:spcAft>
              <a:defRPr/>
            </a:pPr>
            <a:r>
              <a:rPr lang="en-IN" sz="2400" dirty="0" smtClean="0"/>
              <a:t>In some patients on hypnotics with a short t</a:t>
            </a:r>
            <a:r>
              <a:rPr lang="en-IN" sz="2400" baseline="-25000" dirty="0" smtClean="0"/>
              <a:t>1/2</a:t>
            </a:r>
            <a:r>
              <a:rPr lang="en-IN" sz="2400" dirty="0" smtClean="0"/>
              <a:t>, it is easier to switch first to a hypnotic with a long t</a:t>
            </a:r>
            <a:r>
              <a:rPr lang="en-IN" sz="2400" baseline="-25000" dirty="0" smtClean="0"/>
              <a:t>1/2</a:t>
            </a:r>
            <a:r>
              <a:rPr lang="en-IN" sz="2400" dirty="0" smtClean="0"/>
              <a:t> and then to taper.</a:t>
            </a:r>
          </a:p>
          <a:p>
            <a:pPr eaLnBrk="1" fontAlgn="auto" hangingPunct="1">
              <a:spcAft>
                <a:spcPts val="0"/>
              </a:spcAft>
              <a:buFont typeface="Arial" pitchFamily="34" charset="0"/>
              <a:buNone/>
              <a:defRPr/>
            </a:pPr>
            <a:r>
              <a:rPr lang="en-IN" sz="2400" dirty="0" smtClean="0"/>
              <a:t> </a:t>
            </a:r>
          </a:p>
          <a:p>
            <a:pPr eaLnBrk="1" fontAlgn="auto" hangingPunct="1">
              <a:spcAft>
                <a:spcPts val="0"/>
              </a:spcAft>
              <a:defRPr/>
            </a:pPr>
            <a:r>
              <a:rPr lang="en-IN" sz="2400" dirty="0" smtClean="0"/>
              <a:t>The onset of withdrawal symptoms from medications with a long t</a:t>
            </a:r>
            <a:r>
              <a:rPr lang="en-IN" sz="2400" baseline="-25000" dirty="0" smtClean="0"/>
              <a:t>1/2</a:t>
            </a:r>
            <a:r>
              <a:rPr lang="en-IN" sz="2400" dirty="0" smtClean="0"/>
              <a:t> may be delayed. </a:t>
            </a:r>
          </a:p>
          <a:p>
            <a:pPr eaLnBrk="1" fontAlgn="auto" hangingPunct="1">
              <a:spcAft>
                <a:spcPts val="0"/>
              </a:spcAft>
              <a:buFont typeface="Arial" pitchFamily="34" charset="0"/>
              <a:buNone/>
              <a:defRPr/>
            </a:pPr>
            <a:endParaRPr lang="en-IN" sz="2400" dirty="0" smtClean="0"/>
          </a:p>
          <a:p>
            <a:pPr eaLnBrk="1" fontAlgn="auto" hangingPunct="1">
              <a:spcAft>
                <a:spcPts val="0"/>
              </a:spcAft>
              <a:defRPr/>
            </a:pPr>
            <a:r>
              <a:rPr lang="en-IN" sz="2400" dirty="0" smtClean="0"/>
              <a:t>Consequently, the patient should be warned about the symptoms associated with withdrawal effects.</a:t>
            </a:r>
          </a:p>
          <a:p>
            <a:pPr eaLnBrk="1" fontAlgn="auto" hangingPunct="1">
              <a:spcAft>
                <a:spcPts val="0"/>
              </a:spcAft>
              <a:defRPr/>
            </a:pPr>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0"/>
            <a:ext cx="8991600" cy="1066800"/>
          </a:xfrm>
        </p:spPr>
        <p:txBody>
          <a:bodyPr/>
          <a:lstStyle/>
          <a:p>
            <a:pPr eaLnBrk="1" hangingPunct="1"/>
            <a:r>
              <a:rPr lang="en-IN" sz="4000" b="1" dirty="0" smtClean="0"/>
              <a:t>PHARMACOKINETIC CONSIDERATIONS</a:t>
            </a:r>
            <a:endParaRPr lang="en-IN" sz="4000" dirty="0" smtClean="0"/>
          </a:p>
        </p:txBody>
      </p:sp>
      <p:sp>
        <p:nvSpPr>
          <p:cNvPr id="3" name="Content Placeholder 2"/>
          <p:cNvSpPr>
            <a:spLocks noGrp="1"/>
          </p:cNvSpPr>
          <p:nvPr>
            <p:ph idx="1"/>
          </p:nvPr>
        </p:nvSpPr>
        <p:spPr>
          <a:xfrm>
            <a:off x="228600" y="1219200"/>
            <a:ext cx="8686800" cy="5334000"/>
          </a:xfrm>
        </p:spPr>
        <p:txBody>
          <a:bodyPr rtlCol="0">
            <a:normAutofit fontScale="92500" lnSpcReduction="10000"/>
          </a:bodyPr>
          <a:lstStyle/>
          <a:p>
            <a:pPr eaLnBrk="1" fontAlgn="auto" hangingPunct="1">
              <a:spcAft>
                <a:spcPts val="0"/>
              </a:spcAft>
              <a:defRPr/>
            </a:pPr>
            <a:r>
              <a:rPr lang="en-IN" dirty="0" smtClean="0"/>
              <a:t>A short elimination t</a:t>
            </a:r>
            <a:r>
              <a:rPr lang="en-IN" baseline="-25000" dirty="0" smtClean="0"/>
              <a:t>1/2</a:t>
            </a:r>
            <a:r>
              <a:rPr lang="en-IN" dirty="0" smtClean="0"/>
              <a:t> is desirable for hypnotics, although this carries the drawback of increased abuse liability and severity of withdrawal after drug discontinuation. </a:t>
            </a:r>
          </a:p>
          <a:p>
            <a:pPr eaLnBrk="1" fontAlgn="auto" hangingPunct="1">
              <a:spcAft>
                <a:spcPts val="0"/>
              </a:spcAft>
              <a:defRPr/>
            </a:pPr>
            <a:endParaRPr lang="en-US" dirty="0" smtClean="0"/>
          </a:p>
          <a:p>
            <a:pPr eaLnBrk="1" fontAlgn="auto" hangingPunct="1">
              <a:spcAft>
                <a:spcPts val="0"/>
              </a:spcAft>
              <a:defRPr/>
            </a:pPr>
            <a:r>
              <a:rPr lang="en-US" dirty="0" smtClean="0"/>
              <a:t>Most of the BZDs are metabolized in the liver to produce active products (thus long duration of action).</a:t>
            </a:r>
          </a:p>
          <a:p>
            <a:pPr eaLnBrk="1" fontAlgn="auto" hangingPunct="1">
              <a:spcAft>
                <a:spcPts val="0"/>
              </a:spcAft>
              <a:defRPr/>
            </a:pPr>
            <a:endParaRPr lang="en-US" dirty="0" smtClean="0"/>
          </a:p>
          <a:p>
            <a:pPr eaLnBrk="1" fontAlgn="auto" hangingPunct="1">
              <a:spcAft>
                <a:spcPts val="0"/>
              </a:spcAft>
              <a:defRPr/>
            </a:pPr>
            <a:r>
              <a:rPr lang="en-US" dirty="0" smtClean="0"/>
              <a:t>After metabolism these are conjugated and are excreted via kidney.</a:t>
            </a:r>
          </a:p>
          <a:p>
            <a:pPr eaLnBrk="1" fontAlgn="auto" hangingPunct="1">
              <a:spcAft>
                <a:spcPts val="0"/>
              </a:spcAft>
              <a:buFont typeface="Arial" pitchFamily="34" charset="0"/>
              <a:buNone/>
              <a:defRPr/>
            </a:pPr>
            <a:endParaRPr lang="en-US" dirty="0" smtClean="0"/>
          </a:p>
          <a:p>
            <a:pPr eaLnBrk="1" fontAlgn="auto" hangingPunct="1">
              <a:spcAft>
                <a:spcPts val="0"/>
              </a:spcAft>
              <a:defRPr/>
            </a:pP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457200" y="0"/>
            <a:ext cx="8229600" cy="850900"/>
          </a:xfrm>
        </p:spPr>
        <p:txBody>
          <a:bodyPr/>
          <a:lstStyle/>
          <a:p>
            <a:pPr algn="ctr"/>
            <a:r>
              <a:rPr lang="en-US">
                <a:latin typeface="Georgia" pitchFamily="18" charset="0"/>
              </a:rPr>
              <a:t>2-Keto Benzos</a:t>
            </a:r>
            <a:endParaRPr lang="en-US" sz="3600">
              <a:latin typeface="Georgia" pitchFamily="18" charset="0"/>
            </a:endParaRPr>
          </a:p>
        </p:txBody>
      </p:sp>
      <p:sp>
        <p:nvSpPr>
          <p:cNvPr id="21511" name="Rectangle 7"/>
          <p:cNvSpPr>
            <a:spLocks noGrp="1" noChangeArrowheads="1"/>
          </p:cNvSpPr>
          <p:nvPr>
            <p:ph type="body" sz="half" idx="1"/>
          </p:nvPr>
        </p:nvSpPr>
        <p:spPr>
          <a:xfrm>
            <a:off x="609600" y="4419600"/>
            <a:ext cx="4038600" cy="2133600"/>
          </a:xfrm>
        </p:spPr>
        <p:txBody>
          <a:bodyPr/>
          <a:lstStyle/>
          <a:p>
            <a:r>
              <a:rPr lang="en-US" sz="2000">
                <a:latin typeface="Georgia" pitchFamily="18" charset="0"/>
              </a:rPr>
              <a:t>First isolated benzo </a:t>
            </a:r>
          </a:p>
          <a:p>
            <a:r>
              <a:rPr lang="en-US" sz="2000">
                <a:latin typeface="Georgia" pitchFamily="18" charset="0"/>
              </a:rPr>
              <a:t>Oxidized to desmethyldiazepam in the liver</a:t>
            </a:r>
          </a:p>
          <a:p>
            <a:r>
              <a:rPr lang="en-US" sz="2000">
                <a:latin typeface="Georgia" pitchFamily="18" charset="0"/>
              </a:rPr>
              <a:t>Indicated for treatment of anxiety and insomnia</a:t>
            </a:r>
          </a:p>
        </p:txBody>
      </p:sp>
      <p:sp>
        <p:nvSpPr>
          <p:cNvPr id="21519" name="Rectangle 15"/>
          <p:cNvSpPr>
            <a:spLocks noGrp="1" noChangeArrowheads="1"/>
          </p:cNvSpPr>
          <p:nvPr>
            <p:ph type="body" sz="half" idx="2"/>
          </p:nvPr>
        </p:nvSpPr>
        <p:spPr>
          <a:xfrm>
            <a:off x="5105400" y="4419600"/>
            <a:ext cx="4038600" cy="1981200"/>
          </a:xfrm>
        </p:spPr>
        <p:txBody>
          <a:bodyPr/>
          <a:lstStyle/>
          <a:p>
            <a:r>
              <a:rPr lang="en-US" sz="2000" dirty="0">
                <a:latin typeface="Georgia" pitchFamily="18" charset="0"/>
              </a:rPr>
              <a:t>Most prolific and versatile </a:t>
            </a:r>
            <a:r>
              <a:rPr lang="en-US" sz="2000" dirty="0" err="1">
                <a:latin typeface="Georgia" pitchFamily="18" charset="0"/>
              </a:rPr>
              <a:t>benzo</a:t>
            </a:r>
            <a:endParaRPr lang="en-US" sz="2000" dirty="0">
              <a:latin typeface="Georgia" pitchFamily="18" charset="0"/>
            </a:endParaRPr>
          </a:p>
          <a:p>
            <a:r>
              <a:rPr lang="en-US" sz="2000" dirty="0">
                <a:latin typeface="Georgia" pitchFamily="18" charset="0"/>
              </a:rPr>
              <a:t>Indicated for treatment of anxiety, seizure, </a:t>
            </a:r>
            <a:r>
              <a:rPr lang="en-US" sz="2000" dirty="0" smtClean="0">
                <a:latin typeface="Georgia" pitchFamily="18" charset="0"/>
              </a:rPr>
              <a:t>muscle </a:t>
            </a:r>
            <a:r>
              <a:rPr lang="en-US" sz="2000" dirty="0">
                <a:latin typeface="Georgia" pitchFamily="18" charset="0"/>
              </a:rPr>
              <a:t>tension, insomnia, and alcohol withdrawal</a:t>
            </a:r>
          </a:p>
          <a:p>
            <a:endParaRPr lang="en-US" sz="2000" dirty="0">
              <a:latin typeface="Georgia" pitchFamily="18" charset="0"/>
            </a:endParaRPr>
          </a:p>
        </p:txBody>
      </p:sp>
      <p:pic>
        <p:nvPicPr>
          <p:cNvPr id="21513" name="Picture 9" descr="image1a"/>
          <p:cNvPicPr>
            <a:picLocks noGrp="1" noChangeAspect="1" noChangeArrowheads="1"/>
          </p:cNvPicPr>
          <p:nvPr>
            <p:ph sz="quarter" idx="4294967295"/>
          </p:nvPr>
        </p:nvPicPr>
        <p:blipFill>
          <a:blip r:embed="rId3" cstate="print"/>
          <a:srcRect/>
          <a:stretch>
            <a:fillRect/>
          </a:stretch>
        </p:blipFill>
        <p:spPr>
          <a:xfrm>
            <a:off x="609600" y="990600"/>
            <a:ext cx="3429000" cy="3313113"/>
          </a:xfrm>
          <a:noFill/>
          <a:ln/>
        </p:spPr>
      </p:pic>
      <p:sp>
        <p:nvSpPr>
          <p:cNvPr id="21514" name="Text Box 10"/>
          <p:cNvSpPr txBox="1">
            <a:spLocks noChangeArrowheads="1"/>
          </p:cNvSpPr>
          <p:nvPr/>
        </p:nvSpPr>
        <p:spPr bwMode="auto">
          <a:xfrm>
            <a:off x="838200" y="3810000"/>
            <a:ext cx="3006725" cy="366713"/>
          </a:xfrm>
          <a:prstGeom prst="rect">
            <a:avLst/>
          </a:prstGeom>
          <a:noFill/>
          <a:ln w="9525">
            <a:noFill/>
            <a:miter lim="800000"/>
            <a:headEnd/>
            <a:tailEnd/>
          </a:ln>
          <a:effectLst/>
        </p:spPr>
        <p:txBody>
          <a:bodyPr wrap="none">
            <a:spAutoFit/>
          </a:bodyPr>
          <a:lstStyle/>
          <a:p>
            <a:r>
              <a:rPr lang="en-US" sz="1800">
                <a:solidFill>
                  <a:srgbClr val="000000"/>
                </a:solidFill>
                <a:effectLst/>
              </a:rPr>
              <a:t>Chlordiazepoxide (Librium)</a:t>
            </a:r>
          </a:p>
        </p:txBody>
      </p:sp>
      <p:pic>
        <p:nvPicPr>
          <p:cNvPr id="21516" name="Picture 12" descr="Diazepam_14192a"/>
          <p:cNvPicPr>
            <a:picLocks noGrp="1" noChangeAspect="1" noChangeArrowheads="1"/>
          </p:cNvPicPr>
          <p:nvPr>
            <p:ph sz="quarter" idx="4294967295"/>
          </p:nvPr>
        </p:nvPicPr>
        <p:blipFill>
          <a:blip r:embed="rId4" cstate="print"/>
          <a:srcRect/>
          <a:stretch>
            <a:fillRect/>
          </a:stretch>
        </p:blipFill>
        <p:spPr>
          <a:xfrm>
            <a:off x="5105400" y="990600"/>
            <a:ext cx="3135313" cy="3276600"/>
          </a:xfrm>
          <a:noFill/>
          <a:ln/>
        </p:spPr>
      </p:pic>
      <p:sp>
        <p:nvSpPr>
          <p:cNvPr id="21517" name="Text Box 13"/>
          <p:cNvSpPr txBox="1">
            <a:spLocks noChangeArrowheads="1"/>
          </p:cNvSpPr>
          <p:nvPr/>
        </p:nvSpPr>
        <p:spPr bwMode="auto">
          <a:xfrm>
            <a:off x="5715000" y="3810000"/>
            <a:ext cx="2159000" cy="366713"/>
          </a:xfrm>
          <a:prstGeom prst="rect">
            <a:avLst/>
          </a:prstGeom>
          <a:noFill/>
          <a:ln w="9525">
            <a:noFill/>
            <a:miter lim="800000"/>
            <a:headEnd/>
            <a:tailEnd/>
          </a:ln>
          <a:effectLst/>
        </p:spPr>
        <p:txBody>
          <a:bodyPr wrap="none">
            <a:spAutoFit/>
          </a:bodyPr>
          <a:lstStyle/>
          <a:p>
            <a:r>
              <a:rPr lang="en-US" sz="1800">
                <a:solidFill>
                  <a:srgbClr val="000000"/>
                </a:solidFill>
                <a:effectLst/>
              </a:rPr>
              <a:t>Diazepam (Valium)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728"/>
            <a:ext cx="9144000" cy="762000"/>
          </a:xfrm>
        </p:spPr>
        <p:txBody>
          <a:bodyPr rtlCol="0">
            <a:normAutofit fontScale="90000"/>
          </a:bodyPr>
          <a:lstStyle/>
          <a:p>
            <a:pPr eaLnBrk="1" fontAlgn="auto" hangingPunct="1">
              <a:spcAft>
                <a:spcPts val="0"/>
              </a:spcAft>
              <a:defRPr/>
            </a:pPr>
            <a:r>
              <a:rPr lang="en-IN" sz="2700" dirty="0" smtClean="0"/>
              <a:t/>
            </a:r>
            <a:br>
              <a:rPr lang="en-IN" sz="2700" dirty="0" smtClean="0"/>
            </a:br>
            <a:r>
              <a:rPr lang="en-IN" sz="3100" b="1" dirty="0" smtClean="0"/>
              <a:t>Prescribing Guidelines for the Management of Insomnia</a:t>
            </a:r>
            <a:r>
              <a:rPr lang="en-IN" dirty="0" smtClean="0"/>
              <a:t/>
            </a:r>
            <a:br>
              <a:rPr lang="en-IN" dirty="0" smtClean="0"/>
            </a:br>
            <a:endParaRPr lang="en-IN" dirty="0"/>
          </a:p>
        </p:txBody>
      </p:sp>
      <p:sp>
        <p:nvSpPr>
          <p:cNvPr id="3" name="Content Placeholder 2"/>
          <p:cNvSpPr>
            <a:spLocks noGrp="1"/>
          </p:cNvSpPr>
          <p:nvPr>
            <p:ph idx="1"/>
          </p:nvPr>
        </p:nvSpPr>
        <p:spPr>
          <a:xfrm>
            <a:off x="152400" y="914400"/>
            <a:ext cx="8991600" cy="5791200"/>
          </a:xfrm>
        </p:spPr>
        <p:txBody>
          <a:bodyPr rtlCol="0">
            <a:normAutofit fontScale="62500" lnSpcReduction="20000"/>
          </a:bodyPr>
          <a:lstStyle/>
          <a:p>
            <a:pPr eaLnBrk="1" fontAlgn="auto" hangingPunct="1">
              <a:spcAft>
                <a:spcPts val="0"/>
              </a:spcAft>
              <a:buFont typeface="Arial" pitchFamily="34" charset="0"/>
              <a:buNone/>
              <a:defRPr/>
            </a:pPr>
            <a:r>
              <a:rPr lang="en-IN" sz="4000" b="1" dirty="0" smtClean="0"/>
              <a:t>Hypnotics</a:t>
            </a:r>
            <a:r>
              <a:rPr lang="en-IN" sz="4000" dirty="0" smtClean="0"/>
              <a:t> </a:t>
            </a:r>
            <a:r>
              <a:rPr lang="en-IN" dirty="0" smtClean="0"/>
              <a:t>that act at </a:t>
            </a:r>
            <a:r>
              <a:rPr lang="en-IN" b="1" dirty="0" smtClean="0"/>
              <a:t>GABA</a:t>
            </a:r>
            <a:r>
              <a:rPr lang="en-IN" b="1" baseline="-25000" dirty="0" smtClean="0"/>
              <a:t>A</a:t>
            </a:r>
            <a:r>
              <a:rPr lang="en-IN" dirty="0" smtClean="0"/>
              <a:t> receptors, including the benzodiazepine hypnotics and the newer agents </a:t>
            </a:r>
            <a:r>
              <a:rPr lang="en-IN" dirty="0" err="1" smtClean="0"/>
              <a:t>zolpidem</a:t>
            </a:r>
            <a:r>
              <a:rPr lang="en-IN" dirty="0" smtClean="0"/>
              <a:t>, </a:t>
            </a:r>
            <a:r>
              <a:rPr lang="en-IN" dirty="0" err="1" smtClean="0"/>
              <a:t>zopiclone</a:t>
            </a:r>
            <a:r>
              <a:rPr lang="en-IN" dirty="0" smtClean="0"/>
              <a:t>, and </a:t>
            </a:r>
            <a:r>
              <a:rPr lang="en-IN" dirty="0" err="1" smtClean="0"/>
              <a:t>zaleplon</a:t>
            </a:r>
            <a:r>
              <a:rPr lang="en-IN" dirty="0" smtClean="0"/>
              <a:t>, are preferred to barbiturates because they have a </a:t>
            </a:r>
            <a:endParaRPr lang="en-IN" sz="4000" dirty="0" smtClean="0"/>
          </a:p>
          <a:p>
            <a:pPr eaLnBrk="1" fontAlgn="auto" hangingPunct="1">
              <a:spcAft>
                <a:spcPts val="0"/>
              </a:spcAft>
              <a:defRPr/>
            </a:pPr>
            <a:r>
              <a:rPr lang="en-IN" sz="3600" b="1" dirty="0" smtClean="0"/>
              <a:t>Greater therapeutic index</a:t>
            </a:r>
          </a:p>
          <a:p>
            <a:pPr eaLnBrk="1" fontAlgn="auto" hangingPunct="1">
              <a:spcAft>
                <a:spcPts val="0"/>
              </a:spcAft>
              <a:defRPr/>
            </a:pPr>
            <a:r>
              <a:rPr lang="en-IN" sz="3600" b="1" dirty="0" smtClean="0"/>
              <a:t>Less toxic in overdose</a:t>
            </a:r>
          </a:p>
          <a:p>
            <a:pPr eaLnBrk="1" fontAlgn="auto" hangingPunct="1">
              <a:spcAft>
                <a:spcPts val="0"/>
              </a:spcAft>
              <a:defRPr/>
            </a:pPr>
            <a:r>
              <a:rPr lang="en-IN" sz="3600" b="1" dirty="0" smtClean="0"/>
              <a:t>Have smaller effects on sleep architecture </a:t>
            </a:r>
          </a:p>
          <a:p>
            <a:pPr eaLnBrk="1" fontAlgn="auto" hangingPunct="1">
              <a:spcAft>
                <a:spcPts val="0"/>
              </a:spcAft>
              <a:defRPr/>
            </a:pPr>
            <a:r>
              <a:rPr lang="en-IN" sz="3600" b="1" dirty="0" smtClean="0"/>
              <a:t>Less abuse potential</a:t>
            </a:r>
            <a:r>
              <a:rPr lang="en-IN" sz="4000" dirty="0" smtClean="0"/>
              <a:t>. </a:t>
            </a:r>
          </a:p>
          <a:p>
            <a:pPr eaLnBrk="1" fontAlgn="auto" hangingPunct="1">
              <a:spcAft>
                <a:spcPts val="0"/>
              </a:spcAft>
              <a:buFont typeface="Arial" pitchFamily="34" charset="0"/>
              <a:buNone/>
              <a:defRPr/>
            </a:pPr>
            <a:endParaRPr lang="en-IN" sz="4000" dirty="0" smtClean="0"/>
          </a:p>
          <a:p>
            <a:pPr eaLnBrk="1" fontAlgn="auto" hangingPunct="1">
              <a:spcAft>
                <a:spcPts val="0"/>
              </a:spcAft>
              <a:buFont typeface="Arial" pitchFamily="34" charset="0"/>
              <a:buNone/>
              <a:defRPr/>
            </a:pPr>
            <a:r>
              <a:rPr lang="en-IN" sz="3500" dirty="0" smtClean="0">
                <a:latin typeface="Times New Roman" pitchFamily="18" charset="0"/>
                <a:cs typeface="Times New Roman" pitchFamily="18" charset="0"/>
              </a:rPr>
              <a:t>Compounds with a </a:t>
            </a:r>
            <a:r>
              <a:rPr lang="en-IN" sz="3500" b="1" dirty="0" smtClean="0">
                <a:latin typeface="Times New Roman" pitchFamily="18" charset="0"/>
                <a:cs typeface="Times New Roman" pitchFamily="18" charset="0"/>
              </a:rPr>
              <a:t>shorter t</a:t>
            </a:r>
            <a:r>
              <a:rPr lang="en-IN" sz="3500" b="1" baseline="-25000" dirty="0" smtClean="0">
                <a:latin typeface="Times New Roman" pitchFamily="18" charset="0"/>
                <a:cs typeface="Times New Roman" pitchFamily="18" charset="0"/>
              </a:rPr>
              <a:t>1/2</a:t>
            </a:r>
            <a:r>
              <a:rPr lang="en-IN" sz="3500" b="1" dirty="0" smtClean="0">
                <a:latin typeface="Times New Roman" pitchFamily="18" charset="0"/>
                <a:cs typeface="Times New Roman" pitchFamily="18" charset="0"/>
              </a:rPr>
              <a:t> </a:t>
            </a:r>
            <a:r>
              <a:rPr lang="en-IN" sz="3500" dirty="0" smtClean="0">
                <a:latin typeface="Times New Roman" pitchFamily="18" charset="0"/>
                <a:cs typeface="Times New Roman" pitchFamily="18" charset="0"/>
              </a:rPr>
              <a:t>are </a:t>
            </a:r>
            <a:r>
              <a:rPr lang="en-IN" sz="3500" dirty="0" err="1" smtClean="0">
                <a:latin typeface="Times New Roman" pitchFamily="18" charset="0"/>
                <a:cs typeface="Times New Roman" pitchFamily="18" charset="0"/>
              </a:rPr>
              <a:t>favored</a:t>
            </a:r>
            <a:r>
              <a:rPr lang="en-IN" sz="3500" dirty="0" smtClean="0">
                <a:latin typeface="Times New Roman" pitchFamily="18" charset="0"/>
                <a:cs typeface="Times New Roman" pitchFamily="18" charset="0"/>
              </a:rPr>
              <a:t> in patients with sleep-onset insomnia but without significant daytime anxiety who need to function at full effectiveness during the day. </a:t>
            </a:r>
          </a:p>
          <a:p>
            <a:pPr eaLnBrk="1" fontAlgn="auto" hangingPunct="1">
              <a:spcAft>
                <a:spcPts val="0"/>
              </a:spcAft>
              <a:buFont typeface="Arial" pitchFamily="34" charset="0"/>
              <a:buNone/>
              <a:defRPr/>
            </a:pPr>
            <a:endParaRPr lang="en-IN" sz="3500" dirty="0" smtClean="0">
              <a:latin typeface="Times New Roman" pitchFamily="18" charset="0"/>
              <a:cs typeface="Times New Roman" pitchFamily="18" charset="0"/>
            </a:endParaRPr>
          </a:p>
          <a:p>
            <a:pPr eaLnBrk="1" fontAlgn="auto" hangingPunct="1">
              <a:spcAft>
                <a:spcPts val="0"/>
              </a:spcAft>
              <a:defRPr/>
            </a:pPr>
            <a:r>
              <a:rPr lang="en-IN" sz="3500" dirty="0" smtClean="0"/>
              <a:t>These compounds also appropriate for the elderly because of a decreased risk of falls and respiratory depression. </a:t>
            </a:r>
          </a:p>
          <a:p>
            <a:pPr eaLnBrk="1" fontAlgn="auto" hangingPunct="1">
              <a:spcAft>
                <a:spcPts val="0"/>
              </a:spcAft>
              <a:defRPr/>
            </a:pPr>
            <a:r>
              <a:rPr lang="en-IN" sz="3500" dirty="0" smtClean="0"/>
              <a:t>One should be aware that early-morning awakening, rebound daytime anxiety, and </a:t>
            </a:r>
            <a:r>
              <a:rPr lang="en-IN" sz="3500" dirty="0" err="1" smtClean="0"/>
              <a:t>amnestic</a:t>
            </a:r>
            <a:r>
              <a:rPr lang="en-IN" sz="3500" dirty="0" smtClean="0"/>
              <a:t> episodes also may occur. </a:t>
            </a:r>
          </a:p>
          <a:p>
            <a:pPr eaLnBrk="1" fontAlgn="auto" hangingPunct="1">
              <a:spcAft>
                <a:spcPts val="0"/>
              </a:spcAft>
              <a:defRPr/>
            </a:pPr>
            <a:r>
              <a:rPr lang="en-IN" sz="3500" dirty="0" smtClean="0"/>
              <a:t>These undesirable side effects are more common at higher doses of the benzodiazepines.</a:t>
            </a:r>
          </a:p>
          <a:p>
            <a:pPr eaLnBrk="1" fontAlgn="auto" hangingPunct="1">
              <a:spcAft>
                <a:spcPts val="0"/>
              </a:spcAft>
              <a:defRPr/>
            </a:pPr>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85800"/>
          </a:xfrm>
        </p:spPr>
        <p:txBody>
          <a:bodyPr rtlCol="0">
            <a:normAutofit fontScale="90000"/>
          </a:bodyPr>
          <a:lstStyle/>
          <a:p>
            <a:pPr eaLnBrk="1" fontAlgn="auto" hangingPunct="1">
              <a:spcAft>
                <a:spcPts val="0"/>
              </a:spcAft>
              <a:defRPr/>
            </a:pPr>
            <a:r>
              <a:rPr lang="en-IN" sz="4000" dirty="0" smtClean="0"/>
              <a:t/>
            </a:r>
            <a:br>
              <a:rPr lang="en-IN" sz="4000" dirty="0" smtClean="0"/>
            </a:br>
            <a:r>
              <a:rPr lang="en-IN" sz="3100" b="1" dirty="0" smtClean="0"/>
              <a:t>Prescribing Guidelines for the Management of Insomnia</a:t>
            </a:r>
            <a:endParaRPr lang="en-IN" dirty="0"/>
          </a:p>
        </p:txBody>
      </p:sp>
      <p:sp>
        <p:nvSpPr>
          <p:cNvPr id="39939" name="Content Placeholder 2"/>
          <p:cNvSpPr>
            <a:spLocks noGrp="1"/>
          </p:cNvSpPr>
          <p:nvPr>
            <p:ph idx="1"/>
          </p:nvPr>
        </p:nvSpPr>
        <p:spPr>
          <a:xfrm>
            <a:off x="152400" y="1371600"/>
            <a:ext cx="8763000" cy="5257800"/>
          </a:xfrm>
        </p:spPr>
        <p:txBody>
          <a:bodyPr/>
          <a:lstStyle/>
          <a:p>
            <a:pPr eaLnBrk="1" hangingPunct="1"/>
            <a:r>
              <a:rPr lang="en-IN" sz="2800" b="1" smtClean="0"/>
              <a:t>Benzodiazepines with longer t</a:t>
            </a:r>
            <a:r>
              <a:rPr lang="en-IN" sz="2800" b="1" baseline="-25000" smtClean="0"/>
              <a:t>1/2</a:t>
            </a:r>
            <a:r>
              <a:rPr lang="en-IN" sz="2800" b="1" smtClean="0"/>
              <a:t> </a:t>
            </a:r>
          </a:p>
          <a:p>
            <a:pPr eaLnBrk="1" hangingPunct="1">
              <a:buFont typeface="Arial" pitchFamily="34" charset="0"/>
              <a:buNone/>
            </a:pPr>
            <a:r>
              <a:rPr lang="en-IN" sz="2800" b="1" smtClean="0"/>
              <a:t>	</a:t>
            </a:r>
            <a:r>
              <a:rPr lang="en-IN" sz="2000" smtClean="0"/>
              <a:t>are favored for patients </a:t>
            </a:r>
          </a:p>
          <a:p>
            <a:pPr eaLnBrk="1" hangingPunct="1">
              <a:buFont typeface="Arial" pitchFamily="34" charset="0"/>
              <a:buNone/>
            </a:pPr>
            <a:r>
              <a:rPr lang="en-IN" sz="2000" smtClean="0"/>
              <a:t>      - ---  who have significant daytime anxiety and </a:t>
            </a:r>
          </a:p>
          <a:p>
            <a:pPr eaLnBrk="1" hangingPunct="1">
              <a:buFont typeface="Arial" pitchFamily="34" charset="0"/>
              <a:buNone/>
            </a:pPr>
            <a:r>
              <a:rPr lang="en-IN" sz="2000" smtClean="0"/>
              <a:t>      -----  who may be able to tolerate next-day sedation.</a:t>
            </a:r>
          </a:p>
          <a:p>
            <a:pPr eaLnBrk="1" hangingPunct="1">
              <a:buFont typeface="Arial" pitchFamily="34" charset="0"/>
              <a:buNone/>
            </a:pPr>
            <a:endParaRPr lang="en-IN" sz="2000" smtClean="0"/>
          </a:p>
          <a:p>
            <a:pPr eaLnBrk="1" hangingPunct="1"/>
            <a:r>
              <a:rPr lang="en-IN" sz="2000" smtClean="0"/>
              <a:t>However can be associated with </a:t>
            </a:r>
          </a:p>
          <a:p>
            <a:pPr eaLnBrk="1" hangingPunct="1">
              <a:buFont typeface="Arial" pitchFamily="34" charset="0"/>
              <a:buNone/>
            </a:pPr>
            <a:r>
              <a:rPr lang="en-IN" sz="2000" b="1" smtClean="0"/>
              <a:t>	-next-day cognitive impairment </a:t>
            </a:r>
          </a:p>
          <a:p>
            <a:pPr eaLnBrk="1" hangingPunct="1">
              <a:buFont typeface="Arial" pitchFamily="34" charset="0"/>
              <a:buNone/>
            </a:pPr>
            <a:r>
              <a:rPr lang="en-IN" sz="2000" b="1" smtClean="0"/>
              <a:t>	-delayed daytime cognitive impairment (after 2-4 weeks of treatment) </a:t>
            </a:r>
            <a:r>
              <a:rPr lang="en-IN" sz="2000" smtClean="0"/>
              <a:t>as a result of drug accumulation with repeated administration.</a:t>
            </a:r>
          </a:p>
          <a:p>
            <a:pPr eaLnBrk="1" hangingPunct="1">
              <a:buFont typeface="Arial" pitchFamily="34" charset="0"/>
              <a:buNone/>
            </a:pPr>
            <a:endParaRPr lang="en-IN" sz="2000" smtClean="0"/>
          </a:p>
          <a:p>
            <a:pPr eaLnBrk="1" hangingPunct="1"/>
            <a:r>
              <a:rPr lang="en-IN" sz="2000" smtClean="0"/>
              <a:t>Older agents such as </a:t>
            </a:r>
            <a:r>
              <a:rPr lang="en-IN" sz="2000" smtClean="0">
                <a:solidFill>
                  <a:srgbClr val="FF0000"/>
                </a:solidFill>
              </a:rPr>
              <a:t>barbiturates, chloral hydrate, and meprobamate </a:t>
            </a:r>
            <a:r>
              <a:rPr lang="en-IN" sz="2000" smtClean="0"/>
              <a:t>have high abuse potential and are dangerous in overdose.</a:t>
            </a:r>
          </a:p>
          <a:p>
            <a:pPr eaLnBrk="1" hangingPunct="1"/>
            <a:endParaRPr lang="en-IN"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rtlCol="0">
            <a:normAutofit fontScale="90000"/>
          </a:bodyPr>
          <a:lstStyle/>
          <a:p>
            <a:pPr eaLnBrk="1" fontAlgn="auto" hangingPunct="1">
              <a:spcAft>
                <a:spcPts val="0"/>
              </a:spcAft>
              <a:defRPr/>
            </a:pPr>
            <a:r>
              <a:rPr lang="en-IN" b="1" dirty="0" smtClean="0"/>
              <a:t/>
            </a:r>
            <a:br>
              <a:rPr lang="en-IN" b="1" dirty="0" smtClean="0"/>
            </a:br>
            <a:r>
              <a:rPr lang="en-IN" b="1" dirty="0" smtClean="0"/>
              <a:t>ADVERSE EFFECTS</a:t>
            </a:r>
            <a:r>
              <a:rPr lang="en-IN" dirty="0" smtClean="0"/>
              <a:t/>
            </a:r>
            <a:br>
              <a:rPr lang="en-IN" dirty="0" smtClean="0"/>
            </a:br>
            <a:endParaRPr lang="en-IN" dirty="0"/>
          </a:p>
        </p:txBody>
      </p:sp>
      <p:sp>
        <p:nvSpPr>
          <p:cNvPr id="29699" name="Content Placeholder 2"/>
          <p:cNvSpPr>
            <a:spLocks noGrp="1"/>
          </p:cNvSpPr>
          <p:nvPr>
            <p:ph idx="1"/>
          </p:nvPr>
        </p:nvSpPr>
        <p:spPr>
          <a:xfrm>
            <a:off x="228600" y="990600"/>
            <a:ext cx="8686800" cy="5562600"/>
          </a:xfrm>
        </p:spPr>
        <p:txBody>
          <a:bodyPr/>
          <a:lstStyle/>
          <a:p>
            <a:pPr eaLnBrk="1" hangingPunct="1"/>
            <a:r>
              <a:rPr lang="en-IN" sz="2400" dirty="0" smtClean="0"/>
              <a:t>Light-headedness</a:t>
            </a:r>
          </a:p>
          <a:p>
            <a:pPr eaLnBrk="1" hangingPunct="1"/>
            <a:r>
              <a:rPr lang="en-IN" sz="2400" dirty="0" smtClean="0"/>
              <a:t>Fatigue</a:t>
            </a:r>
          </a:p>
          <a:p>
            <a:pPr eaLnBrk="1" hangingPunct="1"/>
            <a:r>
              <a:rPr lang="en-IN" sz="2400" b="1" dirty="0" smtClean="0"/>
              <a:t>Increased reaction time</a:t>
            </a:r>
          </a:p>
          <a:p>
            <a:pPr eaLnBrk="1" hangingPunct="1"/>
            <a:r>
              <a:rPr lang="en-IN" sz="2400" b="1" dirty="0" smtClean="0"/>
              <a:t>Motor </a:t>
            </a:r>
            <a:r>
              <a:rPr lang="en-IN" sz="2400" b="1" dirty="0" err="1" smtClean="0"/>
              <a:t>incoordination</a:t>
            </a:r>
            <a:endParaRPr lang="en-IN" sz="2400" b="1" dirty="0" smtClean="0"/>
          </a:p>
          <a:p>
            <a:pPr eaLnBrk="1" hangingPunct="1"/>
            <a:r>
              <a:rPr lang="en-IN" sz="2400" dirty="0" smtClean="0"/>
              <a:t>Impairment of mental and motor functions</a:t>
            </a:r>
          </a:p>
          <a:p>
            <a:pPr eaLnBrk="1" hangingPunct="1"/>
            <a:r>
              <a:rPr lang="en-IN" sz="2400" b="1" dirty="0" smtClean="0"/>
              <a:t>Confusion</a:t>
            </a:r>
          </a:p>
          <a:p>
            <a:pPr eaLnBrk="1" hangingPunct="1"/>
            <a:r>
              <a:rPr lang="en-IN" sz="2400" dirty="0" smtClean="0"/>
              <a:t>Antero-grade </a:t>
            </a:r>
            <a:r>
              <a:rPr lang="en-IN" sz="2400" b="1" dirty="0" smtClean="0"/>
              <a:t>amnesia</a:t>
            </a:r>
          </a:p>
          <a:p>
            <a:pPr eaLnBrk="1" hangingPunct="1"/>
            <a:r>
              <a:rPr lang="en-IN" sz="2400" dirty="0" smtClean="0"/>
              <a:t>Cognition appears to be affected less than motor performance.</a:t>
            </a:r>
          </a:p>
          <a:p>
            <a:pPr eaLnBrk="1" hangingPunct="1"/>
            <a:r>
              <a:rPr lang="en-IN" sz="2400" dirty="0" smtClean="0"/>
              <a:t> All of these effects can greatly impair driving and other psychomotor skills, especially if combined with ethanol.</a:t>
            </a:r>
          </a:p>
          <a:p>
            <a:pPr eaLnBrk="1" hangingPunct="1">
              <a:lnSpc>
                <a:spcPct val="90000"/>
              </a:lnSpc>
              <a:buNone/>
            </a:pPr>
            <a:r>
              <a:rPr lang="en-US" sz="2400" dirty="0" smtClean="0">
                <a:latin typeface="Symbol" pitchFamily="18" charset="2"/>
                <a:cs typeface="Times New Roman" pitchFamily="18" charset="0"/>
              </a:rPr>
              <a:t>·</a:t>
            </a:r>
            <a:r>
              <a:rPr lang="en-US" sz="2400" dirty="0" smtClean="0">
                <a:cs typeface="Times New Roman" pitchFamily="18" charset="0"/>
              </a:rPr>
              <a:t>    Drowsiness, dizziness, and nausea at therapeutic doses</a:t>
            </a:r>
          </a:p>
          <a:p>
            <a:pPr eaLnBrk="1" hangingPunct="1">
              <a:lnSpc>
                <a:spcPct val="90000"/>
              </a:lnSpc>
            </a:pPr>
            <a:r>
              <a:rPr lang="en-US" sz="2400" dirty="0" smtClean="0">
                <a:cs typeface="Times New Roman" pitchFamily="18" charset="0"/>
              </a:rPr>
              <a:t>Severe nausea and vomiting greatly limit overdoses</a:t>
            </a:r>
            <a:endParaRPr lang="en-IN" sz="2400" dirty="0" smtClean="0"/>
          </a:p>
          <a:p>
            <a:pPr eaLnBrk="1" hangingPunct="1"/>
            <a:endParaRPr lang="en-IN"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AU"/>
              <a:t>Avoid (if possible)</a:t>
            </a:r>
          </a:p>
        </p:txBody>
      </p:sp>
      <p:sp>
        <p:nvSpPr>
          <p:cNvPr id="149510" name="Rectangle 6"/>
          <p:cNvSpPr>
            <a:spLocks noGrp="1" noChangeArrowheads="1"/>
          </p:cNvSpPr>
          <p:nvPr>
            <p:ph type="body" sz="half" idx="1"/>
          </p:nvPr>
        </p:nvSpPr>
        <p:spPr/>
        <p:txBody>
          <a:bodyPr/>
          <a:lstStyle/>
          <a:p>
            <a:r>
              <a:rPr lang="en-AU" sz="2800"/>
              <a:t>Pregnancy </a:t>
            </a:r>
          </a:p>
          <a:p>
            <a:r>
              <a:rPr lang="en-AU" sz="2800"/>
              <a:t>Lactation</a:t>
            </a:r>
          </a:p>
        </p:txBody>
      </p:sp>
      <p:pic>
        <p:nvPicPr>
          <p:cNvPr id="149512" name="Picture 8" descr="avoid"/>
          <p:cNvPicPr>
            <a:picLocks noGrp="1" noChangeAspect="1" noChangeArrowheads="1"/>
          </p:cNvPicPr>
          <p:nvPr>
            <p:ph sz="half" idx="2"/>
          </p:nvPr>
        </p:nvPicPr>
        <p:blipFill>
          <a:blip r:embed="rId2" cstate="print"/>
          <a:srcRect/>
          <a:stretch>
            <a:fillRect/>
          </a:stretch>
        </p:blipFill>
        <p:spPr>
          <a:xfrm>
            <a:off x="5249863" y="1981200"/>
            <a:ext cx="2605087" cy="4114800"/>
          </a:xfrm>
          <a:no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685800" y="714375"/>
            <a:ext cx="7772400" cy="2000250"/>
          </a:xfrm>
        </p:spPr>
        <p:txBody>
          <a:bodyPr/>
          <a:lstStyle/>
          <a:p>
            <a:r>
              <a:rPr lang="en-US" smtClean="0"/>
              <a:t>IN PREGNANCY:</a:t>
            </a:r>
            <a:endParaRPr lang="fa-IR" smtClean="0"/>
          </a:p>
        </p:txBody>
      </p:sp>
      <p:sp>
        <p:nvSpPr>
          <p:cNvPr id="26627" name="Subtitle 2"/>
          <p:cNvSpPr>
            <a:spLocks noGrp="1"/>
          </p:cNvSpPr>
          <p:nvPr>
            <p:ph type="subTitle" idx="1"/>
          </p:nvPr>
        </p:nvSpPr>
        <p:spPr>
          <a:xfrm>
            <a:off x="1371600" y="2857500"/>
            <a:ext cx="6400800" cy="3786188"/>
          </a:xfrm>
        </p:spPr>
        <p:txBody>
          <a:bodyPr/>
          <a:lstStyle/>
          <a:p>
            <a:pPr algn="l">
              <a:buFont typeface="Wingdings" pitchFamily="2" charset="2"/>
              <a:buChar char="q"/>
            </a:pPr>
            <a:r>
              <a:rPr lang="en-US" dirty="0" smtClean="0"/>
              <a:t>Is </a:t>
            </a:r>
            <a:r>
              <a:rPr lang="en-US" dirty="0" err="1" smtClean="0"/>
              <a:t>contraversy</a:t>
            </a:r>
            <a:endParaRPr lang="en-US" dirty="0" smtClean="0"/>
          </a:p>
          <a:p>
            <a:pPr algn="l">
              <a:buFont typeface="Wingdings" pitchFamily="2" charset="2"/>
              <a:buChar char="q"/>
            </a:pPr>
            <a:r>
              <a:rPr lang="en-US" dirty="0" smtClean="0"/>
              <a:t>Not major </a:t>
            </a:r>
            <a:r>
              <a:rPr lang="en-US" dirty="0" err="1" smtClean="0"/>
              <a:t>teratogen</a:t>
            </a:r>
            <a:r>
              <a:rPr lang="en-US" dirty="0" smtClean="0"/>
              <a:t>?</a:t>
            </a:r>
          </a:p>
          <a:p>
            <a:pPr algn="l">
              <a:buFont typeface="Wingdings" pitchFamily="2" charset="2"/>
              <a:buChar char="q"/>
            </a:pPr>
            <a:r>
              <a:rPr lang="en-US" dirty="0" smtClean="0"/>
              <a:t>Cleft plate reported</a:t>
            </a:r>
          </a:p>
          <a:p>
            <a:pPr algn="l">
              <a:buFont typeface="Wingdings" pitchFamily="2" charset="2"/>
              <a:buChar char="q"/>
            </a:pPr>
            <a:r>
              <a:rPr lang="en-US" dirty="0" smtClean="0"/>
              <a:t>W.D. symptoms in newborns</a:t>
            </a:r>
            <a:endParaRPr lang="fa-IR"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Effects on Pregnancy</a:t>
            </a:r>
          </a:p>
        </p:txBody>
      </p:sp>
      <p:sp>
        <p:nvSpPr>
          <p:cNvPr id="27651" name="Rectangle 3"/>
          <p:cNvSpPr>
            <a:spLocks noGrp="1" noChangeArrowheads="1"/>
          </p:cNvSpPr>
          <p:nvPr>
            <p:ph type="body" idx="1"/>
          </p:nvPr>
        </p:nvSpPr>
        <p:spPr/>
        <p:txBody>
          <a:bodyPr/>
          <a:lstStyle/>
          <a:p>
            <a:pPr eaLnBrk="1" hangingPunct="1">
              <a:lnSpc>
                <a:spcPct val="90000"/>
              </a:lnSpc>
            </a:pPr>
            <a:r>
              <a:rPr lang="en-US" sz="2800" dirty="0" smtClean="0">
                <a:cs typeface="Times New Roman" pitchFamily="18" charset="0"/>
              </a:rPr>
              <a:t>Benzodiazepines (and their metabolites) can freely cross the placental barrier and accumulate in fetal circulation</a:t>
            </a:r>
          </a:p>
          <a:p>
            <a:pPr eaLnBrk="1" hangingPunct="1">
              <a:lnSpc>
                <a:spcPct val="90000"/>
              </a:lnSpc>
            </a:pPr>
            <a:r>
              <a:rPr lang="en-US" sz="2800" dirty="0" smtClean="0">
                <a:cs typeface="Times New Roman" pitchFamily="18" charset="0"/>
              </a:rPr>
              <a:t>Administration during the first trimester can result in fetal abnormalities</a:t>
            </a:r>
          </a:p>
          <a:p>
            <a:pPr eaLnBrk="1" hangingPunct="1">
              <a:lnSpc>
                <a:spcPct val="90000"/>
              </a:lnSpc>
            </a:pPr>
            <a:r>
              <a:rPr lang="en-US" sz="2800" dirty="0" smtClean="0">
                <a:cs typeface="Times New Roman" pitchFamily="18" charset="0"/>
              </a:rPr>
              <a:t>Administration in third trimester (close to the time of birth) can result in fetal dependence, or “floppy-infant syndrome”</a:t>
            </a:r>
          </a:p>
          <a:p>
            <a:pPr eaLnBrk="1" hangingPunct="1">
              <a:lnSpc>
                <a:spcPct val="90000"/>
              </a:lnSpc>
            </a:pPr>
            <a:r>
              <a:rPr lang="en-US" sz="2800" dirty="0" smtClean="0">
                <a:cs typeface="Times New Roman" pitchFamily="18" charset="0"/>
              </a:rPr>
              <a:t>Benzodiazepines are also excreted in the breast milk</a:t>
            </a:r>
          </a:p>
          <a:p>
            <a:pPr eaLnBrk="1" hangingPunct="1">
              <a:lnSpc>
                <a:spcPct val="90000"/>
              </a:lnSpc>
              <a:buNone/>
            </a:pPr>
            <a:endParaRPr lang="en-US" sz="2800" dirty="0" smtClean="0">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AU"/>
              <a:t>Adverse Effects</a:t>
            </a:r>
          </a:p>
        </p:txBody>
      </p:sp>
      <p:sp>
        <p:nvSpPr>
          <p:cNvPr id="25605" name="Rectangle 5"/>
          <p:cNvSpPr>
            <a:spLocks noGrp="1" noChangeArrowheads="1"/>
          </p:cNvSpPr>
          <p:nvPr>
            <p:ph type="body" idx="1"/>
          </p:nvPr>
        </p:nvSpPr>
        <p:spPr/>
        <p:txBody>
          <a:bodyPr/>
          <a:lstStyle/>
          <a:p>
            <a:pPr>
              <a:lnSpc>
                <a:spcPct val="90000"/>
              </a:lnSpc>
            </a:pPr>
            <a:r>
              <a:rPr lang="en-AU"/>
              <a:t>Physical dependence occurs in about 1 in 3 patients.</a:t>
            </a:r>
          </a:p>
          <a:p>
            <a:pPr>
              <a:lnSpc>
                <a:spcPct val="90000"/>
              </a:lnSpc>
            </a:pPr>
            <a:r>
              <a:rPr lang="en-AU"/>
              <a:t>History substance abuse &gt; risk dependence</a:t>
            </a:r>
          </a:p>
          <a:p>
            <a:pPr>
              <a:lnSpc>
                <a:spcPct val="90000"/>
              </a:lnSpc>
            </a:pPr>
            <a:r>
              <a:rPr lang="en-AU"/>
              <a:t>Increased accident risk.</a:t>
            </a:r>
          </a:p>
          <a:p>
            <a:pPr>
              <a:lnSpc>
                <a:spcPct val="90000"/>
              </a:lnSpc>
            </a:pPr>
            <a:r>
              <a:rPr lang="en-AU"/>
              <a:t>Tolerance &amp; rebound insomnia.</a:t>
            </a:r>
          </a:p>
          <a:p>
            <a:pPr>
              <a:lnSpc>
                <a:spcPct val="90000"/>
              </a:lnSpc>
            </a:pPr>
            <a:r>
              <a:rPr lang="en-AU"/>
              <a:t>Alcohol &amp; CNS depressants potentiate adverse effects.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p:txBody>
          <a:bodyPr/>
          <a:lstStyle/>
          <a:p>
            <a:r>
              <a:rPr lang="en-US"/>
              <a:t>Adverse effects</a:t>
            </a:r>
          </a:p>
        </p:txBody>
      </p:sp>
      <p:sp>
        <p:nvSpPr>
          <p:cNvPr id="56325" name="Rectangle 5"/>
          <p:cNvSpPr>
            <a:spLocks noGrp="1" noChangeArrowheads="1"/>
          </p:cNvSpPr>
          <p:nvPr>
            <p:ph type="body" idx="1"/>
          </p:nvPr>
        </p:nvSpPr>
        <p:spPr/>
        <p:txBody>
          <a:bodyPr/>
          <a:lstStyle/>
          <a:p>
            <a:r>
              <a:rPr lang="en-AU"/>
              <a:t>60y+ &gt; vulnerability to confusion, memory impairment, over sedation (most common S/E) &amp; falls.</a:t>
            </a:r>
          </a:p>
          <a:p>
            <a:endParaRPr lang="en-AU"/>
          </a:p>
          <a:p>
            <a:r>
              <a:rPr lang="en-AU"/>
              <a:t>Adverse mood effects: depression, emotional anaesthesia, aggression, increased suicide risk in elderly.</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4624"/>
            <a:ext cx="7772400" cy="1143000"/>
          </a:xfrm>
        </p:spPr>
        <p:txBody>
          <a:bodyPr/>
          <a:lstStyle/>
          <a:p>
            <a:pPr eaLnBrk="1" hangingPunct="1"/>
            <a:r>
              <a:rPr lang="en-US" b="1" dirty="0" smtClean="0"/>
              <a:t>Benzodiazepines</a:t>
            </a:r>
          </a:p>
        </p:txBody>
      </p:sp>
      <p:sp>
        <p:nvSpPr>
          <p:cNvPr id="149507" name="Rectangle 3"/>
          <p:cNvSpPr>
            <a:spLocks noChangeArrowheads="1"/>
          </p:cNvSpPr>
          <p:nvPr/>
        </p:nvSpPr>
        <p:spPr bwMode="auto">
          <a:xfrm>
            <a:off x="304800" y="990600"/>
            <a:ext cx="8229600" cy="1143000"/>
          </a:xfrm>
          <a:prstGeom prst="rect">
            <a:avLst/>
          </a:prstGeom>
          <a:noFill/>
          <a:ln w="9525">
            <a:noFill/>
            <a:miter lim="800000"/>
            <a:headEnd/>
            <a:tailEnd/>
          </a:ln>
          <a:effectLst/>
        </p:spPr>
        <p:txBody>
          <a:bodyPr anchor="ctr"/>
          <a:lstStyle/>
          <a:p>
            <a:pPr>
              <a:defRPr/>
            </a:pPr>
            <a:r>
              <a:rPr lang="en-US" sz="4400" b="1">
                <a:solidFill>
                  <a:srgbClr val="CC66FF"/>
                </a:solidFill>
                <a:effectLst>
                  <a:outerShdw blurRad="38100" dist="38100" dir="2700000" algn="tl">
                    <a:srgbClr val="000000"/>
                  </a:outerShdw>
                </a:effectLst>
                <a:latin typeface="Times New Roman" charset="0"/>
              </a:rPr>
              <a:t>Tolerance and Dependence</a:t>
            </a:r>
          </a:p>
        </p:txBody>
      </p:sp>
      <p:sp>
        <p:nvSpPr>
          <p:cNvPr id="149508" name="Rectangle 4"/>
          <p:cNvSpPr>
            <a:spLocks noChangeArrowheads="1"/>
          </p:cNvSpPr>
          <p:nvPr/>
        </p:nvSpPr>
        <p:spPr bwMode="auto">
          <a:xfrm>
            <a:off x="304800" y="2057400"/>
            <a:ext cx="8534400" cy="44196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Font typeface="Wingdings" pitchFamily="2" charset="2"/>
              <a:buBlip>
                <a:blip r:embed="rId3"/>
              </a:buBlip>
              <a:defRPr/>
            </a:pPr>
            <a:endParaRPr lang="en-US" sz="2800" b="1">
              <a:effectLst>
                <a:outerShdw blurRad="38100" dist="38100" dir="2700000" algn="tl">
                  <a:srgbClr val="000000"/>
                </a:outerShdw>
              </a:effectLst>
              <a:latin typeface="Times New Roman" charset="0"/>
            </a:endParaRPr>
          </a:p>
        </p:txBody>
      </p:sp>
      <p:sp>
        <p:nvSpPr>
          <p:cNvPr id="19461" name="Rectangle 7"/>
          <p:cNvSpPr>
            <a:spLocks noGrp="1" noChangeArrowheads="1"/>
          </p:cNvSpPr>
          <p:nvPr>
            <p:ph type="body" idx="1"/>
          </p:nvPr>
        </p:nvSpPr>
        <p:spPr>
          <a:xfrm>
            <a:off x="304800" y="2057400"/>
            <a:ext cx="8534400" cy="4267200"/>
          </a:xfrm>
        </p:spPr>
        <p:txBody>
          <a:bodyPr/>
          <a:lstStyle/>
          <a:p>
            <a:pPr eaLnBrk="1" hangingPunct="1">
              <a:lnSpc>
                <a:spcPct val="90000"/>
              </a:lnSpc>
            </a:pPr>
            <a:r>
              <a:rPr lang="en-US" sz="3600" b="1" dirty="0" smtClean="0"/>
              <a:t>Tolerance to the sedative and euphoric effects are rapid, but lesser for anti-anxiety and </a:t>
            </a:r>
            <a:r>
              <a:rPr lang="en-US" sz="3600" b="1" dirty="0" err="1" smtClean="0"/>
              <a:t>antipanic</a:t>
            </a:r>
            <a:r>
              <a:rPr lang="en-US" sz="3600" b="1" dirty="0" smtClean="0"/>
              <a:t> effects.</a:t>
            </a:r>
          </a:p>
          <a:p>
            <a:pPr eaLnBrk="1" hangingPunct="1">
              <a:lnSpc>
                <a:spcPct val="90000"/>
              </a:lnSpc>
              <a:buFont typeface="Wingdings" pitchFamily="2" charset="2"/>
              <a:buNone/>
            </a:pPr>
            <a:endParaRPr lang="en-US" sz="3600" dirty="0" smtClean="0"/>
          </a:p>
          <a:p>
            <a:pPr eaLnBrk="1" hangingPunct="1">
              <a:lnSpc>
                <a:spcPct val="90000"/>
              </a:lnSpc>
              <a:buFont typeface="Wingdings" pitchFamily="2" charset="2"/>
              <a:buNone/>
            </a:pPr>
            <a:r>
              <a:rPr lang="en-US" sz="3600" dirty="0" smtClean="0">
                <a:solidFill>
                  <a:srgbClr val="FF0000"/>
                </a:solidFill>
              </a:rPr>
              <a:t>*</a:t>
            </a:r>
            <a:r>
              <a:rPr lang="en-US" sz="3600" b="1" dirty="0" smtClean="0">
                <a:solidFill>
                  <a:srgbClr val="FF0000"/>
                </a:solidFill>
              </a:rPr>
              <a:t>Dependence can develop even following only therapeutic dosages</a:t>
            </a:r>
          </a:p>
          <a:p>
            <a:pPr eaLnBrk="1" hangingPunct="1">
              <a:lnSpc>
                <a:spcPct val="90000"/>
              </a:lnSpc>
              <a:buFont typeface="Wingdings" pitchFamily="2" charset="2"/>
              <a:buNone/>
            </a:pPr>
            <a:endParaRPr lang="en-US" sz="3600" dirty="0" smtClean="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Benzodiazepine Therapy</a:t>
            </a:r>
          </a:p>
        </p:txBody>
      </p:sp>
      <p:graphicFrame>
        <p:nvGraphicFramePr>
          <p:cNvPr id="18435" name="Object 3"/>
          <p:cNvGraphicFramePr>
            <a:graphicFrameLocks noChangeAspect="1"/>
          </p:cNvGraphicFramePr>
          <p:nvPr>
            <p:ph type="dgm" idx="1"/>
          </p:nvPr>
        </p:nvGraphicFramePr>
        <p:xfrm>
          <a:off x="1582738" y="1981200"/>
          <a:ext cx="5976937" cy="4114800"/>
        </p:xfrm>
        <a:graphic>
          <a:graphicData uri="http://schemas.openxmlformats.org/presentationml/2006/ole">
            <p:oleObj spid="_x0000_s514050" name="Bitmap Image" r:id="rId3" imgW="6973273" imgH="4800000" progId="PBrush">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457200" y="0"/>
            <a:ext cx="8229600" cy="850900"/>
          </a:xfrm>
        </p:spPr>
        <p:txBody>
          <a:bodyPr/>
          <a:lstStyle/>
          <a:p>
            <a:pPr algn="ctr"/>
            <a:r>
              <a:rPr lang="en-US">
                <a:latin typeface="Georgia" pitchFamily="18" charset="0"/>
              </a:rPr>
              <a:t>2-Keto Benzos</a:t>
            </a:r>
          </a:p>
        </p:txBody>
      </p:sp>
      <p:sp>
        <p:nvSpPr>
          <p:cNvPr id="25605" name="Rectangle 5"/>
          <p:cNvSpPr>
            <a:spLocks noGrp="1" noChangeArrowheads="1"/>
          </p:cNvSpPr>
          <p:nvPr>
            <p:ph type="body" sz="half" idx="1"/>
          </p:nvPr>
        </p:nvSpPr>
        <p:spPr>
          <a:xfrm>
            <a:off x="609600" y="4495800"/>
            <a:ext cx="4038600" cy="1600200"/>
          </a:xfrm>
        </p:spPr>
        <p:txBody>
          <a:bodyPr/>
          <a:lstStyle/>
          <a:p>
            <a:pPr>
              <a:lnSpc>
                <a:spcPct val="90000"/>
              </a:lnSpc>
            </a:pPr>
            <a:r>
              <a:rPr lang="en-US" sz="2000">
                <a:latin typeface="Georgia" pitchFamily="18" charset="0"/>
              </a:rPr>
              <a:t>Longest half-life of any benzo (~ 40-250 hours)</a:t>
            </a:r>
          </a:p>
          <a:p>
            <a:pPr>
              <a:lnSpc>
                <a:spcPct val="90000"/>
              </a:lnSpc>
            </a:pPr>
            <a:r>
              <a:rPr lang="en-US" sz="2000">
                <a:latin typeface="Georgia" pitchFamily="18" charset="0"/>
              </a:rPr>
              <a:t>Indicated primarily for treatment of insomnia, may also serve as an anxiolytic</a:t>
            </a:r>
          </a:p>
        </p:txBody>
      </p:sp>
      <p:sp>
        <p:nvSpPr>
          <p:cNvPr id="25606" name="Rectangle 6"/>
          <p:cNvSpPr>
            <a:spLocks noGrp="1" noChangeArrowheads="1"/>
          </p:cNvSpPr>
          <p:nvPr>
            <p:ph type="body" sz="half" idx="2"/>
          </p:nvPr>
        </p:nvSpPr>
        <p:spPr>
          <a:xfrm>
            <a:off x="4953000" y="4343400"/>
            <a:ext cx="4038600" cy="2362200"/>
          </a:xfrm>
        </p:spPr>
        <p:txBody>
          <a:bodyPr/>
          <a:lstStyle/>
          <a:p>
            <a:pPr>
              <a:lnSpc>
                <a:spcPct val="90000"/>
              </a:lnSpc>
            </a:pPr>
            <a:r>
              <a:rPr lang="en-US" sz="2000">
                <a:latin typeface="Georgia" pitchFamily="18" charset="0"/>
              </a:rPr>
              <a:t>High potentcy (~ 20 times stronger per miliigram than diazepam)</a:t>
            </a:r>
          </a:p>
          <a:p>
            <a:pPr>
              <a:lnSpc>
                <a:spcPct val="90000"/>
              </a:lnSpc>
            </a:pPr>
            <a:r>
              <a:rPr lang="en-US" sz="2000">
                <a:latin typeface="Georgia" pitchFamily="18" charset="0"/>
              </a:rPr>
              <a:t>Causes moderate anterograde amnesia</a:t>
            </a:r>
          </a:p>
          <a:p>
            <a:pPr>
              <a:lnSpc>
                <a:spcPct val="90000"/>
              </a:lnSpc>
            </a:pPr>
            <a:r>
              <a:rPr lang="en-US" sz="2000">
                <a:latin typeface="Georgia" pitchFamily="18" charset="0"/>
              </a:rPr>
              <a:t>Indicated for treatment of anxiety, also a highly effective anticonvulsant </a:t>
            </a:r>
          </a:p>
          <a:p>
            <a:pPr>
              <a:lnSpc>
                <a:spcPct val="90000"/>
              </a:lnSpc>
            </a:pPr>
            <a:endParaRPr lang="en-US" sz="2000">
              <a:latin typeface="Georgia" pitchFamily="18" charset="0"/>
            </a:endParaRPr>
          </a:p>
          <a:p>
            <a:pPr>
              <a:lnSpc>
                <a:spcPct val="90000"/>
              </a:lnSpc>
            </a:pPr>
            <a:endParaRPr lang="en-US" sz="1800">
              <a:latin typeface="Georgia" pitchFamily="18" charset="0"/>
            </a:endParaRPr>
          </a:p>
        </p:txBody>
      </p:sp>
      <p:pic>
        <p:nvPicPr>
          <p:cNvPr id="25607" name="Picture 7" descr="dalmane1a"/>
          <p:cNvPicPr>
            <a:picLocks noChangeAspect="1" noChangeArrowheads="1"/>
          </p:cNvPicPr>
          <p:nvPr/>
        </p:nvPicPr>
        <p:blipFill>
          <a:blip r:embed="rId3" cstate="print"/>
          <a:srcRect/>
          <a:stretch>
            <a:fillRect/>
          </a:stretch>
        </p:blipFill>
        <p:spPr bwMode="auto">
          <a:xfrm>
            <a:off x="609600" y="914400"/>
            <a:ext cx="3429000" cy="3319463"/>
          </a:xfrm>
          <a:prstGeom prst="rect">
            <a:avLst/>
          </a:prstGeom>
          <a:noFill/>
        </p:spPr>
      </p:pic>
      <p:sp>
        <p:nvSpPr>
          <p:cNvPr id="25609" name="Text Box 9"/>
          <p:cNvSpPr txBox="1">
            <a:spLocks noChangeArrowheads="1"/>
          </p:cNvSpPr>
          <p:nvPr/>
        </p:nvSpPr>
        <p:spPr bwMode="auto">
          <a:xfrm>
            <a:off x="1694682" y="3810000"/>
            <a:ext cx="1274708" cy="369332"/>
          </a:xfrm>
          <a:prstGeom prst="rect">
            <a:avLst/>
          </a:prstGeom>
          <a:noFill/>
          <a:ln w="9525">
            <a:noFill/>
            <a:miter lim="800000"/>
            <a:headEnd/>
            <a:tailEnd/>
          </a:ln>
          <a:effectLst/>
        </p:spPr>
        <p:txBody>
          <a:bodyPr wrap="none">
            <a:spAutoFit/>
          </a:bodyPr>
          <a:lstStyle/>
          <a:p>
            <a:pPr algn="ctr"/>
            <a:r>
              <a:rPr lang="en-US" sz="1800" dirty="0" err="1" smtClean="0">
                <a:solidFill>
                  <a:srgbClr val="000000"/>
                </a:solidFill>
                <a:effectLst/>
              </a:rPr>
              <a:t>Flurazepam</a:t>
            </a:r>
            <a:endParaRPr lang="en-US" sz="1800" dirty="0" smtClean="0">
              <a:solidFill>
                <a:srgbClr val="000000"/>
              </a:solidFill>
              <a:effectLst/>
            </a:endParaRPr>
          </a:p>
        </p:txBody>
      </p:sp>
      <p:pic>
        <p:nvPicPr>
          <p:cNvPr id="25617" name="Picture 17" descr="klonopin1a"/>
          <p:cNvPicPr>
            <a:picLocks noChangeAspect="1" noChangeArrowheads="1"/>
          </p:cNvPicPr>
          <p:nvPr/>
        </p:nvPicPr>
        <p:blipFill>
          <a:blip r:embed="rId4" cstate="print"/>
          <a:srcRect/>
          <a:stretch>
            <a:fillRect/>
          </a:stretch>
        </p:blipFill>
        <p:spPr bwMode="auto">
          <a:xfrm>
            <a:off x="4953000" y="914400"/>
            <a:ext cx="3278188" cy="3352800"/>
          </a:xfrm>
          <a:prstGeom prst="rect">
            <a:avLst/>
          </a:prstGeom>
          <a:noFill/>
        </p:spPr>
      </p:pic>
      <p:sp>
        <p:nvSpPr>
          <p:cNvPr id="25618" name="Text Box 18"/>
          <p:cNvSpPr txBox="1">
            <a:spLocks noChangeArrowheads="1"/>
          </p:cNvSpPr>
          <p:nvPr/>
        </p:nvSpPr>
        <p:spPr bwMode="auto">
          <a:xfrm>
            <a:off x="5962366" y="3886200"/>
            <a:ext cx="1338828" cy="369332"/>
          </a:xfrm>
          <a:prstGeom prst="rect">
            <a:avLst/>
          </a:prstGeom>
          <a:noFill/>
          <a:ln w="9525">
            <a:noFill/>
            <a:miter lim="800000"/>
            <a:headEnd/>
            <a:tailEnd/>
          </a:ln>
          <a:effectLst/>
        </p:spPr>
        <p:txBody>
          <a:bodyPr wrap="none">
            <a:spAutoFit/>
          </a:bodyPr>
          <a:lstStyle/>
          <a:p>
            <a:pPr algn="ctr"/>
            <a:r>
              <a:rPr lang="en-US" sz="1800" dirty="0" err="1" smtClean="0">
                <a:solidFill>
                  <a:srgbClr val="000000"/>
                </a:solidFill>
                <a:effectLst/>
              </a:rPr>
              <a:t>Clonazepam</a:t>
            </a:r>
            <a:endParaRPr lang="en-US" sz="1800" dirty="0">
              <a:solidFill>
                <a:srgbClr val="000000"/>
              </a:solidFill>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en-US" sz="4000"/>
              <a:t>Withdrawal from Benzodiazepines</a:t>
            </a:r>
          </a:p>
        </p:txBody>
      </p:sp>
      <p:sp>
        <p:nvSpPr>
          <p:cNvPr id="59397" name="Rectangle 5"/>
          <p:cNvSpPr>
            <a:spLocks noGrp="1" noChangeArrowheads="1"/>
          </p:cNvSpPr>
          <p:nvPr>
            <p:ph type="body" idx="1"/>
          </p:nvPr>
        </p:nvSpPr>
        <p:spPr/>
        <p:txBody>
          <a:bodyPr/>
          <a:lstStyle/>
          <a:p>
            <a:r>
              <a:rPr lang="en-AU" sz="2800"/>
              <a:t>Abrupt cessation: &gt; seizures</a:t>
            </a:r>
            <a:endParaRPr lang="en-US" sz="2800"/>
          </a:p>
          <a:p>
            <a:r>
              <a:rPr lang="en-US" sz="2800"/>
              <a:t>Withdrawal symptoms may occur between doses during continuous use (inter-dose withdrawal).  Patients may think these symptoms are due to the original problem.</a:t>
            </a:r>
          </a:p>
          <a:p>
            <a:r>
              <a:rPr lang="en-US" sz="2800"/>
              <a:t>Withdrawal symptoms: increased anxiety, sleep disorder, aching limbs, nervousness &amp; nausea.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p:txBody>
          <a:bodyPr/>
          <a:lstStyle/>
          <a:p>
            <a:r>
              <a:rPr lang="en-US" sz="4000"/>
              <a:t>Withdrawal from Benzodiazepines</a:t>
            </a:r>
          </a:p>
        </p:txBody>
      </p:sp>
      <p:sp>
        <p:nvSpPr>
          <p:cNvPr id="63493" name="Rectangle 5"/>
          <p:cNvSpPr>
            <a:spLocks noGrp="1" noChangeArrowheads="1"/>
          </p:cNvSpPr>
          <p:nvPr>
            <p:ph type="body" idx="1"/>
          </p:nvPr>
        </p:nvSpPr>
        <p:spPr/>
        <p:txBody>
          <a:bodyPr/>
          <a:lstStyle/>
          <a:p>
            <a:r>
              <a:rPr lang="en-US" sz="2800"/>
              <a:t>Withdrawal experienced by 45% of patients discontinuing low dose benzodiazepines &amp; 100% patients on high doses.</a:t>
            </a:r>
          </a:p>
          <a:p>
            <a:r>
              <a:rPr lang="en-US" sz="2800"/>
              <a:t>Short half life benzodiazepines are associated with more acute &amp; intense withdrawal symptoms. </a:t>
            </a:r>
          </a:p>
          <a:p>
            <a:r>
              <a:rPr lang="en-US" sz="2800"/>
              <a:t>Long half life benzodiazepines - milder, more delayed withdrawal</a:t>
            </a:r>
            <a:r>
              <a:rPr lang="en-US" sz="2800" b="1"/>
              <a:t> </a:t>
            </a:r>
            <a:r>
              <a:rPr lang="en-US" sz="1200" b="1"/>
              <a:t>(NPS, 1999).</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r>
              <a:rPr lang="en-US" sz="4000"/>
              <a:t>Withdrawal from benzodiazepines</a:t>
            </a:r>
          </a:p>
        </p:txBody>
      </p:sp>
      <p:sp>
        <p:nvSpPr>
          <p:cNvPr id="61445" name="Rectangle 5"/>
          <p:cNvSpPr>
            <a:spLocks noGrp="1" noChangeArrowheads="1"/>
          </p:cNvSpPr>
          <p:nvPr>
            <p:ph type="body" idx="1"/>
          </p:nvPr>
        </p:nvSpPr>
        <p:spPr/>
        <p:txBody>
          <a:bodyPr/>
          <a:lstStyle/>
          <a:p>
            <a:pPr>
              <a:lnSpc>
                <a:spcPct val="90000"/>
              </a:lnSpc>
            </a:pPr>
            <a:r>
              <a:rPr lang="en-US"/>
              <a:t>Benzodiazepines should not be ceased abruptly.</a:t>
            </a:r>
          </a:p>
          <a:p>
            <a:pPr>
              <a:lnSpc>
                <a:spcPct val="90000"/>
              </a:lnSpc>
            </a:pPr>
            <a:r>
              <a:rPr lang="en-US"/>
              <a:t>Dose reduced by 10-20% per week.</a:t>
            </a:r>
          </a:p>
          <a:p>
            <a:pPr>
              <a:lnSpc>
                <a:spcPct val="90000"/>
              </a:lnSpc>
            </a:pPr>
            <a:r>
              <a:rPr lang="en-US"/>
              <a:t>Patient allowed to stabilise between each reduction.</a:t>
            </a:r>
          </a:p>
          <a:p>
            <a:pPr>
              <a:lnSpc>
                <a:spcPct val="90000"/>
              </a:lnSpc>
            </a:pPr>
            <a:r>
              <a:rPr lang="en-US"/>
              <a:t>Admission for high dose users, history of seizures or psychosis, or for more rapid withdrawal.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r>
              <a:rPr lang="en-US"/>
              <a:t>Overdose Benzodiazepines</a:t>
            </a:r>
          </a:p>
        </p:txBody>
      </p:sp>
      <p:sp>
        <p:nvSpPr>
          <p:cNvPr id="53253" name="Rectangle 5"/>
          <p:cNvSpPr>
            <a:spLocks noGrp="1" noChangeArrowheads="1"/>
          </p:cNvSpPr>
          <p:nvPr>
            <p:ph type="body" idx="1"/>
          </p:nvPr>
        </p:nvSpPr>
        <p:spPr/>
        <p:txBody>
          <a:bodyPr/>
          <a:lstStyle/>
          <a:p>
            <a:r>
              <a:rPr lang="en-US"/>
              <a:t>Generally safe in overdose unless mixed with alcohol/CNS depressants.</a:t>
            </a:r>
          </a:p>
          <a:p>
            <a:r>
              <a:rPr lang="en-US"/>
              <a:t>Symptoms overdose: hypotension, respiratory depression &amp; coma.  </a:t>
            </a:r>
          </a:p>
          <a:p>
            <a:r>
              <a:rPr lang="en-US"/>
              <a:t>Treatment: Supportive</a:t>
            </a:r>
          </a:p>
          <a:p>
            <a:r>
              <a:rPr lang="en-US"/>
              <a:t>Flumazenil rarely indicated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16632"/>
            <a:ext cx="7772400" cy="1143000"/>
          </a:xfrm>
        </p:spPr>
        <p:txBody>
          <a:bodyPr/>
          <a:lstStyle/>
          <a:p>
            <a:pPr eaLnBrk="1" hangingPunct="1"/>
            <a:r>
              <a:rPr lang="en-US" dirty="0" err="1" smtClean="0"/>
              <a:t>Flumazenil</a:t>
            </a:r>
            <a:endParaRPr lang="en-US" dirty="0" smtClean="0"/>
          </a:p>
        </p:txBody>
      </p:sp>
      <p:sp>
        <p:nvSpPr>
          <p:cNvPr id="18435" name="Rectangle 3"/>
          <p:cNvSpPr>
            <a:spLocks noGrp="1" noChangeArrowheads="1"/>
          </p:cNvSpPr>
          <p:nvPr>
            <p:ph type="body" idx="1"/>
          </p:nvPr>
        </p:nvSpPr>
        <p:spPr>
          <a:xfrm>
            <a:off x="685800" y="1484784"/>
            <a:ext cx="7772400" cy="4114800"/>
          </a:xfrm>
        </p:spPr>
        <p:txBody>
          <a:bodyPr/>
          <a:lstStyle/>
          <a:p>
            <a:pPr eaLnBrk="1" hangingPunct="1">
              <a:lnSpc>
                <a:spcPct val="90000"/>
              </a:lnSpc>
              <a:buNone/>
            </a:pPr>
            <a:endParaRPr lang="en-US" sz="2400" dirty="0" smtClean="0">
              <a:cs typeface="Times New Roman" pitchFamily="18" charset="0"/>
            </a:endParaRPr>
          </a:p>
          <a:p>
            <a:pPr eaLnBrk="1" hangingPunct="1">
              <a:lnSpc>
                <a:spcPct val="90000"/>
              </a:lnSpc>
              <a:buNone/>
            </a:pPr>
            <a:r>
              <a:rPr lang="en-US" sz="2400" dirty="0" err="1" smtClean="0">
                <a:cs typeface="Times New Roman" pitchFamily="18" charset="0"/>
              </a:rPr>
              <a:t>Flumazenil</a:t>
            </a:r>
            <a:r>
              <a:rPr lang="en-US" sz="2400" dirty="0" smtClean="0">
                <a:cs typeface="Times New Roman" pitchFamily="18" charset="0"/>
              </a:rPr>
              <a:t> reported to reverse memory impairments and overdoses</a:t>
            </a:r>
          </a:p>
          <a:p>
            <a:pPr eaLnBrk="1" hangingPunct="1">
              <a:lnSpc>
                <a:spcPct val="90000"/>
              </a:lnSpc>
            </a:pPr>
            <a:r>
              <a:rPr lang="en-US" sz="2400" dirty="0" err="1" smtClean="0">
                <a:cs typeface="Times New Roman" pitchFamily="18" charset="0"/>
              </a:rPr>
              <a:t>Flumazenil</a:t>
            </a:r>
            <a:r>
              <a:rPr lang="en-US" sz="2400" dirty="0" smtClean="0">
                <a:cs typeface="Times New Roman" pitchFamily="18" charset="0"/>
              </a:rPr>
              <a:t> also reported to improve memory and learning, thus suggesting a possible role of endogenous </a:t>
            </a:r>
            <a:r>
              <a:rPr lang="en-US" sz="2400" dirty="0" err="1" smtClean="0">
                <a:cs typeface="Times New Roman" pitchFamily="18" charset="0"/>
              </a:rPr>
              <a:t>benzo’s</a:t>
            </a:r>
            <a:r>
              <a:rPr lang="en-US" sz="2400" dirty="0" smtClean="0">
                <a:cs typeface="Times New Roman" pitchFamily="18" charset="0"/>
              </a:rPr>
              <a:t> in memory function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AU"/>
              <a:t>Flumazenil is a benzodiazepine Antagonist = Blocker</a:t>
            </a:r>
          </a:p>
        </p:txBody>
      </p:sp>
      <p:sp>
        <p:nvSpPr>
          <p:cNvPr id="95257" name="Rectangle 25"/>
          <p:cNvSpPr>
            <a:spLocks noGrp="1" noChangeArrowheads="1"/>
          </p:cNvSpPr>
          <p:nvPr>
            <p:ph type="body" idx="1"/>
          </p:nvPr>
        </p:nvSpPr>
        <p:spPr>
          <a:xfrm>
            <a:off x="228600" y="5715000"/>
            <a:ext cx="8686800" cy="609600"/>
          </a:xfrm>
        </p:spPr>
        <p:txBody>
          <a:bodyPr/>
          <a:lstStyle/>
          <a:p>
            <a:pPr>
              <a:lnSpc>
                <a:spcPct val="90000"/>
              </a:lnSpc>
              <a:spcBef>
                <a:spcPct val="50000"/>
              </a:spcBef>
              <a:buSzTx/>
              <a:buFontTx/>
              <a:buNone/>
            </a:pPr>
            <a:r>
              <a:rPr lang="en-AU" sz="2800" b="1"/>
              <a:t>Flumazenil binds to GABA receptor displacing benzodizepine</a:t>
            </a:r>
          </a:p>
        </p:txBody>
      </p:sp>
      <p:grpSp>
        <p:nvGrpSpPr>
          <p:cNvPr id="95258" name="Group 26"/>
          <p:cNvGrpSpPr>
            <a:grpSpLocks/>
          </p:cNvGrpSpPr>
          <p:nvPr/>
        </p:nvGrpSpPr>
        <p:grpSpPr bwMode="auto">
          <a:xfrm>
            <a:off x="457200" y="1981200"/>
            <a:ext cx="8077200" cy="3352800"/>
            <a:chOff x="288" y="1392"/>
            <a:chExt cx="5088" cy="2112"/>
          </a:xfrm>
        </p:grpSpPr>
        <p:grpSp>
          <p:nvGrpSpPr>
            <p:cNvPr id="95235" name="Group 3"/>
            <p:cNvGrpSpPr>
              <a:grpSpLocks/>
            </p:cNvGrpSpPr>
            <p:nvPr/>
          </p:nvGrpSpPr>
          <p:grpSpPr bwMode="auto">
            <a:xfrm>
              <a:off x="3312" y="1392"/>
              <a:ext cx="2064" cy="2112"/>
              <a:chOff x="2352" y="1296"/>
              <a:chExt cx="2784" cy="2112"/>
            </a:xfrm>
          </p:grpSpPr>
          <p:sp>
            <p:nvSpPr>
              <p:cNvPr id="95236" name="Oval 4"/>
              <p:cNvSpPr>
                <a:spLocks noChangeArrowheads="1"/>
              </p:cNvSpPr>
              <p:nvPr/>
            </p:nvSpPr>
            <p:spPr bwMode="auto">
              <a:xfrm>
                <a:off x="2352" y="1296"/>
                <a:ext cx="1488" cy="2112"/>
              </a:xfrm>
              <a:prstGeom prst="ellipse">
                <a:avLst/>
              </a:prstGeom>
              <a:solidFill>
                <a:schemeClr val="accent1"/>
              </a:solidFill>
              <a:ln w="9525">
                <a:solidFill>
                  <a:schemeClr val="tx1"/>
                </a:solidFill>
                <a:round/>
                <a:headEnd/>
                <a:tailEnd/>
              </a:ln>
              <a:effectLst/>
            </p:spPr>
            <p:txBody>
              <a:bodyPr wrap="none" anchor="ctr"/>
              <a:lstStyle/>
              <a:p>
                <a:endParaRPr lang="it-IT"/>
              </a:p>
            </p:txBody>
          </p:sp>
          <p:sp>
            <p:nvSpPr>
              <p:cNvPr id="95237" name="Rectangle 5"/>
              <p:cNvSpPr>
                <a:spLocks noChangeArrowheads="1"/>
              </p:cNvSpPr>
              <p:nvPr/>
            </p:nvSpPr>
            <p:spPr bwMode="auto">
              <a:xfrm>
                <a:off x="3552" y="1680"/>
                <a:ext cx="1584" cy="1344"/>
              </a:xfrm>
              <a:prstGeom prst="rect">
                <a:avLst/>
              </a:prstGeom>
              <a:solidFill>
                <a:schemeClr val="accent1"/>
              </a:solidFill>
              <a:ln w="9525">
                <a:noFill/>
                <a:miter lim="800000"/>
                <a:headEnd/>
                <a:tailEnd/>
              </a:ln>
              <a:effectLst/>
            </p:spPr>
            <p:txBody>
              <a:bodyPr wrap="none" anchor="ctr"/>
              <a:lstStyle/>
              <a:p>
                <a:endParaRPr lang="it-IT"/>
              </a:p>
            </p:txBody>
          </p:sp>
        </p:grpSp>
        <p:grpSp>
          <p:nvGrpSpPr>
            <p:cNvPr id="95238" name="Group 6"/>
            <p:cNvGrpSpPr>
              <a:grpSpLocks/>
            </p:cNvGrpSpPr>
            <p:nvPr/>
          </p:nvGrpSpPr>
          <p:grpSpPr bwMode="auto">
            <a:xfrm rot="-10800000">
              <a:off x="288" y="1392"/>
              <a:ext cx="2160" cy="2112"/>
              <a:chOff x="2352" y="1296"/>
              <a:chExt cx="2784" cy="2112"/>
            </a:xfrm>
          </p:grpSpPr>
          <p:sp>
            <p:nvSpPr>
              <p:cNvPr id="95239" name="Oval 7"/>
              <p:cNvSpPr>
                <a:spLocks noChangeArrowheads="1"/>
              </p:cNvSpPr>
              <p:nvPr/>
            </p:nvSpPr>
            <p:spPr bwMode="auto">
              <a:xfrm>
                <a:off x="2352" y="1296"/>
                <a:ext cx="1488" cy="2112"/>
              </a:xfrm>
              <a:prstGeom prst="ellipse">
                <a:avLst/>
              </a:prstGeom>
              <a:solidFill>
                <a:schemeClr val="accent1"/>
              </a:solidFill>
              <a:ln w="9525">
                <a:solidFill>
                  <a:schemeClr val="tx1"/>
                </a:solidFill>
                <a:round/>
                <a:headEnd/>
                <a:tailEnd/>
              </a:ln>
              <a:effectLst/>
            </p:spPr>
            <p:txBody>
              <a:bodyPr wrap="none" anchor="ctr"/>
              <a:lstStyle/>
              <a:p>
                <a:endParaRPr lang="it-IT"/>
              </a:p>
            </p:txBody>
          </p:sp>
          <p:sp>
            <p:nvSpPr>
              <p:cNvPr id="95240" name="Rectangle 8"/>
              <p:cNvSpPr>
                <a:spLocks noChangeArrowheads="1"/>
              </p:cNvSpPr>
              <p:nvPr/>
            </p:nvSpPr>
            <p:spPr bwMode="auto">
              <a:xfrm>
                <a:off x="3552" y="1680"/>
                <a:ext cx="1584" cy="1344"/>
              </a:xfrm>
              <a:prstGeom prst="rect">
                <a:avLst/>
              </a:prstGeom>
              <a:solidFill>
                <a:schemeClr val="accent1"/>
              </a:solidFill>
              <a:ln w="9525">
                <a:noFill/>
                <a:miter lim="800000"/>
                <a:headEnd/>
                <a:tailEnd/>
              </a:ln>
              <a:effectLst/>
            </p:spPr>
            <p:txBody>
              <a:bodyPr wrap="none" anchor="ctr"/>
              <a:lstStyle/>
              <a:p>
                <a:endParaRPr lang="it-IT"/>
              </a:p>
            </p:txBody>
          </p:sp>
        </p:grpSp>
        <p:sp>
          <p:nvSpPr>
            <p:cNvPr id="95241" name="Rectangle 9"/>
            <p:cNvSpPr>
              <a:spLocks noChangeArrowheads="1"/>
            </p:cNvSpPr>
            <p:nvPr/>
          </p:nvSpPr>
          <p:spPr bwMode="auto">
            <a:xfrm>
              <a:off x="3264" y="1920"/>
              <a:ext cx="192" cy="240"/>
            </a:xfrm>
            <a:prstGeom prst="rect">
              <a:avLst/>
            </a:prstGeom>
            <a:solidFill>
              <a:schemeClr val="bg1"/>
            </a:solidFill>
            <a:ln w="9525">
              <a:solidFill>
                <a:schemeClr val="tx1"/>
              </a:solidFill>
              <a:miter lim="800000"/>
              <a:headEnd/>
              <a:tailEnd/>
            </a:ln>
            <a:effectLst/>
          </p:spPr>
          <p:txBody>
            <a:bodyPr wrap="none" anchor="ctr"/>
            <a:lstStyle/>
            <a:p>
              <a:endParaRPr lang="it-IT"/>
            </a:p>
          </p:txBody>
        </p:sp>
        <p:sp>
          <p:nvSpPr>
            <p:cNvPr id="95242" name="Rectangle 10"/>
            <p:cNvSpPr>
              <a:spLocks noChangeArrowheads="1"/>
            </p:cNvSpPr>
            <p:nvPr/>
          </p:nvSpPr>
          <p:spPr bwMode="auto">
            <a:xfrm>
              <a:off x="3216" y="2304"/>
              <a:ext cx="192" cy="240"/>
            </a:xfrm>
            <a:prstGeom prst="rect">
              <a:avLst/>
            </a:prstGeom>
            <a:solidFill>
              <a:schemeClr val="bg1"/>
            </a:solidFill>
            <a:ln w="9525">
              <a:solidFill>
                <a:schemeClr val="tx1"/>
              </a:solidFill>
              <a:miter lim="800000"/>
              <a:headEnd/>
              <a:tailEnd/>
            </a:ln>
            <a:effectLst/>
          </p:spPr>
          <p:txBody>
            <a:bodyPr wrap="none" anchor="ctr"/>
            <a:lstStyle/>
            <a:p>
              <a:endParaRPr lang="it-IT"/>
            </a:p>
          </p:txBody>
        </p:sp>
        <p:sp>
          <p:nvSpPr>
            <p:cNvPr id="95243" name="Rectangle 11"/>
            <p:cNvSpPr>
              <a:spLocks noChangeArrowheads="1"/>
            </p:cNvSpPr>
            <p:nvPr/>
          </p:nvSpPr>
          <p:spPr bwMode="auto">
            <a:xfrm>
              <a:off x="3264" y="2688"/>
              <a:ext cx="192" cy="240"/>
            </a:xfrm>
            <a:prstGeom prst="rect">
              <a:avLst/>
            </a:prstGeom>
            <a:solidFill>
              <a:schemeClr val="bg1"/>
            </a:solidFill>
            <a:ln w="9525">
              <a:solidFill>
                <a:schemeClr val="tx1"/>
              </a:solidFill>
              <a:miter lim="800000"/>
              <a:headEnd/>
              <a:tailEnd/>
            </a:ln>
            <a:effectLst/>
          </p:spPr>
          <p:txBody>
            <a:bodyPr wrap="none" anchor="ctr"/>
            <a:lstStyle/>
            <a:p>
              <a:endParaRPr lang="it-IT"/>
            </a:p>
          </p:txBody>
        </p:sp>
        <p:sp>
          <p:nvSpPr>
            <p:cNvPr id="95244" name="Rectangle 12"/>
            <p:cNvSpPr>
              <a:spLocks noChangeArrowheads="1"/>
            </p:cNvSpPr>
            <p:nvPr/>
          </p:nvSpPr>
          <p:spPr bwMode="auto">
            <a:xfrm>
              <a:off x="3360" y="3072"/>
              <a:ext cx="192" cy="240"/>
            </a:xfrm>
            <a:prstGeom prst="rect">
              <a:avLst/>
            </a:prstGeom>
            <a:solidFill>
              <a:schemeClr val="bg1"/>
            </a:solidFill>
            <a:ln w="9525">
              <a:solidFill>
                <a:schemeClr val="tx1"/>
              </a:solidFill>
              <a:miter lim="800000"/>
              <a:headEnd/>
              <a:tailEnd/>
            </a:ln>
            <a:effectLst/>
          </p:spPr>
          <p:txBody>
            <a:bodyPr wrap="none" anchor="ctr"/>
            <a:lstStyle/>
            <a:p>
              <a:endParaRPr lang="it-IT"/>
            </a:p>
          </p:txBody>
        </p:sp>
        <p:sp>
          <p:nvSpPr>
            <p:cNvPr id="95245" name="Rectangle 13"/>
            <p:cNvSpPr>
              <a:spLocks noChangeArrowheads="1"/>
            </p:cNvSpPr>
            <p:nvPr/>
          </p:nvSpPr>
          <p:spPr bwMode="auto">
            <a:xfrm>
              <a:off x="3456" y="1536"/>
              <a:ext cx="192" cy="240"/>
            </a:xfrm>
            <a:prstGeom prst="rect">
              <a:avLst/>
            </a:prstGeom>
            <a:solidFill>
              <a:schemeClr val="bg1"/>
            </a:solidFill>
            <a:ln w="9525">
              <a:solidFill>
                <a:schemeClr val="tx1"/>
              </a:solidFill>
              <a:miter lim="800000"/>
              <a:headEnd/>
              <a:tailEnd/>
            </a:ln>
            <a:effectLst/>
          </p:spPr>
          <p:txBody>
            <a:bodyPr wrap="none" anchor="ctr"/>
            <a:lstStyle/>
            <a:p>
              <a:endParaRPr lang="it-IT"/>
            </a:p>
          </p:txBody>
        </p:sp>
        <p:sp>
          <p:nvSpPr>
            <p:cNvPr id="95246" name="AutoShape 14"/>
            <p:cNvSpPr>
              <a:spLocks noChangeArrowheads="1"/>
            </p:cNvSpPr>
            <p:nvPr/>
          </p:nvSpPr>
          <p:spPr bwMode="auto">
            <a:xfrm rot="5547996">
              <a:off x="3288" y="1560"/>
              <a:ext cx="240" cy="192"/>
            </a:xfrm>
            <a:prstGeom prst="triangle">
              <a:avLst>
                <a:gd name="adj" fmla="val 50000"/>
              </a:avLst>
            </a:prstGeom>
            <a:solidFill>
              <a:schemeClr val="hlink"/>
            </a:solidFill>
            <a:ln w="9525">
              <a:solidFill>
                <a:schemeClr val="tx1"/>
              </a:solidFill>
              <a:miter lim="800000"/>
              <a:headEnd/>
              <a:tailEnd/>
            </a:ln>
            <a:effectLst/>
          </p:spPr>
          <p:txBody>
            <a:bodyPr wrap="none" anchor="ctr"/>
            <a:lstStyle/>
            <a:p>
              <a:endParaRPr lang="it-IT"/>
            </a:p>
          </p:txBody>
        </p:sp>
        <p:sp>
          <p:nvSpPr>
            <p:cNvPr id="95247" name="AutoShape 15"/>
            <p:cNvSpPr>
              <a:spLocks noChangeArrowheads="1"/>
            </p:cNvSpPr>
            <p:nvPr/>
          </p:nvSpPr>
          <p:spPr bwMode="auto">
            <a:xfrm rot="5547996">
              <a:off x="3144" y="1944"/>
              <a:ext cx="240" cy="192"/>
            </a:xfrm>
            <a:prstGeom prst="triangle">
              <a:avLst>
                <a:gd name="adj" fmla="val 50000"/>
              </a:avLst>
            </a:prstGeom>
            <a:solidFill>
              <a:schemeClr val="hlink"/>
            </a:solidFill>
            <a:ln w="9525">
              <a:solidFill>
                <a:schemeClr val="tx1"/>
              </a:solidFill>
              <a:miter lim="800000"/>
              <a:headEnd/>
              <a:tailEnd/>
            </a:ln>
            <a:effectLst/>
          </p:spPr>
          <p:txBody>
            <a:bodyPr wrap="none" anchor="ctr"/>
            <a:lstStyle/>
            <a:p>
              <a:endParaRPr lang="it-IT"/>
            </a:p>
          </p:txBody>
        </p:sp>
        <p:sp>
          <p:nvSpPr>
            <p:cNvPr id="95248" name="AutoShape 16"/>
            <p:cNvSpPr>
              <a:spLocks noChangeArrowheads="1"/>
            </p:cNvSpPr>
            <p:nvPr/>
          </p:nvSpPr>
          <p:spPr bwMode="auto">
            <a:xfrm rot="5547996">
              <a:off x="3096" y="2328"/>
              <a:ext cx="240" cy="192"/>
            </a:xfrm>
            <a:prstGeom prst="triangle">
              <a:avLst>
                <a:gd name="adj" fmla="val 50000"/>
              </a:avLst>
            </a:prstGeom>
            <a:solidFill>
              <a:schemeClr val="hlink"/>
            </a:solidFill>
            <a:ln w="9525">
              <a:solidFill>
                <a:schemeClr val="tx1"/>
              </a:solidFill>
              <a:miter lim="800000"/>
              <a:headEnd/>
              <a:tailEnd/>
            </a:ln>
            <a:effectLst/>
          </p:spPr>
          <p:txBody>
            <a:bodyPr wrap="none" anchor="ctr"/>
            <a:lstStyle/>
            <a:p>
              <a:endParaRPr lang="it-IT"/>
            </a:p>
          </p:txBody>
        </p:sp>
        <p:sp>
          <p:nvSpPr>
            <p:cNvPr id="95249" name="AutoShape 17"/>
            <p:cNvSpPr>
              <a:spLocks noChangeArrowheads="1"/>
            </p:cNvSpPr>
            <p:nvPr/>
          </p:nvSpPr>
          <p:spPr bwMode="auto">
            <a:xfrm rot="5547996">
              <a:off x="3144" y="2712"/>
              <a:ext cx="240" cy="192"/>
            </a:xfrm>
            <a:prstGeom prst="triangle">
              <a:avLst>
                <a:gd name="adj" fmla="val 50000"/>
              </a:avLst>
            </a:prstGeom>
            <a:solidFill>
              <a:schemeClr val="hlink"/>
            </a:solidFill>
            <a:ln w="9525">
              <a:solidFill>
                <a:schemeClr val="tx1"/>
              </a:solidFill>
              <a:miter lim="800000"/>
              <a:headEnd/>
              <a:tailEnd/>
            </a:ln>
            <a:effectLst/>
          </p:spPr>
          <p:txBody>
            <a:bodyPr wrap="none" anchor="ctr"/>
            <a:lstStyle/>
            <a:p>
              <a:endParaRPr lang="it-IT"/>
            </a:p>
          </p:txBody>
        </p:sp>
        <p:sp>
          <p:nvSpPr>
            <p:cNvPr id="95250" name="AutoShape 18"/>
            <p:cNvSpPr>
              <a:spLocks noChangeArrowheads="1"/>
            </p:cNvSpPr>
            <p:nvPr/>
          </p:nvSpPr>
          <p:spPr bwMode="auto">
            <a:xfrm rot="5547996">
              <a:off x="3240" y="3096"/>
              <a:ext cx="240" cy="192"/>
            </a:xfrm>
            <a:prstGeom prst="triangle">
              <a:avLst>
                <a:gd name="adj" fmla="val 50000"/>
              </a:avLst>
            </a:prstGeom>
            <a:solidFill>
              <a:schemeClr val="hlink"/>
            </a:solidFill>
            <a:ln w="9525">
              <a:solidFill>
                <a:schemeClr val="tx1"/>
              </a:solidFill>
              <a:miter lim="800000"/>
              <a:headEnd/>
              <a:tailEnd/>
            </a:ln>
            <a:effectLst/>
          </p:spPr>
          <p:txBody>
            <a:bodyPr wrap="none" anchor="ctr"/>
            <a:lstStyle/>
            <a:p>
              <a:endParaRPr lang="it-IT"/>
            </a:p>
          </p:txBody>
        </p:sp>
        <p:sp>
          <p:nvSpPr>
            <p:cNvPr id="95251" name="Oval 19"/>
            <p:cNvSpPr>
              <a:spLocks noChangeArrowheads="1"/>
            </p:cNvSpPr>
            <p:nvPr/>
          </p:nvSpPr>
          <p:spPr bwMode="auto">
            <a:xfrm>
              <a:off x="2544" y="2928"/>
              <a:ext cx="96" cy="96"/>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95252" name="Oval 20"/>
            <p:cNvSpPr>
              <a:spLocks noChangeArrowheads="1"/>
            </p:cNvSpPr>
            <p:nvPr/>
          </p:nvSpPr>
          <p:spPr bwMode="auto">
            <a:xfrm>
              <a:off x="2784" y="2688"/>
              <a:ext cx="96" cy="96"/>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95253" name="Oval 21"/>
            <p:cNvSpPr>
              <a:spLocks noChangeArrowheads="1"/>
            </p:cNvSpPr>
            <p:nvPr/>
          </p:nvSpPr>
          <p:spPr bwMode="auto">
            <a:xfrm>
              <a:off x="2544" y="2448"/>
              <a:ext cx="96" cy="96"/>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95254" name="Oval 22"/>
            <p:cNvSpPr>
              <a:spLocks noChangeArrowheads="1"/>
            </p:cNvSpPr>
            <p:nvPr/>
          </p:nvSpPr>
          <p:spPr bwMode="auto">
            <a:xfrm>
              <a:off x="2688" y="2064"/>
              <a:ext cx="96" cy="96"/>
            </a:xfrm>
            <a:prstGeom prst="ellipse">
              <a:avLst/>
            </a:prstGeom>
            <a:solidFill>
              <a:schemeClr val="tx1"/>
            </a:solidFill>
            <a:ln w="9525">
              <a:solidFill>
                <a:schemeClr val="tx1"/>
              </a:solidFill>
              <a:round/>
              <a:headEnd/>
              <a:tailEnd/>
            </a:ln>
            <a:effectLst/>
          </p:spPr>
          <p:txBody>
            <a:bodyPr wrap="none" anchor="ctr"/>
            <a:lstStyle/>
            <a:p>
              <a:endParaRPr lang="it-IT"/>
            </a:p>
          </p:txBody>
        </p:sp>
        <p:sp>
          <p:nvSpPr>
            <p:cNvPr id="95255" name="Oval 23"/>
            <p:cNvSpPr>
              <a:spLocks noChangeArrowheads="1"/>
            </p:cNvSpPr>
            <p:nvPr/>
          </p:nvSpPr>
          <p:spPr bwMode="auto">
            <a:xfrm>
              <a:off x="2544" y="1776"/>
              <a:ext cx="96" cy="96"/>
            </a:xfrm>
            <a:prstGeom prst="ellipse">
              <a:avLst/>
            </a:prstGeom>
            <a:solidFill>
              <a:schemeClr val="tx1"/>
            </a:solidFill>
            <a:ln w="9525">
              <a:solidFill>
                <a:schemeClr val="tx1"/>
              </a:solidFill>
              <a:round/>
              <a:headEnd/>
              <a:tailEnd/>
            </a:ln>
            <a:effectLst/>
          </p:spPr>
          <p:txBody>
            <a:bodyPr wrap="none" anchor="ctr"/>
            <a:lstStyle/>
            <a:p>
              <a:endParaRPr lang="it-IT"/>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762000"/>
          </a:xfrm>
        </p:spPr>
        <p:txBody>
          <a:bodyPr rtlCol="0">
            <a:normAutofit fontScale="90000"/>
          </a:bodyPr>
          <a:lstStyle/>
          <a:p>
            <a:pPr eaLnBrk="1" fontAlgn="auto" hangingPunct="1">
              <a:spcAft>
                <a:spcPts val="0"/>
              </a:spcAft>
              <a:defRPr/>
            </a:pPr>
            <a:r>
              <a:rPr lang="en-IN" sz="2800" b="1" smtClean="0"/>
              <a:t/>
            </a:r>
            <a:br>
              <a:rPr lang="en-IN" sz="2800" b="1" smtClean="0"/>
            </a:br>
            <a:r>
              <a:rPr lang="en-IN" sz="2800" b="1" smtClean="0"/>
              <a:t/>
            </a:r>
            <a:br>
              <a:rPr lang="en-IN" sz="2800" b="1" smtClean="0"/>
            </a:br>
            <a:r>
              <a:rPr lang="en-IN" sz="2800" b="1" smtClean="0"/>
              <a:t>FLUMAZENIL: A BENZODIAZEPINE RECEPTOR ANTAGONIST</a:t>
            </a:r>
            <a:r>
              <a:rPr lang="en-IN" smtClean="0"/>
              <a:t/>
            </a:r>
            <a:br>
              <a:rPr lang="en-IN" smtClean="0"/>
            </a:br>
            <a:endParaRPr lang="en-IN" smtClean="0"/>
          </a:p>
        </p:txBody>
      </p:sp>
      <p:sp>
        <p:nvSpPr>
          <p:cNvPr id="30723" name="Content Placeholder 2"/>
          <p:cNvSpPr>
            <a:spLocks noGrp="1"/>
          </p:cNvSpPr>
          <p:nvPr>
            <p:ph idx="1"/>
          </p:nvPr>
        </p:nvSpPr>
        <p:spPr>
          <a:xfrm>
            <a:off x="152400" y="990600"/>
            <a:ext cx="8763000" cy="5562600"/>
          </a:xfrm>
        </p:spPr>
        <p:txBody>
          <a:bodyPr/>
          <a:lstStyle/>
          <a:p>
            <a:pPr eaLnBrk="1" hangingPunct="1">
              <a:buFont typeface="Arial" pitchFamily="34" charset="0"/>
              <a:buNone/>
            </a:pPr>
            <a:endParaRPr lang="en-IN" sz="2200" smtClean="0"/>
          </a:p>
          <a:p>
            <a:pPr eaLnBrk="1" hangingPunct="1"/>
            <a:r>
              <a:rPr lang="en-IN" sz="2200" smtClean="0"/>
              <a:t>competitively antagonism</a:t>
            </a:r>
          </a:p>
          <a:p>
            <a:pPr eaLnBrk="1" hangingPunct="1">
              <a:buFont typeface="Arial" pitchFamily="34" charset="0"/>
              <a:buNone/>
            </a:pPr>
            <a:r>
              <a:rPr lang="en-IN" sz="2200" smtClean="0"/>
              <a:t> </a:t>
            </a:r>
          </a:p>
          <a:p>
            <a:pPr eaLnBrk="1" hangingPunct="1"/>
            <a:r>
              <a:rPr lang="en-IN" sz="2200" smtClean="0"/>
              <a:t>Flumazenil antagonizes both the electrophysiological and behavioral effects of agonist and inverse-agonist benzodiazepines and </a:t>
            </a:r>
            <a:r>
              <a:rPr lang="el-GR" sz="2200" b="1" smtClean="0"/>
              <a:t>β </a:t>
            </a:r>
            <a:r>
              <a:rPr lang="en-US" sz="2200" b="1" smtClean="0"/>
              <a:t>-</a:t>
            </a:r>
            <a:r>
              <a:rPr lang="en-IN" sz="2200" smtClean="0"/>
              <a:t>carbolines.</a:t>
            </a:r>
          </a:p>
          <a:p>
            <a:pPr eaLnBrk="1" hangingPunct="1">
              <a:buFont typeface="Arial" pitchFamily="34" charset="0"/>
              <a:buNone/>
            </a:pPr>
            <a:r>
              <a:rPr lang="en-IN" sz="2200" smtClean="0"/>
              <a:t> </a:t>
            </a:r>
          </a:p>
          <a:p>
            <a:pPr eaLnBrk="1" hangingPunct="1"/>
            <a:r>
              <a:rPr lang="en-IN" sz="2200" smtClean="0"/>
              <a:t>Flumazenil is available only for intravenous administration. </a:t>
            </a:r>
          </a:p>
          <a:p>
            <a:pPr eaLnBrk="1" hangingPunct="1">
              <a:buFont typeface="Arial" pitchFamily="34" charset="0"/>
              <a:buNone/>
            </a:pPr>
            <a:endParaRPr lang="en-IN" sz="2200" smtClean="0"/>
          </a:p>
          <a:p>
            <a:pPr eaLnBrk="1" hangingPunct="1"/>
            <a:r>
              <a:rPr lang="en-IN" sz="2200" smtClean="0"/>
              <a:t>On intravenous administration, flumazenil is eliminated almost entirely by hepatic metabolism to inactive products with a </a:t>
            </a:r>
            <a:r>
              <a:rPr lang="en-IN" sz="2200" b="1" smtClean="0"/>
              <a:t>t</a:t>
            </a:r>
            <a:r>
              <a:rPr lang="en-IN" sz="2200" b="1" baseline="-25000" smtClean="0"/>
              <a:t>1/2</a:t>
            </a:r>
            <a:r>
              <a:rPr lang="en-IN" sz="2200" b="1" smtClean="0"/>
              <a:t> of ~1 hour</a:t>
            </a:r>
            <a:r>
              <a:rPr lang="en-IN" sz="2200" smtClean="0"/>
              <a:t>; the duration of clinical effects usually is only </a:t>
            </a:r>
            <a:r>
              <a:rPr lang="en-IN" sz="2200" b="1" smtClean="0"/>
              <a:t>30-60 minutes</a:t>
            </a:r>
            <a:r>
              <a:rPr lang="en-IN" sz="2200" smtClean="0"/>
              <a:t>. </a:t>
            </a:r>
          </a:p>
          <a:p>
            <a:pPr eaLnBrk="1" hangingPunct="1"/>
            <a:endParaRPr lang="en-IN" sz="1800" smtClean="0"/>
          </a:p>
          <a:p>
            <a:pPr eaLnBrk="1" hangingPunct="1"/>
            <a:endParaRPr lang="en-IN" sz="1800" smtClean="0"/>
          </a:p>
          <a:p>
            <a:pPr eaLnBrk="1" hangingPunct="1"/>
            <a:endParaRPr lang="en-IN"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411162"/>
          </a:xfrm>
        </p:spPr>
        <p:txBody>
          <a:bodyPr rtlCol="0">
            <a:normAutofit fontScale="90000"/>
          </a:bodyPr>
          <a:lstStyle/>
          <a:p>
            <a:pPr eaLnBrk="1" fontAlgn="auto" hangingPunct="1">
              <a:spcAft>
                <a:spcPts val="0"/>
              </a:spcAft>
              <a:defRPr/>
            </a:pPr>
            <a:r>
              <a:rPr lang="en-IN" sz="2800" b="1" smtClean="0"/>
              <a:t>FLUMAZENIL: A BENZODIAZEPINE RECEPTOR ANTAGONIST</a:t>
            </a:r>
            <a:endParaRPr lang="en-IN" sz="2800" smtClean="0"/>
          </a:p>
        </p:txBody>
      </p:sp>
      <p:sp>
        <p:nvSpPr>
          <p:cNvPr id="3" name="Content Placeholder 2"/>
          <p:cNvSpPr>
            <a:spLocks noGrp="1"/>
          </p:cNvSpPr>
          <p:nvPr>
            <p:ph idx="1"/>
          </p:nvPr>
        </p:nvSpPr>
        <p:spPr>
          <a:xfrm>
            <a:off x="228600" y="1219200"/>
            <a:ext cx="8686800" cy="5410200"/>
          </a:xfrm>
        </p:spPr>
        <p:txBody>
          <a:bodyPr rtlCol="0">
            <a:normAutofit fontScale="70000" lnSpcReduction="20000"/>
          </a:bodyPr>
          <a:lstStyle/>
          <a:p>
            <a:pPr eaLnBrk="1" fontAlgn="auto" hangingPunct="1">
              <a:spcAft>
                <a:spcPts val="0"/>
              </a:spcAft>
              <a:buFont typeface="Arial" pitchFamily="34" charset="0"/>
              <a:buNone/>
              <a:defRPr/>
            </a:pPr>
            <a:r>
              <a:rPr lang="en-IN" dirty="0" smtClean="0"/>
              <a:t> </a:t>
            </a:r>
            <a:r>
              <a:rPr lang="en-IN" b="1" dirty="0" smtClean="0"/>
              <a:t>PRIMARY INDICATIONS FOR THE USE OF FLUMAZENIL ARE:</a:t>
            </a:r>
          </a:p>
          <a:p>
            <a:pPr eaLnBrk="1" fontAlgn="auto" hangingPunct="1">
              <a:spcAft>
                <a:spcPts val="0"/>
              </a:spcAft>
              <a:buFont typeface="Arial" pitchFamily="34" charset="0"/>
              <a:buNone/>
              <a:defRPr/>
            </a:pPr>
            <a:r>
              <a:rPr lang="en-IN" b="1" dirty="0" smtClean="0"/>
              <a:t> </a:t>
            </a:r>
          </a:p>
          <a:p>
            <a:pPr eaLnBrk="1" fontAlgn="auto" hangingPunct="1">
              <a:spcAft>
                <a:spcPts val="0"/>
              </a:spcAft>
              <a:defRPr/>
            </a:pPr>
            <a:r>
              <a:rPr lang="en-IN" sz="3100" dirty="0" smtClean="0"/>
              <a:t>Management of suspected benzodiazepine overdose.</a:t>
            </a:r>
          </a:p>
          <a:p>
            <a:pPr eaLnBrk="1" fontAlgn="auto" hangingPunct="1">
              <a:spcAft>
                <a:spcPts val="0"/>
              </a:spcAft>
              <a:buFont typeface="Arial" pitchFamily="34" charset="0"/>
              <a:buNone/>
              <a:defRPr/>
            </a:pPr>
            <a:endParaRPr lang="en-IN" sz="3100" dirty="0" smtClean="0"/>
          </a:p>
          <a:p>
            <a:pPr eaLnBrk="1" fontAlgn="auto" hangingPunct="1">
              <a:spcAft>
                <a:spcPts val="0"/>
              </a:spcAft>
              <a:defRPr/>
            </a:pPr>
            <a:r>
              <a:rPr lang="en-IN" sz="3100" dirty="0" smtClean="0"/>
              <a:t>Reversal of sedative effects produced by benzodiazepines administered during either general </a:t>
            </a:r>
            <a:r>
              <a:rPr lang="en-IN" sz="3100" dirty="0" err="1" smtClean="0"/>
              <a:t>anesthesia</a:t>
            </a:r>
            <a:r>
              <a:rPr lang="en-IN" sz="3100" dirty="0" smtClean="0"/>
              <a:t>. </a:t>
            </a:r>
          </a:p>
          <a:p>
            <a:pPr eaLnBrk="1" fontAlgn="auto" hangingPunct="1">
              <a:spcAft>
                <a:spcPts val="0"/>
              </a:spcAft>
              <a:buFont typeface="Arial" pitchFamily="34" charset="0"/>
              <a:buNone/>
              <a:defRPr/>
            </a:pPr>
            <a:endParaRPr lang="en-IN" dirty="0" smtClean="0"/>
          </a:p>
          <a:p>
            <a:pPr eaLnBrk="1" fontAlgn="auto" hangingPunct="1">
              <a:spcAft>
                <a:spcPts val="0"/>
              </a:spcAft>
              <a:buFont typeface="Arial" pitchFamily="34" charset="0"/>
              <a:buNone/>
              <a:defRPr/>
            </a:pPr>
            <a:r>
              <a:rPr lang="en-IN" b="1" dirty="0" smtClean="0"/>
              <a:t>The administration of a series of small injections is preferred to a single bolus injection. </a:t>
            </a:r>
          </a:p>
          <a:p>
            <a:pPr eaLnBrk="1" fontAlgn="auto" hangingPunct="1">
              <a:spcAft>
                <a:spcPts val="0"/>
              </a:spcAft>
              <a:defRPr/>
            </a:pPr>
            <a:r>
              <a:rPr lang="en-IN" dirty="0" smtClean="0"/>
              <a:t>A total of </a:t>
            </a:r>
            <a:r>
              <a:rPr lang="en-IN" b="1" dirty="0" smtClean="0"/>
              <a:t>1 mg </a:t>
            </a:r>
            <a:r>
              <a:rPr lang="en-IN" dirty="0" err="1" smtClean="0"/>
              <a:t>flumazenil</a:t>
            </a:r>
            <a:r>
              <a:rPr lang="en-IN" dirty="0" smtClean="0"/>
              <a:t> given over 1-3 minutes usually is sufficient to abolish the effects of therapeutic doses of benzodiazepines.</a:t>
            </a:r>
          </a:p>
          <a:p>
            <a:pPr eaLnBrk="1" fontAlgn="auto" hangingPunct="1">
              <a:spcAft>
                <a:spcPts val="0"/>
              </a:spcAft>
              <a:buFont typeface="Arial" pitchFamily="34" charset="0"/>
              <a:buNone/>
              <a:defRPr/>
            </a:pPr>
            <a:endParaRPr lang="en-IN" dirty="0" smtClean="0"/>
          </a:p>
          <a:p>
            <a:pPr eaLnBrk="1" fontAlgn="auto" hangingPunct="1">
              <a:spcAft>
                <a:spcPts val="0"/>
              </a:spcAft>
              <a:defRPr/>
            </a:pPr>
            <a:r>
              <a:rPr lang="en-IN" dirty="0" smtClean="0"/>
              <a:t>Patients with suspected benzodiazepine overdose should respond adequately to a cumulative dose of 1-5 mg given over 2-10 minutes; </a:t>
            </a:r>
          </a:p>
          <a:p>
            <a:pPr eaLnBrk="1" fontAlgn="auto" hangingPunct="1">
              <a:spcAft>
                <a:spcPts val="0"/>
              </a:spcAft>
              <a:buFont typeface="Arial" pitchFamily="34" charset="0"/>
              <a:buNone/>
              <a:defRPr/>
            </a:pPr>
            <a:endParaRPr lang="en-IN" dirty="0" smtClean="0"/>
          </a:p>
          <a:p>
            <a:pPr eaLnBrk="1" fontAlgn="auto" hangingPunct="1">
              <a:spcAft>
                <a:spcPts val="0"/>
              </a:spcAft>
              <a:defRPr/>
            </a:pPr>
            <a:r>
              <a:rPr lang="en-IN" dirty="0" smtClean="0"/>
              <a:t>A lack of response to 5 mg </a:t>
            </a:r>
            <a:r>
              <a:rPr lang="en-IN" dirty="0" err="1" smtClean="0"/>
              <a:t>flumazenil</a:t>
            </a:r>
            <a:r>
              <a:rPr lang="en-IN" dirty="0" smtClean="0"/>
              <a:t> strongly suggests that a benzodiazepine is not the major cause of sedation.</a:t>
            </a:r>
          </a:p>
          <a:p>
            <a:pPr eaLnBrk="1" fontAlgn="auto" hangingPunct="1">
              <a:spcAft>
                <a:spcPts val="0"/>
              </a:spcAft>
              <a:defRPr/>
            </a:pPr>
            <a:endParaRPr lang="en-IN"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AU"/>
              <a:t>IV Flumazenil</a:t>
            </a:r>
          </a:p>
        </p:txBody>
      </p:sp>
      <p:sp>
        <p:nvSpPr>
          <p:cNvPr id="107523" name="Rectangle 3"/>
          <p:cNvSpPr>
            <a:spLocks noGrp="1" noChangeArrowheads="1"/>
          </p:cNvSpPr>
          <p:nvPr>
            <p:ph type="body" idx="1"/>
          </p:nvPr>
        </p:nvSpPr>
        <p:spPr>
          <a:xfrm>
            <a:off x="685800" y="1981200"/>
            <a:ext cx="8001000" cy="4114800"/>
          </a:xfrm>
        </p:spPr>
        <p:txBody>
          <a:bodyPr/>
          <a:lstStyle/>
          <a:p>
            <a:pPr>
              <a:lnSpc>
                <a:spcPct val="90000"/>
              </a:lnSpc>
            </a:pPr>
            <a:r>
              <a:rPr lang="en-US" sz="2800"/>
              <a:t>Dangerous to use if mixed overdose (e.g benzodiazepine + tricyclics, amphetamines, other pro-convulsants) - Result in uncontrolled seizure </a:t>
            </a:r>
          </a:p>
          <a:p>
            <a:pPr>
              <a:lnSpc>
                <a:spcPct val="90000"/>
              </a:lnSpc>
            </a:pPr>
            <a:r>
              <a:rPr lang="en-US" sz="2800"/>
              <a:t>In dependent individuals severe withdrawal</a:t>
            </a:r>
          </a:p>
          <a:p>
            <a:pPr>
              <a:lnSpc>
                <a:spcPct val="90000"/>
              </a:lnSpc>
            </a:pPr>
            <a:r>
              <a:rPr lang="en-AU" sz="2800"/>
              <a:t>Flumazenil has a shorter half life ( one hour) than all benzodiazepines Therefore, repeat doses of flumazenil may be required to prevent recurrent symptoms of overdosage once the initial dose of flumazenil wears off.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sz="4800"/>
              <a:t>Detoxification from Benzodiazepines.</a:t>
            </a:r>
            <a:br>
              <a:rPr lang="en-GB" sz="4800"/>
            </a:br>
            <a:r>
              <a:rPr lang="en-GB" sz="4800"/>
              <a:t>Why, when and how…</a:t>
            </a:r>
          </a:p>
        </p:txBody>
      </p:sp>
      <p:sp>
        <p:nvSpPr>
          <p:cNvPr id="4" name="Sottotitolo 3"/>
          <p:cNvSpPr>
            <a:spLocks noGrp="1"/>
          </p:cNvSpPr>
          <p:nvPr>
            <p:ph type="subTitle" idx="1"/>
          </p:nvPr>
        </p:nvSpPr>
        <p:spPr/>
        <p:txBody>
          <a:bodyPr/>
          <a:lstStyle/>
          <a:p>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152400"/>
            <a:ext cx="8229600" cy="774700"/>
          </a:xfrm>
        </p:spPr>
        <p:txBody>
          <a:bodyPr/>
          <a:lstStyle/>
          <a:p>
            <a:pPr algn="ctr"/>
            <a:r>
              <a:rPr lang="en-US">
                <a:latin typeface="Georgia" pitchFamily="18" charset="0"/>
              </a:rPr>
              <a:t>2-Keto Benzos</a:t>
            </a:r>
          </a:p>
        </p:txBody>
      </p:sp>
      <p:sp>
        <p:nvSpPr>
          <p:cNvPr id="28678" name="Rectangle 6"/>
          <p:cNvSpPr>
            <a:spLocks noGrp="1" noChangeArrowheads="1"/>
          </p:cNvSpPr>
          <p:nvPr>
            <p:ph type="body" sz="half" idx="2"/>
          </p:nvPr>
        </p:nvSpPr>
        <p:spPr>
          <a:xfrm>
            <a:off x="4724400" y="1828800"/>
            <a:ext cx="4038600" cy="4114800"/>
          </a:xfrm>
        </p:spPr>
        <p:txBody>
          <a:bodyPr/>
          <a:lstStyle/>
          <a:p>
            <a:r>
              <a:rPr lang="en-US" sz="2000" dirty="0">
                <a:latin typeface="Georgia" pitchFamily="18" charset="0"/>
              </a:rPr>
              <a:t>The original date-rape drug, and the origin of the term “</a:t>
            </a:r>
            <a:r>
              <a:rPr lang="en-US" sz="2000" dirty="0" err="1">
                <a:latin typeface="Georgia" pitchFamily="18" charset="0"/>
              </a:rPr>
              <a:t>roofie</a:t>
            </a:r>
            <a:r>
              <a:rPr lang="en-US" sz="2000" dirty="0">
                <a:latin typeface="Georgia" pitchFamily="18" charset="0"/>
              </a:rPr>
              <a:t>”</a:t>
            </a:r>
          </a:p>
          <a:p>
            <a:r>
              <a:rPr lang="en-US" sz="2000" dirty="0">
                <a:latin typeface="Georgia" pitchFamily="18" charset="0"/>
              </a:rPr>
              <a:t>Pharmacologically very similar to </a:t>
            </a:r>
            <a:r>
              <a:rPr lang="en-US" sz="2000" dirty="0" err="1">
                <a:latin typeface="Georgia" pitchFamily="18" charset="0"/>
              </a:rPr>
              <a:t>clonazepam</a:t>
            </a:r>
            <a:r>
              <a:rPr lang="en-US" sz="2000" dirty="0">
                <a:latin typeface="Georgia" pitchFamily="18" charset="0"/>
              </a:rPr>
              <a:t>, but possesses much stronger amnesic properties.</a:t>
            </a:r>
          </a:p>
          <a:p>
            <a:r>
              <a:rPr lang="en-US" sz="2000" dirty="0">
                <a:latin typeface="Georgia" pitchFamily="18" charset="0"/>
              </a:rPr>
              <a:t>One of only two drugs in the U.S. for which a first possession charge is a mandatory felony.  The other of the two is crack cocaine.</a:t>
            </a:r>
          </a:p>
        </p:txBody>
      </p:sp>
      <p:pic>
        <p:nvPicPr>
          <p:cNvPr id="28679" name="Picture 7" descr="Flunitrazepam_14197a"/>
          <p:cNvPicPr>
            <a:picLocks noGrp="1" noChangeAspect="1" noChangeArrowheads="1"/>
          </p:cNvPicPr>
          <p:nvPr>
            <p:ph sz="half" idx="1"/>
          </p:nvPr>
        </p:nvPicPr>
        <p:blipFill>
          <a:blip r:embed="rId3" cstate="print"/>
          <a:srcRect/>
          <a:stretch>
            <a:fillRect/>
          </a:stretch>
        </p:blipFill>
        <p:spPr>
          <a:xfrm>
            <a:off x="304800" y="1828800"/>
            <a:ext cx="4191000" cy="3924300"/>
          </a:xfrm>
          <a:noFill/>
          <a:ln/>
        </p:spPr>
      </p:pic>
      <p:sp>
        <p:nvSpPr>
          <p:cNvPr id="28680" name="Text Box 8"/>
          <p:cNvSpPr txBox="1">
            <a:spLocks noChangeArrowheads="1"/>
          </p:cNvSpPr>
          <p:nvPr/>
        </p:nvSpPr>
        <p:spPr bwMode="auto">
          <a:xfrm>
            <a:off x="914400" y="5334000"/>
            <a:ext cx="1518364" cy="369332"/>
          </a:xfrm>
          <a:prstGeom prst="rect">
            <a:avLst/>
          </a:prstGeom>
          <a:noFill/>
          <a:ln w="9525">
            <a:noFill/>
            <a:miter lim="800000"/>
            <a:headEnd/>
            <a:tailEnd/>
          </a:ln>
          <a:effectLst/>
        </p:spPr>
        <p:txBody>
          <a:bodyPr wrap="none">
            <a:spAutoFit/>
          </a:bodyPr>
          <a:lstStyle/>
          <a:p>
            <a:r>
              <a:rPr lang="en-US" sz="1800" dirty="0" err="1" smtClean="0">
                <a:solidFill>
                  <a:srgbClr val="000000"/>
                </a:solidFill>
                <a:effectLst/>
              </a:rPr>
              <a:t>Flunitrazepam</a:t>
            </a:r>
            <a:endParaRPr lang="en-US" sz="1800" dirty="0">
              <a:solidFill>
                <a:srgbClr val="000000"/>
              </a:solidFill>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r>
              <a:rPr lang="en-GB"/>
              <a:t>Key points</a:t>
            </a:r>
          </a:p>
        </p:txBody>
      </p:sp>
      <p:sp>
        <p:nvSpPr>
          <p:cNvPr id="603139" name="Rectangle 3"/>
          <p:cNvSpPr>
            <a:spLocks noGrp="1" noChangeArrowheads="1"/>
          </p:cNvSpPr>
          <p:nvPr>
            <p:ph type="body" idx="1"/>
          </p:nvPr>
        </p:nvSpPr>
        <p:spPr/>
        <p:txBody>
          <a:bodyPr/>
          <a:lstStyle/>
          <a:p>
            <a:r>
              <a:rPr lang="en-GB"/>
              <a:t>It is possible</a:t>
            </a:r>
          </a:p>
          <a:p>
            <a:r>
              <a:rPr lang="en-GB"/>
              <a:t>It is worth doing</a:t>
            </a:r>
          </a:p>
          <a:p>
            <a:r>
              <a:rPr lang="en-GB"/>
              <a:t>It needs the right time, the right support and the right regimen</a:t>
            </a:r>
          </a:p>
          <a:p>
            <a:r>
              <a:rPr lang="en-GB"/>
              <a:t>Relapse happens but should not be a reason not to try and keep trying!</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p:txBody>
          <a:bodyPr/>
          <a:lstStyle/>
          <a:p>
            <a:r>
              <a:rPr lang="en-GB"/>
              <a:t>Not every one needs a detox…</a:t>
            </a:r>
          </a:p>
        </p:txBody>
      </p:sp>
      <p:sp>
        <p:nvSpPr>
          <p:cNvPr id="615427" name="Rectangle 3"/>
          <p:cNvSpPr>
            <a:spLocks noGrp="1" noChangeArrowheads="1"/>
          </p:cNvSpPr>
          <p:nvPr>
            <p:ph type="body" idx="1"/>
          </p:nvPr>
        </p:nvSpPr>
        <p:spPr/>
        <p:txBody>
          <a:bodyPr/>
          <a:lstStyle/>
          <a:p>
            <a:r>
              <a:rPr lang="en-GB"/>
              <a:t>Even with long term use mot everyone develops dependency.</a:t>
            </a:r>
          </a:p>
          <a:p>
            <a:r>
              <a:rPr lang="en-GB"/>
              <a:t>More likely when</a:t>
            </a:r>
          </a:p>
          <a:p>
            <a:pPr lvl="4"/>
            <a:r>
              <a:rPr lang="en-GB"/>
              <a:t>Longer durations of treatment</a:t>
            </a:r>
          </a:p>
          <a:p>
            <a:pPr lvl="4"/>
            <a:r>
              <a:rPr lang="en-GB"/>
              <a:t>Higher doses</a:t>
            </a:r>
          </a:p>
          <a:p>
            <a:pPr lvl="4"/>
            <a:r>
              <a:rPr lang="en-GB"/>
              <a:t>More potent benzodiazepines</a:t>
            </a:r>
          </a:p>
          <a:p>
            <a:pPr lvl="4"/>
            <a:r>
              <a:rPr lang="en-GB"/>
              <a:t>Shorter-acting drugs</a:t>
            </a:r>
          </a:p>
          <a:p>
            <a:pPr lvl="4"/>
            <a:r>
              <a:rPr lang="en-GB"/>
              <a:t>A history of anxiety problems</a:t>
            </a:r>
          </a:p>
          <a:p>
            <a:pPr lvl="2"/>
            <a:r>
              <a:rPr lang="en-GB"/>
              <a:t>(Kan et al 2004)</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en-GB"/>
              <a:t>Why detoxify</a:t>
            </a:r>
          </a:p>
        </p:txBody>
      </p:sp>
      <p:sp>
        <p:nvSpPr>
          <p:cNvPr id="604163" name="Rectangle 3"/>
          <p:cNvSpPr>
            <a:spLocks noGrp="1" noChangeArrowheads="1"/>
          </p:cNvSpPr>
          <p:nvPr>
            <p:ph type="body" idx="1"/>
          </p:nvPr>
        </p:nvSpPr>
        <p:spPr/>
        <p:txBody>
          <a:bodyPr/>
          <a:lstStyle/>
          <a:p>
            <a:r>
              <a:rPr lang="en-GB" dirty="0"/>
              <a:t>Long term use:</a:t>
            </a:r>
          </a:p>
          <a:p>
            <a:pPr lvl="1"/>
            <a:r>
              <a:rPr lang="en-GB" dirty="0">
                <a:solidFill>
                  <a:schemeClr val="tx1"/>
                </a:solidFill>
              </a:rPr>
              <a:t>Affects thinking and memory</a:t>
            </a:r>
          </a:p>
          <a:p>
            <a:pPr lvl="1"/>
            <a:r>
              <a:rPr lang="en-GB" dirty="0">
                <a:solidFill>
                  <a:schemeClr val="tx1"/>
                </a:solidFill>
              </a:rPr>
              <a:t>Reduces emotional responsiveness</a:t>
            </a:r>
          </a:p>
          <a:p>
            <a:pPr lvl="1"/>
            <a:r>
              <a:rPr lang="en-GB" dirty="0">
                <a:solidFill>
                  <a:schemeClr val="tx1"/>
                </a:solidFill>
              </a:rPr>
              <a:t>Increased depression and </a:t>
            </a:r>
            <a:r>
              <a:rPr lang="en-GB" dirty="0" smtClean="0">
                <a:solidFill>
                  <a:schemeClr val="tx1"/>
                </a:solidFill>
              </a:rPr>
              <a:t>anxiety</a:t>
            </a:r>
            <a:endParaRPr lang="en-GB" dirty="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p:txBody>
          <a:bodyPr/>
          <a:lstStyle/>
          <a:p>
            <a:r>
              <a:rPr lang="en-GB" sz="4000"/>
              <a:t>Withdrawals depend on speed of reduction</a:t>
            </a:r>
          </a:p>
        </p:txBody>
      </p:sp>
      <p:sp>
        <p:nvSpPr>
          <p:cNvPr id="621571" name="Rectangle 3"/>
          <p:cNvSpPr>
            <a:spLocks noGrp="1" noChangeArrowheads="1"/>
          </p:cNvSpPr>
          <p:nvPr>
            <p:ph type="body" idx="1"/>
          </p:nvPr>
        </p:nvSpPr>
        <p:spPr/>
        <p:txBody>
          <a:bodyPr/>
          <a:lstStyle/>
          <a:p>
            <a:pPr>
              <a:lnSpc>
                <a:spcPct val="80000"/>
              </a:lnSpc>
            </a:pPr>
            <a:r>
              <a:rPr lang="en-GB" sz="2000" b="1" dirty="0"/>
              <a:t>Most people only experience mild withdrawal symptoms</a:t>
            </a:r>
            <a:r>
              <a:rPr lang="en-GB" sz="2000" dirty="0"/>
              <a:t> when withdrawal is slow and tapered to their needs [Ashton, 2002d].</a:t>
            </a:r>
          </a:p>
          <a:p>
            <a:pPr>
              <a:lnSpc>
                <a:spcPct val="80000"/>
              </a:lnSpc>
              <a:buFontTx/>
              <a:buNone/>
            </a:pPr>
            <a:endParaRPr lang="en-GB" sz="2000" dirty="0"/>
          </a:p>
          <a:p>
            <a:pPr>
              <a:lnSpc>
                <a:spcPct val="80000"/>
              </a:lnSpc>
            </a:pPr>
            <a:r>
              <a:rPr lang="en-GB" sz="2000" b="1" dirty="0"/>
              <a:t>Severe withdrawal symptoms are associated with the following [Kan et al, 2004]:</a:t>
            </a:r>
            <a:endParaRPr lang="en-GB" sz="2000" dirty="0"/>
          </a:p>
          <a:p>
            <a:pPr lvl="1">
              <a:lnSpc>
                <a:spcPct val="80000"/>
              </a:lnSpc>
            </a:pPr>
            <a:r>
              <a:rPr lang="en-GB" sz="1800" dirty="0">
                <a:solidFill>
                  <a:schemeClr val="tx1"/>
                </a:solidFill>
              </a:rPr>
              <a:t>Rapid withdrawal</a:t>
            </a:r>
          </a:p>
          <a:p>
            <a:pPr lvl="1">
              <a:lnSpc>
                <a:spcPct val="80000"/>
              </a:lnSpc>
            </a:pPr>
            <a:r>
              <a:rPr lang="en-GB" sz="1800" dirty="0">
                <a:solidFill>
                  <a:schemeClr val="tx1"/>
                </a:solidFill>
              </a:rPr>
              <a:t>Prolonged use of benzodiazepines</a:t>
            </a:r>
          </a:p>
          <a:p>
            <a:pPr lvl="1">
              <a:lnSpc>
                <a:spcPct val="80000"/>
              </a:lnSpc>
            </a:pPr>
            <a:r>
              <a:rPr lang="en-GB" sz="1800" dirty="0">
                <a:solidFill>
                  <a:schemeClr val="tx1"/>
                </a:solidFill>
              </a:rPr>
              <a:t>High-dose use</a:t>
            </a:r>
          </a:p>
          <a:p>
            <a:pPr lvl="1">
              <a:lnSpc>
                <a:spcPct val="80000"/>
              </a:lnSpc>
            </a:pPr>
            <a:r>
              <a:rPr lang="en-GB" sz="1800" dirty="0">
                <a:solidFill>
                  <a:schemeClr val="tx1"/>
                </a:solidFill>
              </a:rPr>
              <a:t>Short-acting, potent benzodiazepines</a:t>
            </a:r>
          </a:p>
          <a:p>
            <a:pPr lvl="1">
              <a:lnSpc>
                <a:spcPct val="80000"/>
              </a:lnSpc>
            </a:pPr>
            <a:r>
              <a:rPr lang="en-GB" sz="1800" dirty="0">
                <a:solidFill>
                  <a:schemeClr val="tx1"/>
                </a:solidFill>
              </a:rPr>
              <a:t>People with a history of anxiety problems</a:t>
            </a:r>
          </a:p>
          <a:p>
            <a:pPr lvl="1">
              <a:lnSpc>
                <a:spcPct val="80000"/>
              </a:lnSpc>
              <a:buFontTx/>
              <a:buNone/>
            </a:pPr>
            <a:endParaRPr lang="en-GB" sz="1800" dirty="0">
              <a:solidFill>
                <a:schemeClr val="tx1"/>
              </a:solidFill>
            </a:endParaRPr>
          </a:p>
          <a:p>
            <a:pPr>
              <a:lnSpc>
                <a:spcPct val="80000"/>
              </a:lnSpc>
            </a:pPr>
            <a:r>
              <a:rPr lang="en-GB" sz="2000" b="1" dirty="0"/>
              <a:t>Withdrawal symptoms characteristically vary</a:t>
            </a:r>
            <a:r>
              <a:rPr lang="en-GB" sz="2000" dirty="0"/>
              <a:t> in severity and type from day to day and from week to week. As some symptoms resolve, others may take their place. These symptoms gradually become less severe and less frequent with time [Ashton, 2002d].</a:t>
            </a:r>
          </a:p>
          <a:p>
            <a:pPr>
              <a:lnSpc>
                <a:spcPct val="80000"/>
              </a:lnSpc>
              <a:buFontTx/>
              <a:buNone/>
            </a:pPr>
            <a:endParaRPr lang="en-GB" sz="2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r>
              <a:rPr lang="en-GB"/>
              <a:t>What has been tried?</a:t>
            </a:r>
          </a:p>
        </p:txBody>
      </p:sp>
      <p:sp>
        <p:nvSpPr>
          <p:cNvPr id="612355" name="Rectangle 3"/>
          <p:cNvSpPr>
            <a:spLocks noGrp="1" noChangeArrowheads="1"/>
          </p:cNvSpPr>
          <p:nvPr>
            <p:ph type="body" idx="1"/>
          </p:nvPr>
        </p:nvSpPr>
        <p:spPr>
          <a:xfrm>
            <a:off x="685800" y="1916832"/>
            <a:ext cx="7772400" cy="4114800"/>
          </a:xfrm>
        </p:spPr>
        <p:txBody>
          <a:bodyPr/>
          <a:lstStyle/>
          <a:p>
            <a:r>
              <a:rPr lang="en-GB" dirty="0"/>
              <a:t>NO EVIDENCE for:-</a:t>
            </a:r>
          </a:p>
          <a:p>
            <a:pPr lvl="1"/>
            <a:r>
              <a:rPr lang="en-GB" dirty="0">
                <a:solidFill>
                  <a:schemeClr val="tx1"/>
                </a:solidFill>
              </a:rPr>
              <a:t>Anticonvulsants</a:t>
            </a:r>
          </a:p>
          <a:p>
            <a:pPr lvl="1"/>
            <a:r>
              <a:rPr lang="en-GB" dirty="0">
                <a:solidFill>
                  <a:schemeClr val="tx1"/>
                </a:solidFill>
              </a:rPr>
              <a:t>Antipsychotics – makes it worse!!</a:t>
            </a:r>
          </a:p>
          <a:p>
            <a:pPr lvl="1"/>
            <a:r>
              <a:rPr lang="en-GB" dirty="0">
                <a:solidFill>
                  <a:schemeClr val="tx1"/>
                </a:solidFill>
              </a:rPr>
              <a:t>Antidepressants</a:t>
            </a:r>
          </a:p>
          <a:p>
            <a:pPr lvl="1"/>
            <a:r>
              <a:rPr lang="en-GB" dirty="0">
                <a:solidFill>
                  <a:schemeClr val="tx1"/>
                </a:solidFill>
              </a:rPr>
              <a:t>Beta blockers</a:t>
            </a:r>
          </a:p>
          <a:p>
            <a:pPr lvl="1"/>
            <a:r>
              <a:rPr lang="en-GB" dirty="0" err="1">
                <a:solidFill>
                  <a:schemeClr val="tx1"/>
                </a:solidFill>
              </a:rPr>
              <a:t>Buspirone</a:t>
            </a:r>
            <a:endParaRPr lang="en-GB" dirty="0">
              <a:solidFill>
                <a:schemeClr val="tx1"/>
              </a:solidFill>
            </a:endParaRPr>
          </a:p>
          <a:p>
            <a:r>
              <a:rPr lang="en-GB" dirty="0"/>
              <a:t>SOME evidence for </a:t>
            </a:r>
            <a:r>
              <a:rPr lang="en-GB" dirty="0" err="1"/>
              <a:t>propranolol</a:t>
            </a:r>
            <a:endParaRPr lang="en-GB" dirty="0"/>
          </a:p>
          <a:p>
            <a:pPr>
              <a:buFontTx/>
              <a:buNone/>
            </a:pPr>
            <a:r>
              <a:rPr lang="en-GB" dirty="0"/>
              <a:t>		</a:t>
            </a:r>
            <a:r>
              <a:rPr lang="en-GB" i="1" dirty="0"/>
              <a:t>	</a:t>
            </a:r>
            <a:r>
              <a:rPr lang="en-GB" i="1" dirty="0" err="1"/>
              <a:t>Lingford</a:t>
            </a:r>
            <a:r>
              <a:rPr lang="en-GB" i="1" dirty="0"/>
              <a:t>- Hughes et al 2004</a:t>
            </a:r>
            <a:endParaRPr lang="en-GB"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GB"/>
              <a:t>Why is it so hard to come off?</a:t>
            </a:r>
          </a:p>
        </p:txBody>
      </p:sp>
      <p:sp>
        <p:nvSpPr>
          <p:cNvPr id="609283" name="Rectangle 3"/>
          <p:cNvSpPr>
            <a:spLocks noGrp="1" noChangeArrowheads="1"/>
          </p:cNvSpPr>
          <p:nvPr>
            <p:ph type="body" idx="1"/>
          </p:nvPr>
        </p:nvSpPr>
        <p:spPr/>
        <p:txBody>
          <a:bodyPr/>
          <a:lstStyle/>
          <a:p>
            <a:r>
              <a:rPr lang="en-GB" sz="2800"/>
              <a:t>Reducing causes increased excitation throughout the brain which causes the symptoms of withdrawal, including agitation, anxiety, and insomnia.</a:t>
            </a:r>
          </a:p>
          <a:p>
            <a:r>
              <a:rPr lang="en-GB" sz="2800" b="1"/>
              <a:t>The number of GABA receptors is slowly restored in response to benzodiazepine cessation or dose reduction.</a:t>
            </a:r>
            <a:r>
              <a:rPr lang="en-GB" sz="2800"/>
              <a:t>. The rate of withdrawal of treatment needs to allow time for GABA receptors to regenerate if withdrawal symptoms are to be minimized.</a:t>
            </a:r>
          </a:p>
          <a:p>
            <a:endParaRPr lang="en-GB" sz="28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r>
              <a:rPr lang="en-GB" sz="4000"/>
              <a:t>Common problems when detoxing.</a:t>
            </a:r>
          </a:p>
        </p:txBody>
      </p:sp>
      <p:sp>
        <p:nvSpPr>
          <p:cNvPr id="618499" name="Rectangle 3"/>
          <p:cNvSpPr>
            <a:spLocks noGrp="1" noChangeArrowheads="1"/>
          </p:cNvSpPr>
          <p:nvPr>
            <p:ph type="body" idx="1"/>
          </p:nvPr>
        </p:nvSpPr>
        <p:spPr/>
        <p:txBody>
          <a:bodyPr/>
          <a:lstStyle/>
          <a:p>
            <a:r>
              <a:rPr lang="en-GB" dirty="0"/>
              <a:t>Symptoms of depression</a:t>
            </a:r>
          </a:p>
          <a:p>
            <a:r>
              <a:rPr lang="en-GB" dirty="0" smtClean="0"/>
              <a:t>Symptoms </a:t>
            </a:r>
            <a:r>
              <a:rPr lang="en-GB" dirty="0"/>
              <a:t>of anxiety</a:t>
            </a:r>
          </a:p>
          <a:p>
            <a:r>
              <a:rPr lang="en-GB" dirty="0"/>
              <a:t>Insomnia</a:t>
            </a:r>
          </a:p>
          <a:p>
            <a:r>
              <a:rPr lang="en-GB" dirty="0"/>
              <a:t>Worsening of pre-existing mental health problems</a:t>
            </a:r>
          </a:p>
          <a:p>
            <a:pPr lvl="1"/>
            <a:r>
              <a:rPr lang="en-GB" dirty="0">
                <a:solidFill>
                  <a:schemeClr val="tx1"/>
                </a:solidFill>
              </a:rPr>
              <a:t>OCD</a:t>
            </a:r>
          </a:p>
          <a:p>
            <a:pPr lvl="1"/>
            <a:r>
              <a:rPr lang="en-GB" dirty="0" err="1" smtClean="0">
                <a:solidFill>
                  <a:schemeClr val="tx1"/>
                </a:solidFill>
              </a:rPr>
              <a:t>Panick</a:t>
            </a:r>
            <a:r>
              <a:rPr lang="en-GB" dirty="0" smtClean="0">
                <a:solidFill>
                  <a:schemeClr val="tx1"/>
                </a:solidFill>
              </a:rPr>
              <a:t> attacks</a:t>
            </a:r>
            <a:endParaRPr lang="en-GB" dirty="0">
              <a:solidFill>
                <a:schemeClr val="tx1"/>
              </a:solidFill>
            </a:endParaRPr>
          </a:p>
          <a:p>
            <a:pPr lvl="1"/>
            <a:r>
              <a:rPr lang="en-GB" dirty="0">
                <a:solidFill>
                  <a:schemeClr val="tx1"/>
                </a:solidFill>
              </a:rPr>
              <a:t>Psychotic symptoms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a:xfrm>
            <a:off x="685800" y="188640"/>
            <a:ext cx="7772400" cy="1143000"/>
          </a:xfrm>
        </p:spPr>
        <p:txBody>
          <a:bodyPr/>
          <a:lstStyle/>
          <a:p>
            <a:r>
              <a:rPr lang="en-GB" dirty="0"/>
              <a:t>Anxiety symptoms</a:t>
            </a:r>
          </a:p>
        </p:txBody>
      </p:sp>
      <p:sp>
        <p:nvSpPr>
          <p:cNvPr id="622596" name="Rectangle 4"/>
          <p:cNvSpPr>
            <a:spLocks noGrp="1" noChangeArrowheads="1"/>
          </p:cNvSpPr>
          <p:nvPr>
            <p:ph type="body" sz="half" idx="1"/>
          </p:nvPr>
        </p:nvSpPr>
        <p:spPr>
          <a:xfrm>
            <a:off x="685800" y="1556792"/>
            <a:ext cx="3810000" cy="4114800"/>
          </a:xfrm>
        </p:spPr>
        <p:txBody>
          <a:bodyPr/>
          <a:lstStyle/>
          <a:p>
            <a:pPr>
              <a:lnSpc>
                <a:spcPct val="90000"/>
              </a:lnSpc>
              <a:buFontTx/>
              <a:buNone/>
            </a:pPr>
            <a:r>
              <a:rPr lang="en-GB" sz="2400" dirty="0"/>
              <a:t>Common to all anxiety</a:t>
            </a:r>
          </a:p>
          <a:p>
            <a:pPr lvl="2">
              <a:lnSpc>
                <a:spcPct val="90000"/>
              </a:lnSpc>
            </a:pPr>
            <a:r>
              <a:rPr lang="en-GB" sz="1800" dirty="0"/>
              <a:t>Agitation</a:t>
            </a:r>
          </a:p>
          <a:p>
            <a:pPr lvl="2">
              <a:lnSpc>
                <a:spcPct val="90000"/>
              </a:lnSpc>
            </a:pPr>
            <a:r>
              <a:rPr lang="en-GB" sz="1800" dirty="0"/>
              <a:t>panic attacks</a:t>
            </a:r>
          </a:p>
          <a:p>
            <a:pPr lvl="2">
              <a:lnSpc>
                <a:spcPct val="90000"/>
              </a:lnSpc>
            </a:pPr>
            <a:r>
              <a:rPr lang="en-GB" sz="1800" dirty="0"/>
              <a:t>agoraphobia</a:t>
            </a:r>
          </a:p>
          <a:p>
            <a:pPr lvl="2">
              <a:lnSpc>
                <a:spcPct val="90000"/>
              </a:lnSpc>
            </a:pPr>
            <a:r>
              <a:rPr lang="en-GB" sz="1800" dirty="0"/>
              <a:t>Insomnia</a:t>
            </a:r>
          </a:p>
          <a:p>
            <a:pPr lvl="2">
              <a:lnSpc>
                <a:spcPct val="90000"/>
              </a:lnSpc>
            </a:pPr>
            <a:r>
              <a:rPr lang="en-GB" sz="1800" dirty="0"/>
              <a:t> nightmares</a:t>
            </a:r>
          </a:p>
          <a:p>
            <a:pPr lvl="2">
              <a:lnSpc>
                <a:spcPct val="90000"/>
              </a:lnSpc>
            </a:pPr>
            <a:r>
              <a:rPr lang="en-GB" sz="1800" dirty="0"/>
              <a:t>Depression</a:t>
            </a:r>
          </a:p>
          <a:p>
            <a:pPr lvl="2">
              <a:lnSpc>
                <a:spcPct val="90000"/>
              </a:lnSpc>
            </a:pPr>
            <a:r>
              <a:rPr lang="en-GB" sz="1800" dirty="0"/>
              <a:t>Poor memory,</a:t>
            </a:r>
          </a:p>
          <a:p>
            <a:pPr lvl="2">
              <a:lnSpc>
                <a:spcPct val="90000"/>
              </a:lnSpc>
            </a:pPr>
            <a:r>
              <a:rPr lang="en-GB" sz="1800" dirty="0"/>
              <a:t>loss of concentration</a:t>
            </a:r>
          </a:p>
          <a:p>
            <a:pPr>
              <a:lnSpc>
                <a:spcPct val="90000"/>
              </a:lnSpc>
              <a:buFontTx/>
              <a:buNone/>
            </a:pPr>
            <a:endParaRPr lang="en-GB" sz="2400" dirty="0"/>
          </a:p>
        </p:txBody>
      </p:sp>
      <p:sp>
        <p:nvSpPr>
          <p:cNvPr id="622597" name="Rectangle 5"/>
          <p:cNvSpPr>
            <a:spLocks noGrp="1" noChangeArrowheads="1"/>
          </p:cNvSpPr>
          <p:nvPr>
            <p:ph type="body" sz="half" idx="2"/>
          </p:nvPr>
        </p:nvSpPr>
        <p:spPr>
          <a:xfrm>
            <a:off x="4648200" y="1587996"/>
            <a:ext cx="3810000" cy="4114800"/>
          </a:xfrm>
        </p:spPr>
        <p:txBody>
          <a:bodyPr/>
          <a:lstStyle/>
          <a:p>
            <a:pPr>
              <a:lnSpc>
                <a:spcPct val="90000"/>
              </a:lnSpc>
              <a:buFontTx/>
              <a:buNone/>
            </a:pPr>
            <a:r>
              <a:rPr lang="en-GB" sz="2400" dirty="0"/>
              <a:t>Specific to withdrawal</a:t>
            </a:r>
          </a:p>
          <a:p>
            <a:pPr lvl="2">
              <a:lnSpc>
                <a:spcPct val="90000"/>
              </a:lnSpc>
            </a:pPr>
            <a:r>
              <a:rPr lang="en-GB" sz="1800" dirty="0"/>
              <a:t>Perceptual distortions, depersonalization</a:t>
            </a:r>
          </a:p>
          <a:p>
            <a:pPr lvl="2">
              <a:lnSpc>
                <a:spcPct val="90000"/>
              </a:lnSpc>
            </a:pPr>
            <a:r>
              <a:rPr lang="en-GB" sz="1800" dirty="0"/>
              <a:t>Hallucinations (visual and auditory)</a:t>
            </a:r>
          </a:p>
          <a:p>
            <a:pPr lvl="2">
              <a:lnSpc>
                <a:spcPct val="90000"/>
              </a:lnSpc>
            </a:pPr>
            <a:r>
              <a:rPr lang="en-GB" sz="1800" dirty="0"/>
              <a:t>Tingling and loss of sensation, </a:t>
            </a:r>
            <a:r>
              <a:rPr lang="en-GB" sz="1800" dirty="0" err="1"/>
              <a:t>formication</a:t>
            </a:r>
            <a:r>
              <a:rPr lang="en-GB" sz="1800" dirty="0"/>
              <a:t> (a feeling of ants crawling over the skin)</a:t>
            </a:r>
          </a:p>
          <a:p>
            <a:pPr lvl="2">
              <a:lnSpc>
                <a:spcPct val="90000"/>
              </a:lnSpc>
            </a:pPr>
            <a:r>
              <a:rPr lang="en-GB" sz="1800" dirty="0"/>
              <a:t>Sensory hypersensitivity</a:t>
            </a:r>
          </a:p>
          <a:p>
            <a:pPr lvl="2">
              <a:lnSpc>
                <a:spcPct val="90000"/>
              </a:lnSpc>
            </a:pPr>
            <a:r>
              <a:rPr lang="en-GB" sz="1800" dirty="0"/>
              <a:t>Muscle twitches and </a:t>
            </a:r>
            <a:r>
              <a:rPr lang="en-GB" sz="1800" dirty="0" err="1"/>
              <a:t>fasciculations</a:t>
            </a:r>
            <a:endParaRPr lang="en-GB" sz="1800" dirty="0"/>
          </a:p>
          <a:p>
            <a:pPr lvl="1">
              <a:lnSpc>
                <a:spcPct val="90000"/>
              </a:lnSpc>
            </a:pPr>
            <a:r>
              <a:rPr lang="en-GB" sz="2000" dirty="0">
                <a:solidFill>
                  <a:schemeClr val="tx1"/>
                </a:solidFill>
              </a:rPr>
              <a:t>Psychotic symptoms, confusion, convulsions</a:t>
            </a:r>
            <a:r>
              <a:rPr lang="en-GB" sz="1600" dirty="0">
                <a:solidFill>
                  <a:schemeClr val="tx1"/>
                </a:solidFill>
              </a:rPr>
              <a:t>  (rare)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a:xfrm>
            <a:off x="685800" y="332656"/>
            <a:ext cx="7772400" cy="1143000"/>
          </a:xfrm>
        </p:spPr>
        <p:txBody>
          <a:bodyPr/>
          <a:lstStyle/>
          <a:p>
            <a:r>
              <a:rPr lang="en-GB"/>
              <a:t>How long do symptoms last?</a:t>
            </a:r>
          </a:p>
        </p:txBody>
      </p:sp>
      <p:sp>
        <p:nvSpPr>
          <p:cNvPr id="624643" name="Rectangle 3"/>
          <p:cNvSpPr>
            <a:spLocks noGrp="1" noChangeArrowheads="1"/>
          </p:cNvSpPr>
          <p:nvPr>
            <p:ph type="body" idx="1"/>
          </p:nvPr>
        </p:nvSpPr>
        <p:spPr>
          <a:xfrm>
            <a:off x="685800" y="1704256"/>
            <a:ext cx="7772400" cy="4114800"/>
          </a:xfrm>
        </p:spPr>
        <p:txBody>
          <a:bodyPr/>
          <a:lstStyle/>
          <a:p>
            <a:pPr>
              <a:lnSpc>
                <a:spcPct val="80000"/>
              </a:lnSpc>
            </a:pPr>
            <a:r>
              <a:rPr lang="en-GB" sz="1800" b="1"/>
              <a:t>Up to 15% of people develop protracted withdrawal symptoms</a:t>
            </a:r>
            <a:r>
              <a:rPr lang="en-GB" sz="1800"/>
              <a:t> (months or years)</a:t>
            </a:r>
          </a:p>
          <a:p>
            <a:pPr>
              <a:lnSpc>
                <a:spcPct val="80000"/>
              </a:lnSpc>
              <a:buFontTx/>
              <a:buNone/>
            </a:pPr>
            <a:r>
              <a:rPr lang="en-GB" sz="1800" b="1"/>
              <a:t>Anxiety</a:t>
            </a:r>
            <a:r>
              <a:rPr lang="en-GB" sz="1800"/>
              <a:t>:-	 Gradually diminishes over 1 year</a:t>
            </a:r>
          </a:p>
          <a:p>
            <a:pPr>
              <a:lnSpc>
                <a:spcPct val="80000"/>
              </a:lnSpc>
              <a:buFontTx/>
              <a:buNone/>
            </a:pPr>
            <a:r>
              <a:rPr lang="en-GB" sz="1800" b="1"/>
              <a:t>Insomnia</a:t>
            </a:r>
            <a:r>
              <a:rPr lang="en-GB" sz="1800"/>
              <a:t>:-	Gradually diminishes over 6–2 months</a:t>
            </a:r>
          </a:p>
          <a:p>
            <a:pPr>
              <a:lnSpc>
                <a:spcPct val="80000"/>
              </a:lnSpc>
              <a:buFontTx/>
              <a:buNone/>
            </a:pPr>
            <a:r>
              <a:rPr lang="en-GB" sz="1800" b="1"/>
              <a:t>Depression</a:t>
            </a:r>
            <a:r>
              <a:rPr lang="en-GB" sz="1800"/>
              <a:t>:-	May last a few months</a:t>
            </a:r>
          </a:p>
          <a:p>
            <a:pPr>
              <a:lnSpc>
                <a:spcPct val="80000"/>
              </a:lnSpc>
              <a:buFontTx/>
              <a:buNone/>
            </a:pPr>
            <a:r>
              <a:rPr lang="en-GB" sz="1800"/>
              <a:t>			responds to antidepressants</a:t>
            </a:r>
          </a:p>
          <a:p>
            <a:pPr>
              <a:lnSpc>
                <a:spcPct val="80000"/>
              </a:lnSpc>
              <a:buFontTx/>
              <a:buNone/>
            </a:pPr>
            <a:r>
              <a:rPr lang="en-GB" sz="1800" b="1"/>
              <a:t>Cognitive impairment</a:t>
            </a:r>
            <a:r>
              <a:rPr lang="en-GB" sz="1800"/>
              <a:t>:- Gradually improves, but may last for &gt;1 year</a:t>
            </a:r>
          </a:p>
          <a:p>
            <a:pPr>
              <a:lnSpc>
                <a:spcPct val="80000"/>
              </a:lnSpc>
              <a:buFontTx/>
              <a:buNone/>
            </a:pPr>
            <a:endParaRPr lang="en-GB" sz="1800"/>
          </a:p>
          <a:p>
            <a:pPr>
              <a:lnSpc>
                <a:spcPct val="80000"/>
              </a:lnSpc>
              <a:buFontTx/>
              <a:buNone/>
            </a:pPr>
            <a:r>
              <a:rPr lang="en-GB" sz="1800" b="1"/>
              <a:t>Perceptual symptoms</a:t>
            </a:r>
            <a:r>
              <a:rPr lang="en-GB" sz="1800"/>
              <a:t> (e.g.tinnitus, paraesthesia, pain (usually in limbs)	Gradually recedes, but may last for at least 1 year and occasionally persist indefinitely</a:t>
            </a:r>
          </a:p>
          <a:p>
            <a:pPr>
              <a:lnSpc>
                <a:spcPct val="80000"/>
              </a:lnSpc>
              <a:buFontTx/>
              <a:buNone/>
            </a:pPr>
            <a:endParaRPr lang="en-GB" sz="1800"/>
          </a:p>
          <a:p>
            <a:pPr>
              <a:lnSpc>
                <a:spcPct val="80000"/>
              </a:lnSpc>
              <a:buFontTx/>
              <a:buNone/>
            </a:pPr>
            <a:r>
              <a:rPr lang="en-GB" sz="1800" b="1"/>
              <a:t>Motor symptoms</a:t>
            </a:r>
            <a:r>
              <a:rPr lang="en-GB" sz="1800"/>
              <a:t> (e.g.muscle pain, weakness, tension, painful tremor, jerks)	Usually gradually recede, but may last for &gt;1 year</a:t>
            </a:r>
          </a:p>
          <a:p>
            <a:pPr>
              <a:lnSpc>
                <a:spcPct val="80000"/>
              </a:lnSpc>
              <a:buFontTx/>
              <a:buNone/>
            </a:pPr>
            <a:endParaRPr lang="en-GB" sz="1800"/>
          </a:p>
          <a:p>
            <a:pPr>
              <a:lnSpc>
                <a:spcPct val="80000"/>
              </a:lnSpc>
              <a:buFontTx/>
              <a:buNone/>
            </a:pPr>
            <a:r>
              <a:rPr lang="en-GB" sz="1800" b="1"/>
              <a:t>Gastrointestinal symptoms</a:t>
            </a:r>
            <a:r>
              <a:rPr lang="en-GB" sz="1800"/>
              <a:t>:-Gradually recede, but may last for at least 1 year and occassionally persist indefinitely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p:nvPr>
        </p:nvSpPr>
        <p:spPr>
          <a:xfrm>
            <a:off x="685800" y="514350"/>
            <a:ext cx="7772400" cy="1143000"/>
          </a:xfrm>
        </p:spPr>
        <p:txBody>
          <a:bodyPr/>
          <a:lstStyle/>
          <a:p>
            <a:r>
              <a:rPr lang="en-GB" sz="4000"/>
              <a:t>Different detoxes for different types of addiction?</a:t>
            </a:r>
          </a:p>
        </p:txBody>
      </p:sp>
      <p:sp>
        <p:nvSpPr>
          <p:cNvPr id="616451" name="Rectangle 3"/>
          <p:cNvSpPr>
            <a:spLocks noGrp="1" noChangeArrowheads="1"/>
          </p:cNvSpPr>
          <p:nvPr>
            <p:ph type="body" idx="1"/>
          </p:nvPr>
        </p:nvSpPr>
        <p:spPr>
          <a:xfrm>
            <a:off x="685800" y="1955254"/>
            <a:ext cx="7772400" cy="4114800"/>
          </a:xfrm>
        </p:spPr>
        <p:txBody>
          <a:bodyPr/>
          <a:lstStyle/>
          <a:p>
            <a:pPr>
              <a:lnSpc>
                <a:spcPct val="90000"/>
              </a:lnSpc>
            </a:pPr>
            <a:r>
              <a:rPr lang="en-GB" b="1" dirty="0"/>
              <a:t>Therapeutic dose dependence. </a:t>
            </a:r>
          </a:p>
          <a:p>
            <a:pPr>
              <a:lnSpc>
                <a:spcPct val="90000"/>
              </a:lnSpc>
            </a:pPr>
            <a:r>
              <a:rPr lang="en-GB" b="1" dirty="0"/>
              <a:t>Prescribed high dose dependence</a:t>
            </a:r>
            <a:r>
              <a:rPr lang="en-GB" dirty="0"/>
              <a:t> </a:t>
            </a:r>
          </a:p>
          <a:p>
            <a:pPr lvl="2">
              <a:lnSpc>
                <a:spcPct val="90000"/>
              </a:lnSpc>
            </a:pPr>
            <a:r>
              <a:rPr lang="en-GB" dirty="0"/>
              <a:t>More flexibility in reduction</a:t>
            </a:r>
          </a:p>
          <a:p>
            <a:pPr>
              <a:lnSpc>
                <a:spcPct val="90000"/>
              </a:lnSpc>
            </a:pPr>
            <a:r>
              <a:rPr lang="en-GB" b="1" dirty="0"/>
              <a:t>Recreational use of benzodiazepines</a:t>
            </a:r>
            <a:r>
              <a:rPr lang="en-GB" dirty="0"/>
              <a:t> </a:t>
            </a:r>
          </a:p>
          <a:p>
            <a:pPr lvl="1">
              <a:lnSpc>
                <a:spcPct val="90000"/>
              </a:lnSpc>
            </a:pPr>
            <a:r>
              <a:rPr lang="en-GB" dirty="0">
                <a:solidFill>
                  <a:schemeClr val="tx1"/>
                </a:solidFill>
              </a:rPr>
              <a:t>to increase the "kick" obtained from illicit drugs </a:t>
            </a:r>
          </a:p>
          <a:p>
            <a:pPr lvl="1">
              <a:lnSpc>
                <a:spcPct val="90000"/>
              </a:lnSpc>
            </a:pPr>
            <a:r>
              <a:rPr lang="en-GB" dirty="0">
                <a:solidFill>
                  <a:schemeClr val="tx1"/>
                </a:solidFill>
              </a:rPr>
              <a:t> alleviate the withdrawal symptoms of other drugs of abuse </a:t>
            </a:r>
          </a:p>
          <a:p>
            <a:pPr lvl="2">
              <a:lnSpc>
                <a:spcPct val="90000"/>
              </a:lnSpc>
            </a:pPr>
            <a:r>
              <a:rPr lang="en-GB" dirty="0"/>
              <a:t>Tend to be fixed withdrawal – why?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927100"/>
          </a:xfrm>
        </p:spPr>
        <p:txBody>
          <a:bodyPr/>
          <a:lstStyle/>
          <a:p>
            <a:pPr algn="ctr"/>
            <a:r>
              <a:rPr lang="en-US">
                <a:latin typeface="Georgia" pitchFamily="18" charset="0"/>
              </a:rPr>
              <a:t>3-hydroxy Benzos</a:t>
            </a:r>
          </a:p>
        </p:txBody>
      </p:sp>
      <p:sp>
        <p:nvSpPr>
          <p:cNvPr id="31748" name="Rectangle 4"/>
          <p:cNvSpPr>
            <a:spLocks noGrp="1" noChangeArrowheads="1"/>
          </p:cNvSpPr>
          <p:nvPr>
            <p:ph type="body" sz="half" idx="1"/>
          </p:nvPr>
        </p:nvSpPr>
        <p:spPr>
          <a:xfrm>
            <a:off x="457200" y="4495800"/>
            <a:ext cx="4038600" cy="2133600"/>
          </a:xfrm>
        </p:spPr>
        <p:txBody>
          <a:bodyPr/>
          <a:lstStyle/>
          <a:p>
            <a:pPr>
              <a:lnSpc>
                <a:spcPct val="90000"/>
              </a:lnSpc>
            </a:pPr>
            <a:r>
              <a:rPr lang="en-US" sz="2000">
                <a:latin typeface="Georgia" pitchFamily="18" charset="0"/>
              </a:rPr>
              <a:t>Indicated for treatment of anxiety, seizure, insomnia, panic disorder, and alcohol withdrawal.</a:t>
            </a:r>
          </a:p>
          <a:p>
            <a:pPr>
              <a:lnSpc>
                <a:spcPct val="90000"/>
              </a:lnSpc>
            </a:pPr>
            <a:r>
              <a:rPr lang="en-US" sz="2000">
                <a:latin typeface="Georgia" pitchFamily="18" charset="0"/>
              </a:rPr>
              <a:t>Unique among benzos in it’s use as an adjunctive anti-emetic</a:t>
            </a:r>
          </a:p>
          <a:p>
            <a:pPr>
              <a:lnSpc>
                <a:spcPct val="90000"/>
              </a:lnSpc>
            </a:pPr>
            <a:endParaRPr lang="en-US" sz="2000">
              <a:latin typeface="Georgia" pitchFamily="18" charset="0"/>
            </a:endParaRPr>
          </a:p>
        </p:txBody>
      </p:sp>
      <p:sp>
        <p:nvSpPr>
          <p:cNvPr id="31749" name="Rectangle 5"/>
          <p:cNvSpPr>
            <a:spLocks noGrp="1" noChangeArrowheads="1"/>
          </p:cNvSpPr>
          <p:nvPr>
            <p:ph type="body" sz="half" idx="2"/>
          </p:nvPr>
        </p:nvSpPr>
        <p:spPr>
          <a:xfrm>
            <a:off x="4953000" y="4495800"/>
            <a:ext cx="4038600" cy="2133600"/>
          </a:xfrm>
        </p:spPr>
        <p:txBody>
          <a:bodyPr/>
          <a:lstStyle/>
          <a:p>
            <a:pPr>
              <a:lnSpc>
                <a:spcPct val="90000"/>
              </a:lnSpc>
            </a:pPr>
            <a:r>
              <a:rPr lang="en-US" sz="2000">
                <a:latin typeface="Georgia" pitchFamily="18" charset="0"/>
              </a:rPr>
              <a:t>Indicated for treatment of anxiety, insomnia, and alcohol withdrawal.</a:t>
            </a:r>
          </a:p>
          <a:p>
            <a:pPr>
              <a:lnSpc>
                <a:spcPct val="90000"/>
              </a:lnSpc>
            </a:pPr>
            <a:r>
              <a:rPr lang="en-US" sz="2000">
                <a:latin typeface="Georgia" pitchFamily="18" charset="0"/>
              </a:rPr>
              <a:t>Common metabolite of many 2-keto benzos following      their oxidation to desmethyldiazepam</a:t>
            </a:r>
          </a:p>
        </p:txBody>
      </p:sp>
      <p:pic>
        <p:nvPicPr>
          <p:cNvPr id="31750" name="Picture 6" descr="ativan1a"/>
          <p:cNvPicPr>
            <a:picLocks noChangeAspect="1" noChangeArrowheads="1"/>
          </p:cNvPicPr>
          <p:nvPr/>
        </p:nvPicPr>
        <p:blipFill>
          <a:blip r:embed="rId3" cstate="print"/>
          <a:srcRect/>
          <a:stretch>
            <a:fillRect/>
          </a:stretch>
        </p:blipFill>
        <p:spPr bwMode="auto">
          <a:xfrm>
            <a:off x="533400" y="990600"/>
            <a:ext cx="3505200" cy="3362325"/>
          </a:xfrm>
          <a:prstGeom prst="rect">
            <a:avLst/>
          </a:prstGeom>
          <a:noFill/>
        </p:spPr>
      </p:pic>
      <p:pic>
        <p:nvPicPr>
          <p:cNvPr id="31751" name="Picture 7" descr="oxazepam1a"/>
          <p:cNvPicPr>
            <a:picLocks noChangeAspect="1" noChangeArrowheads="1"/>
          </p:cNvPicPr>
          <p:nvPr/>
        </p:nvPicPr>
        <p:blipFill>
          <a:blip r:embed="rId4" cstate="print"/>
          <a:srcRect/>
          <a:stretch>
            <a:fillRect/>
          </a:stretch>
        </p:blipFill>
        <p:spPr bwMode="auto">
          <a:xfrm>
            <a:off x="4953000" y="990600"/>
            <a:ext cx="3505200" cy="3355975"/>
          </a:xfrm>
          <a:prstGeom prst="rect">
            <a:avLst/>
          </a:prstGeom>
          <a:noFill/>
        </p:spPr>
      </p:pic>
      <p:sp>
        <p:nvSpPr>
          <p:cNvPr id="31752" name="Text Box 8"/>
          <p:cNvSpPr txBox="1">
            <a:spLocks noChangeArrowheads="1"/>
          </p:cNvSpPr>
          <p:nvPr/>
        </p:nvSpPr>
        <p:spPr bwMode="auto">
          <a:xfrm>
            <a:off x="1143000" y="3886200"/>
            <a:ext cx="1281120" cy="369332"/>
          </a:xfrm>
          <a:prstGeom prst="rect">
            <a:avLst/>
          </a:prstGeom>
          <a:noFill/>
          <a:ln w="9525">
            <a:noFill/>
            <a:miter lim="800000"/>
            <a:headEnd/>
            <a:tailEnd/>
          </a:ln>
          <a:effectLst/>
        </p:spPr>
        <p:txBody>
          <a:bodyPr wrap="none">
            <a:spAutoFit/>
          </a:bodyPr>
          <a:lstStyle/>
          <a:p>
            <a:r>
              <a:rPr lang="en-US" sz="1800" dirty="0" err="1">
                <a:solidFill>
                  <a:srgbClr val="000000"/>
                </a:solidFill>
                <a:effectLst/>
              </a:rPr>
              <a:t>Lorazepam</a:t>
            </a:r>
            <a:r>
              <a:rPr lang="en-US" sz="1800" dirty="0">
                <a:solidFill>
                  <a:srgbClr val="000000"/>
                </a:solidFill>
                <a:effectLst/>
              </a:rPr>
              <a:t> </a:t>
            </a:r>
          </a:p>
        </p:txBody>
      </p:sp>
      <p:sp>
        <p:nvSpPr>
          <p:cNvPr id="31753" name="Text Box 9"/>
          <p:cNvSpPr txBox="1">
            <a:spLocks noChangeArrowheads="1"/>
          </p:cNvSpPr>
          <p:nvPr/>
        </p:nvSpPr>
        <p:spPr bwMode="auto">
          <a:xfrm>
            <a:off x="5715000" y="3886200"/>
            <a:ext cx="1229824" cy="369332"/>
          </a:xfrm>
          <a:prstGeom prst="rect">
            <a:avLst/>
          </a:prstGeom>
          <a:noFill/>
          <a:ln w="9525">
            <a:noFill/>
            <a:miter lim="800000"/>
            <a:headEnd/>
            <a:tailEnd/>
          </a:ln>
          <a:effectLst/>
        </p:spPr>
        <p:txBody>
          <a:bodyPr wrap="none">
            <a:spAutoFit/>
          </a:bodyPr>
          <a:lstStyle/>
          <a:p>
            <a:r>
              <a:rPr lang="en-US" sz="1800" dirty="0" err="1">
                <a:solidFill>
                  <a:srgbClr val="000000"/>
                </a:solidFill>
                <a:effectLst/>
              </a:rPr>
              <a:t>Oxazepam</a:t>
            </a:r>
            <a:r>
              <a:rPr lang="en-US" sz="1800" dirty="0">
                <a:solidFill>
                  <a:srgbClr val="000000"/>
                </a:solidFill>
                <a:effectLst/>
              </a:rPr>
              <a: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p:txBody>
          <a:bodyPr/>
          <a:lstStyle/>
          <a:p>
            <a:r>
              <a:rPr lang="en-GB"/>
              <a:t>Suggested principles.</a:t>
            </a:r>
          </a:p>
        </p:txBody>
      </p:sp>
      <p:sp>
        <p:nvSpPr>
          <p:cNvPr id="611331" name="Rectangle 3"/>
          <p:cNvSpPr>
            <a:spLocks noGrp="1" noChangeArrowheads="1"/>
          </p:cNvSpPr>
          <p:nvPr>
            <p:ph type="body" idx="1"/>
          </p:nvPr>
        </p:nvSpPr>
        <p:spPr/>
        <p:txBody>
          <a:bodyPr/>
          <a:lstStyle/>
          <a:p>
            <a:r>
              <a:rPr lang="en-GB"/>
              <a:t>Where possible change to a long acting drug – usually diazepam</a:t>
            </a:r>
          </a:p>
          <a:p>
            <a:r>
              <a:rPr lang="en-GB"/>
              <a:t>Avoid extra medication</a:t>
            </a:r>
          </a:p>
          <a:p>
            <a:r>
              <a:rPr lang="en-GB"/>
              <a:t>Antidepressants only useful for clinical depression or panic attacks</a:t>
            </a:r>
          </a:p>
          <a:p>
            <a:r>
              <a:rPr lang="en-GB"/>
              <a:t>SUPPORT.. SUPPORT.. SUPPORT!</a:t>
            </a:r>
          </a:p>
          <a:p>
            <a:pPr lvl="2"/>
            <a:r>
              <a:rPr lang="en-GB"/>
              <a:t>Family, friends, helplines, addiction or GP staff</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p:txBody>
          <a:bodyPr/>
          <a:lstStyle/>
          <a:p>
            <a:r>
              <a:rPr lang="en-GB"/>
              <a:t>Why use diazepam?</a:t>
            </a:r>
          </a:p>
        </p:txBody>
      </p:sp>
      <p:sp>
        <p:nvSpPr>
          <p:cNvPr id="617475" name="Rectangle 3"/>
          <p:cNvSpPr>
            <a:spLocks noGrp="1" noChangeArrowheads="1"/>
          </p:cNvSpPr>
          <p:nvPr>
            <p:ph type="body" idx="1"/>
          </p:nvPr>
        </p:nvSpPr>
        <p:spPr/>
        <p:txBody>
          <a:bodyPr/>
          <a:lstStyle/>
          <a:p>
            <a:r>
              <a:rPr lang="en-GB" sz="2800" b="1" dirty="0"/>
              <a:t>Withdrawal is most easily managed from diazepam because:</a:t>
            </a:r>
            <a:endParaRPr lang="en-GB" sz="2800" dirty="0"/>
          </a:p>
          <a:p>
            <a:r>
              <a:rPr lang="en-GB" sz="2800" dirty="0"/>
              <a:t>Diazepam and its metabolites (</a:t>
            </a:r>
            <a:r>
              <a:rPr lang="en-GB" sz="2800" dirty="0" err="1"/>
              <a:t>desmethyldiazepam</a:t>
            </a:r>
            <a:r>
              <a:rPr lang="en-GB" sz="2800" dirty="0"/>
              <a:t> and </a:t>
            </a:r>
            <a:r>
              <a:rPr lang="en-GB" sz="2800" dirty="0" err="1"/>
              <a:t>nordiazepam</a:t>
            </a:r>
            <a:r>
              <a:rPr lang="en-GB" sz="2800" dirty="0"/>
              <a:t>) have long half-lives (between 20 hours and 200 hours), which ensures a gradual fall in blood concentrations. The blood level of its longest active metabolite for each dose falls by a half in about 8 days [</a:t>
            </a:r>
            <a:r>
              <a:rPr lang="en-GB" sz="2800" dirty="0" err="1"/>
              <a:t>Micromedex</a:t>
            </a:r>
            <a:r>
              <a:rPr lang="en-GB" sz="2800" dirty="0"/>
              <a:t>, </a:t>
            </a:r>
            <a:r>
              <a:rPr lang="en-GB" sz="2800" dirty="0" smtClean="0"/>
              <a:t>2006</a:t>
            </a:r>
            <a:r>
              <a:rPr lang="en-GB" sz="2800" dirty="0"/>
              <a: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r>
              <a:rPr lang="en-GB"/>
              <a:t>Detox regimens</a:t>
            </a:r>
          </a:p>
        </p:txBody>
      </p:sp>
      <p:sp>
        <p:nvSpPr>
          <p:cNvPr id="619523" name="Rectangle 3"/>
          <p:cNvSpPr>
            <a:spLocks noGrp="1" noChangeArrowheads="1"/>
          </p:cNvSpPr>
          <p:nvPr>
            <p:ph type="body" idx="1"/>
          </p:nvPr>
        </p:nvSpPr>
        <p:spPr>
          <a:xfrm>
            <a:off x="685800" y="2050504"/>
            <a:ext cx="7772400" cy="4114800"/>
          </a:xfrm>
        </p:spPr>
        <p:txBody>
          <a:bodyPr/>
          <a:lstStyle/>
          <a:p>
            <a:pPr>
              <a:lnSpc>
                <a:spcPct val="80000"/>
              </a:lnSpc>
            </a:pPr>
            <a:r>
              <a:rPr lang="en-GB" sz="2000" dirty="0"/>
              <a:t>Be flexible in following the schedule</a:t>
            </a:r>
          </a:p>
          <a:p>
            <a:pPr>
              <a:lnSpc>
                <a:spcPct val="80000"/>
              </a:lnSpc>
            </a:pPr>
            <a:r>
              <a:rPr lang="en-GB" sz="2000" b="1" dirty="0"/>
              <a:t>For people taking 40 mg per day of diazepam or less, a typical withdrawal schedule that is tolerated by most people would be to:</a:t>
            </a:r>
            <a:endParaRPr lang="en-GB" sz="2000" dirty="0"/>
          </a:p>
          <a:p>
            <a:pPr lvl="1">
              <a:lnSpc>
                <a:spcPct val="80000"/>
              </a:lnSpc>
            </a:pPr>
            <a:r>
              <a:rPr lang="en-GB" sz="1800" dirty="0">
                <a:solidFill>
                  <a:schemeClr val="tx1"/>
                </a:solidFill>
              </a:rPr>
              <a:t>Reduce by 2 mg to 4 mg every 1–2 weeks to 20 mg per day</a:t>
            </a:r>
          </a:p>
          <a:p>
            <a:pPr lvl="1">
              <a:lnSpc>
                <a:spcPct val="80000"/>
              </a:lnSpc>
            </a:pPr>
            <a:r>
              <a:rPr lang="en-GB" sz="1800" dirty="0">
                <a:solidFill>
                  <a:schemeClr val="tx1"/>
                </a:solidFill>
              </a:rPr>
              <a:t>Reduce by 1 mg to 2 mg every 1–2 weeks to 10 mg per day</a:t>
            </a:r>
          </a:p>
          <a:p>
            <a:pPr lvl="1">
              <a:lnSpc>
                <a:spcPct val="80000"/>
              </a:lnSpc>
            </a:pPr>
            <a:r>
              <a:rPr lang="en-GB" sz="1800" dirty="0">
                <a:solidFill>
                  <a:schemeClr val="tx1"/>
                </a:solidFill>
              </a:rPr>
              <a:t>Reduce by 1 mg every 1–2 weeks to 5 mg per day</a:t>
            </a:r>
          </a:p>
          <a:p>
            <a:pPr lvl="1">
              <a:lnSpc>
                <a:spcPct val="80000"/>
              </a:lnSpc>
            </a:pPr>
            <a:r>
              <a:rPr lang="en-GB" sz="1800" dirty="0">
                <a:solidFill>
                  <a:schemeClr val="tx1"/>
                </a:solidFill>
              </a:rPr>
              <a:t>Reduce by 0.5 mg to 1 mg every 1–2 weeks until completely stopped.</a:t>
            </a:r>
          </a:p>
          <a:p>
            <a:pPr>
              <a:lnSpc>
                <a:spcPct val="80000"/>
              </a:lnSpc>
            </a:pPr>
            <a:r>
              <a:rPr lang="en-GB" sz="2000" b="1" dirty="0"/>
              <a:t>Total withdrawal time</a:t>
            </a:r>
            <a:r>
              <a:rPr lang="en-GB" sz="2000" dirty="0"/>
              <a:t> from diazepam 40 mg per day might be 30–60 weeks; withdrawal from diazepam 20 mg per day might take 20–40 weeks.</a:t>
            </a:r>
          </a:p>
          <a:p>
            <a:pPr>
              <a:lnSpc>
                <a:spcPct val="80000"/>
              </a:lnSpc>
            </a:pPr>
            <a:r>
              <a:rPr lang="en-GB" sz="2000" b="1" dirty="0"/>
              <a:t>Stopping the last few milligrams</a:t>
            </a:r>
            <a:r>
              <a:rPr lang="en-GB" sz="2000" dirty="0"/>
              <a:t> is often seen by patients as being particularly difficult but this is usually an unfounded fear derived from long-term psychological dependence on benzodiazepines.</a:t>
            </a:r>
          </a:p>
          <a:p>
            <a:pPr>
              <a:lnSpc>
                <a:spcPct val="80000"/>
              </a:lnSpc>
            </a:pPr>
            <a:endParaRPr lang="en-GB" sz="20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609600" y="152400"/>
            <a:ext cx="7772400" cy="914400"/>
          </a:xfrm>
        </p:spPr>
        <p:txBody>
          <a:bodyPr/>
          <a:lstStyle/>
          <a:p>
            <a:pPr defTabSz="892175"/>
            <a:r>
              <a:rPr lang="en-US" b="1" dirty="0">
                <a:solidFill>
                  <a:srgbClr val="FF0000"/>
                </a:solidFill>
              </a:rPr>
              <a:t>FLUMAZENIL</a:t>
            </a:r>
            <a:endParaRPr lang="en-US" sz="4000" b="1" dirty="0">
              <a:solidFill>
                <a:srgbClr val="FF0000"/>
              </a:solidFill>
            </a:endParaRPr>
          </a:p>
        </p:txBody>
      </p:sp>
      <p:sp>
        <p:nvSpPr>
          <p:cNvPr id="633859" name="Rectangle 3"/>
          <p:cNvSpPr>
            <a:spLocks noGrp="1" noChangeArrowheads="1"/>
          </p:cNvSpPr>
          <p:nvPr>
            <p:ph type="body" idx="1"/>
          </p:nvPr>
        </p:nvSpPr>
        <p:spPr>
          <a:xfrm>
            <a:off x="304800" y="1143000"/>
            <a:ext cx="8610600" cy="5410200"/>
          </a:xfrm>
        </p:spPr>
        <p:txBody>
          <a:bodyPr/>
          <a:lstStyle/>
          <a:p>
            <a:pPr marL="334963" indent="-334963" defTabSz="892175">
              <a:spcAft>
                <a:spcPct val="35000"/>
              </a:spcAft>
            </a:pPr>
            <a:r>
              <a:rPr lang="en-US" sz="2800" b="1"/>
              <a:t>benzodiazepine receptor “antagonist” (high affinity, low agonist action)</a:t>
            </a:r>
          </a:p>
          <a:p>
            <a:pPr marL="334963" indent="-334963" defTabSz="892175">
              <a:spcAft>
                <a:spcPct val="35000"/>
              </a:spcAft>
            </a:pPr>
            <a:r>
              <a:rPr lang="en-US" sz="2800" b="1"/>
              <a:t>attenuates withdrawal and reduces withdrawal symptoms &amp; signs</a:t>
            </a:r>
          </a:p>
          <a:p>
            <a:pPr marL="334963" indent="-334963" defTabSz="892175">
              <a:spcAft>
                <a:spcPct val="35000"/>
              </a:spcAft>
            </a:pPr>
            <a:r>
              <a:rPr lang="en-US" sz="2800" b="1"/>
              <a:t>normalizes and upregulates BZD receptors</a:t>
            </a:r>
          </a:p>
          <a:p>
            <a:pPr marL="334963" indent="-334963" defTabSz="892175">
              <a:spcAft>
                <a:spcPct val="35000"/>
              </a:spcAft>
            </a:pPr>
            <a:r>
              <a:rPr lang="en-US" sz="2800" b="1"/>
              <a:t>restores GABA receptor allosteric structure and inhibits BZD induced uncoupling</a:t>
            </a:r>
          </a:p>
          <a:p>
            <a:pPr marL="334963" indent="-334963" defTabSz="892175">
              <a:spcAft>
                <a:spcPct val="35000"/>
              </a:spcAft>
            </a:pPr>
            <a:r>
              <a:rPr lang="en-US" sz="2800" b="1"/>
              <a:t>reverses tolerance</a:t>
            </a:r>
          </a:p>
          <a:p>
            <a:pPr marL="334963" indent="-334963" defTabSz="892175">
              <a:spcAft>
                <a:spcPct val="35000"/>
              </a:spcAft>
            </a:pPr>
            <a:r>
              <a:rPr lang="en-US" sz="2800" b="1"/>
              <a:t>reduces craving</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ctrTitle"/>
          </p:nvPr>
        </p:nvSpPr>
        <p:spPr>
          <a:xfrm>
            <a:off x="228600" y="533400"/>
            <a:ext cx="8686800" cy="2362200"/>
          </a:xfrm>
        </p:spPr>
        <p:txBody>
          <a:bodyPr/>
          <a:lstStyle/>
          <a:p>
            <a:pPr defTabSz="892175"/>
            <a:r>
              <a:rPr lang="en-AU" sz="4500" b="1" dirty="0">
                <a:solidFill>
                  <a:srgbClr val="FF0000"/>
                </a:solidFill>
              </a:rPr>
              <a:t>Intravenous </a:t>
            </a:r>
            <a:r>
              <a:rPr lang="en-AU" sz="4500" b="1" dirty="0" err="1">
                <a:solidFill>
                  <a:srgbClr val="FF0000"/>
                </a:solidFill>
              </a:rPr>
              <a:t>flumazenil</a:t>
            </a:r>
            <a:r>
              <a:rPr lang="en-AU" sz="4500" b="1" dirty="0">
                <a:solidFill>
                  <a:srgbClr val="FF0000"/>
                </a:solidFill>
              </a:rPr>
              <a:t> versus </a:t>
            </a:r>
            <a:r>
              <a:rPr lang="en-AU" sz="4500" b="1" dirty="0" err="1">
                <a:solidFill>
                  <a:srgbClr val="FF0000"/>
                </a:solidFill>
              </a:rPr>
              <a:t>oxazepam</a:t>
            </a:r>
            <a:r>
              <a:rPr lang="en-AU" sz="4500" b="1" dirty="0">
                <a:solidFill>
                  <a:srgbClr val="FF0000"/>
                </a:solidFill>
              </a:rPr>
              <a:t> in the treatment of </a:t>
            </a:r>
            <a:r>
              <a:rPr lang="en-AU" sz="4500" b="1" dirty="0" err="1">
                <a:solidFill>
                  <a:srgbClr val="FF0000"/>
                </a:solidFill>
              </a:rPr>
              <a:t>benzodiazepinewithdrawal</a:t>
            </a:r>
            <a:r>
              <a:rPr lang="en-AU" sz="4500" b="1" dirty="0">
                <a:solidFill>
                  <a:srgbClr val="FF0000"/>
                </a:solidFill>
              </a:rPr>
              <a:t>: a randomized, placebo-controlled study </a:t>
            </a:r>
            <a:endParaRPr lang="en-AU" dirty="0">
              <a:solidFill>
                <a:srgbClr val="FF0000"/>
              </a:solidFill>
            </a:endParaRPr>
          </a:p>
        </p:txBody>
      </p:sp>
      <p:sp>
        <p:nvSpPr>
          <p:cNvPr id="635907" name="Rectangle 3"/>
          <p:cNvSpPr>
            <a:spLocks noGrp="1" noChangeArrowheads="1"/>
          </p:cNvSpPr>
          <p:nvPr>
            <p:ph type="subTitle" idx="1"/>
          </p:nvPr>
        </p:nvSpPr>
        <p:spPr>
          <a:xfrm>
            <a:off x="381000" y="3886200"/>
            <a:ext cx="8382000" cy="1600200"/>
          </a:xfrm>
        </p:spPr>
        <p:txBody>
          <a:bodyPr/>
          <a:lstStyle/>
          <a:p>
            <a:pPr defTabSz="892175"/>
            <a:r>
              <a:rPr lang="en-AU" sz="3600" b="1"/>
              <a:t>Gerra G et al</a:t>
            </a:r>
          </a:p>
          <a:p>
            <a:pPr defTabSz="892175"/>
            <a:r>
              <a:rPr lang="en-AU" sz="3600" b="1"/>
              <a:t>Addiction Biology; 7:385 -395, 2002</a:t>
            </a:r>
            <a:endParaRPr lang="en-AU" sz="360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0" y="0"/>
            <a:ext cx="9144000" cy="1295400"/>
          </a:xfrm>
        </p:spPr>
        <p:txBody>
          <a:bodyPr/>
          <a:lstStyle/>
          <a:p>
            <a:pPr defTabSz="892175"/>
            <a:r>
              <a:rPr lang="en-US" sz="4100" b="1"/>
              <a:t>Single-blind, randomized, placebo- controlled trial</a:t>
            </a:r>
            <a:endParaRPr lang="en-US"/>
          </a:p>
        </p:txBody>
      </p:sp>
      <p:sp>
        <p:nvSpPr>
          <p:cNvPr id="637955" name="Rectangle 3"/>
          <p:cNvSpPr>
            <a:spLocks noGrp="1" noChangeArrowheads="1"/>
          </p:cNvSpPr>
          <p:nvPr>
            <p:ph type="body" idx="1"/>
          </p:nvPr>
        </p:nvSpPr>
        <p:spPr>
          <a:xfrm>
            <a:off x="304800" y="1524000"/>
            <a:ext cx="8534400" cy="5334000"/>
          </a:xfrm>
        </p:spPr>
        <p:txBody>
          <a:bodyPr/>
          <a:lstStyle/>
          <a:p>
            <a:pPr marL="334963" indent="-334963" defTabSz="892175"/>
            <a:r>
              <a:rPr lang="en-AU" b="1"/>
              <a:t>(n = 20) IV flumazenil 1mg in 500ml normal saline over 4hrs x twice daily (0900 - 1300; 1430 - 1830) for 8 days  + (oxazepam 30mg,15mg, 7.5mg nocte x 3 days)</a:t>
            </a:r>
          </a:p>
          <a:p>
            <a:pPr marL="334963" indent="-334963" defTabSz="892175"/>
            <a:endParaRPr lang="en-AU" b="1"/>
          </a:p>
          <a:p>
            <a:pPr marL="334963" indent="-334963" defTabSz="892175"/>
            <a:r>
              <a:rPr lang="en-AU" b="1"/>
              <a:t>(n = 20) tapering oxazepam 105mg - 7.5mg over 8 days</a:t>
            </a:r>
          </a:p>
          <a:p>
            <a:pPr marL="334963" indent="-334963" defTabSz="892175"/>
            <a:endParaRPr lang="en-AU" b="1"/>
          </a:p>
          <a:p>
            <a:pPr marL="334963" indent="-334963" defTabSz="892175"/>
            <a:r>
              <a:rPr lang="en-AU" b="1"/>
              <a:t>(n = 10) placebo tablets and saline infusion</a:t>
            </a:r>
            <a:endParaRPr lang="en-AU" b="1">
              <a:solidFill>
                <a:schemeClr val="bg1"/>
              </a:solidFill>
            </a:endParaRPr>
          </a:p>
          <a:p>
            <a:pPr marL="334963" indent="-334963" defTabSz="892175"/>
            <a:endParaRPr lang="en-AU">
              <a:solidFill>
                <a:schemeClr val="bg1"/>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ctrTitle"/>
          </p:nvPr>
        </p:nvSpPr>
        <p:spPr>
          <a:xfrm>
            <a:off x="228600" y="533400"/>
            <a:ext cx="8686800" cy="1676400"/>
          </a:xfrm>
        </p:spPr>
        <p:txBody>
          <a:bodyPr/>
          <a:lstStyle/>
          <a:p>
            <a:pPr defTabSz="892175"/>
            <a:r>
              <a:rPr lang="en-AU" sz="4500" b="1" dirty="0">
                <a:solidFill>
                  <a:srgbClr val="FF0000"/>
                </a:solidFill>
              </a:rPr>
              <a:t>Intravenous </a:t>
            </a:r>
            <a:r>
              <a:rPr lang="en-AU" sz="4500" b="1" dirty="0" err="1">
                <a:solidFill>
                  <a:srgbClr val="FF0000"/>
                </a:solidFill>
              </a:rPr>
              <a:t>flumazenil</a:t>
            </a:r>
            <a:r>
              <a:rPr lang="en-AU" sz="4500" b="1" dirty="0">
                <a:solidFill>
                  <a:srgbClr val="FF0000"/>
                </a:solidFill>
              </a:rPr>
              <a:t> in the treatment of benzodiazepine dependence</a:t>
            </a:r>
            <a:endParaRPr lang="en-AU" dirty="0">
              <a:solidFill>
                <a:srgbClr val="FF0000"/>
              </a:solidFill>
            </a:endParaRPr>
          </a:p>
        </p:txBody>
      </p:sp>
      <p:sp>
        <p:nvSpPr>
          <p:cNvPr id="640003" name="Rectangle 3"/>
          <p:cNvSpPr>
            <a:spLocks noGrp="1" noChangeArrowheads="1"/>
          </p:cNvSpPr>
          <p:nvPr>
            <p:ph type="subTitle" idx="1"/>
          </p:nvPr>
        </p:nvSpPr>
        <p:spPr>
          <a:xfrm>
            <a:off x="381000" y="2895600"/>
            <a:ext cx="8382000" cy="3505200"/>
          </a:xfrm>
        </p:spPr>
        <p:txBody>
          <a:bodyPr/>
          <a:lstStyle/>
          <a:p>
            <a:pPr algn="l" defTabSz="892175">
              <a:spcAft>
                <a:spcPct val="80000"/>
              </a:spcAft>
              <a:buFontTx/>
              <a:buChar char="•"/>
            </a:pPr>
            <a:r>
              <a:rPr lang="en-US" sz="3600" b="1"/>
              <a:t> </a:t>
            </a:r>
            <a:r>
              <a:rPr lang="en-US" sz="3300" b="1"/>
              <a:t>reduced withdrawal symptoms &amp; signs</a:t>
            </a:r>
          </a:p>
          <a:p>
            <a:pPr algn="l" defTabSz="892175">
              <a:spcAft>
                <a:spcPct val="80000"/>
              </a:spcAft>
              <a:buFontTx/>
              <a:buChar char="•"/>
            </a:pPr>
            <a:r>
              <a:rPr lang="en-US" sz="3300" b="1"/>
              <a:t> reduced craving</a:t>
            </a:r>
          </a:p>
          <a:p>
            <a:pPr algn="l" defTabSz="892175">
              <a:spcAft>
                <a:spcPct val="80000"/>
              </a:spcAft>
              <a:buFontTx/>
              <a:buChar char="•"/>
            </a:pPr>
            <a:r>
              <a:rPr lang="en-US" sz="3300" b="1"/>
              <a:t> reduced post detoxification relapse rates</a:t>
            </a:r>
            <a:endParaRPr lang="en-US" sz="3300" b="1">
              <a:solidFill>
                <a:schemeClr val="bg1"/>
              </a:solidFill>
            </a:endParaRPr>
          </a:p>
          <a:p>
            <a:pPr defTabSz="892175"/>
            <a:endParaRPr lang="en-AU"/>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ctrTitle"/>
          </p:nvPr>
        </p:nvSpPr>
        <p:spPr>
          <a:xfrm>
            <a:off x="228600" y="620216"/>
            <a:ext cx="8686800" cy="1371600"/>
          </a:xfrm>
        </p:spPr>
        <p:txBody>
          <a:bodyPr/>
          <a:lstStyle/>
          <a:p>
            <a:pPr defTabSz="892175"/>
            <a:r>
              <a:rPr lang="en-AU" sz="4500" b="1"/>
              <a:t>Intravenous flumazenil in the treatment of benzodiazepine dependence</a:t>
            </a:r>
            <a:endParaRPr lang="en-AU"/>
          </a:p>
        </p:txBody>
      </p:sp>
      <p:sp>
        <p:nvSpPr>
          <p:cNvPr id="642051" name="Rectangle 3"/>
          <p:cNvSpPr>
            <a:spLocks noGrp="1" noChangeArrowheads="1"/>
          </p:cNvSpPr>
          <p:nvPr>
            <p:ph type="subTitle" idx="1"/>
          </p:nvPr>
        </p:nvSpPr>
        <p:spPr>
          <a:xfrm>
            <a:off x="381000" y="1991816"/>
            <a:ext cx="8382000" cy="5181600"/>
          </a:xfrm>
        </p:spPr>
        <p:txBody>
          <a:bodyPr/>
          <a:lstStyle/>
          <a:p>
            <a:pPr algn="l" defTabSz="892175"/>
            <a:endParaRPr lang="en-US" sz="3300" b="1" dirty="0"/>
          </a:p>
          <a:p>
            <a:pPr algn="l" defTabSz="892175">
              <a:buFontTx/>
              <a:buChar char="•"/>
            </a:pPr>
            <a:r>
              <a:rPr lang="en-US" sz="3300" b="1" dirty="0"/>
              <a:t>reduced post detoxification relapse rates</a:t>
            </a:r>
          </a:p>
          <a:p>
            <a:pPr algn="l" defTabSz="892175">
              <a:spcAft>
                <a:spcPct val="10000"/>
              </a:spcAft>
              <a:buFontTx/>
              <a:buChar char="•"/>
            </a:pPr>
            <a:r>
              <a:rPr lang="en-US" sz="2500" b="1" dirty="0"/>
              <a:t>DAY 30</a:t>
            </a:r>
          </a:p>
          <a:p>
            <a:pPr marL="446088" lvl="1" indent="0" defTabSz="892175">
              <a:spcAft>
                <a:spcPct val="10000"/>
              </a:spcAft>
            </a:pPr>
            <a:r>
              <a:rPr lang="en-US" sz="2500" b="1" dirty="0">
                <a:solidFill>
                  <a:schemeClr val="tx1"/>
                </a:solidFill>
              </a:rPr>
              <a:t> FLUMAZENIL: 40%</a:t>
            </a:r>
          </a:p>
          <a:p>
            <a:pPr marL="446088" lvl="1" indent="0" defTabSz="892175">
              <a:spcAft>
                <a:spcPct val="10000"/>
              </a:spcAft>
            </a:pPr>
            <a:r>
              <a:rPr lang="en-US" sz="2500" b="1" dirty="0">
                <a:solidFill>
                  <a:schemeClr val="tx1"/>
                </a:solidFill>
              </a:rPr>
              <a:t> OXAZEPAM: 70%</a:t>
            </a:r>
          </a:p>
          <a:p>
            <a:pPr defTabSz="892175"/>
            <a:endParaRPr lang="en-AU"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z="3600" smtClean="0"/>
              <a:t>Prescribing Recommendations </a:t>
            </a:r>
          </a:p>
        </p:txBody>
      </p:sp>
      <p:sp>
        <p:nvSpPr>
          <p:cNvPr id="30723" name="Rectangle 2"/>
          <p:cNvSpPr>
            <a:spLocks noGrp="1" noChangeArrowheads="1"/>
          </p:cNvSpPr>
          <p:nvPr>
            <p:ph type="body" idx="1"/>
          </p:nvPr>
        </p:nvSpPr>
        <p:spPr>
          <a:xfrm>
            <a:off x="457200" y="1916113"/>
            <a:ext cx="8229600" cy="4256087"/>
          </a:xfrm>
        </p:spPr>
        <p:txBody>
          <a:bodyPr/>
          <a:lstStyle/>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Address the cause of symptoms</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Psychotherapeutic guidance required – Listen to the patient</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Has the patient tendency to misuse drugs/alcohol?</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Ensure dose is correct </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Prescribed for as long as necessary, aiming for shortest time – but not &gt; 4/52</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Rebound anxiety, tapering dose, support</a:t>
            </a:r>
          </a:p>
          <a:p>
            <a:pPr marL="339725" indent="-339725" eaLnBrk="1" hangingPunct="1">
              <a:lnSpc>
                <a:spcPct val="90000"/>
              </a:lnSpc>
              <a:spcBef>
                <a:spcPts val="6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IE" sz="2400" smtClean="0"/>
              <a:t>Reduction/Discontinuation – Careful medical supervision &amp; appropriate psychological interventions </a:t>
            </a:r>
          </a:p>
          <a:p>
            <a:pPr marL="339725" indent="-339725" eaLnBrk="1" hangingPunct="1">
              <a:lnSpc>
                <a:spcPct val="90000"/>
              </a:lnSpc>
              <a:spcBef>
                <a:spcPts val="6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IE" sz="24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274638"/>
            <a:ext cx="82296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z="3600" smtClean="0"/>
              <a:t>Before prescribing benzodiazepines</a:t>
            </a:r>
          </a:p>
        </p:txBody>
      </p:sp>
      <p:sp>
        <p:nvSpPr>
          <p:cNvPr id="31747" name="Rectangle 2"/>
          <p:cNvSpPr>
            <a:spLocks noGrp="1" noChangeArrowheads="1"/>
          </p:cNvSpPr>
          <p:nvPr>
            <p:ph type="body" idx="1"/>
          </p:nvPr>
        </p:nvSpPr>
        <p:spPr>
          <a:xfrm>
            <a:off x="457200" y="1600200"/>
            <a:ext cx="8229600" cy="4525963"/>
          </a:xfrm>
        </p:spPr>
        <p:txBody>
          <a:bodyPr/>
          <a:lstStyle/>
          <a:p>
            <a:pPr marL="339725" indent="-339725" eaLnBrk="1" hangingPunct="1">
              <a:lnSpc>
                <a:spcPct val="80000"/>
              </a:lnSpc>
              <a:spcBef>
                <a:spcPts val="7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smtClean="0"/>
              <a:t>Take a full history including an alcohol and licit and illicit drug history.</a:t>
            </a:r>
          </a:p>
          <a:p>
            <a:pPr marL="339725" indent="-339725" eaLnBrk="1" hangingPunct="1">
              <a:lnSpc>
                <a:spcPct val="80000"/>
              </a:lnSpc>
              <a:spcBef>
                <a:spcPts val="7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smtClean="0"/>
              <a:t>Inform the patient of the side-effect profile of benzodiazepines and offer an information</a:t>
            </a:r>
          </a:p>
          <a:p>
            <a:pPr marL="339725" indent="-339725" eaLnBrk="1" hangingPunct="1">
              <a:lnSpc>
                <a:spcPct val="80000"/>
              </a:lnSpc>
              <a:spcBef>
                <a:spcPts val="700"/>
              </a:spcBef>
              <a:buClrTx/>
              <a:buSz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smtClean="0"/>
              <a:t>	leaflet.</a:t>
            </a:r>
          </a:p>
          <a:p>
            <a:pPr marL="339725" indent="-339725" eaLnBrk="1" hangingPunct="1">
              <a:lnSpc>
                <a:spcPct val="80000"/>
              </a:lnSpc>
              <a:spcBef>
                <a:spcPts val="7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smtClean="0"/>
              <a:t>Consider and treat, if possible, any underlying causes.</a:t>
            </a:r>
          </a:p>
          <a:p>
            <a:pPr marL="339725" indent="-339725" eaLnBrk="1" hangingPunct="1">
              <a:lnSpc>
                <a:spcPct val="80000"/>
              </a:lnSpc>
              <a:spcBef>
                <a:spcPts val="7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smtClean="0"/>
              <a:t>Consider referral to other services.</a:t>
            </a:r>
          </a:p>
          <a:p>
            <a:pPr marL="339725" indent="-339725" eaLnBrk="1" hangingPunct="1">
              <a:lnSpc>
                <a:spcPct val="80000"/>
              </a:lnSpc>
              <a:spcBef>
                <a:spcPts val="7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smtClean="0"/>
              <a:t>Consider alternative therapies.</a:t>
            </a:r>
          </a:p>
          <a:p>
            <a:pPr marL="339725" indent="-339725" eaLnBrk="1" hangingPunct="1">
              <a:lnSpc>
                <a:spcPct val="80000"/>
              </a:lnSpc>
              <a:spcBef>
                <a:spcPts val="700"/>
              </a:spcBef>
              <a:buClr>
                <a:srgbClr val="FFFFFF"/>
              </a:buClr>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smtClean="0"/>
              <a:t>Consider delaying prescribing until a subsequent visit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xiolytics">
  <a:themeElements>
    <a:clrScheme name="anxiolytic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xiolytic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xiolytic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xiolytic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xiolytic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xiolytic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xiolytic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xiolytic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951</TotalTime>
  <Pages>1</Pages>
  <Words>5447</Words>
  <Application>Microsoft Office PowerPoint</Application>
  <PresentationFormat>Presentazione su schermo (4:3)</PresentationFormat>
  <Paragraphs>1015</Paragraphs>
  <Slides>125</Slides>
  <Notes>49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125</vt:i4>
      </vt:variant>
    </vt:vector>
  </HeadingPairs>
  <TitlesOfParts>
    <vt:vector size="127" baseType="lpstr">
      <vt:lpstr>anxiolytics</vt:lpstr>
      <vt:lpstr>Bitmap Image</vt:lpstr>
      <vt:lpstr>Benzodiazepines </vt:lpstr>
      <vt:lpstr>History</vt:lpstr>
      <vt:lpstr>History</vt:lpstr>
      <vt:lpstr>Clinical  Applications</vt:lpstr>
      <vt:lpstr>Structure</vt:lpstr>
      <vt:lpstr>2-Keto Benzos</vt:lpstr>
      <vt:lpstr>2-Keto Benzos</vt:lpstr>
      <vt:lpstr>2-Keto Benzos</vt:lpstr>
      <vt:lpstr>3-hydroxy Benzos</vt:lpstr>
      <vt:lpstr>Triazolo Benzos</vt:lpstr>
      <vt:lpstr>Benzodiazepine Pharmacology</vt:lpstr>
      <vt:lpstr>Benzodiazepine Pharmacology</vt:lpstr>
      <vt:lpstr>Diapositiva 13</vt:lpstr>
      <vt:lpstr>Site and Structure of Action</vt:lpstr>
      <vt:lpstr> Benzodiazepine receptor of GABAA is heterogeneous </vt:lpstr>
      <vt:lpstr>Diapositiva 16</vt:lpstr>
      <vt:lpstr>Location(s) and mechanism of action on GABAA receptor: </vt:lpstr>
      <vt:lpstr>Location and mechanism</vt:lpstr>
      <vt:lpstr>Location and mechanism</vt:lpstr>
      <vt:lpstr>Location and Therapeutic Index</vt:lpstr>
      <vt:lpstr>Diapositiva 21</vt:lpstr>
      <vt:lpstr>Diapositiva 22</vt:lpstr>
      <vt:lpstr>Diapositiva 23</vt:lpstr>
      <vt:lpstr>Diapositiva 24</vt:lpstr>
      <vt:lpstr>Diapositiva 25</vt:lpstr>
      <vt:lpstr>Diapositiva 26</vt:lpstr>
      <vt:lpstr>Diapositiva 27</vt:lpstr>
      <vt:lpstr>Dose Equivalents</vt:lpstr>
      <vt:lpstr>Short Acting: 3 - 8 hrs</vt:lpstr>
      <vt:lpstr>Intermediate Acting: 10 - 20 hours </vt:lpstr>
      <vt:lpstr>Long Acting 1- 3 days: Diazepam</vt:lpstr>
      <vt:lpstr>Diapositiva 32</vt:lpstr>
      <vt:lpstr>Pharmacokinetics</vt:lpstr>
      <vt:lpstr>Absorbtion distribution, Metabolism and Excretion </vt:lpstr>
      <vt:lpstr>Diapositiva 35</vt:lpstr>
      <vt:lpstr>Short Acting and the Elderly</vt:lpstr>
      <vt:lpstr>Pharmacological effects</vt:lpstr>
      <vt:lpstr>Pharmacological effects</vt:lpstr>
      <vt:lpstr>Indications</vt:lpstr>
      <vt:lpstr>Diapositiva 40</vt:lpstr>
      <vt:lpstr>Diapositiva 41</vt:lpstr>
      <vt:lpstr>Diapositiva 42</vt:lpstr>
      <vt:lpstr>Diapositiva 43</vt:lpstr>
      <vt:lpstr>Diapositiva 44</vt:lpstr>
      <vt:lpstr>Why Do People Use Benzodiazepines?</vt:lpstr>
      <vt:lpstr>Short-Term Effects (Low Doses)</vt:lpstr>
      <vt:lpstr>Short-Term Effects (High Doses)</vt:lpstr>
      <vt:lpstr>Effects in Overdose</vt:lpstr>
      <vt:lpstr>Long-term Effects</vt:lpstr>
      <vt:lpstr>Cognitive Effects</vt:lpstr>
      <vt:lpstr>Psychological Effects</vt:lpstr>
      <vt:lpstr>Effects of benzodiazepine</vt:lpstr>
      <vt:lpstr>Diapositiva 53</vt:lpstr>
      <vt:lpstr>CATEGORIES OF INSOMNIA</vt:lpstr>
      <vt:lpstr>LONG-TERM INSOMNIA </vt:lpstr>
      <vt:lpstr>Effects on the (EEG) and Sleep Stages </vt:lpstr>
      <vt:lpstr>Diapositiva 57</vt:lpstr>
      <vt:lpstr>Management of Patients after Long-Term Treatment with Hypnotic Agents </vt:lpstr>
      <vt:lpstr>PHARMACOKINETIC CONSIDERATIONS</vt:lpstr>
      <vt:lpstr> Prescribing Guidelines for the Management of Insomnia </vt:lpstr>
      <vt:lpstr> Prescribing Guidelines for the Management of Insomnia</vt:lpstr>
      <vt:lpstr> ADVERSE EFFECTS </vt:lpstr>
      <vt:lpstr>Avoid (if possible)</vt:lpstr>
      <vt:lpstr>IN PREGNANCY:</vt:lpstr>
      <vt:lpstr>Effects on Pregnancy</vt:lpstr>
      <vt:lpstr>Adverse Effects</vt:lpstr>
      <vt:lpstr>Adverse effects</vt:lpstr>
      <vt:lpstr>Benzodiazepines</vt:lpstr>
      <vt:lpstr>Benzodiazepine Therapy</vt:lpstr>
      <vt:lpstr>Withdrawal from Benzodiazepines</vt:lpstr>
      <vt:lpstr>Withdrawal from Benzodiazepines</vt:lpstr>
      <vt:lpstr>Withdrawal from benzodiazepines</vt:lpstr>
      <vt:lpstr>Overdose Benzodiazepines</vt:lpstr>
      <vt:lpstr>Flumazenil</vt:lpstr>
      <vt:lpstr>Flumazenil is a benzodiazepine Antagonist = Blocker</vt:lpstr>
      <vt:lpstr>  FLUMAZENIL: A BENZODIAZEPINE RECEPTOR ANTAGONIST </vt:lpstr>
      <vt:lpstr>FLUMAZENIL: A BENZODIAZEPINE RECEPTOR ANTAGONIST</vt:lpstr>
      <vt:lpstr>IV Flumazenil</vt:lpstr>
      <vt:lpstr>Detoxification from Benzodiazepines. Why, when and how…</vt:lpstr>
      <vt:lpstr>Key points</vt:lpstr>
      <vt:lpstr>Not every one needs a detox…</vt:lpstr>
      <vt:lpstr>Why detoxify</vt:lpstr>
      <vt:lpstr>Withdrawals depend on speed of reduction</vt:lpstr>
      <vt:lpstr>What has been tried?</vt:lpstr>
      <vt:lpstr>Why is it so hard to come off?</vt:lpstr>
      <vt:lpstr>Common problems when detoxing.</vt:lpstr>
      <vt:lpstr>Anxiety symptoms</vt:lpstr>
      <vt:lpstr>How long do symptoms last?</vt:lpstr>
      <vt:lpstr>Different detoxes for different types of addiction?</vt:lpstr>
      <vt:lpstr>Suggested principles.</vt:lpstr>
      <vt:lpstr>Why use diazepam?</vt:lpstr>
      <vt:lpstr>Detox regimens</vt:lpstr>
      <vt:lpstr>FLUMAZENIL</vt:lpstr>
      <vt:lpstr>Intravenous flumazenil versus oxazepam in the treatment of benzodiazepinewithdrawal: a randomized, placebo-controlled study </vt:lpstr>
      <vt:lpstr>Single-blind, randomized, placebo- controlled trial</vt:lpstr>
      <vt:lpstr>Intravenous flumazenil in the treatment of benzodiazepine dependence</vt:lpstr>
      <vt:lpstr>Intravenous flumazenil in the treatment of benzodiazepine dependence</vt:lpstr>
      <vt:lpstr>Prescribing Recommendations </vt:lpstr>
      <vt:lpstr>Before prescribing benzodiazepines</vt:lpstr>
      <vt:lpstr>When prescribing for the 1st time</vt:lpstr>
      <vt:lpstr>Benzodiazepine dependent  patients or pts in receipt of continuing prescribing</vt:lpstr>
      <vt:lpstr>Benzodizepines, interactions</vt:lpstr>
      <vt:lpstr>Non benzodiazepines Anxiolytic: Buspirone (Buspar) </vt:lpstr>
      <vt:lpstr>Comparison of benzodiazepine &amp; buspirone</vt:lpstr>
      <vt:lpstr>Presentation: Buspar</vt:lpstr>
      <vt:lpstr>Buspirone: Agonist = Mimic</vt:lpstr>
      <vt:lpstr>Non benzo Hypnotic: Zopiclone (Imovane)</vt:lpstr>
      <vt:lpstr>Barbiturates and Benzodiazepines</vt:lpstr>
      <vt:lpstr>Introduction</vt:lpstr>
      <vt:lpstr>Administration</vt:lpstr>
      <vt:lpstr>Distribution</vt:lpstr>
      <vt:lpstr>Neurophysiology</vt:lpstr>
      <vt:lpstr>Effects</vt:lpstr>
      <vt:lpstr>More effects</vt:lpstr>
      <vt:lpstr>Even more effects</vt:lpstr>
      <vt:lpstr>Tolerance</vt:lpstr>
      <vt:lpstr>Withdrawal</vt:lpstr>
      <vt:lpstr>Withdrawal</vt:lpstr>
      <vt:lpstr>Self-administration</vt:lpstr>
      <vt:lpstr>Bad stuff</vt:lpstr>
      <vt:lpstr>Treatment</vt:lpstr>
      <vt:lpstr>Benzodiazepine Therapy</vt:lpstr>
      <vt:lpstr>Benzodiazepines key points</vt:lpstr>
      <vt:lpstr>Hypnotic key points</vt:lpstr>
      <vt:lpstr>Side Effects of Benzodiazepines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ANTI-ANXIETY DRUGS</dc:title>
  <dc:creator>Lorraine Kelly</dc:creator>
  <cp:lastModifiedBy>lorenzo</cp:lastModifiedBy>
  <cp:revision>75</cp:revision>
  <cp:lastPrinted>2008-02-27T02:59:32Z</cp:lastPrinted>
  <dcterms:created xsi:type="dcterms:W3CDTF">1997-12-10T11:29:00Z</dcterms:created>
  <dcterms:modified xsi:type="dcterms:W3CDTF">2016-12-15T12:58:55Z</dcterms:modified>
</cp:coreProperties>
</file>