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0" r:id="rId28"/>
    <p:sldId id="285" r:id="rId29"/>
    <p:sldId id="286" r:id="rId30"/>
    <p:sldId id="287" r:id="rId31"/>
    <p:sldId id="288" r:id="rId32"/>
    <p:sldId id="258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8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560" y="-120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t>10/04/17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t>10/04/17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420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644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098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207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97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534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29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01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03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80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206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89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978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73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73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31" y="878422"/>
            <a:ext cx="4746738" cy="316476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31" y="878422"/>
            <a:ext cx="4746738" cy="316476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5631" y="878422"/>
            <a:ext cx="4746738" cy="316476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54" y="504054"/>
            <a:ext cx="7798535" cy="1133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2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t>10/04/17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35617" y="2932536"/>
            <a:ext cx="6908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/>
              <a:t>Lezioni</a:t>
            </a:r>
          </a:p>
          <a:p>
            <a:pPr algn="r"/>
            <a:r>
              <a:rPr lang="it-IT" b="1" i="1" dirty="0"/>
              <a:t>Memoria, emozioni, visssuti: il senso del sé per la professione docente </a:t>
            </a:r>
          </a:p>
          <a:p>
            <a:pPr algn="r"/>
            <a:r>
              <a:rPr lang="it-IT" b="1" i="1" dirty="0"/>
              <a:t>Esercitazioni “autobiografiche”</a:t>
            </a:r>
          </a:p>
          <a:p>
            <a:pPr algn="r"/>
            <a:endParaRPr lang="it-IT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7164139" y="4590468"/>
            <a:ext cx="1380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 smtClean="0">
                <a:latin typeface=""/>
              </a:rPr>
              <a:t>Vanna Boffo</a:t>
            </a:r>
            <a:endParaRPr lang="it-IT" sz="1600" b="1" dirty="0">
              <a:latin typeface="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3"/>
            <a:ext cx="9144001" cy="78399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04813" y="1118293"/>
            <a:ext cx="6767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800" dirty="0">
                <a:latin typeface="Comic Sans MS" panose="030F0702030302020204" pitchFamily="66" charset="0"/>
              </a:rPr>
              <a:t>La teoria di Paul MacLean</a:t>
            </a:r>
            <a:br>
              <a:rPr lang="it-IT" altLang="it-IT" sz="2800" dirty="0">
                <a:latin typeface="Comic Sans MS" panose="030F0702030302020204" pitchFamily="66" charset="0"/>
              </a:rPr>
            </a:b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952625"/>
            <a:ext cx="50958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28" y="1896319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1448349"/>
            <a:ext cx="676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Comic Sans MS" panose="030F0702030302020204" pitchFamily="66" charset="0"/>
              </a:rPr>
              <a:t>La teoria di MacLean</a:t>
            </a:r>
            <a:endParaRPr lang="it-IT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5" y="2086989"/>
            <a:ext cx="8425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 smtClean="0">
                <a:latin typeface="Comic Sans MS" panose="030F0702030302020204" pitchFamily="66" charset="0"/>
              </a:rPr>
              <a:t>Talamo</a:t>
            </a:r>
            <a:endParaRPr lang="it-IT" altLang="it-IT" sz="2800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latin typeface="Comic Sans MS" panose="030F0702030302020204" pitchFamily="66" charset="0"/>
              </a:rPr>
              <a:t>Ipotalamo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latin typeface="Comic Sans MS" panose="030F0702030302020204" pitchFamily="66" charset="0"/>
              </a:rPr>
              <a:t>Amigdala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latin typeface="Comic Sans MS" panose="030F0702030302020204" pitchFamily="66" charset="0"/>
              </a:rPr>
              <a:t>Ippocampo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96" y="2013596"/>
            <a:ext cx="5500687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05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829992"/>
            <a:ext cx="676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Le emozioni e i pensieri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65" b="16481"/>
          <a:stretch>
            <a:fillRect/>
          </a:stretch>
        </p:blipFill>
        <p:spPr bwMode="auto">
          <a:xfrm>
            <a:off x="500063" y="1280915"/>
            <a:ext cx="4814887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-1465" b="164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7288" y="1670926"/>
            <a:ext cx="369013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Strada </a:t>
            </a:r>
            <a:r>
              <a:rPr lang="it-IT" altLang="it-IT" sz="2000" b="1" dirty="0">
                <a:latin typeface="Comic Sans MS" panose="030F0702030302020204" pitchFamily="66" charset="0"/>
              </a:rPr>
              <a:t>alta  </a:t>
            </a: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Elaborazione precisa </a:t>
            </a:r>
            <a:r>
              <a:rPr lang="it-IT" altLang="it-IT" sz="2000" b="1" dirty="0">
                <a:latin typeface="Comic Sans MS" panose="030F0702030302020204" pitchFamily="66" charset="0"/>
              </a:rPr>
              <a:t>dello stimolo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Strada Bassa </a:t>
            </a: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Elaborazione imprecisa </a:t>
            </a:r>
            <a:r>
              <a:rPr lang="it-IT" altLang="it-IT" sz="2000" b="1" dirty="0">
                <a:latin typeface="Comic Sans MS" panose="030F0702030302020204" pitchFamily="66" charset="0"/>
              </a:rPr>
              <a:t>e veloce </a:t>
            </a:r>
            <a:r>
              <a:rPr lang="it-IT" altLang="it-IT" sz="2000" b="1" dirty="0" smtClean="0">
                <a:latin typeface="Comic Sans MS" panose="030F0702030302020204" pitchFamily="66" charset="0"/>
              </a:rPr>
              <a:t>dello stimolo</a:t>
            </a:r>
            <a:endParaRPr lang="it-IT" altLang="it-IT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6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-350064" y="4426092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313" y="1041400"/>
            <a:ext cx="7561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latin typeface="Comic Sans MS" panose="030F0702030302020204" pitchFamily="66" charset="0"/>
              </a:rPr>
              <a:t>Memoria, Ricordo e Emozioni</a:t>
            </a:r>
            <a:endParaRPr lang="it-IT" sz="2400" dirty="0"/>
          </a:p>
        </p:txBody>
      </p:sp>
      <p:sp>
        <p:nvSpPr>
          <p:cNvPr id="14" name="CasellaDiTesto 7"/>
          <p:cNvSpPr txBox="1"/>
          <p:nvPr/>
        </p:nvSpPr>
        <p:spPr>
          <a:xfrm>
            <a:off x="693313" y="2060673"/>
            <a:ext cx="8095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La memoria è mediata da due sistemi cerebrali diversi </a:t>
            </a:r>
          </a:p>
          <a:p>
            <a:pPr>
              <a:buClr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con due funzioni diverse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 smtClean="0">
                <a:latin typeface="Comic Sans MS" panose="030F0702030302020204" pitchFamily="66" charset="0"/>
              </a:rPr>
              <a:t>Abbiamo </a:t>
            </a:r>
            <a:r>
              <a:rPr lang="it-IT" altLang="it-IT" sz="2400" b="1" dirty="0">
                <a:latin typeface="Comic Sans MS" panose="030F0702030302020204" pitchFamily="66" charset="0"/>
              </a:rPr>
              <a:t>due sistemi di memoria</a:t>
            </a:r>
          </a:p>
          <a:p>
            <a:pPr indent="-339725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latin typeface="Comic Sans MS" panose="030F0702030302020204" pitchFamily="66" charset="0"/>
            </a:endParaRPr>
          </a:p>
          <a:p>
            <a:pPr indent="-339725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1) Ricordi coscienti, dichiarativi, espliciti</a:t>
            </a:r>
          </a:p>
          <a:p>
            <a:pPr indent="-339725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b="1" dirty="0">
              <a:latin typeface="Comic Sans MS" panose="030F0702030302020204" pitchFamily="66" charset="0"/>
            </a:endParaRPr>
          </a:p>
          <a:p>
            <a:pPr indent="-339725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2) Ricordi non coscienti, impliciti, non dichiarativi</a:t>
            </a:r>
          </a:p>
        </p:txBody>
      </p:sp>
    </p:spTree>
    <p:extLst>
      <p:ext uri="{BB962C8B-B14F-4D97-AF65-F5344CB8AC3E}">
        <p14:creationId xmlns:p14="http://schemas.microsoft.com/office/powerpoint/2010/main" val="62379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267004" y="4087440"/>
            <a:ext cx="8772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</a:rPr>
              <a:t>Memoria esplicita: Si sviluppa a partire dal secondo anno di età, è associata all'esoperienza soggettiva interna di stare ricordando qualcosa, comprende la memoria semantica e la memoria autobiografica , i processi di registrazione richiedono una attenzione conscia, coinvolge l'ippocampo, la memoria autobiografica coinvolge anche la corteccia prefrontale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1" y="1041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dirty="0">
                <a:latin typeface="Comic Sans MS" panose="030F0702030302020204" pitchFamily="66" charset="0"/>
              </a:rPr>
              <a:t>Memoria, Ricordo e Emozioni</a:t>
            </a:r>
            <a:endParaRPr lang="it-IT" sz="2400" dirty="0"/>
          </a:p>
        </p:txBody>
      </p:sp>
      <p:sp>
        <p:nvSpPr>
          <p:cNvPr id="14" name="CasellaDiTesto 7"/>
          <p:cNvSpPr txBox="1"/>
          <p:nvPr/>
        </p:nvSpPr>
        <p:spPr>
          <a:xfrm>
            <a:off x="330201" y="1680226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</a:rPr>
              <a:t>Memoria Implicita: Presente alla nascita, Non associata all'esperienza intersoggettiva interna di “star ricordando qualcosa”, Comprende diverse forme di memoria: comportamentale, emozionale, percettiva e somatosensoriale, è implicata nella creazione di modelli, i processi di registrazione non richiedono un'attenzione conscia, non coinvolge l'ipppocampo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4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1" y="1041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La comunicazione integrativa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1" y="1680226"/>
            <a:ext cx="84582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 smtClean="0">
                <a:latin typeface="Comic Sans MS" panose="030F0702030302020204" pitchFamily="66" charset="0"/>
              </a:rPr>
              <a:t>1) Entrare </a:t>
            </a:r>
            <a:r>
              <a:rPr lang="it-IT" altLang="it-IT" sz="2400" b="1" dirty="0">
                <a:latin typeface="Comic Sans MS" panose="030F0702030302020204" pitchFamily="66" charset="0"/>
              </a:rPr>
              <a:t>in sintonia con l'altro è una esperienza 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difficile e gratificante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2) La relazione significativa e duratura fra </a:t>
            </a:r>
            <a:r>
              <a:rPr lang="it-IT" altLang="it-IT" sz="2400" b="1" dirty="0" smtClean="0">
                <a:latin typeface="Comic Sans MS" panose="030F0702030302020204" pitchFamily="66" charset="0"/>
              </a:rPr>
              <a:t>docente e allievo nasce </a:t>
            </a:r>
            <a:r>
              <a:rPr lang="it-IT" altLang="it-IT" sz="2400" b="1" dirty="0">
                <a:latin typeface="Comic Sans MS" panose="030F0702030302020204" pitchFamily="66" charset="0"/>
              </a:rPr>
              <a:t>dalla comunicazione integrativa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3) La risonanza fra </a:t>
            </a:r>
            <a:r>
              <a:rPr lang="it-IT" altLang="it-IT" sz="2400" b="1" dirty="0" smtClean="0">
                <a:latin typeface="Comic Sans MS" panose="030F0702030302020204" pitchFamily="66" charset="0"/>
              </a:rPr>
              <a:t>docente e allievo conduce </a:t>
            </a:r>
            <a:r>
              <a:rPr lang="it-IT" altLang="it-IT" sz="2400" b="1" dirty="0">
                <a:latin typeface="Comic Sans MS" panose="030F0702030302020204" pitchFamily="66" charset="0"/>
              </a:rPr>
              <a:t>alla nascita di un senso di mentalizzazione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4) La risonanza emotiva induce la comunicazione integrativa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5) La comunicazione integrativa significa “sentirsi sentiti”</a:t>
            </a:r>
          </a:p>
          <a:p>
            <a:pPr indent="-336550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6) La condivisione di emozioni costituisce il fondamento delle </a:t>
            </a:r>
            <a:r>
              <a:rPr lang="it-IT" altLang="it-IT" sz="2400" b="1" dirty="0" smtClean="0">
                <a:latin typeface="Comic Sans MS" panose="030F0702030302020204" pitchFamily="66" charset="0"/>
              </a:rPr>
              <a:t>relazioni educative e interpersonali</a:t>
            </a:r>
            <a:endParaRPr lang="it-IT" alt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4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1" y="1041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La comunicazione integrativa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1" y="1680226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6550">
              <a:lnSpc>
                <a:spcPct val="15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latin typeface="Comic Sans MS" panose="030F0702030302020204" pitchFamily="66" charset="0"/>
              </a:rPr>
              <a:t> </a:t>
            </a:r>
          </a:p>
          <a:p>
            <a:pPr indent="-336550" algn="just">
              <a:lnSpc>
                <a:spcPct val="15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 smtClean="0">
                <a:latin typeface="Comic Sans MS" panose="030F0702030302020204" pitchFamily="66" charset="0"/>
              </a:rPr>
              <a:t>L'integrazione </a:t>
            </a:r>
            <a:r>
              <a:rPr lang="it-IT" altLang="it-IT" sz="2400" b="1" dirty="0">
                <a:latin typeface="Comic Sans MS" panose="030F0702030302020204" pitchFamily="66" charset="0"/>
              </a:rPr>
              <a:t>può essere definita come un processo attraverso il quale parti separate vengono collegate in un insieme funzionale. Nei sistemi umani coesistono due funzioni, l'integrazione e la differenziazione. Ciò crea un sistema che è più grande della somma delle parti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3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1" y="1041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La comunicazione integrativa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1" y="1522991"/>
            <a:ext cx="8458200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1) </a:t>
            </a:r>
            <a:r>
              <a:rPr lang="it-IT" altLang="it-IT" sz="2000" i="1" dirty="0">
                <a:latin typeface="Comic Sans MS" panose="030F0702030302020204" pitchFamily="66" charset="0"/>
              </a:rPr>
              <a:t>Consapevolezza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Prestare attenzione alle proprie sensazioni, alle risposte verbali e ai segnali non verbali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2) </a:t>
            </a:r>
            <a:r>
              <a:rPr lang="it-IT" altLang="it-IT" sz="2000" i="1" dirty="0">
                <a:latin typeface="Comic Sans MS" panose="030F0702030302020204" pitchFamily="66" charset="0"/>
              </a:rPr>
              <a:t>Sintonia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Permettere ai propri stati mentali di adeguarsi a quelli degli altri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3) </a:t>
            </a:r>
            <a:r>
              <a:rPr lang="it-IT" altLang="it-IT" sz="2000" i="1" dirty="0">
                <a:latin typeface="Comic Sans MS" panose="030F0702030302020204" pitchFamily="66" charset="0"/>
              </a:rPr>
              <a:t>Empatia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Aprire la mente a esperienze e ai punti di vista altrui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4) </a:t>
            </a:r>
            <a:r>
              <a:rPr lang="it-IT" altLang="it-IT" sz="2000" i="1" dirty="0">
                <a:latin typeface="Comic Sans MS" panose="030F0702030302020204" pitchFamily="66" charset="0"/>
              </a:rPr>
              <a:t>Espressione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Comunicare con rispetto le nostre risposte interne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5) </a:t>
            </a:r>
            <a:r>
              <a:rPr lang="it-IT" altLang="it-IT" sz="2000" i="1" dirty="0">
                <a:latin typeface="Comic Sans MS" panose="030F0702030302020204" pitchFamily="66" charset="0"/>
              </a:rPr>
              <a:t>Unione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Essere disponibili allo scambio comunicativio verbale e non verbale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6) </a:t>
            </a:r>
            <a:r>
              <a:rPr lang="it-IT" altLang="it-IT" sz="2000" i="1" dirty="0">
                <a:latin typeface="Comic Sans MS" panose="030F0702030302020204" pitchFamily="66" charset="0"/>
              </a:rPr>
              <a:t>Chiarificazione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Aiutare a dare un senso alle esperienze degli altri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7) </a:t>
            </a:r>
            <a:r>
              <a:rPr lang="it-IT" altLang="it-IT" sz="2000" i="1" dirty="0">
                <a:latin typeface="Comic Sans MS" panose="030F0702030302020204" pitchFamily="66" charset="0"/>
              </a:rPr>
              <a:t>Individualità</a:t>
            </a: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Rispettare l'individualità e la separatezza di ogni singola mente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4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1" y="1041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La comunicazione coerente e contingente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1" y="1522991"/>
            <a:ext cx="8458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endParaRPr lang="it-IT" altLang="it-IT" sz="2000" dirty="0" smtClean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400" dirty="0" smtClean="0">
                <a:latin typeface="Comic Sans MS" panose="030F0702030302020204" pitchFamily="66" charset="0"/>
              </a:rPr>
              <a:t>Cosa </a:t>
            </a:r>
            <a:r>
              <a:rPr lang="it-IT" altLang="it-IT" sz="2400" dirty="0">
                <a:latin typeface="Comic Sans MS" panose="030F0702030302020204" pitchFamily="66" charset="0"/>
              </a:rPr>
              <a:t>è una comunicazione coerente?</a:t>
            </a:r>
          </a:p>
          <a:p>
            <a:pPr algn="just">
              <a:buClrTx/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Una comunicazione è </a:t>
            </a:r>
            <a:r>
              <a:rPr lang="it-IT" altLang="it-IT" sz="2400" dirty="0" smtClean="0">
                <a:latin typeface="Comic Sans MS" panose="030F0702030302020204" pitchFamily="66" charset="0"/>
              </a:rPr>
              <a:t>coerente quando </a:t>
            </a:r>
            <a:r>
              <a:rPr lang="it-IT" altLang="it-IT" sz="2400" dirty="0">
                <a:latin typeface="Comic Sans MS" panose="030F0702030302020204" pitchFamily="66" charset="0"/>
              </a:rPr>
              <a:t>implica la sintonia delle relazioni e lo scambio co-costruito delle esperienze di vita e di apprendimento</a:t>
            </a:r>
          </a:p>
          <a:p>
            <a:pPr algn="just">
              <a:buClrTx/>
              <a:buFontTx/>
              <a:buNone/>
            </a:pPr>
            <a:endParaRPr lang="it-IT" altLang="it-IT" sz="2400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Conoscere il sé è un processo di costruzione congiunto fra il bambino e la madre, fra il bambino e i genitori, fra il bambino e gli </a:t>
            </a:r>
            <a:r>
              <a:rPr lang="it-IT" altLang="it-IT" sz="2400" dirty="0" smtClean="0">
                <a:latin typeface="Comic Sans MS" panose="030F0702030302020204" pitchFamily="66" charset="0"/>
              </a:rPr>
              <a:t>altri, fra il docente e l’allievo </a:t>
            </a:r>
            <a:endParaRPr lang="it-IT" altLang="it-IT" sz="2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1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La comunicazione collaborativa e La comunicazione fallace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Le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comunicazioni interpersonali integrative, coerenti e contingenti creano un senso di coerenza interna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comunica attraverso il processo dell'attenzione, della ricezione, dell'elaborazione e della risposta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collabora attraverso il processo di esplorazione, comprensione e </a:t>
            </a: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sintonia</a:t>
            </a:r>
          </a:p>
          <a:p>
            <a:pPr algn="just">
              <a:buClrTx/>
              <a:buFontTx/>
              <a:buNone/>
            </a:pPr>
            <a:endParaRPr lang="it-IT" altLang="it-IT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La comunicazione attraverso l'interrogazione</a:t>
            </a:r>
          </a:p>
          <a:p>
            <a:pPr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comunicazione attraverso il giudizio</a:t>
            </a:r>
          </a:p>
          <a:p>
            <a:pPr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comunicazione attraverso il dileggio</a:t>
            </a:r>
          </a:p>
          <a:p>
            <a:pPr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sono</a:t>
            </a: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Comunicazioni fallaci</a:t>
            </a: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4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01521" y="1815920"/>
            <a:ext cx="76826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Calendario </a:t>
            </a:r>
            <a:r>
              <a:rPr lang="it-IT" sz="2000" b="1" dirty="0" smtClean="0"/>
              <a:t>delle Lezioni</a:t>
            </a:r>
          </a:p>
          <a:p>
            <a:endParaRPr lang="it-IT" sz="2000" b="1" dirty="0" smtClean="0"/>
          </a:p>
          <a:p>
            <a:r>
              <a:rPr lang="it-IT" sz="1600" b="1" i="1" dirty="0" smtClean="0"/>
              <a:t>Dalla </a:t>
            </a:r>
            <a:r>
              <a:rPr lang="it-IT" sz="1600" b="1" i="1" dirty="0"/>
              <a:t>relazione interpersonale alla relazione educativa: costruire lo sguardo del </a:t>
            </a:r>
            <a:r>
              <a:rPr lang="it-IT" sz="1600" b="1" i="1" dirty="0" smtClean="0"/>
              <a:t>docente </a:t>
            </a:r>
            <a:r>
              <a:rPr lang="it-IT" sz="1600" b="1" i="1" dirty="0"/>
              <a:t>“Role playing” </a:t>
            </a:r>
            <a:r>
              <a:rPr lang="it-IT" sz="1600" b="1" i="1" dirty="0" smtClean="0"/>
              <a:t>pedagogici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Memoria</a:t>
            </a:r>
            <a:r>
              <a:rPr lang="it-IT" sz="1600" b="1" i="1" dirty="0"/>
              <a:t>, emozioni, visssuti: il senso del sé per la professione </a:t>
            </a:r>
            <a:r>
              <a:rPr lang="it-IT" sz="1600" b="1" i="1" dirty="0" smtClean="0"/>
              <a:t>docente </a:t>
            </a:r>
          </a:p>
          <a:p>
            <a:r>
              <a:rPr lang="it-IT" sz="1600" b="1" i="1" dirty="0" smtClean="0"/>
              <a:t>Esercitazioni </a:t>
            </a:r>
            <a:r>
              <a:rPr lang="it-IT" sz="1600" b="1" i="1" dirty="0"/>
              <a:t>“autobiografiche</a:t>
            </a:r>
            <a:r>
              <a:rPr lang="it-IT" sz="1600" b="1" i="1" dirty="0" smtClean="0"/>
              <a:t>”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La </a:t>
            </a:r>
            <a:r>
              <a:rPr lang="it-IT" sz="1600" b="1" i="1" dirty="0"/>
              <a:t>comunicazione formativa: un modello per la gestione della </a:t>
            </a:r>
            <a:r>
              <a:rPr lang="it-IT" sz="1600" b="1" i="1" dirty="0" smtClean="0"/>
              <a:t>classe</a:t>
            </a:r>
          </a:p>
          <a:p>
            <a:r>
              <a:rPr lang="it-IT" sz="1600" b="1" i="1" dirty="0" smtClean="0"/>
              <a:t>Esercitazioni </a:t>
            </a:r>
            <a:r>
              <a:rPr lang="it-IT" sz="1600" b="1" i="1" dirty="0"/>
              <a:t>“comunicative</a:t>
            </a:r>
            <a:r>
              <a:rPr lang="it-IT" sz="1600" b="1" i="1" dirty="0" smtClean="0"/>
              <a:t>”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La </a:t>
            </a:r>
            <a:r>
              <a:rPr lang="it-IT" sz="1600" b="1" i="1" dirty="0"/>
              <a:t>cura di sé, la cura dell’altro, la cura del mondo: </a:t>
            </a:r>
            <a:endParaRPr lang="it-IT" sz="1600" b="1" i="1" dirty="0" smtClean="0"/>
          </a:p>
          <a:p>
            <a:r>
              <a:rPr lang="it-IT" sz="1600" b="1" i="1" dirty="0" smtClean="0"/>
              <a:t>strumenti </a:t>
            </a:r>
            <a:r>
              <a:rPr lang="it-IT" sz="1600" b="1" i="1" dirty="0"/>
              <a:t>professionali per l’attenzione, l’ascolto, il dialogo, l’empatia</a:t>
            </a:r>
            <a:endParaRPr lang="it-IT" sz="1600" dirty="0"/>
          </a:p>
          <a:p>
            <a:endParaRPr lang="it-IT" sz="1600" dirty="0"/>
          </a:p>
          <a:p>
            <a:pPr algn="r"/>
            <a:endParaRPr lang="it-IT" sz="1600" dirty="0"/>
          </a:p>
          <a:p>
            <a:pPr algn="r"/>
            <a:endParaRPr lang="it-IT" sz="1600" b="1" i="1" dirty="0" smtClean="0"/>
          </a:p>
          <a:p>
            <a:pPr algn="r"/>
            <a:endParaRPr lang="it-IT" sz="1600" b="1" i="1" dirty="0"/>
          </a:p>
          <a:p>
            <a:pPr algn="r"/>
            <a:endParaRPr lang="it-IT" sz="1600" dirty="0"/>
          </a:p>
          <a:p>
            <a:pPr algn="r"/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1521" y="1128559"/>
            <a:ext cx="7642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7549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20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La comunicazione interpersonale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4963" algn="just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L'elaborazione delle informazioni e delle comunicazioni interpersonali dipende dalla costruzione delle relazioni intime e significative che hanno contraddistinto la vita del soggetto. Alla base delle relazioni interpersonali troviamo le relazioni di attaccamento</a:t>
            </a:r>
          </a:p>
          <a:p>
            <a:pPr indent="-334963" algn="just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  </a:t>
            </a: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4963" algn="just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latin typeface="Comic Sans MS" panose="030F0702030302020204" pitchFamily="66" charset="0"/>
            </a:endParaRPr>
          </a:p>
          <a:p>
            <a:pPr indent="-334963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   1) Attaccamento Sicuro (libero e autonomo)</a:t>
            </a:r>
          </a:p>
          <a:p>
            <a:pPr indent="-334963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   2) Attaccamento Distanziante</a:t>
            </a:r>
          </a:p>
          <a:p>
            <a:pPr indent="-334963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   3) Attaccamento Preoccupato o invischiato</a:t>
            </a:r>
          </a:p>
          <a:p>
            <a:pPr indent="-334963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   4) Attaccamento Non risolto/Disorganizzato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5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Attaccamento e stati della mente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335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4963" algn="just">
              <a:lnSpc>
                <a:spcPct val="15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latin typeface="Comic Sans MS" panose="030F0702030302020204" pitchFamily="66" charset="0"/>
              </a:rPr>
              <a:t>C'è un rapporto molto stretto fra emozioni, attaccamenti e memoria. L'attaccamento è plasmato principalmente dalle esperienze interpersonali e non da fattori di natura genetica. L'attaccamento può essere modificato da esperienze positive in età adolescenziale e adulta.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Attaccamento e stati della mente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472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Modalità superiori di elaborazione</a:t>
            </a:r>
          </a:p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Forme di elaborazione delle informazioni che coinvolgono i processi superiori, razionali, riflessivi della mente; </a:t>
            </a:r>
          </a:p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Tali forme superiori permettono attenzione, flessibilità di risposta, senso integrato di autoconsapevolezza. Le modalità superiori di elaborazione coinvolgono l'attività della corteccia prefrontale</a:t>
            </a:r>
          </a:p>
          <a:p>
            <a:pPr algn="just">
              <a:spcBef>
                <a:spcPts val="500"/>
              </a:spcBef>
            </a:pPr>
            <a:endParaRPr lang="it-IT" altLang="it-IT" dirty="0">
              <a:latin typeface="Comic Sans MS" panose="030F0702030302020204" pitchFamily="66" charset="0"/>
            </a:endParaRPr>
          </a:p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Modalità inferiori di elaborazione</a:t>
            </a:r>
          </a:p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Forme di elaborazione delle informazioni che comportano l'inibizione dei processi superiori della mente e generano stati caratterizzati da emozioni intense, reazioni impulsive, risposte rigide e ripetitive, mancanza di riflessione su di sé e di considerazione dei punti di vista altrui. </a:t>
            </a:r>
          </a:p>
          <a:p>
            <a:pPr algn="just">
              <a:spcBef>
                <a:spcPts val="500"/>
              </a:spcBef>
            </a:pPr>
            <a:r>
              <a:rPr lang="it-IT" altLang="it-IT" dirty="0">
                <a:latin typeface="Comic Sans MS" panose="030F0702030302020204" pitchFamily="66" charset="0"/>
              </a:rPr>
              <a:t>Negli stati in cui prevalgono le modalità inferiori di elaborazione l'attività della corteccia prefrontale è inibita</a:t>
            </a:r>
          </a:p>
          <a:p>
            <a:pPr indent="-334963" algn="just">
              <a:lnSpc>
                <a:spcPct val="150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b="1" dirty="0" smtClean="0">
                <a:latin typeface="Comic Sans MS" panose="030F0702030302020204" pitchFamily="66" charset="0"/>
              </a:rPr>
              <a:t> </a:t>
            </a: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27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Fasi e stati della mente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altLang="it-IT" sz="2000" b="1" dirty="0">
                <a:latin typeface="Comic Sans MS" panose="030F0702030302020204" pitchFamily="66" charset="0"/>
              </a:rPr>
              <a:t>Scatenamento</a:t>
            </a:r>
            <a:r>
              <a:rPr lang="it-IT" altLang="it-IT" sz="2000" dirty="0">
                <a:latin typeface="Comic Sans MS" panose="030F0702030302020204" pitchFamily="66" charset="0"/>
              </a:rPr>
              <a:t>: eventi esterni o interni evocano l'insorgenza di uno stato inferiore</a:t>
            </a:r>
          </a:p>
          <a:p>
            <a:pPr algn="just">
              <a:lnSpc>
                <a:spcPct val="100000"/>
              </a:lnSpc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altLang="it-IT" sz="2000" b="1" dirty="0">
                <a:latin typeface="Comic Sans MS" panose="030F0702030302020204" pitchFamily="66" charset="0"/>
              </a:rPr>
              <a:t>Transizione</a:t>
            </a:r>
            <a:r>
              <a:rPr lang="it-IT" altLang="it-IT" sz="2000" dirty="0">
                <a:latin typeface="Comic Sans MS" panose="030F0702030302020204" pitchFamily="66" charset="0"/>
              </a:rPr>
              <a:t>: il movimento da uno stato integrato superiore verso gli abissi di uno stato inferiore</a:t>
            </a:r>
          </a:p>
          <a:p>
            <a:pPr algn="just">
              <a:lnSpc>
                <a:spcPct val="100000"/>
              </a:lnSpc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altLang="it-IT" sz="2000" b="1" dirty="0">
                <a:latin typeface="Comic Sans MS" panose="030F0702030302020204" pitchFamily="66" charset="0"/>
              </a:rPr>
              <a:t>Immersione</a:t>
            </a:r>
            <a:r>
              <a:rPr lang="it-IT" altLang="it-IT" sz="2000" dirty="0">
                <a:latin typeface="Comic Sans MS" panose="030F0702030302020204" pitchFamily="66" charset="0"/>
              </a:rPr>
              <a:t>: I processi superiori che mediano riflessione, comunicazione contingente e capacità di percepire le menti sono sospesi</a:t>
            </a:r>
          </a:p>
          <a:p>
            <a:pPr algn="just">
              <a:lnSpc>
                <a:spcPct val="100000"/>
              </a:lnSpc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it-IT" altLang="it-IT" sz="2000" b="1" dirty="0">
                <a:latin typeface="Comic Sans MS" panose="030F0702030302020204" pitchFamily="66" charset="0"/>
              </a:rPr>
              <a:t>Ritorno</a:t>
            </a:r>
            <a:r>
              <a:rPr lang="it-IT" altLang="it-IT" sz="2000" dirty="0">
                <a:latin typeface="Comic Sans MS" panose="030F0702030302020204" pitchFamily="66" charset="0"/>
              </a:rPr>
              <a:t>: Fase di riattivazione delle modalità superiori di elaborazione delle informazioni; può essere associata a una particolare vulnerabilità ea un alto rischio di ritorno a uno stato inferiore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47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Fasi e stati della mente: senza sintonia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</a:rPr>
              <a:t>Interazioni guidate da modalità inferiori della mente e che si ripetono nel tempo, senza essere seguite da processi di riparazione, possono interferire con la costruzione dell'attaccamento</a:t>
            </a: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</a:rPr>
              <a:t>I bambini hanno assolta necessità di </a:t>
            </a:r>
            <a:r>
              <a:rPr lang="it-IT" altLang="it-IT" sz="2000" b="1" i="1" dirty="0">
                <a:latin typeface="Comic Sans MS" panose="030F0702030302020204" pitchFamily="66" charset="0"/>
              </a:rPr>
              <a:t>sintonizzazione affettiva </a:t>
            </a:r>
            <a:r>
              <a:rPr lang="it-IT" altLang="it-IT" sz="2000" b="1" dirty="0">
                <a:latin typeface="Comic Sans MS" panose="030F0702030302020204" pitchFamily="66" charset="0"/>
              </a:rPr>
              <a:t>che permette il raggiungimento dell'equilibrio necessario per creare una mente </a:t>
            </a:r>
            <a:r>
              <a:rPr lang="it-IT" altLang="it-IT" sz="2000" b="1" i="1" dirty="0">
                <a:latin typeface="Comic Sans MS" panose="030F0702030302020204" pitchFamily="66" charset="0"/>
              </a:rPr>
              <a:t>coerente</a:t>
            </a:r>
          </a:p>
          <a:p>
            <a:pPr algn="just">
              <a:buClrTx/>
              <a:buFontTx/>
              <a:buNone/>
            </a:pPr>
            <a:endParaRPr lang="it-IT" altLang="it-IT" sz="2000" b="1" i="1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</a:rPr>
              <a:t>La coerenza è lo stato della mente in cui il mondo interno è in grado di adattarsi al mondo esterno fatto di esperienze in continuo cambiamento. Tale coerenza corrisponde al senso di integrazione che deriva dal sentirsi in sintonia con se stessi e con gli altri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9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Rotture e riparazioni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Tipi di allontanamento emotivo e di rottura</a:t>
            </a:r>
          </a:p>
          <a:p>
            <a:pPr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  <a:cs typeface="Arial" panose="020B0604020202020204" pitchFamily="34" charset="0"/>
              </a:rPr>
              <a:t>Allontanamento emotivo oscillante</a:t>
            </a:r>
          </a:p>
          <a:p>
            <a:pPr>
              <a:buClrTx/>
              <a:buFontTx/>
              <a:buNone/>
            </a:pPr>
            <a:endParaRPr lang="it-IT" altLang="it-IT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  <a:cs typeface="Arial" panose="020B0604020202020204" pitchFamily="34" charset="0"/>
              </a:rPr>
              <a:t>Rottura Benigna</a:t>
            </a:r>
          </a:p>
          <a:p>
            <a:pPr>
              <a:buClrTx/>
              <a:buFontTx/>
              <a:buNone/>
            </a:pPr>
            <a:endParaRPr lang="it-IT" altLang="it-IT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  <a:cs typeface="Arial" panose="020B0604020202020204" pitchFamily="34" charset="0"/>
              </a:rPr>
              <a:t>Rottura legata alla definizione dei limiti</a:t>
            </a:r>
          </a:p>
          <a:p>
            <a:pPr>
              <a:buClrTx/>
              <a:buFontTx/>
              <a:buNone/>
            </a:pPr>
            <a:endParaRPr lang="it-IT" altLang="it-IT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000" dirty="0">
                <a:latin typeface="Comic Sans MS" panose="030F0702030302020204" pitchFamily="66" charset="0"/>
                <a:cs typeface="Arial" panose="020B0604020202020204" pitchFamily="34" charset="0"/>
              </a:rPr>
              <a:t>Rottura nociva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>
                <a:latin typeface="Comic Sans MS" panose="030F0702030302020204" pitchFamily="66" charset="0"/>
              </a:rPr>
              <a:t>La riparazione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14" name="CasellaDiTesto 7"/>
          <p:cNvSpPr txBox="1"/>
          <p:nvPr/>
        </p:nvSpPr>
        <p:spPr>
          <a:xfrm>
            <a:off x="330200" y="1882513"/>
            <a:ext cx="8458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endParaRPr lang="it-IT" altLang="it-IT" sz="2000" b="1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La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riparazione è una esperienza interattiva che inizia quando il genitore riesce a ripristinare  il proprio equilibrio</a:t>
            </a: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Come fare?</a:t>
            </a: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1. Analizzare l'interazione che ha causato il conflitto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2. Prenderne le distanze mentali e emotive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3. Respirare a fondo per staccarsi dall'interazione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4. Muoversi per distrarsi</a:t>
            </a: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5. Attendere di rientrare in sintonia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11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0200" y="1872395"/>
            <a:ext cx="8205563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400" b="1" dirty="0" smtClean="0">
              <a:latin typeface="Comic Sans MS" charset="0"/>
              <a:cs typeface="Lucida Sans Unicode" charset="0"/>
            </a:endParaRP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400" b="1" dirty="0">
              <a:latin typeface="Comic Sans MS" charset="0"/>
              <a:cs typeface="Lucida Sans Unicode" charset="0"/>
            </a:endParaRP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400" b="1" dirty="0" smtClean="0">
                <a:latin typeface="Comic Sans MS" charset="0"/>
                <a:cs typeface="Lucida Sans Unicode" charset="0"/>
              </a:rPr>
              <a:t>1. Capacità </a:t>
            </a:r>
            <a:r>
              <a:rPr lang="it-IT" sz="2400" b="1" dirty="0">
                <a:latin typeface="Comic Sans MS" charset="0"/>
                <a:cs typeface="Lucida Sans Unicode" charset="0"/>
              </a:rPr>
              <a:t>di percepire la mente (teoria della mente)</a:t>
            </a: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400" b="1" dirty="0">
              <a:latin typeface="Comic Sans MS" charset="0"/>
              <a:cs typeface="Lucida Sans Unicode" charset="0"/>
            </a:endParaRP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400" b="1" dirty="0">
                <a:latin typeface="Comic Sans MS" charset="0"/>
                <a:cs typeface="Lucida Sans Unicode" charset="0"/>
              </a:rPr>
              <a:t>2. Conoscenza di sé (memoria autobiografica)</a:t>
            </a: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400" b="1" dirty="0">
              <a:latin typeface="Comic Sans MS" charset="0"/>
              <a:cs typeface="Lucida Sans Unicode" charset="0"/>
            </a:endParaRPr>
          </a:p>
          <a:p>
            <a:pPr indent="-292270" algn="just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400" b="1" dirty="0">
                <a:latin typeface="Comic Sans MS" charset="0"/>
                <a:cs typeface="Lucida Sans Unicode" charset="0"/>
              </a:rPr>
              <a:t>3. Flessibilità di risposta (funzione esecutiva, capacità di pianificare, organizzare)</a:t>
            </a:r>
          </a:p>
          <a:p>
            <a:pPr indent="-292270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400" b="1" dirty="0">
              <a:latin typeface="Comic Sans MS" charset="0"/>
              <a:cs typeface="Lucida Sans Unicode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27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88" y="1670926"/>
            <a:ext cx="36901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200" y="1041400"/>
            <a:ext cx="835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Comic Sans MS" charset="0"/>
                <a:cs typeface="Lucida Sans Unicode" charset="0"/>
              </a:rPr>
              <a:t>Tre sono gli aspetti del nostro cervello che promuovono stati di crescita e sviluppo</a:t>
            </a:r>
            <a:endParaRPr lang="it-IT" sz="22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13" y="2461812"/>
            <a:ext cx="7993487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  <a:p>
            <a:pPr indent="-339725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b="1" dirty="0" smtClean="0">
              <a:latin typeface="Comic Sans MS" panose="030F0702030302020204" pitchFamily="66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22" y="5422170"/>
            <a:ext cx="1364473" cy="11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59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96492" y="0"/>
            <a:ext cx="7809397" cy="1288936"/>
          </a:xfrm>
        </p:spPr>
        <p:txBody>
          <a:bodyPr/>
          <a:lstStyle/>
          <a:p>
            <a:pPr>
              <a:lnSpc>
                <a:spcPct val="117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300">
                <a:latin typeface="Comic Sans MS" charset="0"/>
                <a:cs typeface="Lucida Sans Unicode" charset="0"/>
              </a:rPr>
              <a:t>Intenzionalità e consapevolezza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96023" y="234745"/>
            <a:ext cx="7809397" cy="5992469"/>
          </a:xfrm>
        </p:spPr>
        <p:txBody>
          <a:bodyPr tIns="0" anchor="ctr">
            <a:normAutofit fontScale="92500"/>
          </a:bodyPr>
          <a:lstStyle/>
          <a:p>
            <a:pPr indent="-292270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1800">
                <a:latin typeface="Times New Roman" charset="0"/>
                <a:cs typeface="Lucida Sans Unicode" charset="0"/>
              </a:rPr>
              <a:t> </a:t>
            </a:r>
          </a:p>
          <a:p>
            <a:pPr indent="-292270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300">
              <a:latin typeface="Comic Sans MS" charset="0"/>
              <a:cs typeface="Lucida Sans Unicode" charset="0"/>
            </a:endParaRPr>
          </a:p>
          <a:p>
            <a:pPr indent="-292270" algn="just"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300">
                <a:latin typeface="Comic Sans MS" charset="0"/>
                <a:cs typeface="Lucida Sans Unicode" charset="0"/>
              </a:rPr>
              <a:t>   </a:t>
            </a:r>
          </a:p>
          <a:p>
            <a:pPr indent="-292270" algn="just"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300">
              <a:latin typeface="Comic Sans MS" charset="0"/>
              <a:cs typeface="Lucida Sans Unicode" charset="0"/>
            </a:endParaRPr>
          </a:p>
          <a:p>
            <a:pPr indent="-292270" algn="just"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300">
                <a:latin typeface="Comic Sans MS" charset="0"/>
                <a:cs typeface="Lucida Sans Unicode" charset="0"/>
              </a:rPr>
              <a:t>  Quando riusciamo ad avere un atteggiamento aperto e rassicurante nei nostri confronti, abbiamo già fatto un primo passo importante nel processo che incoraggia gli studenti a conoscersi. Una simile disposizione intenzionale verso l'autoconsapevolezza porta a un approccio più attento e responsabile al ruolo docente.</a:t>
            </a:r>
          </a:p>
          <a:p>
            <a:pPr indent="-292270" algn="just"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 sz="2300">
              <a:latin typeface="Comic Sans MS" charset="0"/>
              <a:cs typeface="Lucida Sans Unicode" charset="0"/>
            </a:endParaRPr>
          </a:p>
          <a:p>
            <a:pPr indent="-292270" algn="just"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300">
                <a:latin typeface="Comic Sans MS" charset="0"/>
                <a:cs typeface="Lucida Sans Unicode" charset="0"/>
              </a:rPr>
              <a:t>  I docenti possono alimentare nei bambini la capacità di comprendere la vita interiore propria e altrui coinvolgendoli in interazioni che prevedono giochi basati sulla modalità del far finta di, la narrazione di storie, dialoghi sulle emozioni e sull'influenza che esercitano sui comportamenti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28" y="5638193"/>
            <a:ext cx="957167" cy="6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31461"/>
      </p:ext>
    </p:extLst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321" y="96491"/>
            <a:ext cx="5752506" cy="1288935"/>
          </a:xfrm>
        </p:spPr>
        <p:txBody>
          <a:bodyPr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500">
                <a:latin typeface="Comic Sans MS" charset="0"/>
                <a:cs typeface="Lucida Sans Unicode" charset="0"/>
              </a:rPr>
              <a:t>Capacità di Percepire la mente altrui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1323" y="1388306"/>
            <a:ext cx="7809397" cy="4725137"/>
          </a:xfrm>
        </p:spPr>
        <p:txBody>
          <a:bodyPr tIns="0" anchor="ctr"/>
          <a:lstStyle/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1800">
                <a:latin typeface="Times New Roman" charset="0"/>
                <a:cs typeface="Lucida Sans Unicode" charset="0"/>
              </a:rPr>
              <a:t> </a:t>
            </a: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28" y="5638193"/>
            <a:ext cx="957167" cy="6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63440" y="1309098"/>
            <a:ext cx="7822973" cy="491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39452" rIns="78903" bIns="39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endParaRPr lang="it-IT" sz="1800">
              <a:latin typeface="Comic Sans MS" charset="0"/>
              <a:ea typeface="Microsoft YaHei" charset="0"/>
              <a:cs typeface="Microsoft YaHei" charset="0"/>
            </a:endParaRP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r>
              <a:rPr lang="it-IT" sz="2300">
                <a:latin typeface="Comic Sans MS" charset="0"/>
                <a:ea typeface="Microsoft YaHei" charset="0"/>
                <a:cs typeface="Microsoft YaHei" charset="0"/>
              </a:rPr>
              <a:t>La capacità di percepire le esperienze di un'altra persona e di dare un significato alle rappresentazioni mentali di tali esperienze ci permette di offrire risposte che rispecchiano il nostro interesse e la nostra comprensione.</a:t>
            </a: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endParaRPr lang="it-IT" sz="2300">
              <a:latin typeface="Comic Sans MS" charset="0"/>
              <a:ea typeface="Microsoft YaHei" charset="0"/>
              <a:cs typeface="Microsoft YaHei" charset="0"/>
            </a:endParaRP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r>
              <a:rPr lang="it-IT" sz="2300">
                <a:latin typeface="Comic Sans MS" charset="0"/>
                <a:ea typeface="Microsoft YaHei" charset="0"/>
                <a:cs typeface="Microsoft YaHei" charset="0"/>
              </a:rPr>
              <a:t>La capacità di percepire le menti aiuta i bambini a comprendere i comportamenti delle persone e il mondo sociale in cui vivono.</a:t>
            </a: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endParaRPr lang="it-IT" sz="2300">
              <a:latin typeface="Comic Sans MS" charset="0"/>
              <a:ea typeface="Microsoft YaHei" charset="0"/>
              <a:cs typeface="Microsoft YaHei" charset="0"/>
            </a:endParaRP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r>
              <a:rPr lang="it-IT" sz="2300">
                <a:latin typeface="Comic Sans MS" charset="0"/>
                <a:ea typeface="Microsoft YaHei" charset="0"/>
                <a:cs typeface="Microsoft YaHei" charset="0"/>
              </a:rPr>
              <a:t>La capacità di percepire le menti permette al bambino di vedere la mente di un'altra persona.</a:t>
            </a:r>
          </a:p>
          <a:p>
            <a:pPr algn="just">
              <a:lnSpc>
                <a:spcPct val="93000"/>
              </a:lnSpc>
              <a:spcBef>
                <a:spcPts val="438"/>
              </a:spcBef>
              <a:buSzPct val="100000"/>
              <a:defRPr/>
            </a:pPr>
            <a:endParaRPr lang="it-IT" sz="2300">
              <a:latin typeface="Comic Sans MS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65645"/>
      </p:ext>
    </p:extLst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446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2" y="1305402"/>
            <a:ext cx="6552647" cy="106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6550" algn="ctr">
              <a:lnSpc>
                <a:spcPct val="117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La mente </a:t>
            </a:r>
            <a:r>
              <a:rPr lang="it-IT" altLang="it-IT" sz="2000" b="1" dirty="0" smtClean="0">
                <a:latin typeface="Comic Sans MS" panose="030F0702030302020204" pitchFamily="66" charset="0"/>
              </a:rPr>
              <a:t>relazionale e il cervello emotivo e sociale</a:t>
            </a:r>
            <a:endParaRPr lang="it-IT" altLang="it-IT" sz="2800" b="1" dirty="0">
              <a:latin typeface="Comic Sans MS" panose="030F0702030302020204" pitchFamily="66" charset="0"/>
            </a:endParaRPr>
          </a:p>
          <a:p>
            <a:endParaRPr lang="it-IT" altLang="it-IT" sz="2000" dirty="0">
              <a:latin typeface="Comic Sans MS" panose="030F0702030302020204" pitchFamily="66" charset="0"/>
            </a:endParaRPr>
          </a:p>
          <a:p>
            <a:r>
              <a:rPr lang="it-IT" altLang="it-IT" sz="2000" dirty="0" smtClean="0">
                <a:latin typeface="Comic Sans MS" panose="030F0702030302020204" pitchFamily="66" charset="0"/>
              </a:rPr>
              <a:t>Il </a:t>
            </a:r>
            <a:r>
              <a:rPr lang="it-IT" altLang="it-IT" sz="2000" dirty="0">
                <a:latin typeface="Comic Sans MS" panose="030F0702030302020204" pitchFamily="66" charset="0"/>
              </a:rPr>
              <a:t>Ricordo e la memoria: </a:t>
            </a:r>
            <a:r>
              <a:rPr lang="it-IT" altLang="it-IT" sz="2000" dirty="0" smtClean="0">
                <a:latin typeface="Comic Sans MS" panose="030F0702030302020204" pitchFamily="66" charset="0"/>
              </a:rPr>
              <a:t>l'esperienza </a:t>
            </a:r>
            <a:r>
              <a:rPr lang="it-IT" altLang="it-IT" sz="2000" dirty="0">
                <a:latin typeface="Comic Sans MS" panose="030F0702030302020204" pitchFamily="66" charset="0"/>
              </a:rPr>
              <a:t>siamo noi</a:t>
            </a:r>
            <a:endParaRPr lang="it-IT" sz="20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6736" y="2514394"/>
            <a:ext cx="78190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Proviamo a ricordare esperienze del passato: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>
                <a:latin typeface="Comic Sans MS" panose="030F0702030302020204" pitchFamily="66" charset="0"/>
              </a:rPr>
              <a:t>Quante volte queste esperienze, anche dimenticate, hanno esercitato su di noi un influsso disorganizzante </a:t>
            </a:r>
            <a:r>
              <a:rPr lang="it-IT" altLang="it-IT" sz="2000" b="1" dirty="0" smtClean="0">
                <a:latin typeface="Comic Sans MS" panose="030F0702030302020204" pitchFamily="66" charset="0"/>
              </a:rPr>
              <a:t>la </a:t>
            </a:r>
            <a:r>
              <a:rPr lang="it-IT" altLang="it-IT" sz="2000" b="1" dirty="0">
                <a:latin typeface="Comic Sans MS" panose="030F0702030302020204" pitchFamily="66" charset="0"/>
              </a:rPr>
              <a:t>vita </a:t>
            </a:r>
            <a:r>
              <a:rPr lang="it-IT" altLang="it-IT" sz="2000" b="1" dirty="0" smtClean="0">
                <a:latin typeface="Comic Sans MS" panose="030F0702030302020204" pitchFamily="66" charset="0"/>
              </a:rPr>
              <a:t>interiore oppure un influsso positivo e rasserenante</a:t>
            </a:r>
            <a:endParaRPr lang="it-IT" altLang="it-IT" sz="2000" b="1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All'origine </a:t>
            </a:r>
            <a:r>
              <a:rPr lang="it-IT" altLang="it-IT" sz="2000" b="1" dirty="0">
                <a:latin typeface="Comic Sans MS" panose="030F0702030302020204" pitchFamily="66" charset="0"/>
              </a:rPr>
              <a:t>di situazioni non risolte ci sono, spesso, esperienze molto intense che comportano sentimenti di impotenza, perdita, disperazione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b="1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Gli adulti/gli insegnanti sono </a:t>
            </a:r>
            <a:r>
              <a:rPr lang="it-IT" altLang="it-IT" sz="2000" b="1" dirty="0">
                <a:latin typeface="Comic Sans MS" panose="030F0702030302020204" pitchFamily="66" charset="0"/>
              </a:rPr>
              <a:t>vulnerabili e in momenti di stress </a:t>
            </a:r>
            <a:r>
              <a:rPr lang="it-IT" altLang="it-IT" sz="2000" b="1" dirty="0" smtClean="0">
                <a:latin typeface="Comic Sans MS" panose="030F0702030302020204" pitchFamily="66" charset="0"/>
              </a:rPr>
              <a:t>tendono </a:t>
            </a:r>
            <a:r>
              <a:rPr lang="it-IT" altLang="it-IT" sz="2000" b="1" dirty="0">
                <a:latin typeface="Comic Sans MS" panose="030F0702030302020204" pitchFamily="66" charset="0"/>
              </a:rPr>
              <a:t>a rispondere in base alle esperienze del passato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31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759" y="388841"/>
            <a:ext cx="5752506" cy="1288936"/>
          </a:xfrm>
        </p:spPr>
        <p:txBody>
          <a:bodyPr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500">
                <a:latin typeface="Comic Sans MS" charset="0"/>
                <a:cs typeface="Lucida Sans Unicode" charset="0"/>
              </a:rPr>
              <a:t>Conoscere le menti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1323" y="1388306"/>
            <a:ext cx="7809397" cy="4725137"/>
          </a:xfrm>
        </p:spPr>
        <p:txBody>
          <a:bodyPr tIns="0" anchor="ctr"/>
          <a:lstStyle/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1800">
                <a:latin typeface="Times New Roman" charset="0"/>
                <a:cs typeface="Lucida Sans Unicode" charset="0"/>
              </a:rPr>
              <a:t> </a:t>
            </a: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28" y="5638193"/>
            <a:ext cx="957167" cy="6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98739" y="1322059"/>
            <a:ext cx="7812112" cy="461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39452" rIns="78903" bIns="39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>
              <a:buSzPct val="100000"/>
              <a:defRPr/>
            </a:pPr>
            <a:endParaRPr lang="it-IT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ctr" eaLnBrk="1">
              <a:buSzPct val="100000"/>
              <a:defRPr/>
            </a:pPr>
            <a:endParaRPr lang="it-IT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buSzPct val="100000"/>
              <a:defRPr/>
            </a:pPr>
            <a:r>
              <a:rPr lang="it-IT" b="1" smtClean="0">
                <a:latin typeface="Comic Sans MS" charset="0"/>
                <a:ea typeface="Microsoft YaHei" charset="0"/>
                <a:cs typeface="Microsoft YaHei" charset="0"/>
              </a:rPr>
              <a:t>Comprensione e tolleranza</a:t>
            </a:r>
          </a:p>
          <a:p>
            <a:pPr algn="just" eaLnBrk="1">
              <a:buSzPct val="100000"/>
              <a:defRPr/>
            </a:pPr>
            <a:endParaRPr lang="it-IT" b="1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buSzPct val="100000"/>
              <a:defRPr/>
            </a:pPr>
            <a:r>
              <a:rPr lang="it-IT" b="1" smtClean="0">
                <a:latin typeface="Comic Sans MS" charset="0"/>
                <a:ea typeface="Microsoft YaHei" charset="0"/>
                <a:cs typeface="Microsoft YaHei" charset="0"/>
              </a:rPr>
              <a:t>Empatia</a:t>
            </a:r>
          </a:p>
          <a:p>
            <a:pPr algn="just" eaLnBrk="1">
              <a:buSzPct val="100000"/>
              <a:defRPr/>
            </a:pPr>
            <a:endParaRPr lang="it-IT" b="1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buSzPct val="100000"/>
              <a:defRPr/>
            </a:pPr>
            <a:r>
              <a:rPr lang="it-IT" b="1" smtClean="0">
                <a:latin typeface="Comic Sans MS" charset="0"/>
                <a:ea typeface="Microsoft YaHei" charset="0"/>
                <a:cs typeface="Microsoft YaHei" charset="0"/>
              </a:rPr>
              <a:t>Mentalizzzaione</a:t>
            </a:r>
          </a:p>
          <a:p>
            <a:pPr algn="just" eaLnBrk="1">
              <a:buSzPct val="100000"/>
              <a:defRPr/>
            </a:pPr>
            <a:endParaRPr lang="it-IT" b="1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buSzPct val="100000"/>
              <a:defRPr/>
            </a:pPr>
            <a:r>
              <a:rPr lang="it-IT" b="1" smtClean="0">
                <a:latin typeface="Comic Sans MS" charset="0"/>
                <a:ea typeface="Microsoft YaHei" charset="0"/>
                <a:cs typeface="Microsoft YaHei" charset="0"/>
              </a:rPr>
              <a:t>Insight</a:t>
            </a:r>
          </a:p>
          <a:p>
            <a:pPr algn="just" eaLnBrk="1">
              <a:buSzPct val="100000"/>
              <a:defRPr/>
            </a:pPr>
            <a:endParaRPr lang="it-IT" b="1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buSzPct val="100000"/>
              <a:defRPr/>
            </a:pPr>
            <a:r>
              <a:rPr lang="it-IT" b="1" smtClean="0">
                <a:latin typeface="Comic Sans MS" charset="0"/>
                <a:ea typeface="Microsoft YaHei" charset="0"/>
                <a:cs typeface="Microsoft YaHei" charset="0"/>
              </a:rPr>
              <a:t>Dialoghi riflessivi</a:t>
            </a:r>
          </a:p>
        </p:txBody>
      </p:sp>
    </p:spTree>
    <p:extLst>
      <p:ext uri="{BB962C8B-B14F-4D97-AF65-F5344CB8AC3E}">
        <p14:creationId xmlns:p14="http://schemas.microsoft.com/office/powerpoint/2010/main" val="1466749588"/>
      </p:ext>
    </p:extLst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759" y="388841"/>
            <a:ext cx="5752506" cy="1288936"/>
          </a:xfrm>
        </p:spPr>
        <p:txBody>
          <a:bodyPr/>
          <a:lstStyle/>
          <a:p>
            <a: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2500">
                <a:latin typeface="Comic Sans MS" charset="0"/>
                <a:cs typeface="Lucida Sans Unicode" charset="0"/>
              </a:rPr>
              <a:t>Caratteristiche degli stati della mente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31323" y="1388306"/>
            <a:ext cx="7809397" cy="4725137"/>
          </a:xfrm>
        </p:spPr>
        <p:txBody>
          <a:bodyPr tIns="0" anchor="ctr"/>
          <a:lstStyle/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r>
              <a:rPr lang="it-IT" sz="1800">
                <a:latin typeface="Times New Roman" charset="0"/>
                <a:cs typeface="Lucida Sans Unicode" charset="0"/>
              </a:rPr>
              <a:t> </a:t>
            </a: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  <a:p>
            <a:pPr indent="-293662">
              <a:lnSpc>
                <a:spcPct val="95000"/>
              </a:lnSpc>
              <a:spcAft>
                <a:spcPct val="0"/>
              </a:spcAft>
              <a:buNone/>
              <a:tabLst>
                <a:tab pos="30062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endParaRPr lang="it-IT">
              <a:latin typeface="Comic Sans MS" charset="0"/>
              <a:cs typeface="Lucida Sans Unicode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528" y="5638193"/>
            <a:ext cx="957167" cy="68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86520" y="1258693"/>
            <a:ext cx="8007618" cy="450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8903" tIns="39452" rIns="78903" bIns="39452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93000"/>
              </a:lnSpc>
              <a:buSzPct val="100000"/>
              <a:defRPr/>
            </a:pPr>
            <a:endParaRPr lang="it-IT" dirty="0" smtClean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r>
              <a:rPr lang="it-IT" dirty="0" smtClean="0">
                <a:latin typeface="Comic Sans MS" charset="0"/>
                <a:ea typeface="Microsoft YaHei" charset="0"/>
                <a:cs typeface="Microsoft YaHei" charset="0"/>
              </a:rPr>
              <a:t>Pensieri, Sentimenti, Sensazioni, Percezioni, Ricordi, </a:t>
            </a:r>
          </a:p>
          <a:p>
            <a:pPr algn="just" eaLnBrk="1">
              <a:lnSpc>
                <a:spcPct val="93000"/>
              </a:lnSpc>
              <a:buSzPct val="100000"/>
              <a:defRPr/>
            </a:pPr>
            <a:endParaRPr lang="it-IT" dirty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r>
              <a:rPr lang="it-IT" dirty="0" smtClean="0">
                <a:latin typeface="Comic Sans MS" charset="0"/>
                <a:ea typeface="Microsoft YaHei" charset="0"/>
                <a:cs typeface="Microsoft YaHei" charset="0"/>
              </a:rPr>
              <a:t>Atteggiamenti</a:t>
            </a:r>
            <a:endParaRPr lang="it-IT" dirty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endParaRPr lang="it-IT" dirty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r>
              <a:rPr lang="it-IT" dirty="0" smtClean="0">
                <a:latin typeface="Comic Sans MS" charset="0"/>
                <a:ea typeface="Microsoft YaHei" charset="0"/>
                <a:cs typeface="Microsoft YaHei" charset="0"/>
              </a:rPr>
              <a:t>Convinzioni, Atteggiamenti, Intenzioni</a:t>
            </a:r>
          </a:p>
          <a:p>
            <a:pPr algn="just" eaLnBrk="1">
              <a:lnSpc>
                <a:spcPct val="93000"/>
              </a:lnSpc>
              <a:buSzPct val="100000"/>
              <a:defRPr/>
            </a:pPr>
            <a:endParaRPr lang="it-IT" dirty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r>
              <a:rPr lang="it-IT" dirty="0" smtClean="0">
                <a:latin typeface="Comic Sans MS" charset="0"/>
                <a:ea typeface="Microsoft YaHei" charset="0"/>
                <a:cs typeface="Microsoft YaHei" charset="0"/>
              </a:rPr>
              <a:t>Dialoghi Riflessivi</a:t>
            </a:r>
          </a:p>
          <a:p>
            <a:pPr algn="just" eaLnBrk="1">
              <a:lnSpc>
                <a:spcPct val="93000"/>
              </a:lnSpc>
              <a:buSzPct val="100000"/>
              <a:defRPr/>
            </a:pPr>
            <a:endParaRPr lang="it-IT" dirty="0">
              <a:latin typeface="Comic Sans MS" charset="0"/>
              <a:ea typeface="Microsoft YaHei" charset="0"/>
              <a:cs typeface="Microsoft YaHei" charset="0"/>
            </a:endParaRPr>
          </a:p>
          <a:p>
            <a:pPr algn="just" eaLnBrk="1">
              <a:lnSpc>
                <a:spcPct val="93000"/>
              </a:lnSpc>
              <a:buSzPct val="100000"/>
              <a:defRPr/>
            </a:pPr>
            <a:r>
              <a:rPr lang="it-IT" dirty="0" smtClean="0">
                <a:latin typeface="Comic Sans MS" charset="0"/>
                <a:ea typeface="Microsoft YaHei" charset="0"/>
                <a:cs typeface="Microsoft YaHei" charset="0"/>
              </a:rPr>
              <a:t>Empatia</a:t>
            </a:r>
          </a:p>
          <a:p>
            <a:pPr algn="just" eaLnBrk="1">
              <a:lnSpc>
                <a:spcPct val="93000"/>
              </a:lnSpc>
              <a:buSzPct val="100000"/>
              <a:defRPr/>
            </a:pPr>
            <a:endParaRPr lang="it-IT" dirty="0" smtClean="0">
              <a:latin typeface="Comic Sans MS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02868"/>
      </p:ext>
    </p:extLst>
  </p:cSld>
  <p:clrMapOvr>
    <a:masterClrMapping/>
  </p:clrMapOvr>
  <p:transition xmlns:p14="http://schemas.microsoft.com/office/powerpoint/2010/main" spd="slow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r"/>
            <a:r>
              <a:rPr lang="it-IT" sz="2000" i="1" dirty="0" smtClean="0">
                <a:latin typeface="Comic Sans MS" panose="030F0702030302020204" pitchFamily="66" charset="0"/>
              </a:rPr>
              <a:t>   </a:t>
            </a:r>
            <a:r>
              <a:rPr lang="it-IT" sz="1600" i="1" dirty="0" smtClean="0">
                <a:latin typeface="Comic Sans MS" panose="030F0702030302020204" pitchFamily="66" charset="0"/>
              </a:rPr>
              <a:t>Comunicare la propria profondità emotiva </a:t>
            </a:r>
          </a:p>
          <a:p>
            <a:pPr algn="r"/>
            <a:r>
              <a:rPr lang="it-IT" sz="1600" i="1" dirty="0" smtClean="0">
                <a:latin typeface="Comic Sans MS" panose="030F0702030302020204" pitchFamily="66" charset="0"/>
              </a:rPr>
              <a:t>rappresenta la ricerca di se stessi</a:t>
            </a:r>
          </a:p>
          <a:p>
            <a:pPr algn="r"/>
            <a:r>
              <a:rPr lang="it-IT" sz="1600" i="1" dirty="0" smtClean="0">
                <a:latin typeface="Comic Sans MS" panose="030F0702030302020204" pitchFamily="66" charset="0"/>
              </a:rPr>
              <a:t>Tale ricerca non termina mai in noi, </a:t>
            </a:r>
          </a:p>
          <a:p>
            <a:pPr algn="r"/>
            <a:r>
              <a:rPr lang="it-IT" sz="1600" i="1" dirty="0" smtClean="0">
                <a:latin typeface="Comic Sans MS" panose="030F0702030302020204" pitchFamily="66" charset="0"/>
              </a:rPr>
              <a:t>ma si estende sempre verso un oltre,</a:t>
            </a:r>
          </a:p>
          <a:p>
            <a:pPr algn="r"/>
            <a:r>
              <a:rPr lang="it-IT" sz="1600" i="1" dirty="0" smtClean="0">
                <a:latin typeface="Comic Sans MS" panose="030F0702030302020204" pitchFamily="66" charset="0"/>
              </a:rPr>
              <a:t>Verso l’altro</a:t>
            </a:r>
            <a:endParaRPr lang="it-IT" sz="1600" i="1" dirty="0">
              <a:latin typeface="Comic Sans MS" panose="030F0702030302020204" pitchFamily="66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32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85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060633"/>
            <a:ext cx="5855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2800" b="1" i="1" dirty="0" smtClean="0"/>
          </a:p>
          <a:p>
            <a:r>
              <a:rPr lang="it-IT" altLang="it-IT" sz="2800" dirty="0">
                <a:latin typeface="Comic Sans MS" panose="030F0702030302020204" pitchFamily="66" charset="0"/>
              </a:rPr>
              <a:t>Le Emozioni: cosa sono?</a:t>
            </a:r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112670"/>
            <a:ext cx="7819027" cy="452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1. Stati mentali che si producono quando le risposte fisiche  </a:t>
            </a:r>
            <a:r>
              <a:rPr lang="it-IT" altLang="it-IT" sz="2000" dirty="0" smtClean="0">
                <a:latin typeface="Comic Sans MS" panose="030F0702030302020204" pitchFamily="66" charset="0"/>
              </a:rPr>
              <a:t>vengono </a:t>
            </a:r>
            <a:r>
              <a:rPr lang="it-IT" altLang="it-IT" sz="2000" dirty="0">
                <a:latin typeface="Comic Sans MS" panose="030F0702030302020204" pitchFamily="66" charset="0"/>
              </a:rPr>
              <a:t>“percepite”dal cervello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 2. Risposte fisiche evolutesi nella lotta per la sopravvivenza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 3. Modi di agire o di parlare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 4. Pensieri su certe situazioni in cui la gente viene a trovarsi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 5. Costrutti </a:t>
            </a:r>
            <a:r>
              <a:rPr lang="it-IT" altLang="it-IT" sz="2000" dirty="0" smtClean="0">
                <a:latin typeface="Comic Sans MS" panose="030F0702030302020204" pitchFamily="66" charset="0"/>
              </a:rPr>
              <a:t>sociali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 indent="-338138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Per  LeDoux le emozioni sono: </a:t>
            </a:r>
          </a:p>
          <a:p>
            <a:pPr indent="-338138" algn="ctr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latin typeface="Comic Sans MS" panose="030F0702030302020204" pitchFamily="66" charset="0"/>
              </a:rPr>
              <a:t>Funzioni Biologiche del Cervello</a:t>
            </a:r>
          </a:p>
          <a:p>
            <a:pPr indent="-338138">
              <a:lnSpc>
                <a:spcPct val="95000"/>
              </a:lnSpc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dirty="0">
              <a:latin typeface="Comic Sans MS" panose="030F0702030302020204" pitchFamily="66" charset="0"/>
            </a:endParaRPr>
          </a:p>
          <a:p>
            <a:pPr algn="just"/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4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2" y="1060633"/>
            <a:ext cx="750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altLang="it-IT" sz="2400" b="1" dirty="0">
                <a:latin typeface="Comic Sans MS" panose="030F0702030302020204" pitchFamily="66" charset="0"/>
              </a:rPr>
              <a:t>Emozione e cognizione</a:t>
            </a:r>
            <a:r>
              <a:rPr lang="it-IT" altLang="it-IT" sz="2400" b="1" dirty="0" smtClean="0">
                <a:latin typeface="Comic Sans MS" panose="030F0702030302020204" pitchFamily="66" charset="0"/>
              </a:rPr>
              <a:t>: due </a:t>
            </a:r>
            <a:r>
              <a:rPr lang="it-IT" altLang="it-IT" sz="2400" b="1" dirty="0">
                <a:latin typeface="Comic Sans MS" panose="030F0702030302020204" pitchFamily="66" charset="0"/>
              </a:rPr>
              <a:t>facce della stessa medaglia o due medaglie completamente diverse?</a:t>
            </a:r>
            <a:endParaRPr lang="it-IT" sz="2400" b="1" i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705113"/>
            <a:ext cx="3730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468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L’idea ha due versioni:</a:t>
            </a:r>
          </a:p>
          <a:p>
            <a:pPr>
              <a:spcBef>
                <a:spcPts val="500"/>
              </a:spcBef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1-I confini della cognizione si spostano per inglobare anche l’emozione</a:t>
            </a:r>
          </a:p>
          <a:p>
            <a:pPr>
              <a:spcBef>
                <a:spcPts val="500"/>
              </a:spcBef>
            </a:pPr>
            <a:endParaRPr lang="it-IT" altLang="it-IT" sz="2000" dirty="0">
              <a:latin typeface="Comic Sans MS" panose="030F0702030302020204" pitchFamily="66" charset="0"/>
            </a:endParaRPr>
          </a:p>
          <a:p>
            <a:pPr>
              <a:spcBef>
                <a:spcPts val="5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2-L’emozione viene riconcepita come pensiero e ragionamento</a:t>
            </a:r>
          </a:p>
          <a:p>
            <a:pPr>
              <a:spcBef>
                <a:spcPts val="600"/>
              </a:spcBef>
            </a:pPr>
            <a:r>
              <a:rPr lang="it-IT" altLang="it-IT" sz="2000" dirty="0">
                <a:latin typeface="Comic Sans MS" panose="030F0702030302020204" pitchFamily="66" charset="0"/>
              </a:rPr>
              <a:t>  </a:t>
            </a:r>
          </a:p>
          <a:p>
            <a:pPr>
              <a:spcBef>
                <a:spcPts val="600"/>
              </a:spcBef>
            </a:pPr>
            <a:r>
              <a:rPr lang="it-IT" altLang="it-IT" sz="2000" dirty="0" smtClean="0">
                <a:latin typeface="Comic Sans MS" panose="030F0702030302020204" pitchFamily="66" charset="0"/>
              </a:rPr>
              <a:t>Per </a:t>
            </a:r>
            <a:r>
              <a:rPr lang="it-IT" altLang="it-IT" sz="2000" dirty="0">
                <a:latin typeface="Comic Sans MS" panose="030F0702030302020204" pitchFamily="66" charset="0"/>
              </a:rPr>
              <a:t>LeDoux emozione e cognizione sono da considerare delle funzioni mentali  mediate da sistemi cerebrali distinti ma interagenti</a:t>
            </a:r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pPr algn="just"/>
            <a:r>
              <a:rPr lang="it-IT" sz="2400" b="1" dirty="0" smtClean="0"/>
              <a:t> 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73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060633"/>
            <a:ext cx="774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altLang="it-IT" sz="2400" dirty="0">
                <a:latin typeface="Comic Sans MS" panose="030F0702030302020204" pitchFamily="66" charset="0"/>
              </a:rPr>
              <a:t>Emozione e cognizione:due facce della stessa medaglia o due medaglie completamente diverse?</a:t>
            </a:r>
            <a:endParaRPr lang="it-IT" sz="2400" b="1" i="1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648253" y="2001944"/>
            <a:ext cx="7747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endParaRPr lang="it-IT" sz="2400" b="1" dirty="0" smtClean="0"/>
          </a:p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332488"/>
            <a:ext cx="7819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2400" b="1" dirty="0" smtClean="0"/>
          </a:p>
          <a:p>
            <a:pPr algn="just">
              <a:buClrTx/>
              <a:buFontTx/>
              <a:buNone/>
            </a:pPr>
            <a:r>
              <a:rPr lang="it-IT" altLang="it-IT" sz="2400" b="1" dirty="0" smtClean="0">
                <a:latin typeface="Comic Sans MS" panose="030F0702030302020204" pitchFamily="66" charset="0"/>
              </a:rPr>
              <a:t>Agli inizi del Novecento e fino agli anni Cinquanta si pensava che le </a:t>
            </a:r>
            <a:r>
              <a:rPr lang="it-IT" altLang="it-IT" sz="2400" b="1" dirty="0">
                <a:latin typeface="Comic Sans MS" panose="030F0702030302020204" pitchFamily="66" charset="0"/>
              </a:rPr>
              <a:t>funzioni mentali fossero distribuite in tutto il cervello</a:t>
            </a:r>
          </a:p>
          <a:p>
            <a:pPr algn="just">
              <a:buClrTx/>
              <a:buFontTx/>
              <a:buNone/>
            </a:pPr>
            <a:endParaRPr lang="it-IT" altLang="it-IT" sz="2400" b="1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400" b="1" dirty="0" smtClean="0">
                <a:latin typeface="Comic Sans MS" panose="030F0702030302020204" pitchFamily="66" charset="0"/>
              </a:rPr>
              <a:t>Intorno agli anni Cinquanta del Novecento si </a:t>
            </a:r>
            <a:r>
              <a:rPr lang="it-IT" altLang="it-IT" sz="2400" b="1" dirty="0">
                <a:latin typeface="Comic Sans MS" panose="030F0702030302020204" pitchFamily="66" charset="0"/>
              </a:rPr>
              <a:t>scoprì che le facoltà o funzioni sono veramente localizzate in parti diverse del cervello ma i processi mentali non sono funzioni di certe aree del cervello in senso stretto. Ogni area opera attraverso il sistema di cui fa parte</a:t>
            </a:r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pPr algn="just"/>
            <a:r>
              <a:rPr lang="it-IT" sz="2400" b="1" dirty="0" smtClean="0"/>
              <a:t> 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4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060633"/>
            <a:ext cx="7887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altLang="it-IT" sz="2400" b="1" dirty="0">
                <a:latin typeface="Comic Sans MS" panose="030F0702030302020204" pitchFamily="66" charset="0"/>
              </a:rPr>
              <a:t>Emozione e cognizione: due facce della stessa medaglia o due medaglie completamente diverse?</a:t>
            </a:r>
            <a:endParaRPr lang="it-IT" sz="2400" b="1" i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Le esperienze emotive, secondo Papez,  si producono quando la corteccia cingolata integra i segnali provenienti dalla corteccia sensoriale e dall’ipotalamo.</a:t>
            </a:r>
          </a:p>
          <a:p>
            <a:pPr algn="just">
              <a:buClrTx/>
              <a:buFontTx/>
              <a:buNone/>
            </a:pPr>
            <a:endParaRPr lang="it-IT" altLang="it-IT" sz="2400" b="1" dirty="0">
              <a:latin typeface="Comic Sans MS" panose="030F0702030302020204" pitchFamily="66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</a:rPr>
              <a:t>I segnali in uscita dalla corteccia cingolata verso l’ippocampo, e quindi l’ipotalamo, consentono a pensieri nati nella corteccia cerebrale di controllare le risposte emotive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7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890983"/>
            <a:ext cx="65381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2800" b="1" i="1" dirty="0" smtClean="0"/>
          </a:p>
          <a:p>
            <a:r>
              <a:rPr lang="it-IT" altLang="it-IT" sz="2400" dirty="0">
                <a:latin typeface="Comic Sans MS" panose="030F0702030302020204" pitchFamily="66" charset="0"/>
              </a:rPr>
              <a:t>Paul MacLean</a:t>
            </a:r>
            <a:br>
              <a:rPr lang="it-IT" altLang="it-IT" sz="2400" dirty="0">
                <a:latin typeface="Comic Sans MS" panose="030F0702030302020204" pitchFamily="66" charset="0"/>
              </a:rPr>
            </a:br>
            <a:r>
              <a:rPr lang="it-IT" altLang="it-IT" sz="2400" dirty="0">
                <a:latin typeface="Comic Sans MS" panose="030F0702030302020204" pitchFamily="66" charset="0"/>
              </a:rPr>
              <a:t>ampliamento della teoria di Papez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it-IT" altLang="it-IT" sz="2000" b="1" dirty="0" smtClean="0">
                <a:latin typeface="Comic Sans MS" panose="030F0702030302020204" pitchFamily="66" charset="0"/>
              </a:rPr>
              <a:t>Parte interna del Cervello: </a:t>
            </a:r>
            <a:r>
              <a:rPr lang="it-IT" altLang="it-IT" sz="2000" b="1" dirty="0">
                <a:latin typeface="Comic Sans MS" panose="030F0702030302020204" pitchFamily="66" charset="0"/>
              </a:rPr>
              <a:t>ordina il comportamento affettivo dell’animale in certi impulsi elementari come procurarsi e assimilare il cibo,fuggire ecc. (strutture legate alle aree più antiche della corteccia mediale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→rinencefalo)</a:t>
            </a: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Nel 1952 </a:t>
            </a:r>
            <a:r>
              <a:rPr lang="it-IT" altLang="it-IT" sz="20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Paul MacLean chiamò </a:t>
            </a: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il cervello viscerale “sistema limbico” e oltre alle aree del circuito di Papez aggiunse l’amigdala, il setto e la corteccia prefrontale</a:t>
            </a:r>
          </a:p>
          <a:p>
            <a:pPr algn="just">
              <a:buClrTx/>
              <a:buFontTx/>
              <a:buNone/>
            </a:pPr>
            <a:endParaRPr lang="it-IT" altLang="it-IT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>
              <a:buClrTx/>
              <a:buFontTx/>
              <a:buNone/>
            </a:pPr>
            <a:r>
              <a:rPr lang="it-IT" altLang="it-IT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NEOCORTECCIA: favorisce le funzioni dell’intelletto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8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6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0913" y="890983"/>
            <a:ext cx="66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Il cervello di MacLean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0913" y="1869870"/>
            <a:ext cx="78190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pPr algn="just">
              <a:buClrTx/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Gli stimoli </a:t>
            </a:r>
            <a:r>
              <a:rPr lang="it-IT" altLang="it-IT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del </a:t>
            </a:r>
            <a:r>
              <a:rPr lang="it-IT" altLang="it-IT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mondo esterno producono </a:t>
            </a:r>
            <a:r>
              <a:rPr lang="it-IT" altLang="it-IT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reazioni emotive, </a:t>
            </a:r>
            <a:r>
              <a:rPr lang="it-IT" altLang="it-IT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i cui messaggi </a:t>
            </a:r>
            <a:r>
              <a:rPr lang="it-IT" altLang="it-IT" sz="24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vanno al </a:t>
            </a:r>
            <a:r>
              <a:rPr lang="it-IT" altLang="it-IT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cervello dove vengono integrati con le percezioni che intanto provengono dal mondo esterno.</a:t>
            </a:r>
          </a:p>
          <a:p>
            <a:pPr algn="just">
              <a:buClrTx/>
              <a:buFontTx/>
              <a:buNone/>
            </a:pPr>
            <a:r>
              <a:rPr lang="it-IT" altLang="it-IT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Tale integrazione tra mondo esterno e mondo interno è considerata come il meccanismo che genera l’esperienza emotiva.</a:t>
            </a:r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9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71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1974</Words>
  <Application>Microsoft Macintosh PowerPoint</Application>
  <PresentationFormat>Presentazione su schermo (4:3)</PresentationFormat>
  <Paragraphs>473</Paragraphs>
  <Slides>32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Intenzionalità e consapevolezza</vt:lpstr>
      <vt:lpstr>Capacità di Percepire la mente altrui</vt:lpstr>
      <vt:lpstr>Conoscere le menti</vt:lpstr>
      <vt:lpstr>Caratteristiche degli stati della mente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Vanna Boffo</cp:lastModifiedBy>
  <cp:revision>57</cp:revision>
  <dcterms:created xsi:type="dcterms:W3CDTF">2012-12-06T09:21:12Z</dcterms:created>
  <dcterms:modified xsi:type="dcterms:W3CDTF">2017-04-10T07:03:44Z</dcterms:modified>
</cp:coreProperties>
</file>