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25"/>
  </p:notesMasterIdLst>
  <p:handoutMasterIdLst>
    <p:handoutMasterId r:id="rId26"/>
  </p:handoutMasterIdLst>
  <p:sldIdLst>
    <p:sldId id="258" r:id="rId3"/>
    <p:sldId id="259" r:id="rId4"/>
    <p:sldId id="262" r:id="rId5"/>
    <p:sldId id="263" r:id="rId6"/>
    <p:sldId id="264" r:id="rId7"/>
    <p:sldId id="265"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3702">
          <p15:clr>
            <a:srgbClr val="A4A3A4"/>
          </p15:clr>
        </p15:guide>
        <p15:guide id="2" pos="496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gier, Camille Marie" initials="BC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91" autoAdjust="0"/>
    <p:restoredTop sz="94954" autoAdjust="0"/>
  </p:normalViewPr>
  <p:slideViewPr>
    <p:cSldViewPr showGuides="1">
      <p:cViewPr>
        <p:scale>
          <a:sx n="90" d="100"/>
          <a:sy n="90" d="100"/>
        </p:scale>
        <p:origin x="-336" y="496"/>
      </p:cViewPr>
      <p:guideLst>
        <p:guide orient="horz" pos="3702"/>
        <p:guide pos="4967"/>
      </p:guideLst>
    </p:cSldViewPr>
  </p:slideViewPr>
  <p:outlineViewPr>
    <p:cViewPr>
      <p:scale>
        <a:sx n="33" d="100"/>
        <a:sy n="33" d="100"/>
      </p:scale>
      <p:origin x="0" y="9034"/>
    </p:cViewPr>
  </p:outlineViewPr>
  <p:notesTextViewPr>
    <p:cViewPr>
      <p:scale>
        <a:sx n="1" d="1"/>
        <a:sy n="1" d="1"/>
      </p:scale>
      <p:origin x="0" y="0"/>
    </p:cViewPr>
  </p:notesTextViewPr>
  <p:notesViewPr>
    <p:cSldViewPr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FFC83-C1C7-4552-9DF9-3FFC5D4D32E4}" type="datetimeFigureOut">
              <a:rPr lang="en-GB" smtClean="0"/>
              <a:t>21/03/18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D538E-9F28-4FC4-8B5A-3752470D9D07}" type="slidenum">
              <a:rPr lang="en-GB" smtClean="0"/>
              <a:t>‹#›</a:t>
            </a:fld>
            <a:endParaRPr lang="en-GB"/>
          </a:p>
        </p:txBody>
      </p:sp>
    </p:spTree>
    <p:extLst>
      <p:ext uri="{BB962C8B-B14F-4D97-AF65-F5344CB8AC3E}">
        <p14:creationId xmlns:p14="http://schemas.microsoft.com/office/powerpoint/2010/main" val="171211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749B2-99BF-4C5C-90A5-892F6B60191C}" type="datetimeFigureOut">
              <a:rPr lang="en-GB" smtClean="0"/>
              <a:t>21/03/18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25BE1-0FDC-4E5E-A141-6036D6B006EB}" type="slidenum">
              <a:rPr lang="en-GB" smtClean="0"/>
              <a:t>‹#›</a:t>
            </a:fld>
            <a:endParaRPr lang="en-GB"/>
          </a:p>
        </p:txBody>
      </p:sp>
    </p:spTree>
    <p:extLst>
      <p:ext uri="{BB962C8B-B14F-4D97-AF65-F5344CB8AC3E}">
        <p14:creationId xmlns:p14="http://schemas.microsoft.com/office/powerpoint/2010/main" val="91867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ea typeface="ＭＳ Ｐゴシック" pitchFamily="34" charset="-128"/>
              </a:rPr>
              <a:t>Serena: You’ll want to fill in your points from your email here.</a:t>
            </a:r>
          </a:p>
        </p:txBody>
      </p:sp>
      <p:sp>
        <p:nvSpPr>
          <p:cNvPr id="4" name="Slide Number Placeholder 3"/>
          <p:cNvSpPr>
            <a:spLocks noGrp="1"/>
          </p:cNvSpPr>
          <p:nvPr>
            <p:ph type="sldNum" sz="quarter" idx="10"/>
          </p:nvPr>
        </p:nvSpPr>
        <p:spPr/>
        <p:txBody>
          <a:bodyPr/>
          <a:lstStyle/>
          <a:p>
            <a:fld id="{1D725BE1-0FDC-4E5E-A141-6036D6B006EB}" type="slidenum">
              <a:rPr lang="en-GB" smtClean="0"/>
              <a:t>14</a:t>
            </a:fld>
            <a:endParaRPr lang="en-GB"/>
          </a:p>
        </p:txBody>
      </p:sp>
    </p:spTree>
    <p:extLst>
      <p:ext uri="{BB962C8B-B14F-4D97-AF65-F5344CB8AC3E}">
        <p14:creationId xmlns:p14="http://schemas.microsoft.com/office/powerpoint/2010/main" val="202023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itchFamily="34" charset="0"/>
                <a:ea typeface="ＭＳ Ｐゴシック" pitchFamily="34" charset="-128"/>
              </a:rPr>
              <a:t>What does this case tell us about preventive tools? </a:t>
            </a:r>
          </a:p>
          <a:p>
            <a:r>
              <a:rPr lang="en-GB" altLang="en-US" dirty="0" smtClean="0">
                <a:latin typeface="Arial" pitchFamily="34" charset="0"/>
                <a:ea typeface="ＭＳ Ｐゴシック" pitchFamily="34" charset="-128"/>
              </a:rPr>
              <a:t>1</a:t>
            </a:r>
            <a:r>
              <a:rPr lang="en-GB" altLang="en-US" baseline="30000" dirty="0" smtClean="0">
                <a:latin typeface="Arial" pitchFamily="34" charset="0"/>
                <a:ea typeface="ＭＳ Ｐゴシック" pitchFamily="34" charset="-128"/>
              </a:rPr>
              <a:t>st</a:t>
            </a:r>
            <a:r>
              <a:rPr lang="en-GB" altLang="en-US" dirty="0" smtClean="0">
                <a:latin typeface="Arial" pitchFamily="34" charset="0"/>
                <a:ea typeface="ＭＳ Ｐゴシック" pitchFamily="34" charset="-128"/>
              </a:rPr>
              <a:t> point: Much has been written about sanctions and their effects, particularly in Iraq. 9/11 and the creation of the Counter-terrorism committee of the SC allowed for the development of more sophisticated mechanisms for targeting financial flows. Libya showed the possibility of creating a detailed and targeted sanctions package.</a:t>
            </a:r>
          </a:p>
          <a:p>
            <a:endParaRPr lang="en-GB" altLang="en-US" dirty="0" smtClean="0">
              <a:latin typeface="Arial" pitchFamily="34" charset="0"/>
              <a:ea typeface="ＭＳ Ｐゴシック" pitchFamily="34" charset="-128"/>
            </a:endParaRPr>
          </a:p>
          <a:p>
            <a:r>
              <a:rPr lang="en-GB" altLang="en-US" dirty="0" smtClean="0">
                <a:latin typeface="Arial" pitchFamily="34" charset="0"/>
                <a:ea typeface="ＭＳ Ｐゴシック" pitchFamily="34" charset="-128"/>
              </a:rPr>
              <a:t>2</a:t>
            </a:r>
            <a:r>
              <a:rPr lang="en-GB" altLang="en-US" baseline="30000" dirty="0" smtClean="0">
                <a:latin typeface="Arial" pitchFamily="34" charset="0"/>
                <a:ea typeface="ＭＳ Ｐゴシック" pitchFamily="34" charset="-128"/>
              </a:rPr>
              <a:t>nd</a:t>
            </a:r>
            <a:r>
              <a:rPr lang="en-GB" altLang="en-US" dirty="0" smtClean="0">
                <a:latin typeface="Arial" pitchFamily="34" charset="0"/>
                <a:ea typeface="ＭＳ Ｐゴシック" pitchFamily="34" charset="-128"/>
              </a:rPr>
              <a:t> point: The first SC resolution, 1970, was primarily designed to try to prevent further violence by naming individuals and threatening prosecution. The possibility of indictment was then raised in 1973. </a:t>
            </a:r>
            <a:r>
              <a:rPr lang="en-GB" altLang="en-US" dirty="0" err="1" smtClean="0">
                <a:latin typeface="Arial" pitchFamily="34" charset="0"/>
                <a:ea typeface="ＭＳ Ｐゴシック" pitchFamily="34" charset="-128"/>
              </a:rPr>
              <a:t>Ocampo</a:t>
            </a:r>
            <a:r>
              <a:rPr lang="en-GB" altLang="en-US" dirty="0" smtClean="0">
                <a:latin typeface="Arial" pitchFamily="34" charset="0"/>
                <a:ea typeface="ＭＳ Ｐゴシック" pitchFamily="34" charset="-128"/>
              </a:rPr>
              <a:t> has now issued arrest warrants, but it is clear that their existence have made certain conflict resolution options impossible.</a:t>
            </a:r>
          </a:p>
          <a:p>
            <a:r>
              <a:rPr lang="en-GB" altLang="en-US" dirty="0" smtClean="0">
                <a:latin typeface="Arial" pitchFamily="34" charset="0"/>
                <a:ea typeface="ＭＳ Ｐゴシック" pitchFamily="34" charset="-128"/>
              </a:rPr>
              <a:t>3</a:t>
            </a:r>
            <a:r>
              <a:rPr lang="en-GB" altLang="en-US" baseline="30000" dirty="0" smtClean="0">
                <a:latin typeface="Arial" pitchFamily="34" charset="0"/>
                <a:ea typeface="ＭＳ Ｐゴシック" pitchFamily="34" charset="-128"/>
              </a:rPr>
              <a:t>rd</a:t>
            </a:r>
            <a:r>
              <a:rPr lang="en-GB" altLang="en-US" dirty="0" smtClean="0">
                <a:latin typeface="Arial" pitchFamily="34" charset="0"/>
                <a:ea typeface="ＭＳ Ｐゴシック" pitchFamily="34" charset="-128"/>
              </a:rPr>
              <a:t> point:  Libya demonstrates just how essential SC authorization has become, in the wake of Kosovo and Iraq. In the week running up to the passage of 1970, NATO made it clear it would not get involved unless there was a legal mandate from the Council. SC authorization was made possible by the calls from the Arab League for action. Without this, highly debatable whether China would have merely abstained. Once the mission was under way, it was quickly clear how difficult it was to wage a war purely for the protection of civilians – and not to bring about a particular political outcome. This was reflected in debates about targeting (e.g., infrastructure or also command and control?), but also in the degree to which Kaddafi was prevented from attacking certain areas of the country. By the time Tripoli was stormed, it was blatantly obvious that the rebels could not have succeeded without NATO backing for regime change.</a:t>
            </a:r>
          </a:p>
          <a:p>
            <a:endParaRPr lang="en-GB" dirty="0"/>
          </a:p>
        </p:txBody>
      </p:sp>
      <p:sp>
        <p:nvSpPr>
          <p:cNvPr id="4" name="Slide Number Placeholder 3"/>
          <p:cNvSpPr>
            <a:spLocks noGrp="1"/>
          </p:cNvSpPr>
          <p:nvPr>
            <p:ph type="sldNum" sz="quarter" idx="10"/>
          </p:nvPr>
        </p:nvSpPr>
        <p:spPr/>
        <p:txBody>
          <a:bodyPr/>
          <a:lstStyle/>
          <a:p>
            <a:fld id="{1D725BE1-0FDC-4E5E-A141-6036D6B006EB}" type="slidenum">
              <a:rPr lang="en-GB" smtClean="0"/>
              <a:t>15</a:t>
            </a:fld>
            <a:endParaRPr lang="en-GB"/>
          </a:p>
        </p:txBody>
      </p:sp>
    </p:spTree>
    <p:extLst>
      <p:ext uri="{BB962C8B-B14F-4D97-AF65-F5344CB8AC3E}">
        <p14:creationId xmlns:p14="http://schemas.microsoft.com/office/powerpoint/2010/main" val="371059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8"/>
          </a:xfrm>
        </p:spPr>
        <p:txBody>
          <a:bodyPr anchor="b"/>
          <a:lstStyle>
            <a:lvl1pPr>
              <a:lnSpc>
                <a:spcPts val="4200"/>
              </a:lnSpc>
              <a:spcBef>
                <a:spcPts val="0"/>
              </a:spcBef>
              <a:spcAft>
                <a:spcPts val="0"/>
              </a:spcAft>
              <a:defRPr/>
            </a:lvl1pPr>
          </a:lstStyle>
          <a:p>
            <a:endParaRPr lang="it-IT" dirty="0"/>
          </a:p>
        </p:txBody>
      </p:sp>
      <p:sp>
        <p:nvSpPr>
          <p:cNvPr id="3" name="Subtitle 2"/>
          <p:cNvSpPr>
            <a:spLocks noGrp="1"/>
          </p:cNvSpPr>
          <p:nvPr>
            <p:ph type="subTitle" idx="1"/>
          </p:nvPr>
        </p:nvSpPr>
        <p:spPr>
          <a:xfrm>
            <a:off x="1691680" y="4077072"/>
            <a:ext cx="7128792" cy="1752600"/>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21/03/18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dirty="0"/>
          </a:p>
        </p:txBody>
      </p:sp>
    </p:spTree>
    <p:extLst>
      <p:ext uri="{BB962C8B-B14F-4D97-AF65-F5344CB8AC3E}">
        <p14:creationId xmlns:p14="http://schemas.microsoft.com/office/powerpoint/2010/main" val="243614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7"/>
          </a:xfrm>
        </p:spPr>
        <p:txBody>
          <a:bodyPr anchor="b"/>
          <a:lstStyle>
            <a:lvl1pPr>
              <a:defRPr/>
            </a:lvl1pPr>
          </a:lstStyle>
          <a:p>
            <a:endParaRPr lang="it-IT" dirty="0"/>
          </a:p>
        </p:txBody>
      </p:sp>
      <p:sp>
        <p:nvSpPr>
          <p:cNvPr id="3" name="Subtitle 2"/>
          <p:cNvSpPr>
            <a:spLocks noGrp="1"/>
          </p:cNvSpPr>
          <p:nvPr>
            <p:ph type="subTitle" idx="1"/>
          </p:nvPr>
        </p:nvSpPr>
        <p:spPr>
          <a:xfrm>
            <a:off x="1691680" y="4077072"/>
            <a:ext cx="6400800" cy="1872208"/>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t>21/03/18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pPr>
                <a:defRPr/>
              </a:pPr>
              <a:t>‹#›</a:t>
            </a:fld>
            <a:endParaRPr lang="it-IT"/>
          </a:p>
        </p:txBody>
      </p:sp>
    </p:spTree>
    <p:extLst>
      <p:ext uri="{BB962C8B-B14F-4D97-AF65-F5344CB8AC3E}">
        <p14:creationId xmlns:p14="http://schemas.microsoft.com/office/powerpoint/2010/main" val="29606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21/03/18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2987824" y="260648"/>
            <a:ext cx="5688632"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401281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21/03/18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523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21/03/18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331765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21/03/18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351177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3168352" cy="936104"/>
          </a:xfrm>
        </p:spPr>
        <p:txBody>
          <a:bodyPr anchor="t"/>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1268760"/>
            <a:ext cx="5245422"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323528" y="2204864"/>
            <a:ext cx="3168352"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21/03/18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289604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6916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828800" y="1268760"/>
            <a:ext cx="5486400" cy="3530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828800" y="54452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21/03/18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3102153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theme" Target="../theme/theme2.xml"/><Relationship Id="rId8"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1680" y="1988840"/>
            <a:ext cx="71287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798C1-28A9-4707-8D4D-671C3615484B}" type="datetime1">
              <a:rPr lang="it-IT" smtClean="0"/>
              <a:t>21/03/18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984D80E6-4526-4118-B3EC-FF4E77BA3A56}" type="slidenum">
              <a:rPr lang="it-IT" smtClean="0"/>
              <a:pPr>
                <a:defRPr/>
              </a:pPr>
              <a:t>‹#›</a:t>
            </a:fld>
            <a:endParaRPr lang="it-IT" dirty="0"/>
          </a:p>
        </p:txBody>
      </p:sp>
      <p:sp>
        <p:nvSpPr>
          <p:cNvPr id="7" name="Subtitle 2"/>
          <p:cNvSpPr txBox="1">
            <a:spLocks/>
          </p:cNvSpPr>
          <p:nvPr userDrawn="1"/>
        </p:nvSpPr>
        <p:spPr>
          <a:xfrm>
            <a:off x="1691680" y="4077072"/>
            <a:ext cx="7128792"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hf hdr="0" ftr="0" dt="0"/>
  <p:txStyles>
    <p:titleStyle>
      <a:lvl1pPr algn="l" rtl="0" eaLnBrk="0" fontAlgn="base" hangingPunct="0">
        <a:lnSpc>
          <a:spcPts val="4200"/>
        </a:lnSpc>
        <a:spcBef>
          <a:spcPct val="0"/>
        </a:spcBef>
        <a:spcAft>
          <a:spcPct val="0"/>
        </a:spcAft>
        <a:defRPr sz="40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87824" y="260648"/>
            <a:ext cx="568863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161D43-88C8-4D5A-A5F9-0E40F70042A2}" type="datetime1">
              <a:rPr lang="it-IT" smtClean="0"/>
              <a:t>21/03/18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fld id="{77EC10D1-6866-4AC9-B4C1-8A91528F5304}" type="slidenum">
              <a:rPr lang="it-IT" smtClean="0"/>
              <a:pPr>
                <a:defRPr/>
              </a:pPr>
              <a:t>‹#›</a:t>
            </a:fld>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Lst>
  <p:hf hdr="0" ftr="0" dt="0"/>
  <p:txStyles>
    <p:title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556792"/>
            <a:ext cx="7128792" cy="1584176"/>
          </a:xfrm>
        </p:spPr>
        <p:txBody>
          <a:bodyPr/>
          <a:lstStyle/>
          <a:p>
            <a:r>
              <a:rPr lang="it-IT" sz="3800" dirty="0" smtClean="0"/>
              <a:t>LA RESPONSABILITA’ COLLETTIVA DI PROTEGGERE</a:t>
            </a:r>
            <a:endParaRPr lang="en-GB" sz="3800" dirty="0"/>
          </a:p>
        </p:txBody>
      </p:sp>
      <p:sp>
        <p:nvSpPr>
          <p:cNvPr id="3" name="Subtitle 2"/>
          <p:cNvSpPr>
            <a:spLocks noGrp="1"/>
          </p:cNvSpPr>
          <p:nvPr>
            <p:ph type="subTitle" idx="1"/>
          </p:nvPr>
        </p:nvSpPr>
        <p:spPr>
          <a:xfrm>
            <a:off x="1619672" y="3501008"/>
            <a:ext cx="6400800" cy="1872208"/>
          </a:xfrm>
        </p:spPr>
        <p:txBody>
          <a:bodyPr/>
          <a:lstStyle/>
          <a:p>
            <a:r>
              <a:rPr lang="it-IT" dirty="0" smtClean="0">
                <a:solidFill>
                  <a:schemeClr val="tx1">
                    <a:lumMod val="75000"/>
                    <a:lumOff val="25000"/>
                  </a:schemeClr>
                </a:solidFill>
              </a:rPr>
              <a:t>Prof.ssa Jennifer Welsh, Istituto Universitario Europeo</a:t>
            </a:r>
            <a:endParaRPr lang="en-GB" dirty="0">
              <a:solidFill>
                <a:schemeClr val="tx1">
                  <a:lumMod val="75000"/>
                  <a:lumOff val="25000"/>
                </a:schemeClr>
              </a:solidFill>
            </a:endParaRPr>
          </a:p>
          <a:p>
            <a:endParaRPr lang="en-GB" dirty="0"/>
          </a:p>
        </p:txBody>
      </p:sp>
      <p:sp>
        <p:nvSpPr>
          <p:cNvPr id="4" name="Slide Number Placeholder 3"/>
          <p:cNvSpPr>
            <a:spLocks noGrp="1"/>
          </p:cNvSpPr>
          <p:nvPr>
            <p:ph type="sldNum" sz="quarter" idx="12"/>
          </p:nvPr>
        </p:nvSpPr>
        <p:spPr/>
        <p:txBody>
          <a:bodyPr/>
          <a:lstStyle/>
          <a:p>
            <a:pPr>
              <a:defRPr/>
            </a:pPr>
            <a:fld id="{5BB16789-D242-4D40-AF71-1DA9CF44B5BB}" type="slidenum">
              <a:rPr lang="it-IT" smtClean="0"/>
              <a:pPr>
                <a:defRPr/>
              </a:pPr>
              <a:t>1</a:t>
            </a:fld>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45" y="324860"/>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9293"/>
            <a:ext cx="1389416" cy="132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418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smtClean="0"/>
              <a:t>Diffusione della R2P a una grande varietà di attori</a:t>
            </a:r>
          </a:p>
          <a:p>
            <a:r>
              <a:rPr lang="it-IT" dirty="0" smtClean="0"/>
              <a:t>Maggiore attenzione all’interno dei corpi intergovernativi delle Nazioni Unite</a:t>
            </a:r>
          </a:p>
          <a:p>
            <a:pPr marL="0" indent="0">
              <a:buNone/>
            </a:pPr>
            <a:r>
              <a:rPr lang="it-IT" b="1" dirty="0" smtClean="0"/>
              <a:t>MA</a:t>
            </a:r>
          </a:p>
          <a:p>
            <a:r>
              <a:rPr lang="it-IT" dirty="0" smtClean="0"/>
              <a:t>Associazione permanente con i mezzi militari</a:t>
            </a:r>
          </a:p>
          <a:p>
            <a:r>
              <a:rPr lang="it-IT" dirty="0" smtClean="0"/>
              <a:t>Rischio di interpretazione troppo ampia</a:t>
            </a:r>
          </a:p>
          <a:p>
            <a:endParaRPr lang="en-GB"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10</a:t>
            </a:fld>
            <a:endParaRPr lang="it-IT"/>
          </a:p>
        </p:txBody>
      </p:sp>
      <p:sp>
        <p:nvSpPr>
          <p:cNvPr id="4" name="Title 3"/>
          <p:cNvSpPr>
            <a:spLocks noGrp="1"/>
          </p:cNvSpPr>
          <p:nvPr>
            <p:ph type="title"/>
          </p:nvPr>
        </p:nvSpPr>
        <p:spPr/>
        <p:txBody>
          <a:bodyPr/>
          <a:lstStyle/>
          <a:p>
            <a:r>
              <a:rPr lang="it-IT" b="1" dirty="0" smtClean="0"/>
              <a:t>L’attuazione della R2P: Successi e sfide</a:t>
            </a:r>
            <a:endParaRPr lang="en-GB" b="1" dirty="0"/>
          </a:p>
        </p:txBody>
      </p:sp>
    </p:spTree>
    <p:extLst>
      <p:ext uri="{BB962C8B-B14F-4D97-AF65-F5344CB8AC3E}">
        <p14:creationId xmlns:p14="http://schemas.microsoft.com/office/powerpoint/2010/main" val="37538766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600" b="1" dirty="0" smtClean="0"/>
              <a:t>Elaborazione dei tre pilastri</a:t>
            </a:r>
          </a:p>
          <a:p>
            <a:pPr>
              <a:buFontTx/>
              <a:buChar char="-"/>
            </a:pPr>
            <a:r>
              <a:rPr lang="it-IT" sz="2600" dirty="0" smtClean="0"/>
              <a:t>Responsabilità dello Stato</a:t>
            </a:r>
          </a:p>
          <a:p>
            <a:pPr>
              <a:buFontTx/>
              <a:buChar char="-"/>
            </a:pPr>
            <a:r>
              <a:rPr lang="it-IT" sz="2600" dirty="0" smtClean="0"/>
              <a:t>Responsabilità internazionale a fornire assistenza</a:t>
            </a:r>
          </a:p>
          <a:p>
            <a:pPr>
              <a:buFontTx/>
              <a:buChar char="-"/>
            </a:pPr>
            <a:r>
              <a:rPr lang="it-IT" sz="2600" dirty="0" smtClean="0"/>
              <a:t>Ruolo correttivo della comunità internazionale in casi di «manifesto fallimento»</a:t>
            </a:r>
          </a:p>
          <a:p>
            <a:r>
              <a:rPr lang="it-IT" sz="2600" b="1" dirty="0" smtClean="0"/>
              <a:t>Influenza delle organizzazioni regionali</a:t>
            </a:r>
          </a:p>
          <a:p>
            <a:r>
              <a:rPr lang="it-IT" sz="2600" b="1" dirty="0" smtClean="0"/>
              <a:t>Enfasi </a:t>
            </a:r>
            <a:r>
              <a:rPr lang="it-IT" sz="2600" b="1" dirty="0" smtClean="0"/>
              <a:t>sulla prevenzione</a:t>
            </a:r>
          </a:p>
          <a:p>
            <a:pPr>
              <a:buFontTx/>
              <a:buChar char="-"/>
            </a:pPr>
            <a:r>
              <a:rPr lang="it-IT" sz="2600" dirty="0" smtClean="0"/>
              <a:t>Distinzione tra la prevenzione </a:t>
            </a:r>
            <a:r>
              <a:rPr lang="it-IT" sz="2600" i="1" dirty="0" smtClean="0"/>
              <a:t>sistemica </a:t>
            </a:r>
            <a:r>
              <a:rPr lang="it-IT" sz="2600" dirty="0" smtClean="0"/>
              <a:t>e quella </a:t>
            </a:r>
            <a:r>
              <a:rPr lang="it-IT" sz="2600" i="1" dirty="0" smtClean="0"/>
              <a:t>mirata</a:t>
            </a:r>
            <a:r>
              <a:rPr lang="it-IT" sz="2600" dirty="0" smtClean="0"/>
              <a:t> </a:t>
            </a:r>
          </a:p>
          <a:p>
            <a:pPr>
              <a:buFontTx/>
              <a:buChar char="-"/>
            </a:pPr>
            <a:r>
              <a:rPr lang="it-IT" sz="2600" dirty="0" smtClean="0"/>
              <a:t>Identificazione dei fattori di rischio</a:t>
            </a:r>
          </a:p>
          <a:p>
            <a:pPr>
              <a:buFontTx/>
              <a:buChar char="-"/>
            </a:pPr>
            <a:r>
              <a:rPr lang="it-IT" sz="2600" dirty="0" smtClean="0"/>
              <a:t>Comprensione delle condizioni per il successo</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11</a:t>
            </a:fld>
            <a:endParaRPr lang="it-IT"/>
          </a:p>
        </p:txBody>
      </p:sp>
      <p:sp>
        <p:nvSpPr>
          <p:cNvPr id="4" name="Title 3"/>
          <p:cNvSpPr>
            <a:spLocks noGrp="1"/>
          </p:cNvSpPr>
          <p:nvPr>
            <p:ph type="title"/>
          </p:nvPr>
        </p:nvSpPr>
        <p:spPr/>
        <p:txBody>
          <a:bodyPr/>
          <a:lstStyle/>
          <a:p>
            <a:r>
              <a:rPr lang="it-IT" b="1" dirty="0" smtClean="0"/>
              <a:t>L’attuazione della R2P: Strategia </a:t>
            </a:r>
            <a:endParaRPr lang="en-GB" b="1" dirty="0"/>
          </a:p>
        </p:txBody>
      </p:sp>
    </p:spTree>
    <p:extLst>
      <p:ext uri="{BB962C8B-B14F-4D97-AF65-F5344CB8AC3E}">
        <p14:creationId xmlns:p14="http://schemas.microsoft.com/office/powerpoint/2010/main" val="22948299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12</a:t>
            </a:fld>
            <a:endParaRPr lang="it-IT"/>
          </a:p>
        </p:txBody>
      </p:sp>
      <p:sp>
        <p:nvSpPr>
          <p:cNvPr id="4" name="Title 3"/>
          <p:cNvSpPr>
            <a:spLocks noGrp="1"/>
          </p:cNvSpPr>
          <p:nvPr>
            <p:ph type="title"/>
          </p:nvPr>
        </p:nvSpPr>
        <p:spPr/>
        <p:txBody>
          <a:bodyPr/>
          <a:lstStyle/>
          <a:p>
            <a:r>
              <a:rPr lang="it-IT" b="1" dirty="0" smtClean="0"/>
              <a:t>L’attuazione della R2P: </a:t>
            </a:r>
            <a:br>
              <a:rPr lang="it-IT" b="1" dirty="0" smtClean="0"/>
            </a:br>
            <a:r>
              <a:rPr lang="it-IT" b="1" dirty="0" smtClean="0"/>
              <a:t>il primato della prevenzione</a:t>
            </a:r>
            <a:endParaRPr lang="en-GB" b="1" dirty="0"/>
          </a:p>
        </p:txBody>
      </p:sp>
      <p:grpSp>
        <p:nvGrpSpPr>
          <p:cNvPr id="5" name="Group 5"/>
          <p:cNvGrpSpPr>
            <a:grpSpLocks/>
          </p:cNvGrpSpPr>
          <p:nvPr/>
        </p:nvGrpSpPr>
        <p:grpSpPr bwMode="auto">
          <a:xfrm rot="5400000">
            <a:off x="2700338" y="44450"/>
            <a:ext cx="3887787" cy="7345363"/>
            <a:chOff x="1429" y="610"/>
            <a:chExt cx="2858" cy="2858"/>
          </a:xfrm>
        </p:grpSpPr>
        <p:sp>
          <p:nvSpPr>
            <p:cNvPr id="6" name="AutoShape 4"/>
            <p:cNvSpPr>
              <a:spLocks noChangeAspect="1" noChangeArrowheads="1" noTextEdit="1"/>
            </p:cNvSpPr>
            <p:nvPr/>
          </p:nvSpPr>
          <p:spPr bwMode="auto">
            <a:xfrm>
              <a:off x="1429" y="610"/>
              <a:ext cx="2858"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_s25606"/>
            <p:cNvSpPr>
              <a:spLocks noChangeArrowheads="1"/>
            </p:cNvSpPr>
            <p:nvPr/>
          </p:nvSpPr>
          <p:spPr bwMode="auto">
            <a:xfrm flipV="1">
              <a:off x="2405" y="863"/>
              <a:ext cx="906" cy="7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191 h 21600"/>
                <a:gd name="T14" fmla="*/ 14400 w 21600"/>
                <a:gd name="T15" fmla="*/ 1440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FF0000"/>
            </a:solidFill>
            <a:ln w="4699">
              <a:solidFill>
                <a:schemeClr val="tx1"/>
              </a:solidFill>
              <a:miter lim="800000"/>
              <a:headEnd/>
              <a:tailEnd/>
            </a:ln>
          </p:spPr>
          <p:txBody>
            <a:bodyPr rot="10800000" wrap="none"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de-DE" altLang="en-US" sz="1400" b="1">
                <a:solidFill>
                  <a:schemeClr val="bg1"/>
                </a:solidFill>
              </a:endParaRPr>
            </a:p>
            <a:p>
              <a:pPr algn="ctr" eaLnBrk="1" hangingPunct="1"/>
              <a:endParaRPr lang="de-DE" altLang="en-US" sz="1400" b="1">
                <a:solidFill>
                  <a:schemeClr val="bg1"/>
                </a:solidFill>
              </a:endParaRPr>
            </a:p>
            <a:p>
              <a:pPr algn="ctr" eaLnBrk="1" hangingPunct="1"/>
              <a:endParaRPr lang="de-DE" altLang="en-US" sz="1200" b="1">
                <a:solidFill>
                  <a:schemeClr val="bg1"/>
                </a:solidFill>
              </a:endParaRPr>
            </a:p>
            <a:p>
              <a:pPr algn="ctr" eaLnBrk="1" hangingPunct="1"/>
              <a:endParaRPr lang="de-DE" altLang="en-US" sz="1200" b="1">
                <a:solidFill>
                  <a:schemeClr val="bg1"/>
                </a:solidFill>
              </a:endParaRPr>
            </a:p>
            <a:p>
              <a:pPr algn="ctr" eaLnBrk="1" hangingPunct="1"/>
              <a:endParaRPr lang="de-DE" altLang="en-US" sz="1200" b="1">
                <a:solidFill>
                  <a:schemeClr val="bg1"/>
                </a:solidFill>
              </a:endParaRPr>
            </a:p>
            <a:p>
              <a:pPr algn="ctr" eaLnBrk="1" hangingPunct="1"/>
              <a:endParaRPr lang="de-DE" altLang="en-US" sz="1200" b="1">
                <a:solidFill>
                  <a:schemeClr val="bg1"/>
                </a:solidFill>
              </a:endParaRPr>
            </a:p>
            <a:p>
              <a:pPr algn="ctr" eaLnBrk="1" hangingPunct="1"/>
              <a:endParaRPr lang="de-DE" altLang="en-US" sz="1400" b="1">
                <a:solidFill>
                  <a:schemeClr val="bg1"/>
                </a:solidFill>
              </a:endParaRPr>
            </a:p>
          </p:txBody>
        </p:sp>
        <p:sp>
          <p:nvSpPr>
            <p:cNvPr id="8" name="_s25607"/>
            <p:cNvSpPr>
              <a:spLocks noChangeArrowheads="1"/>
            </p:cNvSpPr>
            <p:nvPr/>
          </p:nvSpPr>
          <p:spPr bwMode="auto">
            <a:xfrm flipV="1">
              <a:off x="1953" y="1647"/>
              <a:ext cx="1810" cy="7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1 h 21600"/>
                <a:gd name="T14" fmla="*/ 17101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4699">
              <a:solidFill>
                <a:schemeClr val="tx1"/>
              </a:solidFill>
              <a:miter lim="800000"/>
              <a:headEnd/>
              <a:tailEnd/>
            </a:ln>
          </p:spPr>
          <p:txBody>
            <a:bodyPr rot="10800000" wrap="none" lIns="0" tIns="0" rIns="0" bIns="0" anchor="ctr"/>
            <a:lstStyle/>
            <a:p>
              <a:endParaRPr lang="en-GB"/>
            </a:p>
          </p:txBody>
        </p:sp>
        <p:sp>
          <p:nvSpPr>
            <p:cNvPr id="9" name="_s25608"/>
            <p:cNvSpPr>
              <a:spLocks noChangeArrowheads="1"/>
            </p:cNvSpPr>
            <p:nvPr/>
          </p:nvSpPr>
          <p:spPr bwMode="auto">
            <a:xfrm flipV="1">
              <a:off x="1500" y="2431"/>
              <a:ext cx="2716" cy="7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609 h 21600"/>
                <a:gd name="T14" fmla="*/ 17997 w 21600"/>
                <a:gd name="T15" fmla="*/ 17991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rgbClr val="FFFF00"/>
            </a:solidFill>
            <a:ln w="4699">
              <a:solidFill>
                <a:schemeClr val="tx1"/>
              </a:solidFill>
              <a:miter lim="800000"/>
              <a:headEnd/>
              <a:tailEnd/>
            </a:ln>
          </p:spPr>
          <p:txBody>
            <a:bodyPr rot="10800000" wrap="none" lIns="0" tIns="0" rIns="0" bIns="0" anchor="ctr"/>
            <a:lstStyle/>
            <a:p>
              <a:endParaRPr lang="en-GB"/>
            </a:p>
          </p:txBody>
        </p:sp>
      </p:grpSp>
      <p:sp>
        <p:nvSpPr>
          <p:cNvPr id="15" name="WordArt 13"/>
          <p:cNvSpPr>
            <a:spLocks noChangeArrowheads="1" noChangeShapeType="1" noTextEdit="1"/>
          </p:cNvSpPr>
          <p:nvPr/>
        </p:nvSpPr>
        <p:spPr bwMode="auto">
          <a:xfrm>
            <a:off x="1763688" y="3573463"/>
            <a:ext cx="1512168" cy="503609"/>
          </a:xfrm>
          <a:prstGeom prst="rect">
            <a:avLst/>
          </a:prstGeom>
        </p:spPr>
        <p:txBody>
          <a:bodyPr wrap="none" fromWordArt="1">
            <a:prstTxWarp prst="textPlain">
              <a:avLst>
                <a:gd name="adj" fmla="val 50000"/>
              </a:avLst>
            </a:prstTxWarp>
          </a:bodyPr>
          <a:lstStyle/>
          <a:p>
            <a:pPr algn="ctr"/>
            <a:r>
              <a:rPr lang="it-IT" sz="1200" kern="10" dirty="0" smtClean="0">
                <a:ln w="9525">
                  <a:solidFill>
                    <a:srgbClr val="000000"/>
                  </a:solidFill>
                  <a:round/>
                  <a:headEnd/>
                  <a:tailEnd/>
                </a:ln>
                <a:solidFill>
                  <a:srgbClr val="FFFFFF"/>
                </a:solidFill>
                <a:latin typeface="Arial Black"/>
              </a:rPr>
              <a:t>Fattori di rischio</a:t>
            </a:r>
            <a:endParaRPr lang="en-GB" sz="1200" kern="10" dirty="0">
              <a:ln w="9525">
                <a:solidFill>
                  <a:srgbClr val="000000"/>
                </a:solidFill>
                <a:round/>
                <a:headEnd/>
                <a:tailEnd/>
              </a:ln>
              <a:solidFill>
                <a:srgbClr val="FFFFFF"/>
              </a:solidFill>
              <a:latin typeface="Arial Black"/>
            </a:endParaRPr>
          </a:p>
        </p:txBody>
      </p:sp>
      <p:sp>
        <p:nvSpPr>
          <p:cNvPr id="17" name="WordArt 13"/>
          <p:cNvSpPr>
            <a:spLocks noChangeArrowheads="1" noChangeShapeType="1" noTextEdit="1"/>
          </p:cNvSpPr>
          <p:nvPr/>
        </p:nvSpPr>
        <p:spPr bwMode="auto">
          <a:xfrm>
            <a:off x="3779913" y="3675063"/>
            <a:ext cx="1871800" cy="219075"/>
          </a:xfrm>
          <a:prstGeom prst="rect">
            <a:avLst/>
          </a:prstGeom>
        </p:spPr>
        <p:txBody>
          <a:bodyPr wrap="none" fromWordArt="1">
            <a:prstTxWarp prst="textPlain">
              <a:avLst>
                <a:gd name="adj" fmla="val 50000"/>
              </a:avLst>
            </a:prstTxWarp>
          </a:bodyPr>
          <a:lstStyle/>
          <a:p>
            <a:pPr algn="ctr"/>
            <a:r>
              <a:rPr lang="it-IT" sz="1200" kern="10" dirty="0" smtClean="0">
                <a:ln w="9525">
                  <a:solidFill>
                    <a:srgbClr val="000000"/>
                  </a:solidFill>
                  <a:round/>
                  <a:headEnd/>
                  <a:tailEnd/>
                </a:ln>
                <a:solidFill>
                  <a:srgbClr val="FFFFFF"/>
                </a:solidFill>
                <a:latin typeface="Arial Black"/>
              </a:rPr>
              <a:t>Crisi e mobilitazione</a:t>
            </a:r>
            <a:endParaRPr lang="en-GB" sz="1200" kern="10" dirty="0">
              <a:ln w="9525">
                <a:solidFill>
                  <a:srgbClr val="000000"/>
                </a:solidFill>
                <a:round/>
                <a:headEnd/>
                <a:tailEnd/>
              </a:ln>
              <a:solidFill>
                <a:srgbClr val="FFFFFF"/>
              </a:solidFill>
              <a:latin typeface="Arial Black"/>
            </a:endParaRPr>
          </a:p>
        </p:txBody>
      </p:sp>
      <p:sp>
        <p:nvSpPr>
          <p:cNvPr id="19" name="Rectangle 18"/>
          <p:cNvSpPr/>
          <p:nvPr/>
        </p:nvSpPr>
        <p:spPr>
          <a:xfrm>
            <a:off x="5651714" y="3356993"/>
            <a:ext cx="1656590" cy="646331"/>
          </a:xfrm>
          <a:prstGeom prst="rect">
            <a:avLst/>
          </a:prstGeom>
        </p:spPr>
        <p:txBody>
          <a:bodyPr wrap="square">
            <a:spAutoFit/>
          </a:bodyPr>
          <a:lstStyle/>
          <a:p>
            <a:pPr algn="ctr"/>
            <a:r>
              <a:rPr lang="en-GB" kern="10" dirty="0" err="1" smtClean="0">
                <a:ln w="9525">
                  <a:solidFill>
                    <a:srgbClr val="000000"/>
                  </a:solidFill>
                  <a:round/>
                  <a:headEnd/>
                  <a:tailEnd/>
                </a:ln>
                <a:solidFill>
                  <a:srgbClr val="FFFFFF"/>
                </a:solidFill>
                <a:latin typeface="Arial Black"/>
              </a:rPr>
              <a:t>Emergenza</a:t>
            </a:r>
            <a:r>
              <a:rPr lang="en-GB" kern="10" dirty="0" smtClean="0">
                <a:ln w="9525">
                  <a:solidFill>
                    <a:srgbClr val="000000"/>
                  </a:solidFill>
                  <a:round/>
                  <a:headEnd/>
                  <a:tailEnd/>
                </a:ln>
                <a:solidFill>
                  <a:srgbClr val="FFFFFF"/>
                </a:solidFill>
                <a:latin typeface="Arial Black"/>
              </a:rPr>
              <a:t> </a:t>
            </a:r>
            <a:r>
              <a:rPr lang="en-GB" kern="10" dirty="0" err="1" smtClean="0">
                <a:ln w="9525">
                  <a:solidFill>
                    <a:srgbClr val="000000"/>
                  </a:solidFill>
                  <a:round/>
                  <a:headEnd/>
                  <a:tailEnd/>
                </a:ln>
                <a:solidFill>
                  <a:srgbClr val="FFFFFF"/>
                </a:solidFill>
                <a:latin typeface="Arial Black"/>
              </a:rPr>
              <a:t>imminente</a:t>
            </a:r>
            <a:endParaRPr lang="en-GB" kern="10" dirty="0">
              <a:ln w="9525">
                <a:solidFill>
                  <a:srgbClr val="000000"/>
                </a:solidFill>
                <a:round/>
                <a:headEnd/>
                <a:tailEnd/>
              </a:ln>
              <a:solidFill>
                <a:srgbClr val="FFFFFF"/>
              </a:solidFill>
              <a:latin typeface="Arial Black"/>
            </a:endParaRPr>
          </a:p>
        </p:txBody>
      </p:sp>
      <p:sp>
        <p:nvSpPr>
          <p:cNvPr id="20" name="Line 9"/>
          <p:cNvSpPr>
            <a:spLocks noGrp="1" noChangeShapeType="1"/>
          </p:cNvSpPr>
          <p:nvPr>
            <p:ph idx="1"/>
          </p:nvPr>
        </p:nvSpPr>
        <p:spPr bwMode="auto">
          <a:xfrm flipV="1">
            <a:off x="681093" y="6021288"/>
            <a:ext cx="7926275" cy="39364"/>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2" name="WordArt 16"/>
          <p:cNvSpPr>
            <a:spLocks noChangeArrowheads="1" noChangeShapeType="1" noTextEdit="1"/>
          </p:cNvSpPr>
          <p:nvPr/>
        </p:nvSpPr>
        <p:spPr bwMode="auto">
          <a:xfrm>
            <a:off x="3419475" y="5157788"/>
            <a:ext cx="576461" cy="171450"/>
          </a:xfrm>
          <a:prstGeom prst="rect">
            <a:avLst/>
          </a:prstGeom>
        </p:spPr>
        <p:txBody>
          <a:bodyPr wrap="none" fromWordArt="1">
            <a:prstTxWarp prst="textPlain">
              <a:avLst>
                <a:gd name="adj" fmla="val 50000"/>
              </a:avLst>
            </a:prstTxWarp>
          </a:bodyPr>
          <a:lstStyle/>
          <a:p>
            <a:pPr algn="ctr"/>
            <a:r>
              <a:rPr lang="en-GB" sz="1000" kern="10" dirty="0">
                <a:ln w="9525">
                  <a:solidFill>
                    <a:srgbClr val="000000"/>
                  </a:solidFill>
                  <a:round/>
                  <a:headEnd/>
                  <a:tailEnd/>
                </a:ln>
                <a:solidFill>
                  <a:srgbClr val="FFFFFF"/>
                </a:solidFill>
                <a:latin typeface="Arial Black"/>
              </a:rPr>
              <a:t>Shock</a:t>
            </a:r>
          </a:p>
        </p:txBody>
      </p:sp>
      <p:sp>
        <p:nvSpPr>
          <p:cNvPr id="23" name="WordArt 10"/>
          <p:cNvSpPr>
            <a:spLocks noChangeArrowheads="1" noChangeShapeType="1" noTextEdit="1"/>
          </p:cNvSpPr>
          <p:nvPr/>
        </p:nvSpPr>
        <p:spPr bwMode="auto">
          <a:xfrm>
            <a:off x="2123727" y="5589588"/>
            <a:ext cx="1295747" cy="219075"/>
          </a:xfrm>
          <a:prstGeom prst="rect">
            <a:avLst/>
          </a:prstGeom>
        </p:spPr>
        <p:txBody>
          <a:bodyPr wrap="none" fromWordArt="1">
            <a:prstTxWarp prst="textPlain">
              <a:avLst>
                <a:gd name="adj" fmla="val 50000"/>
              </a:avLst>
            </a:prstTxWarp>
          </a:bodyPr>
          <a:lstStyle/>
          <a:p>
            <a:pPr algn="ctr"/>
            <a:r>
              <a:rPr lang="en-GB" sz="1200" kern="10" dirty="0" err="1" smtClean="0">
                <a:ln w="9525">
                  <a:solidFill>
                    <a:srgbClr val="000000"/>
                  </a:solidFill>
                  <a:round/>
                  <a:headEnd/>
                  <a:tailEnd/>
                </a:ln>
                <a:solidFill>
                  <a:srgbClr val="FFFFFF"/>
                </a:solidFill>
                <a:latin typeface="Arial Black"/>
              </a:rPr>
              <a:t>Sistemico</a:t>
            </a:r>
            <a:endParaRPr lang="en-GB" sz="1200" kern="10" dirty="0">
              <a:ln w="9525">
                <a:solidFill>
                  <a:srgbClr val="000000"/>
                </a:solidFill>
                <a:round/>
                <a:headEnd/>
                <a:tailEnd/>
              </a:ln>
              <a:solidFill>
                <a:srgbClr val="FFFFFF"/>
              </a:solidFill>
              <a:latin typeface="Arial Black"/>
            </a:endParaRPr>
          </a:p>
        </p:txBody>
      </p:sp>
      <p:sp>
        <p:nvSpPr>
          <p:cNvPr id="24" name="WordArt 10"/>
          <p:cNvSpPr>
            <a:spLocks noChangeArrowheads="1" noChangeShapeType="1" noTextEdit="1"/>
          </p:cNvSpPr>
          <p:nvPr/>
        </p:nvSpPr>
        <p:spPr bwMode="auto">
          <a:xfrm>
            <a:off x="4325288" y="5533328"/>
            <a:ext cx="917272" cy="227392"/>
          </a:xfrm>
          <a:prstGeom prst="rect">
            <a:avLst/>
          </a:prstGeom>
        </p:spPr>
        <p:txBody>
          <a:bodyPr wrap="none" fromWordArt="1">
            <a:prstTxWarp prst="textPlain">
              <a:avLst>
                <a:gd name="adj" fmla="val 50000"/>
              </a:avLst>
            </a:prstTxWarp>
          </a:bodyPr>
          <a:lstStyle/>
          <a:p>
            <a:pPr algn="ctr"/>
            <a:r>
              <a:rPr lang="en-GB" sz="1200" kern="10" dirty="0" err="1" smtClean="0">
                <a:ln w="9525">
                  <a:solidFill>
                    <a:srgbClr val="000000"/>
                  </a:solidFill>
                  <a:round/>
                  <a:headEnd/>
                  <a:tailEnd/>
                </a:ln>
                <a:solidFill>
                  <a:srgbClr val="FFFFFF"/>
                </a:solidFill>
                <a:latin typeface="Arial Black"/>
              </a:rPr>
              <a:t>Mirato</a:t>
            </a:r>
            <a:endParaRPr lang="en-GB" sz="1200" kern="10" dirty="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28755447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13</a:t>
            </a:fld>
            <a:endParaRPr lang="it-IT"/>
          </a:p>
        </p:txBody>
      </p:sp>
      <p:sp>
        <p:nvSpPr>
          <p:cNvPr id="4" name="Title 3"/>
          <p:cNvSpPr>
            <a:spLocks noGrp="1"/>
          </p:cNvSpPr>
          <p:nvPr>
            <p:ph type="title"/>
          </p:nvPr>
        </p:nvSpPr>
        <p:spPr/>
        <p:txBody>
          <a:bodyPr/>
          <a:lstStyle/>
          <a:p>
            <a:r>
              <a:rPr lang="it-IT" b="1" dirty="0" smtClean="0"/>
              <a:t>L’attuazione della R2P: </a:t>
            </a:r>
            <a:br>
              <a:rPr lang="it-IT" b="1" dirty="0" smtClean="0"/>
            </a:br>
            <a:r>
              <a:rPr lang="it-IT" b="1" dirty="0" smtClean="0"/>
              <a:t>il primato della prevenzione</a:t>
            </a:r>
            <a:endParaRPr lang="en-GB" b="1" dirty="0"/>
          </a:p>
        </p:txBody>
      </p:sp>
      <p:sp>
        <p:nvSpPr>
          <p:cNvPr id="20" name="Line 9"/>
          <p:cNvSpPr>
            <a:spLocks noGrp="1" noChangeShapeType="1"/>
          </p:cNvSpPr>
          <p:nvPr>
            <p:ph idx="1"/>
          </p:nvPr>
        </p:nvSpPr>
        <p:spPr bwMode="auto">
          <a:xfrm flipV="1">
            <a:off x="681093" y="6021288"/>
            <a:ext cx="7926275" cy="39364"/>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 name="Oval 1"/>
          <p:cNvSpPr/>
          <p:nvPr/>
        </p:nvSpPr>
        <p:spPr>
          <a:xfrm>
            <a:off x="3445024" y="1484784"/>
            <a:ext cx="186840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n>
                  <a:solidFill>
                    <a:schemeClr val="bg1"/>
                  </a:solidFill>
                </a:ln>
                <a:solidFill>
                  <a:schemeClr val="accent3">
                    <a:lumMod val="50000"/>
                  </a:schemeClr>
                </a:solidFill>
              </a:rPr>
              <a:t>Situazione </a:t>
            </a:r>
            <a:endParaRPr lang="en-GB" dirty="0">
              <a:ln>
                <a:solidFill>
                  <a:schemeClr val="bg1"/>
                </a:solidFill>
              </a:ln>
              <a:solidFill>
                <a:schemeClr val="accent3">
                  <a:lumMod val="50000"/>
                </a:schemeClr>
              </a:solidFill>
            </a:endParaRPr>
          </a:p>
        </p:txBody>
      </p:sp>
      <p:sp>
        <p:nvSpPr>
          <p:cNvPr id="18" name="Oval 17"/>
          <p:cNvSpPr/>
          <p:nvPr/>
        </p:nvSpPr>
        <p:spPr>
          <a:xfrm>
            <a:off x="3191096" y="3201984"/>
            <a:ext cx="2376264" cy="1400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a:solidFill>
                    <a:schemeClr val="bg1"/>
                  </a:solidFill>
                </a:ln>
                <a:solidFill>
                  <a:schemeClr val="accent3">
                    <a:lumMod val="50000"/>
                  </a:schemeClr>
                </a:solidFill>
              </a:rPr>
              <a:t>Terzi: richiedono volontà politica e capacità</a:t>
            </a:r>
            <a:endParaRPr lang="en-GB" sz="1600" dirty="0">
              <a:ln>
                <a:solidFill>
                  <a:schemeClr val="bg1"/>
                </a:solidFill>
              </a:ln>
              <a:solidFill>
                <a:schemeClr val="accent3">
                  <a:lumMod val="50000"/>
                </a:schemeClr>
              </a:solidFill>
            </a:endParaRPr>
          </a:p>
        </p:txBody>
      </p:sp>
      <p:sp>
        <p:nvSpPr>
          <p:cNvPr id="21" name="Oval 20"/>
          <p:cNvSpPr/>
          <p:nvPr/>
        </p:nvSpPr>
        <p:spPr>
          <a:xfrm>
            <a:off x="1259632" y="4525104"/>
            <a:ext cx="19314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n>
                  <a:solidFill>
                    <a:schemeClr val="bg1"/>
                  </a:solidFill>
                </a:ln>
                <a:solidFill>
                  <a:schemeClr val="accent3">
                    <a:lumMod val="50000"/>
                  </a:schemeClr>
                </a:solidFill>
              </a:rPr>
              <a:t>Colpevoli</a:t>
            </a:r>
            <a:endParaRPr lang="en-GB" dirty="0">
              <a:ln>
                <a:solidFill>
                  <a:schemeClr val="bg1"/>
                </a:solidFill>
              </a:ln>
              <a:solidFill>
                <a:schemeClr val="accent3">
                  <a:lumMod val="50000"/>
                </a:schemeClr>
              </a:solidFill>
            </a:endParaRPr>
          </a:p>
        </p:txBody>
      </p:sp>
      <p:sp>
        <p:nvSpPr>
          <p:cNvPr id="25" name="Oval 24"/>
          <p:cNvSpPr/>
          <p:nvPr/>
        </p:nvSpPr>
        <p:spPr>
          <a:xfrm>
            <a:off x="5567360" y="4525104"/>
            <a:ext cx="19314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n>
                  <a:solidFill>
                    <a:schemeClr val="bg1"/>
                  </a:solidFill>
                </a:ln>
                <a:solidFill>
                  <a:schemeClr val="accent3">
                    <a:lumMod val="50000"/>
                  </a:schemeClr>
                </a:solidFill>
              </a:rPr>
              <a:t>Vittime</a:t>
            </a:r>
            <a:endParaRPr lang="en-GB" dirty="0">
              <a:ln>
                <a:solidFill>
                  <a:schemeClr val="bg1"/>
                </a:solidFill>
              </a:ln>
              <a:solidFill>
                <a:schemeClr val="accent3">
                  <a:lumMod val="50000"/>
                </a:schemeClr>
              </a:solidFill>
            </a:endParaRPr>
          </a:p>
        </p:txBody>
      </p:sp>
      <p:sp>
        <p:nvSpPr>
          <p:cNvPr id="10" name="Isosceles Triangle 9"/>
          <p:cNvSpPr/>
          <p:nvPr/>
        </p:nvSpPr>
        <p:spPr>
          <a:xfrm>
            <a:off x="2498582" y="2323108"/>
            <a:ext cx="3761292" cy="278829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2208958">
            <a:off x="3074336" y="4481390"/>
            <a:ext cx="332798" cy="285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rot="19336975">
            <a:off x="5182030" y="4482113"/>
            <a:ext cx="332798" cy="285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6200000">
            <a:off x="4238102" y="2754543"/>
            <a:ext cx="282257" cy="346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1289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14</a:t>
            </a:fld>
            <a:endParaRPr lang="it-IT"/>
          </a:p>
        </p:txBody>
      </p:sp>
      <p:sp>
        <p:nvSpPr>
          <p:cNvPr id="4" name="Title 3"/>
          <p:cNvSpPr>
            <a:spLocks noGrp="1"/>
          </p:cNvSpPr>
          <p:nvPr>
            <p:ph type="title"/>
          </p:nvPr>
        </p:nvSpPr>
        <p:spPr/>
        <p:txBody>
          <a:bodyPr/>
          <a:lstStyle/>
          <a:p>
            <a:r>
              <a:rPr lang="it-IT" b="1" dirty="0" smtClean="0"/>
              <a:t>L’attuazione della R2P: </a:t>
            </a:r>
            <a:br>
              <a:rPr lang="it-IT" b="1" dirty="0" smtClean="0"/>
            </a:br>
            <a:r>
              <a:rPr lang="it-IT" b="1" dirty="0" smtClean="0"/>
              <a:t>il primato della prevenzione</a:t>
            </a:r>
            <a:endParaRPr lang="en-GB" b="1" dirty="0"/>
          </a:p>
        </p:txBody>
      </p:sp>
      <p:graphicFrame>
        <p:nvGraphicFramePr>
          <p:cNvPr id="13" name="Group 105"/>
          <p:cNvGraphicFramePr>
            <a:graphicFrameLocks noGrp="1"/>
          </p:cNvGraphicFramePr>
          <p:nvPr>
            <p:extLst>
              <p:ext uri="{D42A27DB-BD31-4B8C-83A1-F6EECF244321}">
                <p14:modId xmlns:p14="http://schemas.microsoft.com/office/powerpoint/2010/main" val="3100016278"/>
              </p:ext>
            </p:extLst>
          </p:nvPr>
        </p:nvGraphicFramePr>
        <p:xfrm>
          <a:off x="755650" y="1628775"/>
          <a:ext cx="7680325" cy="4152538"/>
        </p:xfrm>
        <a:graphic>
          <a:graphicData uri="http://schemas.openxmlformats.org/drawingml/2006/table">
            <a:tbl>
              <a:tblPr/>
              <a:tblGrid>
                <a:gridCol w="1662113"/>
                <a:gridCol w="2082800"/>
                <a:gridCol w="935037"/>
                <a:gridCol w="1008063"/>
                <a:gridCol w="1992312"/>
              </a:tblGrid>
              <a:tr h="62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yriad Pro"/>
                          <a:ea typeface="Myriad Pro"/>
                          <a:cs typeface="Myriad Pro"/>
                        </a:rPr>
                        <a:t>Colpevoli</a:t>
                      </a:r>
                      <a:r>
                        <a:rPr kumimoji="0" lang="de-DE" sz="1600" b="1" i="0" u="none" strike="noStrike" cap="none" normalizeH="0" baseline="0" dirty="0" smtClean="0">
                          <a:ln>
                            <a:noFill/>
                          </a:ln>
                          <a:solidFill>
                            <a:schemeClr val="tx1"/>
                          </a:solidFill>
                          <a:effectLst/>
                          <a:latin typeface="Myriad Pro"/>
                          <a:ea typeface="Myriad Pro"/>
                          <a:cs typeface="Myriad Pro"/>
                        </a:rPr>
                        <a:t> (</a:t>
                      </a:r>
                      <a:r>
                        <a:rPr kumimoji="0" lang="de-DE" sz="1600" b="1" i="0" u="none" strike="noStrike" cap="none" normalizeH="0" baseline="0" dirty="0" err="1" smtClean="0">
                          <a:ln>
                            <a:noFill/>
                          </a:ln>
                          <a:solidFill>
                            <a:schemeClr val="tx1"/>
                          </a:solidFill>
                          <a:effectLst/>
                          <a:latin typeface="Myriad Pro"/>
                          <a:ea typeface="Myriad Pro"/>
                          <a:cs typeface="Myriad Pro"/>
                        </a:rPr>
                        <a:t>incentivi</a:t>
                      </a:r>
                      <a:r>
                        <a:rPr kumimoji="0" lang="de-DE" sz="1600" b="1" i="0" u="none" strike="noStrike" cap="none" normalizeH="0" baseline="0" dirty="0" smtClean="0">
                          <a:ln>
                            <a:noFill/>
                          </a:ln>
                          <a:solidFill>
                            <a:schemeClr val="tx1"/>
                          </a:solidFill>
                          <a:effectLst/>
                          <a:latin typeface="Myriad Pro"/>
                          <a:ea typeface="Myriad Pro"/>
                          <a:cs typeface="Myriad Pro"/>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yriad Pro"/>
                          <a:ea typeface="Myriad Pro"/>
                          <a:cs typeface="Myriad Pro"/>
                        </a:rPr>
                        <a:t>Vittime</a:t>
                      </a:r>
                      <a:r>
                        <a:rPr kumimoji="0" lang="de-DE" sz="1600" b="1" i="0" u="none" strike="noStrike" cap="none" normalizeH="0" baseline="0" dirty="0" smtClean="0">
                          <a:ln>
                            <a:noFill/>
                          </a:ln>
                          <a:solidFill>
                            <a:schemeClr val="tx1"/>
                          </a:solidFill>
                          <a:effectLst/>
                          <a:latin typeface="Myriad Pro"/>
                          <a:ea typeface="Myriad Pro"/>
                          <a:cs typeface="Myriad Pro"/>
                        </a:rPr>
                        <a:t> (</a:t>
                      </a:r>
                      <a:r>
                        <a:rPr kumimoji="0" lang="de-DE" sz="1600" b="1" i="0" u="none" strike="noStrike" cap="none" normalizeH="0" baseline="0" dirty="0" err="1" smtClean="0">
                          <a:ln>
                            <a:noFill/>
                          </a:ln>
                          <a:solidFill>
                            <a:schemeClr val="tx1"/>
                          </a:solidFill>
                          <a:effectLst/>
                          <a:latin typeface="Myriad Pro"/>
                          <a:ea typeface="Myriad Pro"/>
                          <a:cs typeface="Myriad Pro"/>
                        </a:rPr>
                        <a:t>vulnerabilità</a:t>
                      </a:r>
                      <a:r>
                        <a:rPr kumimoji="0" lang="de-DE" sz="1600" b="1" i="0" u="none" strike="noStrike" cap="none" normalizeH="0" baseline="0" dirty="0" smtClean="0">
                          <a:ln>
                            <a:noFill/>
                          </a:ln>
                          <a:solidFill>
                            <a:schemeClr val="tx1"/>
                          </a:solidFill>
                          <a:effectLst/>
                          <a:latin typeface="Myriad Pro"/>
                          <a:ea typeface="Myriad Pro"/>
                          <a:cs typeface="Myriad Pro"/>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yriad Pro"/>
                          <a:ea typeface="Myriad Pro"/>
                          <a:cs typeface="Myriad Pro"/>
                        </a:rPr>
                        <a:t>Situazione</a:t>
                      </a:r>
                      <a:endParaRPr kumimoji="0" lang="de-DE" sz="1600" b="1" i="0" u="none" strike="noStrike" cap="none" normalizeH="0" baseline="0" dirty="0" smtClean="0">
                        <a:ln>
                          <a:noFill/>
                        </a:ln>
                        <a:solidFill>
                          <a:schemeClr val="tx1"/>
                        </a:solidFill>
                        <a:effectLst/>
                        <a:latin typeface="Myriad Pro"/>
                        <a:ea typeface="Myriad Pro"/>
                        <a:cs typeface="Myriad Pro"/>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Myriad Pro"/>
                          <a:ea typeface="Myriad Pro"/>
                          <a:cs typeface="Myriad Pro"/>
                        </a:rPr>
                        <a:t> (</a:t>
                      </a:r>
                      <a:r>
                        <a:rPr kumimoji="0" lang="de-DE" sz="1600" b="1" i="0" u="none" strike="noStrike" cap="none" normalizeH="0" baseline="0" dirty="0" err="1" smtClean="0">
                          <a:ln>
                            <a:noFill/>
                          </a:ln>
                          <a:solidFill>
                            <a:schemeClr val="tx1"/>
                          </a:solidFill>
                          <a:effectLst/>
                          <a:latin typeface="Myriad Pro"/>
                          <a:ea typeface="Myriad Pro"/>
                          <a:cs typeface="Myriad Pro"/>
                        </a:rPr>
                        <a:t>tolleranza</a:t>
                      </a:r>
                      <a:r>
                        <a:rPr kumimoji="0" lang="de-DE" sz="1600" b="1" i="0" u="none" strike="noStrike" cap="none" normalizeH="0" baseline="0" dirty="0" smtClean="0">
                          <a:ln>
                            <a:noFill/>
                          </a:ln>
                          <a:solidFill>
                            <a:schemeClr val="tx1"/>
                          </a:solidFill>
                          <a:effectLst/>
                          <a:latin typeface="Myriad Pro"/>
                          <a:ea typeface="Myriad Pro"/>
                          <a:cs typeface="Myriad Pro"/>
                        </a:rPr>
                        <a: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6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Myriad Pro"/>
                        <a:ea typeface="Myriad Pro"/>
                        <a:cs typeface="Myriad Pro"/>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yriad Pro"/>
                          <a:ea typeface="Myriad Pro"/>
                          <a:cs typeface="Myriad Pro"/>
                        </a:rPr>
                        <a:t>Emergenza</a:t>
                      </a:r>
                      <a:r>
                        <a:rPr kumimoji="0" lang="de-DE" sz="1600" b="1" i="0" u="none" strike="noStrike" cap="none" normalizeH="0" baseline="0" dirty="0" smtClean="0">
                          <a:ln>
                            <a:noFill/>
                          </a:ln>
                          <a:solidFill>
                            <a:schemeClr val="tx1"/>
                          </a:solidFill>
                          <a:effectLst/>
                          <a:latin typeface="Myriad Pro"/>
                          <a:ea typeface="Myriad Pro"/>
                          <a:cs typeface="Myriad Pro"/>
                        </a:rPr>
                        <a:t> imminente</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Myriad Pro"/>
                          <a:ea typeface="Myriad Pro"/>
                          <a:cs typeface="Myriad Pro"/>
                        </a:rPr>
                        <a:t> </a:t>
                      </a:r>
                      <a:r>
                        <a:rPr kumimoji="0" lang="en-GB" sz="1200" b="0" i="0" u="none" strike="noStrike" cap="none" normalizeH="0" baseline="0" dirty="0" err="1" smtClean="0">
                          <a:ln>
                            <a:noFill/>
                          </a:ln>
                          <a:solidFill>
                            <a:schemeClr val="tx1"/>
                          </a:solidFill>
                          <a:effectLst/>
                          <a:latin typeface="Myriad Pro"/>
                          <a:ea typeface="Myriad Pro"/>
                          <a:cs typeface="Myriad Pro"/>
                        </a:rPr>
                        <a:t>es</a:t>
                      </a:r>
                      <a:r>
                        <a:rPr kumimoji="0" lang="en-GB" sz="1200" b="0" i="0" u="none" strike="noStrike" cap="none" normalizeH="0" baseline="0" dirty="0" smtClean="0">
                          <a:ln>
                            <a:noFill/>
                          </a:ln>
                          <a:solidFill>
                            <a:schemeClr val="tx1"/>
                          </a:solidFill>
                          <a:effectLst/>
                          <a:latin typeface="Myriad Pro"/>
                          <a:ea typeface="Myriad Pro"/>
                          <a:cs typeface="Myriad Pro"/>
                        </a:rPr>
                        <a:t>. </a:t>
                      </a:r>
                      <a:r>
                        <a:rPr kumimoji="0" lang="en-GB" sz="1200" b="0" i="0" u="none" strike="noStrike" cap="none" normalizeH="0" baseline="0" dirty="0" err="1" smtClean="0">
                          <a:ln>
                            <a:noFill/>
                          </a:ln>
                          <a:solidFill>
                            <a:schemeClr val="tx1"/>
                          </a:solidFill>
                          <a:effectLst/>
                          <a:latin typeface="Myriad Pro"/>
                          <a:ea typeface="Myriad Pro"/>
                          <a:cs typeface="Myriad Pro"/>
                        </a:rPr>
                        <a:t>sanzioni</a:t>
                      </a:r>
                      <a:r>
                        <a:rPr kumimoji="0" lang="en-GB" sz="1200" b="0" i="0" u="none" strike="noStrike" cap="none" normalizeH="0" baseline="0" dirty="0" smtClean="0">
                          <a:ln>
                            <a:noFill/>
                          </a:ln>
                          <a:solidFill>
                            <a:schemeClr val="tx1"/>
                          </a:solidFill>
                          <a:effectLst/>
                          <a:latin typeface="Myriad Pro"/>
                          <a:ea typeface="Myriad Pro"/>
                          <a:cs typeface="Myriad Pro"/>
                        </a:rPr>
                        <a:t> </a:t>
                      </a:r>
                      <a:r>
                        <a:rPr kumimoji="0" lang="en-GB" sz="1200" b="0" i="0" u="none" strike="noStrike" cap="none" normalizeH="0" baseline="0" dirty="0" err="1" smtClean="0">
                          <a:ln>
                            <a:noFill/>
                          </a:ln>
                          <a:solidFill>
                            <a:schemeClr val="tx1"/>
                          </a:solidFill>
                          <a:effectLst/>
                          <a:latin typeface="Myriad Pro"/>
                          <a:ea typeface="Myriad Pro"/>
                          <a:cs typeface="Myriad Pro"/>
                        </a:rPr>
                        <a:t>mirate</a:t>
                      </a:r>
                      <a:r>
                        <a:rPr kumimoji="0" lang="en-GB" sz="1200" b="0" i="0" u="none" strike="noStrike" cap="none" normalizeH="0" baseline="0" dirty="0" smtClean="0">
                          <a:ln>
                            <a:noFill/>
                          </a:ln>
                          <a:solidFill>
                            <a:schemeClr val="tx1"/>
                          </a:solidFill>
                          <a:effectLst/>
                          <a:latin typeface="Myriad Pro"/>
                          <a:ea typeface="Myriad Pro"/>
                          <a:cs typeface="Myriad Pro"/>
                        </a:rPr>
                        <a:t>, o </a:t>
                      </a:r>
                      <a:r>
                        <a:rPr kumimoji="0" lang="en-GB" sz="1200" b="0" i="0" u="none" strike="noStrike" cap="none" normalizeH="0" baseline="0" dirty="0" err="1" smtClean="0">
                          <a:ln>
                            <a:noFill/>
                          </a:ln>
                          <a:solidFill>
                            <a:schemeClr val="tx1"/>
                          </a:solidFill>
                          <a:effectLst/>
                          <a:latin typeface="Myriad Pro"/>
                          <a:ea typeface="Myriad Pro"/>
                          <a:cs typeface="Myriad Pro"/>
                        </a:rPr>
                        <a:t>minaccia</a:t>
                      </a:r>
                      <a:r>
                        <a:rPr kumimoji="0" lang="en-GB" sz="1200" b="0" i="0" u="none" strike="noStrike" cap="none" normalizeH="0" baseline="0" dirty="0" smtClean="0">
                          <a:ln>
                            <a:noFill/>
                          </a:ln>
                          <a:solidFill>
                            <a:schemeClr val="tx1"/>
                          </a:solidFill>
                          <a:effectLst/>
                          <a:latin typeface="Myriad Pro"/>
                          <a:ea typeface="Myriad Pro"/>
                          <a:cs typeface="Myriad Pro"/>
                        </a:rPr>
                        <a:t> di </a:t>
                      </a:r>
                      <a:r>
                        <a:rPr kumimoji="0" lang="en-GB" sz="1200" b="0" i="0" u="none" strike="noStrike" cap="none" normalizeH="0" baseline="0" dirty="0" err="1" smtClean="0">
                          <a:ln>
                            <a:noFill/>
                          </a:ln>
                          <a:solidFill>
                            <a:schemeClr val="tx1"/>
                          </a:solidFill>
                          <a:effectLst/>
                          <a:latin typeface="Myriad Pro"/>
                          <a:ea typeface="Myriad Pro"/>
                          <a:cs typeface="Myriad Pro"/>
                        </a:rPr>
                        <a:t>azioni</a:t>
                      </a:r>
                      <a:r>
                        <a:rPr kumimoji="0" lang="en-GB" sz="1200" b="0" i="0" u="none" strike="noStrike" cap="none" normalizeH="0" baseline="0" dirty="0" smtClean="0">
                          <a:ln>
                            <a:noFill/>
                          </a:ln>
                          <a:solidFill>
                            <a:schemeClr val="tx1"/>
                          </a:solidFill>
                          <a:effectLst/>
                          <a:latin typeface="Myriad Pro"/>
                          <a:ea typeface="Myriad Pro"/>
                          <a:cs typeface="Myriad Pro"/>
                        </a:rPr>
                        <a:t> </a:t>
                      </a:r>
                      <a:r>
                        <a:rPr kumimoji="0" lang="en-GB" sz="1200" b="0" i="0" u="none" strike="noStrike" cap="none" normalizeH="0" baseline="0" dirty="0" err="1" smtClean="0">
                          <a:ln>
                            <a:noFill/>
                          </a:ln>
                          <a:solidFill>
                            <a:schemeClr val="tx1"/>
                          </a:solidFill>
                          <a:effectLst/>
                          <a:latin typeface="Myriad Pro"/>
                          <a:ea typeface="Myriad Pro"/>
                          <a:cs typeface="Myriad Pro"/>
                        </a:rPr>
                        <a:t>penali</a:t>
                      </a:r>
                      <a:endParaRPr kumimoji="0" lang="en-GB" sz="2800" b="0" i="0" u="none" strike="noStrike" cap="none" normalizeH="0" baseline="0" dirty="0" smtClean="0">
                        <a:ln>
                          <a:noFill/>
                        </a:ln>
                        <a:solidFill>
                          <a:schemeClr val="tx1"/>
                        </a:solidFill>
                        <a:effectLst/>
                        <a:latin typeface="Myriad Pro"/>
                        <a:ea typeface="Myriad Pro"/>
                        <a:cs typeface="Myriad Pro"/>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200" b="0" i="0" u="none" strike="noStrike" cap="none" normalizeH="0" baseline="0" dirty="0" smtClean="0">
                          <a:ln>
                            <a:noFill/>
                          </a:ln>
                          <a:solidFill>
                            <a:schemeClr val="tx1"/>
                          </a:solidFill>
                          <a:effectLst/>
                          <a:latin typeface="Myriad Pro"/>
                          <a:ea typeface="Myriad Pro"/>
                          <a:cs typeface="Myriad Pro"/>
                        </a:rPr>
                        <a:t> es. </a:t>
                      </a:r>
                      <a:r>
                        <a:rPr kumimoji="0" lang="de-DE" sz="1200" b="0" i="1" u="none" strike="noStrike" cap="none" normalizeH="0" baseline="0" dirty="0" err="1" smtClean="0">
                          <a:ln>
                            <a:noFill/>
                          </a:ln>
                          <a:solidFill>
                            <a:schemeClr val="tx1"/>
                          </a:solidFill>
                          <a:effectLst/>
                          <a:latin typeface="Myriad Pro"/>
                          <a:ea typeface="Myriad Pro"/>
                          <a:cs typeface="Myriad Pro"/>
                        </a:rPr>
                        <a:t>no-fly</a:t>
                      </a:r>
                      <a:r>
                        <a:rPr kumimoji="0" lang="de-DE" sz="1200" b="0" i="1" u="none" strike="noStrike" cap="none" normalizeH="0" baseline="0" dirty="0" smtClean="0">
                          <a:ln>
                            <a:noFill/>
                          </a:ln>
                          <a:solidFill>
                            <a:schemeClr val="tx1"/>
                          </a:solidFill>
                          <a:effectLst/>
                          <a:latin typeface="Myriad Pro"/>
                          <a:ea typeface="Myriad Pro"/>
                          <a:cs typeface="Myriad Pro"/>
                        </a:rPr>
                        <a:t> </a:t>
                      </a:r>
                      <a:r>
                        <a:rPr kumimoji="0" lang="de-DE" sz="1200" b="0" i="1" u="none" strike="noStrike" cap="none" normalizeH="0" baseline="0" dirty="0" err="1" smtClean="0">
                          <a:ln>
                            <a:noFill/>
                          </a:ln>
                          <a:solidFill>
                            <a:schemeClr val="tx1"/>
                          </a:solidFill>
                          <a:effectLst/>
                          <a:latin typeface="Myriad Pro"/>
                          <a:ea typeface="Myriad Pro"/>
                          <a:cs typeface="Myriad Pro"/>
                        </a:rPr>
                        <a:t>zones</a:t>
                      </a:r>
                      <a:r>
                        <a:rPr kumimoji="0" lang="de-DE" sz="1200" b="0" i="1"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smtClean="0">
                          <a:ln>
                            <a:noFill/>
                          </a:ln>
                          <a:solidFill>
                            <a:schemeClr val="tx1"/>
                          </a:solidFill>
                          <a:effectLst/>
                          <a:latin typeface="Myriad Pro"/>
                          <a:ea typeface="Myriad Pro"/>
                          <a:cs typeface="Myriad Pro"/>
                        </a:rPr>
                        <a:t>o </a:t>
                      </a:r>
                      <a:r>
                        <a:rPr kumimoji="0" lang="de-DE" sz="1200" b="0" i="0" u="none" strike="noStrike" cap="none" normalizeH="0" baseline="0" dirty="0" err="1" smtClean="0">
                          <a:ln>
                            <a:noFill/>
                          </a:ln>
                          <a:solidFill>
                            <a:schemeClr val="tx1"/>
                          </a:solidFill>
                          <a:effectLst/>
                          <a:latin typeface="Myriad Pro"/>
                          <a:ea typeface="Myriad Pro"/>
                          <a:cs typeface="Myriad Pro"/>
                        </a:rPr>
                        <a:t>aree</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sicure</a:t>
                      </a:r>
                      <a:endParaRPr kumimoji="0" lang="de-DE" sz="1200" b="0" i="0" u="none" strike="noStrike" cap="none" normalizeH="0" baseline="0" dirty="0" smtClean="0">
                        <a:ln>
                          <a:noFill/>
                        </a:ln>
                        <a:solidFill>
                          <a:schemeClr val="tx1"/>
                        </a:solidFill>
                        <a:effectLst/>
                        <a:latin typeface="Myriad Pro"/>
                        <a:ea typeface="Myriad Pro"/>
                        <a:cs typeface="Myriad Pro"/>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it-IT" sz="1200" b="0" i="0" u="none" strike="noStrike" cap="none" normalizeH="0" baseline="0" dirty="0" smtClean="0">
                          <a:ln>
                            <a:noFill/>
                          </a:ln>
                          <a:solidFill>
                            <a:schemeClr val="tx1"/>
                          </a:solidFill>
                          <a:effectLst/>
                          <a:latin typeface="Myriad Pro"/>
                          <a:ea typeface="Myriad Pro"/>
                          <a:cs typeface="Myriad Pro"/>
                        </a:rPr>
                        <a:t> es. sorveglianza satellitare o interferenze radio</a:t>
                      </a:r>
                      <a:endParaRPr kumimoji="0" lang="en-GB"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4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Myriad Pro"/>
                        <a:ea typeface="Myriad Pro"/>
                        <a:cs typeface="Myriad Pro"/>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yriad Pro"/>
                          <a:ea typeface="Myriad Pro"/>
                          <a:cs typeface="Myriad Pro"/>
                        </a:rPr>
                        <a:t>Crisi</a:t>
                      </a:r>
                      <a:r>
                        <a:rPr kumimoji="0" lang="de-DE" sz="1600" b="1" i="0" u="none" strike="noStrike" cap="none" normalizeH="0" baseline="0" dirty="0" smtClean="0">
                          <a:ln>
                            <a:noFill/>
                          </a:ln>
                          <a:solidFill>
                            <a:schemeClr val="tx1"/>
                          </a:solidFill>
                          <a:effectLst/>
                          <a:latin typeface="Myriad Pro"/>
                          <a:ea typeface="Myriad Pro"/>
                          <a:cs typeface="Myriad Pro"/>
                        </a:rPr>
                        <a:t> e </a:t>
                      </a:r>
                      <a:r>
                        <a:rPr kumimoji="0" lang="de-DE" sz="1600" b="1" i="0" u="none" strike="noStrike" cap="none" normalizeH="0" baseline="0" dirty="0" err="1" smtClean="0">
                          <a:ln>
                            <a:noFill/>
                          </a:ln>
                          <a:solidFill>
                            <a:schemeClr val="tx1"/>
                          </a:solidFill>
                          <a:effectLst/>
                          <a:latin typeface="Myriad Pro"/>
                          <a:ea typeface="Myriad Pro"/>
                          <a:cs typeface="Myriad Pro"/>
                        </a:rPr>
                        <a:t>mobilitazione</a:t>
                      </a:r>
                      <a:endParaRPr kumimoji="0" lang="de-DE" sz="1600" b="1"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it-IT" sz="1200" b="0" i="0" u="none" strike="noStrike" cap="none" normalizeH="0" baseline="0" dirty="0" smtClean="0">
                          <a:ln>
                            <a:noFill/>
                          </a:ln>
                          <a:solidFill>
                            <a:schemeClr val="tx1"/>
                          </a:solidFill>
                          <a:effectLst/>
                          <a:latin typeface="Myriad Pro"/>
                          <a:ea typeface="Myriad Pro"/>
                          <a:cs typeface="Myriad Pro"/>
                        </a:rPr>
                        <a:t> es. dichiarazioni del Consiglio di Sicurezza delle Nazioni Unite, incentivi economici, o condizionalità degli aiuti </a:t>
                      </a:r>
                      <a:endParaRPr kumimoji="0" lang="en-GB"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it-IT" sz="1200" b="0" i="0" u="none" strike="noStrike" cap="none" normalizeH="0" baseline="0" dirty="0" smtClean="0">
                          <a:ln>
                            <a:noFill/>
                          </a:ln>
                          <a:solidFill>
                            <a:schemeClr val="tx1"/>
                          </a:solidFill>
                          <a:effectLst/>
                          <a:latin typeface="Myriad Pro"/>
                          <a:ea typeface="Myriad Pro"/>
                          <a:cs typeface="Myriad Pro"/>
                        </a:rPr>
                        <a:t> es. dispiegamento preventivo, o sfida ai discorsi di incitamento all’odio </a:t>
                      </a:r>
                      <a:endParaRPr kumimoji="0" lang="en-GB"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it-IT" sz="1200" b="0" i="0" u="none" strike="noStrike" cap="none" normalizeH="0" baseline="0" dirty="0" smtClean="0">
                          <a:ln>
                            <a:noFill/>
                          </a:ln>
                          <a:solidFill>
                            <a:schemeClr val="tx1"/>
                          </a:solidFill>
                          <a:effectLst/>
                          <a:latin typeface="Myriad Pro"/>
                          <a:ea typeface="Myriad Pro"/>
                          <a:cs typeface="Myriad Pro"/>
                        </a:rPr>
                        <a:t> es. controllo pubblico o riduzione della disponibilità di armamenti</a:t>
                      </a:r>
                      <a:endParaRPr kumimoji="0" lang="en-GB"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86">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200" b="1" i="0" u="none" strike="noStrike" cap="none" normalizeH="0" baseline="0" dirty="0" err="1" smtClean="0">
                          <a:ln>
                            <a:noFill/>
                          </a:ln>
                          <a:solidFill>
                            <a:schemeClr val="tx1"/>
                          </a:solidFill>
                          <a:effectLst/>
                          <a:latin typeface="Myriad Pro"/>
                          <a:ea typeface="Myriad Pro"/>
                          <a:cs typeface="Myriad Pro"/>
                        </a:rPr>
                        <a:t>Fattori</a:t>
                      </a:r>
                      <a:r>
                        <a:rPr kumimoji="0" lang="de-DE" sz="1200" b="1" i="0" u="none" strike="noStrike" cap="none" normalizeH="0" baseline="0" dirty="0" smtClean="0">
                          <a:ln>
                            <a:noFill/>
                          </a:ln>
                          <a:solidFill>
                            <a:schemeClr val="tx1"/>
                          </a:solidFill>
                          <a:effectLst/>
                          <a:latin typeface="Myriad Pro"/>
                          <a:ea typeface="Myriad Pro"/>
                          <a:cs typeface="Myriad Pro"/>
                        </a:rPr>
                        <a:t> </a:t>
                      </a:r>
                      <a:r>
                        <a:rPr kumimoji="0" lang="de-DE" sz="1200" b="1" i="0" u="none" strike="noStrike" cap="none" normalizeH="0" baseline="0" dirty="0" err="1" smtClean="0">
                          <a:ln>
                            <a:noFill/>
                          </a:ln>
                          <a:solidFill>
                            <a:schemeClr val="tx1"/>
                          </a:solidFill>
                          <a:effectLst/>
                          <a:latin typeface="Myriad Pro"/>
                          <a:ea typeface="Myriad Pro"/>
                          <a:cs typeface="Myriad Pro"/>
                        </a:rPr>
                        <a:t>scatenanti</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elezioni</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assassinii</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proteste</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su</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larga</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scala</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conflitti</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armati</a:t>
                      </a:r>
                      <a:r>
                        <a:rPr kumimoji="0" lang="de-DE" sz="1200" b="0" i="0" u="none" strike="noStrike" cap="none" normalizeH="0" baseline="0" dirty="0" smtClean="0">
                          <a:ln>
                            <a:noFill/>
                          </a:ln>
                          <a:solidFill>
                            <a:schemeClr val="tx1"/>
                          </a:solidFill>
                          <a:effectLst/>
                          <a:latin typeface="Myriad Pro"/>
                          <a:ea typeface="Myriad Pro"/>
                          <a:cs typeface="Myriad Pro"/>
                        </a:rPr>
                        <a:t> etc. </a:t>
                      </a:r>
                    </a:p>
                  </a:txBody>
                  <a:tcPr marT="45703" marB="457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55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Myriad Pro"/>
                        <a:ea typeface="Myriad Pro"/>
                        <a:cs typeface="Myriad Pro"/>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yriad Pro"/>
                          <a:ea typeface="Myriad Pro"/>
                          <a:cs typeface="Myriad Pro"/>
                        </a:rPr>
                        <a:t>Fattori</a:t>
                      </a:r>
                      <a:r>
                        <a:rPr kumimoji="0" lang="de-DE" sz="1600" b="1" i="0" u="none" strike="noStrike" cap="none" normalizeH="0" baseline="0" dirty="0" smtClean="0">
                          <a:ln>
                            <a:noFill/>
                          </a:ln>
                          <a:solidFill>
                            <a:schemeClr val="tx1"/>
                          </a:solidFill>
                          <a:effectLst/>
                          <a:latin typeface="Myriad Pro"/>
                          <a:ea typeface="Myriad Pro"/>
                          <a:cs typeface="Myriad Pro"/>
                        </a:rPr>
                        <a:t> di </a:t>
                      </a:r>
                      <a:r>
                        <a:rPr kumimoji="0" lang="de-DE" sz="1600" b="1" i="0" u="none" strike="noStrike" cap="none" normalizeH="0" baseline="0" dirty="0" err="1" smtClean="0">
                          <a:ln>
                            <a:noFill/>
                          </a:ln>
                          <a:solidFill>
                            <a:schemeClr val="tx1"/>
                          </a:solidFill>
                          <a:effectLst/>
                          <a:latin typeface="Myriad Pro"/>
                          <a:ea typeface="Myriad Pro"/>
                          <a:cs typeface="Myriad Pro"/>
                        </a:rPr>
                        <a:t>rischio</a:t>
                      </a:r>
                      <a:endParaRPr kumimoji="0" lang="de-DE" sz="1600" b="1" i="0" u="none" strike="noStrike" cap="none" normalizeH="0" baseline="0" dirty="0" smtClean="0">
                        <a:ln>
                          <a:noFill/>
                        </a:ln>
                        <a:solidFill>
                          <a:schemeClr val="tx1"/>
                        </a:solidFill>
                        <a:effectLst/>
                        <a:latin typeface="Myriad Pro"/>
                        <a:ea typeface="Myriad Pro"/>
                        <a:cs typeface="Myriad Pro"/>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600" b="1"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200" b="0" i="0" u="none" strike="noStrike" cap="none" normalizeH="0" baseline="0" dirty="0" err="1" smtClean="0">
                          <a:ln>
                            <a:noFill/>
                          </a:ln>
                          <a:solidFill>
                            <a:schemeClr val="tx1"/>
                          </a:solidFill>
                          <a:effectLst/>
                          <a:latin typeface="Myriad Pro"/>
                          <a:ea typeface="Myriad Pro"/>
                          <a:cs typeface="Myriad Pro"/>
                        </a:rPr>
                        <a:t>Sostegno</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internazionale</a:t>
                      </a:r>
                      <a:r>
                        <a:rPr kumimoji="0" lang="de-DE" sz="1200" b="0" i="0" u="none" strike="noStrike" cap="none" normalizeH="0" baseline="0" dirty="0" smtClean="0">
                          <a:ln>
                            <a:noFill/>
                          </a:ln>
                          <a:solidFill>
                            <a:schemeClr val="tx1"/>
                          </a:solidFill>
                          <a:effectLst/>
                          <a:latin typeface="Myriad Pro"/>
                          <a:ea typeface="Myriad Pro"/>
                          <a:cs typeface="Myriad Pro"/>
                        </a:rPr>
                        <a:t> e regionale per, 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200" b="0" i="0" u="none" strike="noStrike" cap="none" normalizeH="0" baseline="0" dirty="0" err="1" smtClean="0">
                          <a:ln>
                            <a:noFill/>
                          </a:ln>
                          <a:solidFill>
                            <a:schemeClr val="tx1"/>
                          </a:solidFill>
                          <a:effectLst/>
                          <a:latin typeface="Myriad Pro"/>
                          <a:ea typeface="Myriad Pro"/>
                          <a:cs typeface="Myriad Pro"/>
                        </a:rPr>
                        <a:t>Educazione</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civica</a:t>
                      </a:r>
                      <a:r>
                        <a:rPr kumimoji="0" lang="de-DE" sz="1200" b="0" i="0" u="none" strike="noStrike" cap="none" normalizeH="0" baseline="0" dirty="0" smtClean="0">
                          <a:ln>
                            <a:noFill/>
                          </a:ln>
                          <a:solidFill>
                            <a:schemeClr val="tx1"/>
                          </a:solidFill>
                          <a:effectLst/>
                          <a:latin typeface="Myriad Pro"/>
                          <a:ea typeface="Myriad Pro"/>
                          <a:cs typeface="Myriad Pro"/>
                        </a:rPr>
                        <a:t>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200" b="0" i="0" u="none" strike="noStrike" cap="none" normalizeH="0" baseline="0" dirty="0" err="1" smtClean="0">
                          <a:ln>
                            <a:noFill/>
                          </a:ln>
                          <a:solidFill>
                            <a:schemeClr val="tx1"/>
                          </a:solidFill>
                          <a:effectLst/>
                          <a:latin typeface="Myriad Pro"/>
                          <a:ea typeface="Myriad Pro"/>
                          <a:cs typeface="Myriad Pro"/>
                        </a:rPr>
                        <a:t>Dialogo</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interreligioso</a:t>
                      </a:r>
                      <a:endParaRPr kumimoji="0" lang="de-DE"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de-DE" sz="1200" b="0" i="0" u="none" strike="noStrike" cap="none" normalizeH="0" baseline="0" dirty="0" err="1" smtClean="0">
                          <a:ln>
                            <a:noFill/>
                          </a:ln>
                          <a:solidFill>
                            <a:schemeClr val="tx1"/>
                          </a:solidFill>
                          <a:effectLst/>
                          <a:latin typeface="Myriad Pro"/>
                          <a:ea typeface="Myriad Pro"/>
                          <a:cs typeface="Myriad Pro"/>
                        </a:rPr>
                        <a:t>Sostegno</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internazionale</a:t>
                      </a:r>
                      <a:r>
                        <a:rPr kumimoji="0" lang="de-DE" sz="1200" b="0" i="0" u="none" strike="noStrike" cap="none" normalizeH="0" baseline="0" dirty="0" smtClean="0">
                          <a:ln>
                            <a:noFill/>
                          </a:ln>
                          <a:solidFill>
                            <a:schemeClr val="tx1"/>
                          </a:solidFill>
                          <a:effectLst/>
                          <a:latin typeface="Myriad Pro"/>
                          <a:ea typeface="Myriad Pro"/>
                          <a:cs typeface="Myriad Pro"/>
                        </a:rPr>
                        <a:t> e regionale per, 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200" b="0" i="0" u="none" strike="noStrike" cap="none" normalizeH="0" baseline="0" dirty="0" err="1" smtClean="0">
                          <a:ln>
                            <a:noFill/>
                          </a:ln>
                          <a:solidFill>
                            <a:schemeClr val="tx1"/>
                          </a:solidFill>
                          <a:effectLst/>
                          <a:latin typeface="Myriad Pro"/>
                          <a:ea typeface="Myriad Pro"/>
                          <a:cs typeface="Myriad Pro"/>
                        </a:rPr>
                        <a:t>Riforma</a:t>
                      </a:r>
                      <a:r>
                        <a:rPr kumimoji="0" lang="de-DE" sz="1200" b="0" i="0" u="none" strike="noStrike" cap="none" normalizeH="0" baseline="0" dirty="0" smtClean="0">
                          <a:ln>
                            <a:noFill/>
                          </a:ln>
                          <a:solidFill>
                            <a:schemeClr val="tx1"/>
                          </a:solidFill>
                          <a:effectLst/>
                          <a:latin typeface="Myriad Pro"/>
                          <a:ea typeface="Myriad Pro"/>
                          <a:cs typeface="Myriad Pro"/>
                        </a:rPr>
                        <a:t> del </a:t>
                      </a:r>
                      <a:r>
                        <a:rPr kumimoji="0" lang="de-DE" sz="1200" b="0" i="0" u="none" strike="noStrike" cap="none" normalizeH="0" baseline="0" dirty="0" err="1" smtClean="0">
                          <a:ln>
                            <a:noFill/>
                          </a:ln>
                          <a:solidFill>
                            <a:schemeClr val="tx1"/>
                          </a:solidFill>
                          <a:effectLst/>
                          <a:latin typeface="Myriad Pro"/>
                          <a:ea typeface="Myriad Pro"/>
                          <a:cs typeface="Myriad Pro"/>
                        </a:rPr>
                        <a:t>settore</a:t>
                      </a:r>
                      <a:r>
                        <a:rPr kumimoji="0" lang="de-DE" sz="1200" b="0" i="0" u="none" strike="noStrike" cap="none" normalizeH="0" baseline="0" dirty="0" smtClean="0">
                          <a:ln>
                            <a:noFill/>
                          </a:ln>
                          <a:solidFill>
                            <a:schemeClr val="tx1"/>
                          </a:solidFill>
                          <a:effectLst/>
                          <a:latin typeface="Myriad Pro"/>
                          <a:ea typeface="Myriad Pro"/>
                          <a:cs typeface="Myriad Pro"/>
                        </a:rPr>
                        <a:t> di </a:t>
                      </a:r>
                      <a:r>
                        <a:rPr kumimoji="0" lang="de-DE" sz="1200" b="0" i="0" u="none" strike="noStrike" cap="none" normalizeH="0" baseline="0" dirty="0" err="1" smtClean="0">
                          <a:ln>
                            <a:noFill/>
                          </a:ln>
                          <a:solidFill>
                            <a:schemeClr val="tx1"/>
                          </a:solidFill>
                          <a:effectLst/>
                          <a:latin typeface="Myriad Pro"/>
                          <a:ea typeface="Myriad Pro"/>
                          <a:cs typeface="Myriad Pro"/>
                        </a:rPr>
                        <a:t>sicurezza</a:t>
                      </a:r>
                      <a:endParaRPr kumimoji="0" lang="de-DE" sz="1200" b="0" i="0" u="none" strike="noStrike" cap="none" normalizeH="0" baseline="0" dirty="0" smtClean="0">
                        <a:ln>
                          <a:noFill/>
                        </a:ln>
                        <a:solidFill>
                          <a:schemeClr val="tx1"/>
                        </a:solidFill>
                        <a:effectLst/>
                        <a:latin typeface="Myriad Pro"/>
                        <a:ea typeface="Myriad Pro"/>
                        <a:cs typeface="Myriad Pro"/>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200" b="0" i="0" u="none" strike="noStrike" cap="none" normalizeH="0" baseline="0" dirty="0" err="1" smtClean="0">
                          <a:ln>
                            <a:noFill/>
                          </a:ln>
                          <a:solidFill>
                            <a:schemeClr val="tx1"/>
                          </a:solidFill>
                          <a:effectLst/>
                          <a:latin typeface="Myriad Pro"/>
                          <a:ea typeface="Myriad Pro"/>
                          <a:cs typeface="Myriad Pro"/>
                        </a:rPr>
                        <a:t>Indipendenza</a:t>
                      </a:r>
                      <a:r>
                        <a:rPr kumimoji="0" lang="de-DE" sz="1200" b="0" i="0" u="none" strike="noStrike" cap="none" normalizeH="0" baseline="0" dirty="0" smtClean="0">
                          <a:ln>
                            <a:noFill/>
                          </a:ln>
                          <a:solidFill>
                            <a:schemeClr val="tx1"/>
                          </a:solidFill>
                          <a:effectLst/>
                          <a:latin typeface="Myriad Pro"/>
                          <a:ea typeface="Myriad Pro"/>
                          <a:cs typeface="Myriad Pro"/>
                        </a:rPr>
                        <a:t> dei </a:t>
                      </a:r>
                      <a:r>
                        <a:rPr kumimoji="0" lang="de-DE" sz="1200" b="0" i="0" u="none" strike="noStrike" cap="none" normalizeH="0" baseline="0" dirty="0" err="1" smtClean="0">
                          <a:ln>
                            <a:noFill/>
                          </a:ln>
                          <a:solidFill>
                            <a:schemeClr val="tx1"/>
                          </a:solidFill>
                          <a:effectLst/>
                          <a:latin typeface="Myriad Pro"/>
                          <a:ea typeface="Myriad Pro"/>
                          <a:cs typeface="Myriad Pro"/>
                        </a:rPr>
                        <a:t>mezzi</a:t>
                      </a:r>
                      <a:r>
                        <a:rPr kumimoji="0" lang="de-DE" sz="1200" b="0" i="0" u="none" strike="noStrike" cap="none" normalizeH="0" baseline="0" dirty="0" smtClean="0">
                          <a:ln>
                            <a:noFill/>
                          </a:ln>
                          <a:solidFill>
                            <a:schemeClr val="tx1"/>
                          </a:solidFill>
                          <a:effectLst/>
                          <a:latin typeface="Myriad Pro"/>
                          <a:ea typeface="Myriad Pro"/>
                          <a:cs typeface="Myriad Pro"/>
                        </a:rPr>
                        <a:t> di </a:t>
                      </a:r>
                      <a:r>
                        <a:rPr kumimoji="0" lang="de-DE" sz="1200" b="0" i="0" u="none" strike="noStrike" cap="none" normalizeH="0" baseline="0" dirty="0" err="1" smtClean="0">
                          <a:ln>
                            <a:noFill/>
                          </a:ln>
                          <a:solidFill>
                            <a:schemeClr val="tx1"/>
                          </a:solidFill>
                          <a:effectLst/>
                          <a:latin typeface="Myriad Pro"/>
                          <a:ea typeface="Myriad Pro"/>
                          <a:cs typeface="Myriad Pro"/>
                        </a:rPr>
                        <a:t>informazione</a:t>
                      </a:r>
                      <a:endParaRPr kumimoji="0" lang="de-DE" sz="1200" b="0" i="0" u="none" strike="noStrike" cap="none" normalizeH="0" baseline="0" dirty="0" smtClean="0">
                        <a:ln>
                          <a:noFill/>
                        </a:ln>
                        <a:solidFill>
                          <a:schemeClr val="tx1"/>
                        </a:solidFill>
                        <a:effectLst/>
                        <a:latin typeface="Myriad Pro"/>
                        <a:ea typeface="Myriad Pro"/>
                        <a:cs typeface="Myriad Pro"/>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200" b="0" i="0" u="none" strike="noStrike" cap="none" normalizeH="0" baseline="0" dirty="0" err="1" smtClean="0">
                          <a:ln>
                            <a:noFill/>
                          </a:ln>
                          <a:solidFill>
                            <a:schemeClr val="tx1"/>
                          </a:solidFill>
                          <a:effectLst/>
                          <a:latin typeface="Myriad Pro"/>
                          <a:ea typeface="Myriad Pro"/>
                          <a:cs typeface="Myriad Pro"/>
                        </a:rPr>
                        <a:t>Istituzioni</a:t>
                      </a:r>
                      <a:r>
                        <a:rPr kumimoji="0" lang="de-DE" sz="1200" b="0" i="0" u="none" strike="noStrike" cap="none" normalizeH="0" baseline="0" dirty="0" smtClean="0">
                          <a:ln>
                            <a:noFill/>
                          </a:ln>
                          <a:solidFill>
                            <a:schemeClr val="tx1"/>
                          </a:solidFill>
                          <a:effectLst/>
                          <a:latin typeface="Myriad Pro"/>
                          <a:ea typeface="Myriad Pro"/>
                          <a:cs typeface="Myriad Pro"/>
                        </a:rPr>
                        <a:t> per i </a:t>
                      </a:r>
                      <a:r>
                        <a:rPr kumimoji="0" lang="de-DE" sz="1200" b="0" i="0" u="none" strike="noStrike" cap="none" normalizeH="0" baseline="0" dirty="0" err="1" smtClean="0">
                          <a:ln>
                            <a:noFill/>
                          </a:ln>
                          <a:solidFill>
                            <a:schemeClr val="tx1"/>
                          </a:solidFill>
                          <a:effectLst/>
                          <a:latin typeface="Myriad Pro"/>
                          <a:ea typeface="Myriad Pro"/>
                          <a:cs typeface="Myriad Pro"/>
                        </a:rPr>
                        <a:t>diritti</a:t>
                      </a:r>
                      <a:r>
                        <a:rPr kumimoji="0" lang="de-DE" sz="1200" b="0" i="0" u="none" strike="noStrike" cap="none" normalizeH="0" baseline="0" dirty="0" smtClean="0">
                          <a:ln>
                            <a:noFill/>
                          </a:ln>
                          <a:solidFill>
                            <a:schemeClr val="tx1"/>
                          </a:solidFill>
                          <a:effectLst/>
                          <a:latin typeface="Myriad Pro"/>
                          <a:ea typeface="Myriad Pro"/>
                          <a:cs typeface="Myriad Pro"/>
                        </a:rPr>
                        <a:t> </a:t>
                      </a:r>
                      <a:r>
                        <a:rPr kumimoji="0" lang="de-DE" sz="1200" b="0" i="0" u="none" strike="noStrike" cap="none" normalizeH="0" baseline="0" dirty="0" err="1" smtClean="0">
                          <a:ln>
                            <a:noFill/>
                          </a:ln>
                          <a:solidFill>
                            <a:schemeClr val="tx1"/>
                          </a:solidFill>
                          <a:effectLst/>
                          <a:latin typeface="Myriad Pro"/>
                          <a:ea typeface="Myriad Pro"/>
                          <a:cs typeface="Myriad Pro"/>
                        </a:rPr>
                        <a:t>umani</a:t>
                      </a:r>
                      <a:endParaRPr kumimoji="0" lang="de-DE" sz="1200" b="0" i="0" u="none" strike="noStrike" cap="none" normalizeH="0" baseline="0" dirty="0" smtClean="0">
                        <a:ln>
                          <a:noFill/>
                        </a:ln>
                        <a:solidFill>
                          <a:schemeClr val="tx1"/>
                        </a:solidFill>
                        <a:effectLst/>
                        <a:latin typeface="Myriad Pro"/>
                        <a:ea typeface="Myriad Pro"/>
                        <a:cs typeface="Myriad Pro"/>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33191334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600" b="1" dirty="0" smtClean="0"/>
              <a:t>Sanzioni</a:t>
            </a:r>
          </a:p>
          <a:p>
            <a:pPr>
              <a:buFontTx/>
              <a:buChar char="-"/>
            </a:pPr>
            <a:r>
              <a:rPr lang="it-IT" sz="2600" dirty="0" smtClean="0"/>
              <a:t>Una maggiore capacità di azione mirata e coordinata?</a:t>
            </a:r>
          </a:p>
          <a:p>
            <a:r>
              <a:rPr lang="it-IT" sz="2600" b="1" dirty="0" smtClean="0"/>
              <a:t>Ricorsi alla Corte Penale Internazionale</a:t>
            </a:r>
          </a:p>
          <a:p>
            <a:pPr>
              <a:buFontTx/>
              <a:buChar char="-"/>
            </a:pPr>
            <a:r>
              <a:rPr lang="it-IT" sz="2600" dirty="0" smtClean="0"/>
              <a:t>Non sono sufficienti a scoraggiare</a:t>
            </a:r>
          </a:p>
          <a:p>
            <a:pPr>
              <a:buFontTx/>
              <a:buChar char="-"/>
            </a:pPr>
            <a:r>
              <a:rPr lang="it-IT" sz="2600" dirty="0" smtClean="0"/>
              <a:t>Possono portare a un’applicazione limitata degli strumenti di risoluzione dei conflitti</a:t>
            </a:r>
          </a:p>
          <a:p>
            <a:r>
              <a:rPr lang="it-IT" sz="2600" b="1" dirty="0" smtClean="0"/>
              <a:t>Uso della forza</a:t>
            </a:r>
          </a:p>
          <a:p>
            <a:pPr>
              <a:buFontTx/>
              <a:buChar char="-"/>
            </a:pPr>
            <a:r>
              <a:rPr lang="it-IT" sz="2600" dirty="0" smtClean="0"/>
              <a:t>Autorizzazione del Consiglio di Sicurezza essenziale; facilitata dal supporto regionale</a:t>
            </a:r>
          </a:p>
          <a:p>
            <a:pPr>
              <a:buFontTx/>
              <a:buChar char="-"/>
            </a:pPr>
            <a:r>
              <a:rPr lang="it-IT" sz="2600" dirty="0" smtClean="0"/>
              <a:t>Scivolamento in una missione mirata al cambio di regime</a:t>
            </a:r>
          </a:p>
          <a:p>
            <a:pPr>
              <a:buFontTx/>
              <a:buChar char="-"/>
            </a:pPr>
            <a:endParaRPr lang="en-GB" b="1"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15</a:t>
            </a:fld>
            <a:endParaRPr lang="it-IT"/>
          </a:p>
        </p:txBody>
      </p:sp>
      <p:sp>
        <p:nvSpPr>
          <p:cNvPr id="4" name="Title 3"/>
          <p:cNvSpPr>
            <a:spLocks noGrp="1"/>
          </p:cNvSpPr>
          <p:nvPr>
            <p:ph type="title"/>
          </p:nvPr>
        </p:nvSpPr>
        <p:spPr/>
        <p:txBody>
          <a:bodyPr/>
          <a:lstStyle/>
          <a:p>
            <a:r>
              <a:rPr lang="it-IT" b="1" dirty="0"/>
              <a:t>L’attuazione della R2P: </a:t>
            </a:r>
            <a:br>
              <a:rPr lang="it-IT" b="1" dirty="0"/>
            </a:br>
            <a:r>
              <a:rPr lang="it-IT" b="1" dirty="0" smtClean="0"/>
              <a:t>lezioni dal caso della Libia </a:t>
            </a:r>
            <a:endParaRPr lang="en-GB" dirty="0"/>
          </a:p>
        </p:txBody>
      </p:sp>
    </p:spTree>
    <p:extLst>
      <p:ext uri="{BB962C8B-B14F-4D97-AF65-F5344CB8AC3E}">
        <p14:creationId xmlns:p14="http://schemas.microsoft.com/office/powerpoint/2010/main" val="334371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b="1" dirty="0" smtClean="0"/>
              <a:t>Dibattito post-Libia sulla R2P:</a:t>
            </a:r>
          </a:p>
          <a:p>
            <a:pPr marL="0" indent="0">
              <a:buNone/>
            </a:pPr>
            <a:r>
              <a:rPr lang="it-IT" dirty="0"/>
              <a:t> </a:t>
            </a:r>
            <a:r>
              <a:rPr lang="it-IT" dirty="0" smtClean="0"/>
              <a:t>- importanza della valutazione collettiva della minaccia</a:t>
            </a:r>
          </a:p>
          <a:p>
            <a:pPr>
              <a:buFontTx/>
              <a:buChar char="-"/>
            </a:pPr>
            <a:r>
              <a:rPr lang="it-IT" dirty="0" smtClean="0"/>
              <a:t>dare una possibilità alle misure non coercitive</a:t>
            </a:r>
          </a:p>
          <a:p>
            <a:pPr>
              <a:buFontTx/>
              <a:buChar char="-"/>
            </a:pPr>
            <a:r>
              <a:rPr lang="it-IT" dirty="0" smtClean="0"/>
              <a:t>chiari mandati e chiara responsabilità</a:t>
            </a:r>
          </a:p>
          <a:p>
            <a:pPr>
              <a:buFontTx/>
              <a:buChar char="-"/>
            </a:pPr>
            <a:r>
              <a:rPr lang="it-IT" dirty="0" smtClean="0"/>
              <a:t>«Do no </a:t>
            </a:r>
            <a:r>
              <a:rPr lang="it-IT" dirty="0" err="1" smtClean="0"/>
              <a:t>harm</a:t>
            </a:r>
            <a:r>
              <a:rPr lang="it-IT" dirty="0" smtClean="0"/>
              <a:t>» («non arrecare danno»)</a:t>
            </a:r>
          </a:p>
          <a:p>
            <a:r>
              <a:rPr lang="it-IT" b="1" dirty="0" smtClean="0"/>
              <a:t>Impatto della Libia sul caso siriano</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16</a:t>
            </a:fld>
            <a:endParaRPr lang="it-IT"/>
          </a:p>
        </p:txBody>
      </p:sp>
      <p:sp>
        <p:nvSpPr>
          <p:cNvPr id="4" name="Title 3"/>
          <p:cNvSpPr>
            <a:spLocks noGrp="1"/>
          </p:cNvSpPr>
          <p:nvPr>
            <p:ph type="title"/>
          </p:nvPr>
        </p:nvSpPr>
        <p:spPr/>
        <p:txBody>
          <a:bodyPr/>
          <a:lstStyle/>
          <a:p>
            <a:r>
              <a:rPr lang="it-IT" sz="2800" b="1" dirty="0" smtClean="0"/>
              <a:t>L’attuazione della R2P: </a:t>
            </a:r>
            <a:br>
              <a:rPr lang="it-IT" sz="2800" b="1" dirty="0" smtClean="0"/>
            </a:br>
            <a:r>
              <a:rPr lang="it-IT" sz="2800" b="1" dirty="0" smtClean="0"/>
              <a:t>« responsabilità nella protezione»</a:t>
            </a:r>
            <a:endParaRPr lang="en-GB" sz="2800" b="1" dirty="0"/>
          </a:p>
        </p:txBody>
      </p:sp>
    </p:spTree>
    <p:extLst>
      <p:ext uri="{BB962C8B-B14F-4D97-AF65-F5344CB8AC3E}">
        <p14:creationId xmlns:p14="http://schemas.microsoft.com/office/powerpoint/2010/main" val="27982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6832"/>
            <a:ext cx="8229600" cy="4209331"/>
          </a:xfrm>
        </p:spPr>
        <p:txBody>
          <a:bodyPr/>
          <a:lstStyle/>
          <a:p>
            <a:r>
              <a:rPr lang="it-IT" dirty="0" smtClean="0"/>
              <a:t>Progressi dichiarativi (risoluzioni delle Nazioni Unite, dichiarazioni di politica estera)</a:t>
            </a:r>
          </a:p>
          <a:p>
            <a:endParaRPr lang="it-IT" dirty="0"/>
          </a:p>
          <a:p>
            <a:pPr marL="0" indent="0">
              <a:buNone/>
            </a:pPr>
            <a:r>
              <a:rPr lang="it-IT" dirty="0" smtClean="0"/>
              <a:t>MA</a:t>
            </a:r>
          </a:p>
          <a:p>
            <a:pPr marL="0" indent="0">
              <a:buNone/>
            </a:pPr>
            <a:endParaRPr lang="it-IT" dirty="0"/>
          </a:p>
          <a:p>
            <a:r>
              <a:rPr lang="it-IT" dirty="0" smtClean="0"/>
              <a:t>Differenze nella pratica</a:t>
            </a:r>
          </a:p>
          <a:p>
            <a:r>
              <a:rPr lang="it-IT" dirty="0" smtClean="0"/>
              <a:t>Selettività negli interventi</a:t>
            </a:r>
            <a:endParaRPr lang="en-GB"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17</a:t>
            </a:fld>
            <a:endParaRPr lang="it-IT"/>
          </a:p>
        </p:txBody>
      </p:sp>
      <p:sp>
        <p:nvSpPr>
          <p:cNvPr id="4" name="Title 3"/>
          <p:cNvSpPr>
            <a:spLocks noGrp="1"/>
          </p:cNvSpPr>
          <p:nvPr>
            <p:ph type="title"/>
          </p:nvPr>
        </p:nvSpPr>
        <p:spPr/>
        <p:txBody>
          <a:bodyPr/>
          <a:lstStyle/>
          <a:p>
            <a:r>
              <a:rPr lang="it-IT" sz="3200" b="1" dirty="0" smtClean="0"/>
              <a:t>Contestazione della R2P: </a:t>
            </a:r>
            <a:br>
              <a:rPr lang="it-IT" sz="3200" b="1" dirty="0" smtClean="0"/>
            </a:br>
            <a:r>
              <a:rPr lang="it-IT" sz="3200" b="1" dirty="0" smtClean="0"/>
              <a:t>Come dovremmo studiare le norme?</a:t>
            </a:r>
            <a:endParaRPr lang="en-GB" sz="3200" b="1" dirty="0"/>
          </a:p>
        </p:txBody>
      </p:sp>
    </p:spTree>
    <p:extLst>
      <p:ext uri="{BB962C8B-B14F-4D97-AF65-F5344CB8AC3E}">
        <p14:creationId xmlns:p14="http://schemas.microsoft.com/office/powerpoint/2010/main" val="354436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800" dirty="0" smtClean="0"/>
              <a:t>1) </a:t>
            </a:r>
            <a:r>
              <a:rPr lang="it-IT" sz="2800" i="1" dirty="0" smtClean="0"/>
              <a:t>Validità</a:t>
            </a:r>
            <a:r>
              <a:rPr lang="it-IT" sz="2800" dirty="0" smtClean="0"/>
              <a:t> della norma: </a:t>
            </a:r>
            <a:r>
              <a:rPr lang="it-IT" sz="2800" i="1" dirty="0" smtClean="0"/>
              <a:t>vi è consenso sul contenuto?</a:t>
            </a:r>
          </a:p>
          <a:p>
            <a:pPr>
              <a:buFontTx/>
              <a:buChar char="-"/>
            </a:pPr>
            <a:r>
              <a:rPr lang="it-IT" sz="2400" dirty="0" smtClean="0"/>
              <a:t>Convergenza sui tre pilastri</a:t>
            </a:r>
          </a:p>
          <a:p>
            <a:pPr>
              <a:buFontTx/>
              <a:buChar char="-"/>
            </a:pPr>
            <a:r>
              <a:rPr lang="it-IT" sz="2400" dirty="0" smtClean="0"/>
              <a:t>Accettazione trans-regionale</a:t>
            </a:r>
          </a:p>
          <a:p>
            <a:pPr>
              <a:buFontTx/>
              <a:buChar char="-"/>
            </a:pPr>
            <a:r>
              <a:rPr lang="it-IT" sz="2400" dirty="0" smtClean="0"/>
              <a:t>La contestazione ha chiarito la norma (es. la guerra tra Russia e Georgia)</a:t>
            </a:r>
          </a:p>
          <a:p>
            <a:pPr marL="0" indent="0">
              <a:buNone/>
            </a:pPr>
            <a:r>
              <a:rPr lang="it-IT" sz="2400" dirty="0" smtClean="0"/>
              <a:t>(norma di applicazione vs. norma giustificativa)</a:t>
            </a:r>
          </a:p>
          <a:p>
            <a:pPr marL="0" indent="0">
              <a:buNone/>
            </a:pPr>
            <a:r>
              <a:rPr lang="it-IT" sz="2800" dirty="0" smtClean="0"/>
              <a:t>MA</a:t>
            </a:r>
          </a:p>
          <a:p>
            <a:pPr>
              <a:buFontTx/>
              <a:buChar char="-"/>
            </a:pPr>
            <a:r>
              <a:rPr lang="it-IT" sz="2400" dirty="0" smtClean="0"/>
              <a:t>Differenze sulla progressione della forza militare</a:t>
            </a:r>
          </a:p>
          <a:p>
            <a:pPr>
              <a:buFontTx/>
              <a:buChar char="-"/>
            </a:pPr>
            <a:r>
              <a:rPr lang="it-IT" sz="2400" dirty="0" smtClean="0"/>
              <a:t>Interpretazione «stato-centrica»</a:t>
            </a:r>
          </a:p>
          <a:p>
            <a:pPr>
              <a:buFontTx/>
              <a:buChar char="-"/>
            </a:pPr>
            <a:r>
              <a:rPr lang="it-IT" sz="2400" dirty="0" smtClean="0"/>
              <a:t>Linguaggio incoerente</a:t>
            </a:r>
            <a:endParaRPr lang="en-GB" sz="2400"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18</a:t>
            </a:fld>
            <a:endParaRPr lang="it-IT"/>
          </a:p>
        </p:txBody>
      </p:sp>
      <p:sp>
        <p:nvSpPr>
          <p:cNvPr id="4" name="Title 3"/>
          <p:cNvSpPr>
            <a:spLocks noGrp="1"/>
          </p:cNvSpPr>
          <p:nvPr>
            <p:ph type="title"/>
          </p:nvPr>
        </p:nvSpPr>
        <p:spPr/>
        <p:txBody>
          <a:bodyPr/>
          <a:lstStyle/>
          <a:p>
            <a:r>
              <a:rPr lang="it-IT" sz="2800" b="1" dirty="0" smtClean="0"/>
              <a:t>Contestazione della R2P:</a:t>
            </a:r>
            <a:br>
              <a:rPr lang="it-IT" sz="2800" b="1" dirty="0" smtClean="0"/>
            </a:br>
            <a:r>
              <a:rPr lang="it-IT" sz="2800" b="1" dirty="0" smtClean="0"/>
              <a:t>Due test sulla «solidità delle norme»</a:t>
            </a:r>
            <a:endParaRPr lang="en-GB" sz="2800" b="1" dirty="0"/>
          </a:p>
        </p:txBody>
      </p:sp>
    </p:spTree>
    <p:extLst>
      <p:ext uri="{BB962C8B-B14F-4D97-AF65-F5344CB8AC3E}">
        <p14:creationId xmlns:p14="http://schemas.microsoft.com/office/powerpoint/2010/main" val="254274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800" dirty="0" smtClean="0"/>
              <a:t>2) </a:t>
            </a:r>
            <a:r>
              <a:rPr lang="it-IT" sz="2800" i="1" dirty="0" smtClean="0"/>
              <a:t>Fattualità</a:t>
            </a:r>
            <a:r>
              <a:rPr lang="it-IT" sz="2800" dirty="0" smtClean="0"/>
              <a:t> della norma: </a:t>
            </a:r>
            <a:r>
              <a:rPr lang="it-IT" sz="2800" i="1" dirty="0" smtClean="0"/>
              <a:t>la norma guida l’azione?</a:t>
            </a:r>
          </a:p>
          <a:p>
            <a:pPr>
              <a:buFontTx/>
              <a:buChar char="-"/>
            </a:pPr>
            <a:r>
              <a:rPr lang="it-IT" sz="2400" dirty="0" smtClean="0"/>
              <a:t>Guida dello sviluppo della capacità istituzionale (punti focali, strategie nazionali, meccanismi di allerta rapida)</a:t>
            </a:r>
          </a:p>
          <a:p>
            <a:pPr>
              <a:buFontTx/>
              <a:buChar char="-"/>
            </a:pPr>
            <a:r>
              <a:rPr lang="it-IT" sz="2400" dirty="0" smtClean="0"/>
              <a:t>«Dovere di condotta» nel terzo pilastro </a:t>
            </a:r>
          </a:p>
          <a:p>
            <a:pPr marL="0" indent="0">
              <a:buNone/>
            </a:pPr>
            <a:r>
              <a:rPr lang="it-IT" sz="2800" dirty="0" smtClean="0"/>
              <a:t>MA</a:t>
            </a:r>
          </a:p>
          <a:p>
            <a:pPr>
              <a:buFontTx/>
              <a:buChar char="-"/>
            </a:pPr>
            <a:r>
              <a:rPr lang="it-IT" sz="2400" dirty="0" smtClean="0"/>
              <a:t>R2P: una norma complessa (3 pilastri)</a:t>
            </a:r>
            <a:endParaRPr lang="it-IT" sz="2400" dirty="0"/>
          </a:p>
          <a:p>
            <a:pPr>
              <a:buFontTx/>
              <a:buChar char="-"/>
            </a:pPr>
            <a:r>
              <a:rPr lang="it-IT" sz="2400" dirty="0" smtClean="0"/>
              <a:t>Mancanza </a:t>
            </a:r>
            <a:r>
              <a:rPr lang="it-IT" sz="2400" dirty="0" smtClean="0"/>
              <a:t>di chiarezza su «chi prende le decisioni»</a:t>
            </a:r>
          </a:p>
          <a:p>
            <a:pPr>
              <a:buFontTx/>
              <a:buChar char="-"/>
            </a:pPr>
            <a:r>
              <a:rPr lang="it-IT" sz="2400" dirty="0" smtClean="0"/>
              <a:t>Incertezza epistemica sui crimini di guerra</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19</a:t>
            </a:fld>
            <a:endParaRPr lang="it-IT"/>
          </a:p>
        </p:txBody>
      </p:sp>
      <p:sp>
        <p:nvSpPr>
          <p:cNvPr id="4" name="Title 3"/>
          <p:cNvSpPr>
            <a:spLocks noGrp="1"/>
          </p:cNvSpPr>
          <p:nvPr>
            <p:ph type="title"/>
          </p:nvPr>
        </p:nvSpPr>
        <p:spPr/>
        <p:txBody>
          <a:bodyPr/>
          <a:lstStyle/>
          <a:p>
            <a:r>
              <a:rPr lang="it-IT" sz="2800" b="1" dirty="0" smtClean="0"/>
              <a:t>Contestazione della R2P:</a:t>
            </a:r>
            <a:br>
              <a:rPr lang="it-IT" sz="2800" b="1" dirty="0" smtClean="0"/>
            </a:br>
            <a:r>
              <a:rPr lang="it-IT" sz="2800" b="1" dirty="0" smtClean="0"/>
              <a:t>Due test sulla «solidità delle norme»</a:t>
            </a:r>
            <a:endParaRPr lang="en-GB" sz="2800" b="1" dirty="0"/>
          </a:p>
        </p:txBody>
      </p:sp>
    </p:spTree>
    <p:extLst>
      <p:ext uri="{BB962C8B-B14F-4D97-AF65-F5344CB8AC3E}">
        <p14:creationId xmlns:p14="http://schemas.microsoft.com/office/powerpoint/2010/main" val="95102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08912" cy="5184576"/>
          </a:xfrm>
        </p:spPr>
        <p:txBody>
          <a:bodyPr/>
          <a:lstStyle/>
          <a:p>
            <a:r>
              <a:rPr lang="it-IT" sz="2400" dirty="0" smtClean="0"/>
              <a:t>«A ciascuno Stato compete la responsabilità di proteggere le popolazioni da genocidio, dai crimini di guerra, dalla pulizia etnica e dai crimini contro l’umanità» (Art. 138)</a:t>
            </a:r>
          </a:p>
          <a:p>
            <a:pPr marL="0" indent="0">
              <a:buNone/>
            </a:pPr>
            <a:r>
              <a:rPr lang="it-IT" sz="2400" dirty="0" smtClean="0"/>
              <a:t>Tuttavia…</a:t>
            </a:r>
          </a:p>
          <a:p>
            <a:r>
              <a:rPr lang="it-IT" sz="2400" dirty="0" smtClean="0"/>
              <a:t>«La comunità internazionale […] ha anche la responsabilità di utilizzare i mezzi diplomatici e umanitari e altri mezzi pacifici appropriati […] per aiutare a proteggere le popolazioni […] In questo contesto, siamo pronti ad adottare azioni collettive, in maniera decisa e tempestiva, attraverso il Consiglio di sicurezza, ai sensi della Carta delle Nazioni Unite […] se dovessero i mezzi pacifici rivelarsi inadeguati e le autorità nazionali non si assumessero in maniera chiara la protezione delle loro </a:t>
            </a:r>
            <a:r>
              <a:rPr lang="it-IT" sz="2400" dirty="0" smtClean="0"/>
              <a:t>popolazioni” </a:t>
            </a:r>
            <a:r>
              <a:rPr lang="it-IT" sz="2400" dirty="0" smtClean="0"/>
              <a:t>(Art. 139)</a:t>
            </a:r>
          </a:p>
          <a:p>
            <a:pPr marL="0" indent="0">
              <a:buNone/>
            </a:pPr>
            <a:endParaRPr lang="en-GB"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a:t>
            </a:fld>
            <a:endParaRPr lang="it-IT"/>
          </a:p>
        </p:txBody>
      </p:sp>
      <p:sp>
        <p:nvSpPr>
          <p:cNvPr id="4" name="Title 3"/>
          <p:cNvSpPr>
            <a:spLocks noGrp="1"/>
          </p:cNvSpPr>
          <p:nvPr>
            <p:ph type="title"/>
          </p:nvPr>
        </p:nvSpPr>
        <p:spPr/>
        <p:txBody>
          <a:bodyPr/>
          <a:lstStyle/>
          <a:p>
            <a:r>
              <a:rPr lang="it-IT" dirty="0" smtClean="0"/>
              <a:t>Dichiarazione </a:t>
            </a:r>
            <a:r>
              <a:rPr lang="it-IT" dirty="0" smtClean="0"/>
              <a:t>del 2005</a:t>
            </a:r>
            <a:endParaRPr lang="en-GB" dirty="0"/>
          </a:p>
        </p:txBody>
      </p:sp>
    </p:spTree>
    <p:extLst>
      <p:ext uri="{BB962C8B-B14F-4D97-AF65-F5344CB8AC3E}">
        <p14:creationId xmlns:p14="http://schemas.microsoft.com/office/powerpoint/2010/main" val="5430755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FD6E33-FBFD-4C59-9825-C3270BE70F6D}" type="slidenum">
              <a:rPr lang="it-IT" smtClean="0"/>
              <a:pPr>
                <a:defRPr/>
              </a:pPr>
              <a:t>20</a:t>
            </a:fld>
            <a:endParaRPr lang="it-IT"/>
          </a:p>
        </p:txBody>
      </p:sp>
      <p:pic>
        <p:nvPicPr>
          <p:cNvPr id="3" name="Content Placeholder 3" descr="sgkigali.jpg"/>
          <p:cNvPicPr>
            <a:picLocks noChangeAspect="1"/>
          </p:cNvPicPr>
          <p:nvPr/>
        </p:nvPicPr>
        <p:blipFill>
          <a:blip r:embed="rId2">
            <a:extLst>
              <a:ext uri="{28A0092B-C50C-407E-A947-70E740481C1C}">
                <a14:useLocalDpi xmlns:a14="http://schemas.microsoft.com/office/drawing/2010/main" val="0"/>
              </a:ext>
            </a:extLst>
          </a:blip>
          <a:srcRect t="17918" b="17918"/>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31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FD6E33-FBFD-4C59-9825-C3270BE70F6D}" type="slidenum">
              <a:rPr lang="it-IT" smtClean="0"/>
              <a:pPr>
                <a:defRPr/>
              </a:pPr>
              <a:t>21</a:t>
            </a:fld>
            <a:endParaRPr lang="it-IT"/>
          </a:p>
        </p:txBody>
      </p:sp>
      <p:pic>
        <p:nvPicPr>
          <p:cNvPr id="4" name="Content Placeholder 3" descr="refugeecamp.jpg"/>
          <p:cNvPicPr>
            <a:picLocks noChangeAspect="1"/>
          </p:cNvPicPr>
          <p:nvPr/>
        </p:nvPicPr>
        <p:blipFill>
          <a:blip r:embed="rId2" cstate="print">
            <a:extLst>
              <a:ext uri="{28A0092B-C50C-407E-A947-70E740481C1C}">
                <a14:useLocalDpi xmlns:a14="http://schemas.microsoft.com/office/drawing/2010/main" val="0"/>
              </a:ext>
            </a:extLst>
          </a:blip>
          <a:srcRect t="8682" b="8682"/>
          <a:stretch>
            <a:fillRect/>
          </a:stretch>
        </p:blipFill>
        <p:spPr bwMode="auto">
          <a:xfrm>
            <a:off x="609600" y="17526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663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smtClean="0"/>
              <a:t>Necessità di capire che </a:t>
            </a:r>
            <a:r>
              <a:rPr lang="it-IT" i="1" dirty="0" smtClean="0"/>
              <a:t>tipo </a:t>
            </a:r>
            <a:r>
              <a:rPr lang="it-IT" dirty="0" smtClean="0"/>
              <a:t>di norma è la R2P, e cosa ci si può ragionevolmente aspettare che faccia</a:t>
            </a:r>
          </a:p>
          <a:p>
            <a:r>
              <a:rPr lang="it-IT" dirty="0" smtClean="0"/>
              <a:t>Casi in cui ha mobilitato l’azione (Repubblica Centrafricana e Burundi)</a:t>
            </a:r>
          </a:p>
          <a:p>
            <a:r>
              <a:rPr lang="it-IT" dirty="0" smtClean="0"/>
              <a:t>Creazione di un quadro «normativo» per la prevenzione dei </a:t>
            </a:r>
            <a:r>
              <a:rPr lang="it-IT" dirty="0" smtClean="0"/>
              <a:t>crimini di </a:t>
            </a:r>
            <a:r>
              <a:rPr lang="it-IT" smtClean="0"/>
              <a:t>atrocita</a:t>
            </a:r>
            <a:endParaRPr lang="en-GB"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22</a:t>
            </a:fld>
            <a:endParaRPr lang="it-IT"/>
          </a:p>
        </p:txBody>
      </p:sp>
      <p:sp>
        <p:nvSpPr>
          <p:cNvPr id="4" name="Title 3"/>
          <p:cNvSpPr>
            <a:spLocks noGrp="1"/>
          </p:cNvSpPr>
          <p:nvPr>
            <p:ph type="title"/>
          </p:nvPr>
        </p:nvSpPr>
        <p:spPr/>
        <p:txBody>
          <a:bodyPr/>
          <a:lstStyle/>
          <a:p>
            <a:r>
              <a:rPr lang="it-IT" sz="3200" b="1" dirty="0" smtClean="0"/>
              <a:t>Conclusione: il bicchiere è mezzo pieno o mezzo vuoto? </a:t>
            </a:r>
            <a:endParaRPr lang="en-GB" sz="3200" b="1" dirty="0"/>
          </a:p>
        </p:txBody>
      </p:sp>
    </p:spTree>
    <p:extLst>
      <p:ext uri="{BB962C8B-B14F-4D97-AF65-F5344CB8AC3E}">
        <p14:creationId xmlns:p14="http://schemas.microsoft.com/office/powerpoint/2010/main" val="22601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569371"/>
          </a:xfrm>
        </p:spPr>
        <p:txBody>
          <a:bodyPr/>
          <a:lstStyle/>
          <a:p>
            <a:r>
              <a:rPr lang="it-IT" sz="2800" b="1" dirty="0" smtClean="0"/>
              <a:t>Il concetto di «R2P»</a:t>
            </a:r>
          </a:p>
          <a:p>
            <a:pPr>
              <a:buFontTx/>
              <a:buChar char="-"/>
            </a:pPr>
            <a:r>
              <a:rPr lang="it-IT" sz="2800" dirty="0" smtClean="0"/>
              <a:t>origine</a:t>
            </a:r>
          </a:p>
          <a:p>
            <a:pPr>
              <a:buFontTx/>
              <a:buChar char="-"/>
            </a:pPr>
            <a:r>
              <a:rPr lang="it-IT" sz="2800" dirty="0"/>
              <a:t>a</a:t>
            </a:r>
            <a:r>
              <a:rPr lang="it-IT" sz="2800" dirty="0" smtClean="0"/>
              <a:t>pproccio all’implementazione</a:t>
            </a:r>
          </a:p>
          <a:p>
            <a:r>
              <a:rPr lang="it-IT" sz="2800" b="1" dirty="0" smtClean="0"/>
              <a:t>Implementazione</a:t>
            </a:r>
          </a:p>
          <a:p>
            <a:pPr>
              <a:buFontTx/>
              <a:buChar char="-"/>
            </a:pPr>
            <a:r>
              <a:rPr lang="it-IT" sz="2800" dirty="0" smtClean="0"/>
              <a:t>strategia</a:t>
            </a:r>
          </a:p>
          <a:p>
            <a:pPr>
              <a:buFontTx/>
              <a:buChar char="-"/>
            </a:pPr>
            <a:r>
              <a:rPr lang="it-IT" sz="2800" dirty="0" smtClean="0"/>
              <a:t>il primato della prevenzione </a:t>
            </a:r>
          </a:p>
          <a:p>
            <a:pPr>
              <a:buFontTx/>
              <a:buChar char="-"/>
            </a:pPr>
            <a:r>
              <a:rPr lang="it-IT" sz="2800" dirty="0" smtClean="0"/>
              <a:t>la «responsabilità nella protezione»</a:t>
            </a:r>
          </a:p>
          <a:p>
            <a:r>
              <a:rPr lang="it-IT" sz="2800" b="1" dirty="0" smtClean="0"/>
              <a:t>Le contestazioni della R2P</a:t>
            </a:r>
          </a:p>
          <a:p>
            <a:pPr marL="0" indent="0">
              <a:buNone/>
            </a:pPr>
            <a:r>
              <a:rPr lang="it-IT" sz="2800" b="1" dirty="0" smtClean="0"/>
              <a:t>- </a:t>
            </a:r>
            <a:r>
              <a:rPr lang="it-IT" sz="2800" dirty="0"/>
              <a:t>v</a:t>
            </a:r>
            <a:r>
              <a:rPr lang="it-IT" sz="2800" dirty="0" smtClean="0"/>
              <a:t>alutare la solidità delle norme </a:t>
            </a:r>
            <a:endParaRPr lang="en-GB" sz="2800" b="1"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3</a:t>
            </a:fld>
            <a:endParaRPr lang="it-IT"/>
          </a:p>
        </p:txBody>
      </p:sp>
      <p:sp>
        <p:nvSpPr>
          <p:cNvPr id="4" name="Title 3"/>
          <p:cNvSpPr>
            <a:spLocks noGrp="1"/>
          </p:cNvSpPr>
          <p:nvPr>
            <p:ph type="title"/>
          </p:nvPr>
        </p:nvSpPr>
        <p:spPr>
          <a:xfrm>
            <a:off x="2987824" y="260648"/>
            <a:ext cx="4540736" cy="897592"/>
          </a:xfrm>
        </p:spPr>
        <p:txBody>
          <a:bodyPr/>
          <a:lstStyle/>
          <a:p>
            <a:r>
              <a:rPr lang="en-GB" b="1" dirty="0"/>
              <a:t> </a:t>
            </a:r>
            <a:r>
              <a:rPr lang="en-GB" b="1" dirty="0" err="1" smtClean="0"/>
              <a:t>Panoramica</a:t>
            </a:r>
            <a:endParaRPr lang="en-GB" b="1" dirty="0"/>
          </a:p>
        </p:txBody>
      </p:sp>
    </p:spTree>
    <p:extLst>
      <p:ext uri="{BB962C8B-B14F-4D97-AF65-F5344CB8AC3E}">
        <p14:creationId xmlns:p14="http://schemas.microsoft.com/office/powerpoint/2010/main" val="165879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800" b="1" dirty="0" smtClean="0"/>
              <a:t>Il primato della giurisdizione degli Stati sui loro affari interni</a:t>
            </a:r>
          </a:p>
          <a:p>
            <a:pPr>
              <a:buFontTx/>
              <a:buChar char="-"/>
            </a:pPr>
            <a:r>
              <a:rPr lang="it-IT" sz="2800" dirty="0" smtClean="0"/>
              <a:t>la sovranità </a:t>
            </a:r>
            <a:r>
              <a:rPr lang="it-IT" sz="2800" dirty="0" err="1" smtClean="0"/>
              <a:t>westfaliana</a:t>
            </a:r>
            <a:r>
              <a:rPr lang="it-IT" sz="2800" dirty="0" smtClean="0"/>
              <a:t> originaria</a:t>
            </a:r>
          </a:p>
          <a:p>
            <a:pPr>
              <a:buFontTx/>
              <a:buChar char="-"/>
            </a:pPr>
            <a:r>
              <a:rPr lang="it-IT" sz="2800" dirty="0" smtClean="0"/>
              <a:t>Carta delle Nazioni Unite e articoli 2.4, 2.7</a:t>
            </a:r>
          </a:p>
          <a:p>
            <a:r>
              <a:rPr lang="it-IT" sz="2800" b="1" dirty="0" smtClean="0"/>
              <a:t>Questioni eccezionali di «interesse internazionale»</a:t>
            </a:r>
          </a:p>
          <a:p>
            <a:pPr>
              <a:buFontTx/>
              <a:buChar char="-"/>
            </a:pPr>
            <a:r>
              <a:rPr lang="it-IT" sz="2800" dirty="0" smtClean="0"/>
              <a:t>Convenzione sul Genocidio</a:t>
            </a:r>
          </a:p>
          <a:p>
            <a:pPr>
              <a:buFontTx/>
              <a:buChar char="-"/>
            </a:pPr>
            <a:r>
              <a:rPr lang="it-IT" sz="2800" dirty="0" smtClean="0"/>
              <a:t>Definizione ampliata del Consiglio di Sicurezza di minacce alla pace e alla sicurezza internazionali</a:t>
            </a:r>
          </a:p>
          <a:p>
            <a:pPr>
              <a:buFontTx/>
              <a:buChar char="-"/>
            </a:pPr>
            <a:endParaRPr lang="en-GB" sz="3600"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4</a:t>
            </a:fld>
            <a:endParaRPr lang="it-IT"/>
          </a:p>
        </p:txBody>
      </p:sp>
      <p:sp>
        <p:nvSpPr>
          <p:cNvPr id="4" name="Title 3"/>
          <p:cNvSpPr>
            <a:spLocks noGrp="1"/>
          </p:cNvSpPr>
          <p:nvPr>
            <p:ph type="title"/>
          </p:nvPr>
        </p:nvSpPr>
        <p:spPr/>
        <p:txBody>
          <a:bodyPr/>
          <a:lstStyle/>
          <a:p>
            <a:r>
              <a:rPr lang="it-IT" b="1" dirty="0" smtClean="0"/>
              <a:t>Origine</a:t>
            </a:r>
            <a:endParaRPr lang="en-GB" b="1" dirty="0"/>
          </a:p>
        </p:txBody>
      </p:sp>
    </p:spTree>
    <p:extLst>
      <p:ext uri="{BB962C8B-B14F-4D97-AF65-F5344CB8AC3E}">
        <p14:creationId xmlns:p14="http://schemas.microsoft.com/office/powerpoint/2010/main" val="1122584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FD6E33-FBFD-4C59-9825-C3270BE70F6D}" type="slidenum">
              <a:rPr lang="it-IT" smtClean="0"/>
              <a:pPr>
                <a:defRPr/>
              </a:pPr>
              <a:t>5</a:t>
            </a:fld>
            <a:endParaRPr lang="it-IT"/>
          </a:p>
        </p:txBody>
      </p:sp>
      <p:pic>
        <p:nvPicPr>
          <p:cNvPr id="3" name="Content Placeholder 3" descr="rwanda_genocide_again_zps5ad1127f.jpg"/>
          <p:cNvPicPr>
            <a:picLocks noChangeAspect="1"/>
          </p:cNvPicPr>
          <p:nvPr/>
        </p:nvPicPr>
        <p:blipFill>
          <a:blip r:embed="rId2">
            <a:extLst>
              <a:ext uri="{28A0092B-C50C-407E-A947-70E740481C1C}">
                <a14:useLocalDpi xmlns:a14="http://schemas.microsoft.com/office/drawing/2010/main" val="0"/>
              </a:ext>
            </a:extLst>
          </a:blip>
          <a:srcRect l="3844" r="3844"/>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635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FD6E33-FBFD-4C59-9825-C3270BE70F6D}" type="slidenum">
              <a:rPr lang="it-IT" smtClean="0"/>
              <a:pPr>
                <a:defRPr/>
              </a:pPr>
              <a:t>6</a:t>
            </a:fld>
            <a:endParaRPr lang="it-IT"/>
          </a:p>
        </p:txBody>
      </p:sp>
      <p:pic>
        <p:nvPicPr>
          <p:cNvPr id="4" name="Content Placeholder 3" descr="700.jpg"/>
          <p:cNvPicPr>
            <a:picLocks noChangeAspect="1"/>
          </p:cNvPicPr>
          <p:nvPr/>
        </p:nvPicPr>
        <p:blipFill>
          <a:blip r:embed="rId2">
            <a:extLst>
              <a:ext uri="{28A0092B-C50C-407E-A947-70E740481C1C}">
                <a14:useLocalDpi xmlns:a14="http://schemas.microsoft.com/office/drawing/2010/main" val="0"/>
              </a:ext>
            </a:extLst>
          </a:blip>
          <a:srcRect t="11115" b="11115"/>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799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b="1" dirty="0" smtClean="0"/>
              <a:t>Due casi chiave degli anni ‘90</a:t>
            </a:r>
          </a:p>
          <a:p>
            <a:pPr>
              <a:buFontTx/>
              <a:buChar char="-"/>
            </a:pPr>
            <a:r>
              <a:rPr lang="it-IT" dirty="0" smtClean="0"/>
              <a:t>l’inerzia in Ruanda</a:t>
            </a:r>
          </a:p>
          <a:p>
            <a:pPr>
              <a:buFontTx/>
              <a:buChar char="-"/>
            </a:pPr>
            <a:r>
              <a:rPr lang="it-IT" dirty="0"/>
              <a:t>n</a:t>
            </a:r>
            <a:r>
              <a:rPr lang="it-IT" dirty="0" smtClean="0"/>
              <a:t>essuna autorizzazione in Kosovo</a:t>
            </a:r>
          </a:p>
          <a:p>
            <a:r>
              <a:rPr lang="it-IT" b="1" dirty="0" smtClean="0"/>
              <a:t>La sfida di Kofi Annan e il rapporto dell’ICISS</a:t>
            </a:r>
          </a:p>
          <a:p>
            <a:r>
              <a:rPr lang="it-IT" b="1" dirty="0" smtClean="0"/>
              <a:t>Il «nuovo» significato della sovranità come responsabilità</a:t>
            </a:r>
            <a:endParaRPr lang="en-GB" b="1"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7</a:t>
            </a:fld>
            <a:endParaRPr lang="it-IT"/>
          </a:p>
        </p:txBody>
      </p:sp>
      <p:sp>
        <p:nvSpPr>
          <p:cNvPr id="4" name="Title 3"/>
          <p:cNvSpPr>
            <a:spLocks noGrp="1"/>
          </p:cNvSpPr>
          <p:nvPr>
            <p:ph type="title"/>
          </p:nvPr>
        </p:nvSpPr>
        <p:spPr/>
        <p:txBody>
          <a:bodyPr/>
          <a:lstStyle/>
          <a:p>
            <a:r>
              <a:rPr lang="it-IT" b="1" dirty="0"/>
              <a:t> </a:t>
            </a:r>
            <a:r>
              <a:rPr lang="it-IT" b="1" dirty="0" smtClean="0"/>
              <a:t>Origine</a:t>
            </a:r>
            <a:endParaRPr lang="en-GB" b="1" dirty="0"/>
          </a:p>
        </p:txBody>
      </p:sp>
    </p:spTree>
    <p:extLst>
      <p:ext uri="{BB962C8B-B14F-4D97-AF65-F5344CB8AC3E}">
        <p14:creationId xmlns:p14="http://schemas.microsoft.com/office/powerpoint/2010/main" val="4085452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3000" dirty="0" smtClean="0"/>
              <a:t>Tempi e contesti difficili (l’ 11 settembre e l’Iraq)</a:t>
            </a:r>
          </a:p>
          <a:p>
            <a:r>
              <a:rPr lang="it-IT" sz="3000" dirty="0" smtClean="0"/>
              <a:t>Le preoccupazioni dei Paesi in via di sviluppo</a:t>
            </a:r>
          </a:p>
          <a:p>
            <a:r>
              <a:rPr lang="it-IT" sz="3000" dirty="0" smtClean="0"/>
              <a:t>L’ambiguità circa l’ambito di applicazione</a:t>
            </a:r>
          </a:p>
          <a:p>
            <a:r>
              <a:rPr lang="it-IT" sz="3000" dirty="0" smtClean="0"/>
              <a:t>Radicare la R2P nella Carta delle Nazioni Unite (nessun diritto unilaterale di intervento umanitario)</a:t>
            </a:r>
          </a:p>
          <a:p>
            <a:r>
              <a:rPr lang="it-IT" sz="3000" dirty="0" smtClean="0"/>
              <a:t>Chiarimento del principio come </a:t>
            </a:r>
            <a:r>
              <a:rPr lang="it-IT" sz="3000" i="1" dirty="0" smtClean="0"/>
              <a:t>politico (e non giuridico)</a:t>
            </a:r>
            <a:endParaRPr lang="en-GB" sz="3000" dirty="0"/>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8</a:t>
            </a:fld>
            <a:endParaRPr lang="it-IT"/>
          </a:p>
        </p:txBody>
      </p:sp>
      <p:sp>
        <p:nvSpPr>
          <p:cNvPr id="4" name="Title 3"/>
          <p:cNvSpPr>
            <a:spLocks noGrp="1"/>
          </p:cNvSpPr>
          <p:nvPr>
            <p:ph type="title"/>
          </p:nvPr>
        </p:nvSpPr>
        <p:spPr/>
        <p:txBody>
          <a:bodyPr/>
          <a:lstStyle/>
          <a:p>
            <a:r>
              <a:rPr lang="it-IT" b="1" dirty="0"/>
              <a:t> </a:t>
            </a:r>
            <a:r>
              <a:rPr lang="it-IT" b="1" dirty="0" smtClean="0"/>
              <a:t>Origine</a:t>
            </a:r>
            <a:r>
              <a:rPr lang="it-IT" b="1" dirty="0" smtClean="0"/>
              <a:t>: </a:t>
            </a:r>
            <a:r>
              <a:rPr lang="it-IT" b="1" dirty="0" smtClean="0"/>
              <a:t>la strada verso il 2005</a:t>
            </a:r>
            <a:endParaRPr lang="en-GB" b="1" dirty="0"/>
          </a:p>
        </p:txBody>
      </p:sp>
    </p:spTree>
    <p:extLst>
      <p:ext uri="{BB962C8B-B14F-4D97-AF65-F5344CB8AC3E}">
        <p14:creationId xmlns:p14="http://schemas.microsoft.com/office/powerpoint/2010/main" val="1511299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FD6E33-FBFD-4C59-9825-C3270BE70F6D}" type="slidenum">
              <a:rPr lang="it-IT" smtClean="0"/>
              <a:pPr>
                <a:defRPr/>
              </a:pPr>
              <a:t>9</a:t>
            </a:fld>
            <a:endParaRPr lang="it-IT"/>
          </a:p>
        </p:txBody>
      </p:sp>
      <p:pic>
        <p:nvPicPr>
          <p:cNvPr id="3" name="Content Placeholder 3" descr="UN-Security-Council-Session.jpg"/>
          <p:cNvPicPr>
            <a:picLocks noChangeAspect="1"/>
          </p:cNvPicPr>
          <p:nvPr/>
        </p:nvPicPr>
        <p:blipFill>
          <a:blip r:embed="rId2" cstate="print">
            <a:extLst>
              <a:ext uri="{28A0092B-C50C-407E-A947-70E740481C1C}">
                <a14:useLocalDpi xmlns:a14="http://schemas.microsoft.com/office/drawing/2010/main" val="0"/>
              </a:ext>
            </a:extLst>
          </a:blip>
          <a:srcRect t="8684" b="8684"/>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465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2982</TotalTime>
  <Words>1254</Words>
  <Application>Microsoft Macintosh PowerPoint</Application>
  <PresentationFormat>On-screen Show (4:3)</PresentationFormat>
  <Paragraphs>168</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Presentation1</vt:lpstr>
      <vt:lpstr>1_Custom Design</vt:lpstr>
      <vt:lpstr>LA RESPONSABILITA’ COLLETTIVA DI PROTEGGERE</vt:lpstr>
      <vt:lpstr>Dichiarazione del 2005</vt:lpstr>
      <vt:lpstr> Panoramica</vt:lpstr>
      <vt:lpstr>Origine</vt:lpstr>
      <vt:lpstr>PowerPoint Presentation</vt:lpstr>
      <vt:lpstr>PowerPoint Presentation</vt:lpstr>
      <vt:lpstr> Origine</vt:lpstr>
      <vt:lpstr> Origine: la strada verso il 2005</vt:lpstr>
      <vt:lpstr>PowerPoint Presentation</vt:lpstr>
      <vt:lpstr>L’attuazione della R2P: Successi e sfide</vt:lpstr>
      <vt:lpstr>L’attuazione della R2P: Strategia </vt:lpstr>
      <vt:lpstr>L’attuazione della R2P:  il primato della prevenzione</vt:lpstr>
      <vt:lpstr>L’attuazione della R2P:  il primato della prevenzione</vt:lpstr>
      <vt:lpstr>L’attuazione della R2P:  il primato della prevenzione</vt:lpstr>
      <vt:lpstr>L’attuazione della R2P:  lezioni dal caso della Libia </vt:lpstr>
      <vt:lpstr>L’attuazione della R2P:  « responsabilità nella protezione»</vt:lpstr>
      <vt:lpstr>Contestazione della R2P:  Come dovremmo studiare le norme?</vt:lpstr>
      <vt:lpstr>Contestazione della R2P: Due test sulla «solidità delle norme»</vt:lpstr>
      <vt:lpstr>Contestazione della R2P: Due test sulla «solidità delle norme»</vt:lpstr>
      <vt:lpstr>PowerPoint Presentation</vt:lpstr>
      <vt:lpstr>PowerPoint Presentation</vt:lpstr>
      <vt:lpstr>Conclusione: il bicchiere è mezzo pieno o mezzo vuoto? </vt:lpstr>
    </vt:vector>
  </TitlesOfParts>
  <Company>EUI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Jennifer Welsh</cp:lastModifiedBy>
  <cp:revision>88</cp:revision>
  <dcterms:created xsi:type="dcterms:W3CDTF">2012-11-28T14:19:22Z</dcterms:created>
  <dcterms:modified xsi:type="dcterms:W3CDTF">2018-03-21T09:01:40Z</dcterms:modified>
</cp:coreProperties>
</file>