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20" r:id="rId2"/>
    <p:sldId id="421" r:id="rId3"/>
    <p:sldId id="422" r:id="rId4"/>
    <p:sldId id="270" r:id="rId5"/>
    <p:sldId id="264" r:id="rId6"/>
    <p:sldId id="423" r:id="rId7"/>
    <p:sldId id="257" r:id="rId8"/>
    <p:sldId id="272" r:id="rId9"/>
    <p:sldId id="271" r:id="rId10"/>
    <p:sldId id="269"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56C0E-C240-414C-96AB-41A4A2BAD3D4}" type="datetimeFigureOut">
              <a:rPr lang="it-IT" smtClean="0"/>
              <a:t>09/03/2020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E1B5E-2C62-4145-9226-DD596A89E598}" type="slidenum">
              <a:rPr lang="it-IT" smtClean="0"/>
              <a:t>‹N›</a:t>
            </a:fld>
            <a:endParaRPr lang="it-IT"/>
          </a:p>
        </p:txBody>
      </p:sp>
    </p:spTree>
    <p:extLst>
      <p:ext uri="{BB962C8B-B14F-4D97-AF65-F5344CB8AC3E}">
        <p14:creationId xmlns:p14="http://schemas.microsoft.com/office/powerpoint/2010/main" val="767743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a:extLst>
              <a:ext uri="{FF2B5EF4-FFF2-40B4-BE49-F238E27FC236}">
                <a16:creationId xmlns:a16="http://schemas.microsoft.com/office/drawing/2014/main" id="{A1433483-1B5F-4B40-9FED-B6C405276A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Segnaposto note 2">
            <a:extLst>
              <a:ext uri="{FF2B5EF4-FFF2-40B4-BE49-F238E27FC236}">
                <a16:creationId xmlns:a16="http://schemas.microsoft.com/office/drawing/2014/main" id="{1072810C-51A4-4C43-A764-AB66FB33A2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7412" name="Segnaposto numero diapositiva 3">
            <a:extLst>
              <a:ext uri="{FF2B5EF4-FFF2-40B4-BE49-F238E27FC236}">
                <a16:creationId xmlns:a16="http://schemas.microsoft.com/office/drawing/2014/main" id="{8F71ACA8-02DC-4EE0-BD63-B6A174CA9E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397338-8CAD-4274-886E-F9573595E184}" type="slidenum">
              <a:rPr lang="it-IT" altLang="it-IT" smtClean="0">
                <a:latin typeface="Arial" panose="020B0604020202020204" pitchFamily="34" charset="0"/>
              </a:rPr>
              <a:pPr>
                <a:spcBef>
                  <a:spcPct val="0"/>
                </a:spcBef>
              </a:pPr>
              <a:t>4</a:t>
            </a:fld>
            <a:endParaRPr lang="it-IT" altLang="it-IT">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9D12C0-3D9D-4A19-9839-E5B2CBB9D60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E3F94C5-3014-4CB7-85CC-3844F126A3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9C1ED1D-857D-4741-816C-69E0CF28CD92}"/>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5" name="Segnaposto piè di pagina 4">
            <a:extLst>
              <a:ext uri="{FF2B5EF4-FFF2-40B4-BE49-F238E27FC236}">
                <a16:creationId xmlns:a16="http://schemas.microsoft.com/office/drawing/2014/main" id="{3B94561D-56ED-4202-96CB-ED988D1ACBA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067D01-1BCE-4CDF-8588-CCC0DDB61F05}"/>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837745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0837FF-E7AE-42E7-BB47-4A62AF9FF53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8CD327C-986F-4913-AB10-2CCCD203F62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B046C0C-01A8-4B66-B1CD-9B08B39887E1}"/>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5" name="Segnaposto piè di pagina 4">
            <a:extLst>
              <a:ext uri="{FF2B5EF4-FFF2-40B4-BE49-F238E27FC236}">
                <a16:creationId xmlns:a16="http://schemas.microsoft.com/office/drawing/2014/main" id="{3B85879D-54E3-418E-973C-1DC3B91030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C4A4FCF-ECB5-45E8-9AC6-1A893E2963D3}"/>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322697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A2E80AC-60E4-46D3-AF58-C873DAF00C1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7151CF1-8F97-4001-8487-C4C53646E51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02393D1-CF70-4916-BD21-C402D728931C}"/>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5" name="Segnaposto piè di pagina 4">
            <a:extLst>
              <a:ext uri="{FF2B5EF4-FFF2-40B4-BE49-F238E27FC236}">
                <a16:creationId xmlns:a16="http://schemas.microsoft.com/office/drawing/2014/main" id="{257D5F09-099C-4F44-B7E6-735410DD622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FFB9132-E083-4CE5-A79D-3AA0C479850C}"/>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2376107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lo stile del titolo</a:t>
            </a:r>
          </a:p>
        </p:txBody>
      </p:sp>
      <p:sp>
        <p:nvSpPr>
          <p:cNvPr id="3" name="Segnaposto tabella 2"/>
          <p:cNvSpPr>
            <a:spLocks noGrp="1"/>
          </p:cNvSpPr>
          <p:nvPr>
            <p:ph type="tbl" idx="1"/>
          </p:nvPr>
        </p:nvSpPr>
        <p:spPr>
          <a:xfrm>
            <a:off x="609600" y="1600201"/>
            <a:ext cx="10972800" cy="4525963"/>
          </a:xfrm>
          <a:prstGeom prst="rect">
            <a:avLst/>
          </a:prstGeom>
        </p:spPr>
        <p:txBody>
          <a:bodyPr>
            <a:normAutofit/>
          </a:bodyPr>
          <a:lstStyle/>
          <a:p>
            <a:pPr lvl="0"/>
            <a:r>
              <a:rPr lang="it-IT" noProof="0"/>
              <a:t>Fare clic sull'icona per inserire una tabella</a:t>
            </a:r>
          </a:p>
        </p:txBody>
      </p:sp>
      <p:sp>
        <p:nvSpPr>
          <p:cNvPr id="4" name="Rectangle 6">
            <a:extLst>
              <a:ext uri="{FF2B5EF4-FFF2-40B4-BE49-F238E27FC236}">
                <a16:creationId xmlns:a16="http://schemas.microsoft.com/office/drawing/2014/main" id="{334B5F49-2509-4EFF-81C5-DAFA3DE5780B}"/>
              </a:ext>
            </a:extLst>
          </p:cNvPr>
          <p:cNvSpPr>
            <a:spLocks noGrp="1" noChangeArrowheads="1"/>
          </p:cNvSpPr>
          <p:nvPr>
            <p:ph type="sldNum" sz="quarter" idx="10"/>
          </p:nvPr>
        </p:nvSpPr>
        <p:spPr/>
        <p:txBody>
          <a:bodyPr/>
          <a:lstStyle>
            <a:lvl1pPr>
              <a:defRPr/>
            </a:lvl1pPr>
          </a:lstStyle>
          <a:p>
            <a:pPr>
              <a:defRPr/>
            </a:pPr>
            <a:fld id="{1EAF4ECD-36BC-43B0-BD6E-093FCE42FD93}" type="slidenum">
              <a:rPr lang="it-IT"/>
              <a:pPr>
                <a:defRPr/>
              </a:pPr>
              <a:t>‹N›</a:t>
            </a:fld>
            <a:endParaRPr lang="it-IT"/>
          </a:p>
        </p:txBody>
      </p:sp>
    </p:spTree>
    <p:extLst>
      <p:ext uri="{BB962C8B-B14F-4D97-AF65-F5344CB8AC3E}">
        <p14:creationId xmlns:p14="http://schemas.microsoft.com/office/powerpoint/2010/main" val="1025505265"/>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EA5533-9207-49EE-825C-C8067BD8F9E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241DC06-8ED3-4FFD-B4D0-B16580D7AD1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8880F1C-3567-4481-AAE1-A8BBA4F65421}"/>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5" name="Segnaposto piè di pagina 4">
            <a:extLst>
              <a:ext uri="{FF2B5EF4-FFF2-40B4-BE49-F238E27FC236}">
                <a16:creationId xmlns:a16="http://schemas.microsoft.com/office/drawing/2014/main" id="{E2536040-4CB2-474D-B43D-AB5737CB3D9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DA49A7-1EB0-4E9F-8BB1-E80623925116}"/>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394471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CD971D-2D51-4FA8-8C01-9B5A1BD498B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661FBB1-36AA-4C48-84DF-6D7BD5A1F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0A8B6F5-B772-4C24-8575-37FFFB6EBC10}"/>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5" name="Segnaposto piè di pagina 4">
            <a:extLst>
              <a:ext uri="{FF2B5EF4-FFF2-40B4-BE49-F238E27FC236}">
                <a16:creationId xmlns:a16="http://schemas.microsoft.com/office/drawing/2014/main" id="{F3AC7ED1-3DB8-42D6-8C4F-C46FA40B757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9B800F6-4786-48B6-914E-07F850AB9E5C}"/>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897421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EFE265-2B2A-4AD3-A874-B30DCF7C254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FA15F1A-D00D-400C-86A0-3EDBB595B63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08FC342-E7F8-4899-812C-58442E6CD1D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809D911-1567-43D2-B411-50617533054B}"/>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6" name="Segnaposto piè di pagina 5">
            <a:extLst>
              <a:ext uri="{FF2B5EF4-FFF2-40B4-BE49-F238E27FC236}">
                <a16:creationId xmlns:a16="http://schemas.microsoft.com/office/drawing/2014/main" id="{5F62151F-1FC4-4D81-B529-4F1492CA81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0226DE9-2CBC-48F8-BE1B-7C5A72E50430}"/>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137527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5A0954-0E8A-4B41-9DAB-1F3986EEF5C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7625063-3320-4E55-AE6C-FD34F6EA5F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CDE2A17-4668-4537-90CD-D781EC27378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2B89E92-1682-442B-95A4-F87115DE9D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A1A4F00-B757-42AE-BD8A-20DAD5D4D26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9D05F86-D0B4-4425-8BCC-B061FF25396A}"/>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8" name="Segnaposto piè di pagina 7">
            <a:extLst>
              <a:ext uri="{FF2B5EF4-FFF2-40B4-BE49-F238E27FC236}">
                <a16:creationId xmlns:a16="http://schemas.microsoft.com/office/drawing/2014/main" id="{D1A827D9-E7D3-4807-B1BC-4D5BC08FF55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02299D1-D6C5-4BC8-8762-531BBE152E4C}"/>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93529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2AA4E-04D4-48E1-84FB-07141CACB80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1A0A868-7905-4462-940D-9C7974450829}"/>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4" name="Segnaposto piè di pagina 3">
            <a:extLst>
              <a:ext uri="{FF2B5EF4-FFF2-40B4-BE49-F238E27FC236}">
                <a16:creationId xmlns:a16="http://schemas.microsoft.com/office/drawing/2014/main" id="{3E06F074-58C0-4914-8451-48AFAC6AAF1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4633C58-8470-45A2-9DE3-F868127AA421}"/>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25698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E8A6961-2712-4014-AF0B-7B807F7053CD}"/>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3" name="Segnaposto piè di pagina 2">
            <a:extLst>
              <a:ext uri="{FF2B5EF4-FFF2-40B4-BE49-F238E27FC236}">
                <a16:creationId xmlns:a16="http://schemas.microsoft.com/office/drawing/2014/main" id="{6C5A4C9E-D491-4AE4-A028-437497C4742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21117E6-8E84-4162-8805-5F9F0FBB9454}"/>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268574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B09A3-EA58-465F-AEE4-AE144688F4F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6CA4161-F0CF-4958-817B-C160CF1DF0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0AD29A2-7F7F-45CF-9467-8502CCEFC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59F6022-88A5-4609-B88B-6A716CCA1653}"/>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6" name="Segnaposto piè di pagina 5">
            <a:extLst>
              <a:ext uri="{FF2B5EF4-FFF2-40B4-BE49-F238E27FC236}">
                <a16:creationId xmlns:a16="http://schemas.microsoft.com/office/drawing/2014/main" id="{EC0066B0-57D2-4688-AD50-F5808A50BA3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D62A535-F2D8-4F0C-9964-206D8186698E}"/>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337448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614958-937F-49F9-983A-0C6E5B5A3AD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C3C2013-8968-4A67-9555-C2DE5D3AF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1611C14-EB1E-491D-8728-8DA920F4F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BDB30C9-374E-417A-9070-7FD3DCD9B860}"/>
              </a:ext>
            </a:extLst>
          </p:cNvPr>
          <p:cNvSpPr>
            <a:spLocks noGrp="1"/>
          </p:cNvSpPr>
          <p:nvPr>
            <p:ph type="dt" sz="half" idx="10"/>
          </p:nvPr>
        </p:nvSpPr>
        <p:spPr/>
        <p:txBody>
          <a:bodyPr/>
          <a:lstStyle/>
          <a:p>
            <a:fld id="{61F1A250-8B3E-4004-8512-6233FFBD6627}" type="datetimeFigureOut">
              <a:rPr lang="it-IT" smtClean="0"/>
              <a:t>09/03/2020</a:t>
            </a:fld>
            <a:endParaRPr lang="it-IT"/>
          </a:p>
        </p:txBody>
      </p:sp>
      <p:sp>
        <p:nvSpPr>
          <p:cNvPr id="6" name="Segnaposto piè di pagina 5">
            <a:extLst>
              <a:ext uri="{FF2B5EF4-FFF2-40B4-BE49-F238E27FC236}">
                <a16:creationId xmlns:a16="http://schemas.microsoft.com/office/drawing/2014/main" id="{00FFD332-BA27-43B4-A74E-9292C376D44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78A0A94-C809-4121-B984-F88E7AD92782}"/>
              </a:ext>
            </a:extLst>
          </p:cNvPr>
          <p:cNvSpPr>
            <a:spLocks noGrp="1"/>
          </p:cNvSpPr>
          <p:nvPr>
            <p:ph type="sldNum" sz="quarter" idx="12"/>
          </p:nvPr>
        </p:nvSpPr>
        <p:spPr/>
        <p:txBody>
          <a:bodyPr/>
          <a:lstStyle/>
          <a:p>
            <a:fld id="{CA81B54D-729D-4443-9AB0-E0AE6E602688}" type="slidenum">
              <a:rPr lang="it-IT" smtClean="0"/>
              <a:t>‹N›</a:t>
            </a:fld>
            <a:endParaRPr lang="it-IT"/>
          </a:p>
        </p:txBody>
      </p:sp>
    </p:spTree>
    <p:extLst>
      <p:ext uri="{BB962C8B-B14F-4D97-AF65-F5344CB8AC3E}">
        <p14:creationId xmlns:p14="http://schemas.microsoft.com/office/powerpoint/2010/main" val="4291796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FBFA038-70BE-494A-9AEB-CDDA1F44B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F40AA94-A3B8-4F3C-8FE7-9BD41CA2D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C6EDB6-C0D1-4D80-A1B4-109AD4BB5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1A250-8B3E-4004-8512-6233FFBD6627}" type="datetimeFigureOut">
              <a:rPr lang="it-IT" smtClean="0"/>
              <a:t>09/03/2020</a:t>
            </a:fld>
            <a:endParaRPr lang="it-IT"/>
          </a:p>
        </p:txBody>
      </p:sp>
      <p:sp>
        <p:nvSpPr>
          <p:cNvPr id="5" name="Segnaposto piè di pagina 4">
            <a:extLst>
              <a:ext uri="{FF2B5EF4-FFF2-40B4-BE49-F238E27FC236}">
                <a16:creationId xmlns:a16="http://schemas.microsoft.com/office/drawing/2014/main" id="{291BD58B-067E-4EE0-98B4-F02CA7EE75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186363F-1135-4DD0-80F3-701AD1EEEB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1B54D-729D-4443-9AB0-E0AE6E602688}" type="slidenum">
              <a:rPr lang="it-IT" smtClean="0"/>
              <a:t>‹N›</a:t>
            </a:fld>
            <a:endParaRPr lang="it-IT"/>
          </a:p>
        </p:txBody>
      </p:sp>
    </p:spTree>
    <p:extLst>
      <p:ext uri="{BB962C8B-B14F-4D97-AF65-F5344CB8AC3E}">
        <p14:creationId xmlns:p14="http://schemas.microsoft.com/office/powerpoint/2010/main" val="2725108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ttangolo 3">
            <a:extLst>
              <a:ext uri="{FF2B5EF4-FFF2-40B4-BE49-F238E27FC236}">
                <a16:creationId xmlns:a16="http://schemas.microsoft.com/office/drawing/2014/main" id="{5A974C4A-1311-45A9-A230-B648088175AC}"/>
              </a:ext>
            </a:extLst>
          </p:cNvPr>
          <p:cNvSpPr>
            <a:spLocks noChangeArrowheads="1"/>
          </p:cNvSpPr>
          <p:nvPr/>
        </p:nvSpPr>
        <p:spPr bwMode="auto">
          <a:xfrm>
            <a:off x="2058988" y="1395414"/>
            <a:ext cx="789146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2000" b="1">
                <a:latin typeface="Arial" panose="020B0604020202020204" pitchFamily="34" charset="0"/>
              </a:rPr>
              <a:t>Nel conoscere una persona o un oggetto dalla cornice esterna di riferimento, le nostre ipotesi implicite sono controllate con altre persone, ma non con l'oggetto del nostro interesse</a:t>
            </a:r>
            <a:r>
              <a:rPr lang="it-IT" altLang="it-IT" sz="2000">
                <a:latin typeface="Arial" panose="020B0604020202020204" pitchFamily="34" charset="0"/>
              </a:rPr>
              <a:t>. Così un comportamentista rigoroso ritiene che S è uno stimolo per il suo animale sperimentale e R è una risposta, perché i suoi colleghi e anche l'uomo della strada sono d'accordo con lui e per quanto riguarda S e R nello stesso modo. Le sue inferenze empatiche sono fatte a partire dalla struttura interna di riferimento propria e dei suoi colleghi, piuttosto che per quanto riguarda la struttura di riferimento interna dell'animale.</a:t>
            </a:r>
          </a:p>
        </p:txBody>
      </p:sp>
      <p:pic>
        <p:nvPicPr>
          <p:cNvPr id="3" name="Audio 2">
            <a:hlinkClick r:id="" action="ppaction://media"/>
            <a:extLst>
              <a:ext uri="{FF2B5EF4-FFF2-40B4-BE49-F238E27FC236}">
                <a16:creationId xmlns:a16="http://schemas.microsoft.com/office/drawing/2014/main" id="{F6EE44DF-E79B-4693-BF76-B6196BDCA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p:transition spd="med" advTm="7437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a:extLst>
              <a:ext uri="{FF2B5EF4-FFF2-40B4-BE49-F238E27FC236}">
                <a16:creationId xmlns:a16="http://schemas.microsoft.com/office/drawing/2014/main" id="{27BFE1EE-2FED-4788-A0B5-9705ADB87B90}"/>
              </a:ext>
            </a:extLst>
          </p:cNvPr>
          <p:cNvSpPr txBox="1"/>
          <p:nvPr/>
        </p:nvSpPr>
        <p:spPr>
          <a:xfrm>
            <a:off x="2309813" y="1289051"/>
            <a:ext cx="7715250" cy="3140075"/>
          </a:xfrm>
          <a:prstGeom prst="rect">
            <a:avLst/>
          </a:prstGeom>
          <a:solidFill>
            <a:schemeClr val="accent6">
              <a:lumMod val="60000"/>
              <a:lumOff val="40000"/>
            </a:schemeClr>
          </a:solidFill>
        </p:spPr>
        <p:txBody>
          <a:bodyPr>
            <a:spAutoFit/>
          </a:bodyPr>
          <a:lstStyle/>
          <a:p>
            <a:pPr>
              <a:defRPr/>
            </a:pPr>
            <a:endParaRPr lang="it-IT" dirty="0"/>
          </a:p>
          <a:p>
            <a:pPr>
              <a:defRPr/>
            </a:pPr>
            <a:endParaRPr lang="it-IT" dirty="0"/>
          </a:p>
          <a:p>
            <a:pPr>
              <a:defRPr/>
            </a:pPr>
            <a:endParaRPr lang="it-IT" dirty="0"/>
          </a:p>
          <a:p>
            <a:pPr>
              <a:defRPr/>
            </a:pPr>
            <a:endParaRPr lang="it-IT" dirty="0"/>
          </a:p>
          <a:p>
            <a:pPr>
              <a:defRPr/>
            </a:pPr>
            <a:endParaRPr lang="it-IT" dirty="0"/>
          </a:p>
          <a:p>
            <a:pPr>
              <a:defRPr/>
            </a:pPr>
            <a:endParaRPr lang="it-IT" dirty="0"/>
          </a:p>
          <a:p>
            <a:pPr>
              <a:defRPr/>
            </a:pPr>
            <a:endParaRPr lang="it-IT" dirty="0"/>
          </a:p>
          <a:p>
            <a:pPr>
              <a:defRPr/>
            </a:pPr>
            <a:endParaRPr lang="it-IT" dirty="0"/>
          </a:p>
          <a:p>
            <a:pPr>
              <a:defRPr/>
            </a:pPr>
            <a:endParaRPr lang="it-IT" dirty="0"/>
          </a:p>
          <a:p>
            <a:pPr>
              <a:defRPr/>
            </a:pPr>
            <a:endParaRPr lang="it-IT" dirty="0"/>
          </a:p>
          <a:p>
            <a:pPr>
              <a:defRPr/>
            </a:pPr>
            <a:endParaRPr lang="it-IT" dirty="0"/>
          </a:p>
        </p:txBody>
      </p:sp>
      <p:graphicFrame>
        <p:nvGraphicFramePr>
          <p:cNvPr id="16" name="Tabella 15">
            <a:extLst>
              <a:ext uri="{FF2B5EF4-FFF2-40B4-BE49-F238E27FC236}">
                <a16:creationId xmlns:a16="http://schemas.microsoft.com/office/drawing/2014/main" id="{0FA971EB-3733-46B1-B538-7CE18EEA4F62}"/>
              </a:ext>
            </a:extLst>
          </p:cNvPr>
          <p:cNvGraphicFramePr>
            <a:graphicFrameLocks noGrp="1"/>
          </p:cNvGraphicFramePr>
          <p:nvPr/>
        </p:nvGraphicFramePr>
        <p:xfrm>
          <a:off x="2452688" y="985839"/>
          <a:ext cx="7500936" cy="371475"/>
        </p:xfrm>
        <a:graphic>
          <a:graphicData uri="http://schemas.openxmlformats.org/drawingml/2006/table">
            <a:tbl>
              <a:tblPr firstRow="1" bandRow="1">
                <a:tableStyleId>{5C22544A-7EE6-4342-B048-85BDC9FD1C3A}</a:tableStyleId>
              </a:tblPr>
              <a:tblGrid>
                <a:gridCol w="2500312">
                  <a:extLst>
                    <a:ext uri="{9D8B030D-6E8A-4147-A177-3AD203B41FA5}">
                      <a16:colId xmlns:a16="http://schemas.microsoft.com/office/drawing/2014/main" val="20000"/>
                    </a:ext>
                  </a:extLst>
                </a:gridCol>
                <a:gridCol w="2500312">
                  <a:extLst>
                    <a:ext uri="{9D8B030D-6E8A-4147-A177-3AD203B41FA5}">
                      <a16:colId xmlns:a16="http://schemas.microsoft.com/office/drawing/2014/main" val="20001"/>
                    </a:ext>
                  </a:extLst>
                </a:gridCol>
                <a:gridCol w="2500312">
                  <a:extLst>
                    <a:ext uri="{9D8B030D-6E8A-4147-A177-3AD203B41FA5}">
                      <a16:colId xmlns:a16="http://schemas.microsoft.com/office/drawing/2014/main" val="20002"/>
                    </a:ext>
                  </a:extLst>
                </a:gridCol>
              </a:tblGrid>
              <a:tr h="371475">
                <a:tc>
                  <a:txBody>
                    <a:bodyPr/>
                    <a:lstStyle/>
                    <a:p>
                      <a:r>
                        <a:rPr lang="it-IT" sz="1800" dirty="0"/>
                        <a:t>1. ESPLORARE</a:t>
                      </a:r>
                    </a:p>
                  </a:txBody>
                  <a:tcPr marL="91439" marR="91439" marT="45798" marB="45798">
                    <a:solidFill>
                      <a:srgbClr val="FF0000"/>
                    </a:solidFill>
                  </a:tcPr>
                </a:tc>
                <a:tc>
                  <a:txBody>
                    <a:bodyPr/>
                    <a:lstStyle/>
                    <a:p>
                      <a:r>
                        <a:rPr lang="it-IT" sz="1800" dirty="0"/>
                        <a:t>2. COMPRENDERE</a:t>
                      </a:r>
                    </a:p>
                  </a:txBody>
                  <a:tcPr marL="91439" marR="91439" marT="45798" marB="45798">
                    <a:solidFill>
                      <a:srgbClr val="FF0000"/>
                    </a:solidFill>
                  </a:tcPr>
                </a:tc>
                <a:tc>
                  <a:txBody>
                    <a:bodyPr/>
                    <a:lstStyle/>
                    <a:p>
                      <a:r>
                        <a:rPr lang="it-IT" sz="1800" dirty="0"/>
                        <a:t>3. AGIRE</a:t>
                      </a:r>
                    </a:p>
                  </a:txBody>
                  <a:tcPr marL="91439" marR="91439" marT="45798" marB="45798">
                    <a:solidFill>
                      <a:srgbClr val="FF0000"/>
                    </a:solidFill>
                  </a:tcPr>
                </a:tc>
                <a:extLst>
                  <a:ext uri="{0D108BD9-81ED-4DB2-BD59-A6C34878D82A}">
                    <a16:rowId xmlns:a16="http://schemas.microsoft.com/office/drawing/2014/main" val="10000"/>
                  </a:ext>
                </a:extLst>
              </a:tr>
            </a:tbl>
          </a:graphicData>
        </a:graphic>
      </p:graphicFrame>
      <p:sp>
        <p:nvSpPr>
          <p:cNvPr id="23565" name="CasellaDiTesto 16">
            <a:extLst>
              <a:ext uri="{FF2B5EF4-FFF2-40B4-BE49-F238E27FC236}">
                <a16:creationId xmlns:a16="http://schemas.microsoft.com/office/drawing/2014/main" id="{A8AAF3AB-E001-4828-AB29-B9260F9C484A}"/>
              </a:ext>
            </a:extLst>
          </p:cNvPr>
          <p:cNvSpPr txBox="1">
            <a:spLocks noChangeArrowheads="1"/>
          </p:cNvSpPr>
          <p:nvPr/>
        </p:nvSpPr>
        <p:spPr bwMode="auto">
          <a:xfrm>
            <a:off x="2452688" y="1285875"/>
            <a:ext cx="7858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t>A</a:t>
            </a:r>
          </a:p>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r>
              <a:rPr lang="it-IT" altLang="it-IT" sz="1800"/>
              <a:t>B</a:t>
            </a:r>
          </a:p>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r>
              <a:rPr lang="it-IT" altLang="it-IT" sz="1800"/>
              <a:t>C</a:t>
            </a:r>
          </a:p>
        </p:txBody>
      </p:sp>
      <p:cxnSp>
        <p:nvCxnSpPr>
          <p:cNvPr id="26" name="Connettore 7 25">
            <a:extLst>
              <a:ext uri="{FF2B5EF4-FFF2-40B4-BE49-F238E27FC236}">
                <a16:creationId xmlns:a16="http://schemas.microsoft.com/office/drawing/2014/main" id="{3E46D070-CF79-4D15-840C-33F9AC2430EC}"/>
              </a:ext>
            </a:extLst>
          </p:cNvPr>
          <p:cNvCxnSpPr/>
          <p:nvPr/>
        </p:nvCxnSpPr>
        <p:spPr>
          <a:xfrm>
            <a:off x="2738439" y="1500188"/>
            <a:ext cx="3286125" cy="78581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onnettore 7 30">
            <a:extLst>
              <a:ext uri="{FF2B5EF4-FFF2-40B4-BE49-F238E27FC236}">
                <a16:creationId xmlns:a16="http://schemas.microsoft.com/office/drawing/2014/main" id="{66403EE4-F370-4B6C-96AA-27D58BC8BF8A}"/>
              </a:ext>
            </a:extLst>
          </p:cNvPr>
          <p:cNvCxnSpPr/>
          <p:nvPr/>
        </p:nvCxnSpPr>
        <p:spPr>
          <a:xfrm flipV="1">
            <a:off x="6096000" y="1428750"/>
            <a:ext cx="2286000" cy="85725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Connettore 7 32">
            <a:extLst>
              <a:ext uri="{FF2B5EF4-FFF2-40B4-BE49-F238E27FC236}">
                <a16:creationId xmlns:a16="http://schemas.microsoft.com/office/drawing/2014/main" id="{D3491571-E865-4E50-8E0D-AD2279827E29}"/>
              </a:ext>
            </a:extLst>
          </p:cNvPr>
          <p:cNvCxnSpPr/>
          <p:nvPr/>
        </p:nvCxnSpPr>
        <p:spPr>
          <a:xfrm>
            <a:off x="2817813" y="2286001"/>
            <a:ext cx="3135312" cy="339725"/>
          </a:xfrm>
          <a:prstGeom prst="curvedConnector3">
            <a:avLst>
              <a:gd name="adj1" fmla="val 50000"/>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Connettore 7 36">
            <a:extLst>
              <a:ext uri="{FF2B5EF4-FFF2-40B4-BE49-F238E27FC236}">
                <a16:creationId xmlns:a16="http://schemas.microsoft.com/office/drawing/2014/main" id="{5DB5935D-F8B9-4081-BC1C-2E56D3D5C490}"/>
              </a:ext>
            </a:extLst>
          </p:cNvPr>
          <p:cNvCxnSpPr/>
          <p:nvPr/>
        </p:nvCxnSpPr>
        <p:spPr>
          <a:xfrm rot="10800000" flipV="1">
            <a:off x="2881314" y="2643189"/>
            <a:ext cx="2928937" cy="71437"/>
          </a:xfrm>
          <a:prstGeom prst="curvedConnector3">
            <a:avLst>
              <a:gd name="adj1" fmla="val 50000"/>
            </a:avLst>
          </a:prstGeom>
          <a:ln>
            <a:tailEnd type="arrow"/>
          </a:ln>
        </p:spPr>
        <p:style>
          <a:lnRef idx="1">
            <a:schemeClr val="accent2"/>
          </a:lnRef>
          <a:fillRef idx="0">
            <a:schemeClr val="accent2"/>
          </a:fillRef>
          <a:effectRef idx="0">
            <a:schemeClr val="accent2"/>
          </a:effectRef>
          <a:fontRef idx="minor">
            <a:schemeClr val="tx1"/>
          </a:fontRef>
        </p:style>
      </p:cxnSp>
      <p:sp>
        <p:nvSpPr>
          <p:cNvPr id="41" name="Figura a mano libera 40">
            <a:extLst>
              <a:ext uri="{FF2B5EF4-FFF2-40B4-BE49-F238E27FC236}">
                <a16:creationId xmlns:a16="http://schemas.microsoft.com/office/drawing/2014/main" id="{FD63BEF7-AE64-4AF3-8571-D7CE0D2C5A76}"/>
              </a:ext>
            </a:extLst>
          </p:cNvPr>
          <p:cNvSpPr/>
          <p:nvPr/>
        </p:nvSpPr>
        <p:spPr>
          <a:xfrm>
            <a:off x="2400300" y="3000376"/>
            <a:ext cx="5767388" cy="303213"/>
          </a:xfrm>
          <a:custGeom>
            <a:avLst/>
            <a:gdLst>
              <a:gd name="connsiteX0" fmla="*/ 684627 w 5767753"/>
              <a:gd name="connsiteY0" fmla="*/ 0 h 302455"/>
              <a:gd name="connsiteX1" fmla="*/ 5763064 w 5767753"/>
              <a:gd name="connsiteY1" fmla="*/ 140677 h 302455"/>
              <a:gd name="connsiteX2" fmla="*/ 712763 w 5767753"/>
              <a:gd name="connsiteY2" fmla="*/ 281354 h 302455"/>
              <a:gd name="connsiteX3" fmla="*/ 1486486 w 5767753"/>
              <a:gd name="connsiteY3" fmla="*/ 267286 h 302455"/>
            </a:gdLst>
            <a:ahLst/>
            <a:cxnLst>
              <a:cxn ang="0">
                <a:pos x="connsiteX0" y="connsiteY0"/>
              </a:cxn>
              <a:cxn ang="0">
                <a:pos x="connsiteX1" y="connsiteY1"/>
              </a:cxn>
              <a:cxn ang="0">
                <a:pos x="connsiteX2" y="connsiteY2"/>
              </a:cxn>
              <a:cxn ang="0">
                <a:pos x="connsiteX3" y="connsiteY3"/>
              </a:cxn>
            </a:cxnLst>
            <a:rect l="l" t="t" r="r" b="b"/>
            <a:pathLst>
              <a:path w="5767753" h="302455">
                <a:moveTo>
                  <a:pt x="684627" y="0"/>
                </a:moveTo>
                <a:lnTo>
                  <a:pt x="5763064" y="140677"/>
                </a:lnTo>
                <a:cubicBezTo>
                  <a:pt x="5767753" y="187569"/>
                  <a:pt x="1425526" y="260253"/>
                  <a:pt x="712763" y="281354"/>
                </a:cubicBezTo>
                <a:cubicBezTo>
                  <a:pt x="0" y="302455"/>
                  <a:pt x="743243" y="284870"/>
                  <a:pt x="1486486" y="267286"/>
                </a:cubicBezTo>
              </a:path>
            </a:pathLst>
          </a:custGeom>
        </p:spPr>
        <p:style>
          <a:lnRef idx="1">
            <a:schemeClr val="dk1"/>
          </a:lnRef>
          <a:fillRef idx="0">
            <a:schemeClr val="dk1"/>
          </a:fillRef>
          <a:effectRef idx="0">
            <a:schemeClr val="dk1"/>
          </a:effectRef>
          <a:fontRef idx="minor">
            <a:schemeClr val="tx1"/>
          </a:fontRef>
        </p:style>
        <p:txBody>
          <a:bodyPr anchor="ctr"/>
          <a:lstStyle/>
          <a:p>
            <a:pPr algn="ctr">
              <a:defRPr/>
            </a:pPr>
            <a:endParaRPr lang="it-IT"/>
          </a:p>
        </p:txBody>
      </p:sp>
      <p:sp>
        <p:nvSpPr>
          <p:cNvPr id="23571" name="CasellaDiTesto 43">
            <a:extLst>
              <a:ext uri="{FF2B5EF4-FFF2-40B4-BE49-F238E27FC236}">
                <a16:creationId xmlns:a16="http://schemas.microsoft.com/office/drawing/2014/main" id="{AC33A39E-7F3B-41E1-9E55-0A812297B2AD}"/>
              </a:ext>
            </a:extLst>
          </p:cNvPr>
          <p:cNvSpPr txBox="1">
            <a:spLocks noChangeArrowheads="1"/>
          </p:cNvSpPr>
          <p:nvPr/>
        </p:nvSpPr>
        <p:spPr bwMode="auto">
          <a:xfrm>
            <a:off x="2524125" y="4857751"/>
            <a:ext cx="6286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t>A: successo (sequenza ideale degli eventi)</a:t>
            </a:r>
          </a:p>
          <a:p>
            <a:pPr eaLnBrk="1" hangingPunct="1">
              <a:spcBef>
                <a:spcPct val="0"/>
              </a:spcBef>
              <a:buFontTx/>
              <a:buNone/>
            </a:pPr>
            <a:r>
              <a:rPr lang="it-IT" altLang="it-IT" sz="1800"/>
              <a:t>B: fallimento (fallimento nella messa in atto di abilità di esplorazione)</a:t>
            </a:r>
          </a:p>
          <a:p>
            <a:pPr eaLnBrk="1" hangingPunct="1">
              <a:spcBef>
                <a:spcPct val="0"/>
              </a:spcBef>
              <a:buFontTx/>
              <a:buNone/>
            </a:pPr>
            <a:r>
              <a:rPr lang="it-IT" altLang="it-IT" sz="1800"/>
              <a:t>C: fallimento (fallimento nella messa in atto di abilità di compresione)</a:t>
            </a:r>
          </a:p>
        </p:txBody>
      </p:sp>
      <p:graphicFrame>
        <p:nvGraphicFramePr>
          <p:cNvPr id="45" name="Tabella 44">
            <a:extLst>
              <a:ext uri="{FF2B5EF4-FFF2-40B4-BE49-F238E27FC236}">
                <a16:creationId xmlns:a16="http://schemas.microsoft.com/office/drawing/2014/main" id="{D4C1BFFC-30DB-452F-8543-2053E7D42DC9}"/>
              </a:ext>
            </a:extLst>
          </p:cNvPr>
          <p:cNvGraphicFramePr>
            <a:graphicFrameLocks noGrp="1"/>
          </p:cNvGraphicFramePr>
          <p:nvPr/>
        </p:nvGraphicFramePr>
        <p:xfrm>
          <a:off x="2095501" y="357189"/>
          <a:ext cx="7858125" cy="371475"/>
        </p:xfrm>
        <a:graphic>
          <a:graphicData uri="http://schemas.openxmlformats.org/drawingml/2006/table">
            <a:tbl>
              <a:tblPr firstRow="1" bandRow="1">
                <a:tableStyleId>{5C22544A-7EE6-4342-B048-85BDC9FD1C3A}</a:tableStyleId>
              </a:tblPr>
              <a:tblGrid>
                <a:gridCol w="7858125">
                  <a:extLst>
                    <a:ext uri="{9D8B030D-6E8A-4147-A177-3AD203B41FA5}">
                      <a16:colId xmlns:a16="http://schemas.microsoft.com/office/drawing/2014/main" val="20000"/>
                    </a:ext>
                  </a:extLst>
                </a:gridCol>
              </a:tblGrid>
              <a:tr h="371475">
                <a:tc>
                  <a:txBody>
                    <a:bodyPr/>
                    <a:lstStyle/>
                    <a:p>
                      <a:r>
                        <a:rPr lang="it-IT" sz="1800" dirty="0">
                          <a:solidFill>
                            <a:schemeClr val="tx1"/>
                          </a:solidFill>
                        </a:rPr>
                        <a:t>TRE SCENARI IPOTETICI</a:t>
                      </a:r>
                      <a:r>
                        <a:rPr lang="it-IT" sz="1800" baseline="0" dirty="0">
                          <a:solidFill>
                            <a:schemeClr val="tx1"/>
                          </a:solidFill>
                        </a:rPr>
                        <a:t> NEI QUALI NON E’ RISPETTATA LA GERARCHIA DELLE FASI</a:t>
                      </a:r>
                      <a:endParaRPr lang="it-IT" sz="1800" dirty="0">
                        <a:solidFill>
                          <a:schemeClr val="tx1"/>
                        </a:solidFill>
                      </a:endParaRPr>
                    </a:p>
                  </a:txBody>
                  <a:tcPr marL="91439" marR="91439" marT="45798" marB="45798">
                    <a:solidFill>
                      <a:srgbClr val="FFFF00"/>
                    </a:solidFill>
                  </a:tcPr>
                </a:tc>
                <a:extLst>
                  <a:ext uri="{0D108BD9-81ED-4DB2-BD59-A6C34878D82A}">
                    <a16:rowId xmlns:a16="http://schemas.microsoft.com/office/drawing/2014/main" val="10000"/>
                  </a:ext>
                </a:extLst>
              </a:tr>
            </a:tbl>
          </a:graphicData>
        </a:graphic>
      </p:graphicFrame>
      <p:pic>
        <p:nvPicPr>
          <p:cNvPr id="2" name="Audio 1">
            <a:hlinkClick r:id="" action="ppaction://media"/>
            <a:extLst>
              <a:ext uri="{FF2B5EF4-FFF2-40B4-BE49-F238E27FC236}">
                <a16:creationId xmlns:a16="http://schemas.microsoft.com/office/drawing/2014/main" id="{C6B1EC79-B299-483D-8629-C00DAFFF55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3562"/>
    </mc:Choice>
    <mc:Fallback>
      <p:transition spd="slow" advTm="15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8CC45956-4CB0-45FD-8251-B9CC9DE80DC3}"/>
              </a:ext>
            </a:extLst>
          </p:cNvPr>
          <p:cNvSpPr>
            <a:spLocks noGrp="1"/>
          </p:cNvSpPr>
          <p:nvPr>
            <p:ph type="title"/>
          </p:nvPr>
        </p:nvSpPr>
        <p:spPr/>
        <p:txBody>
          <a:bodyPr/>
          <a:lstStyle/>
          <a:p>
            <a:r>
              <a:rPr lang="it-IT" altLang="it-IT"/>
              <a:t>Esempi</a:t>
            </a:r>
          </a:p>
        </p:txBody>
      </p:sp>
      <p:sp>
        <p:nvSpPr>
          <p:cNvPr id="5" name="CasellaDiTesto 4">
            <a:extLst>
              <a:ext uri="{FF2B5EF4-FFF2-40B4-BE49-F238E27FC236}">
                <a16:creationId xmlns:a16="http://schemas.microsoft.com/office/drawing/2014/main" id="{A00DA573-F0DC-4313-BCE4-211B45F86B5B}"/>
              </a:ext>
            </a:extLst>
          </p:cNvPr>
          <p:cNvSpPr txBox="1"/>
          <p:nvPr/>
        </p:nvSpPr>
        <p:spPr>
          <a:xfrm>
            <a:off x="2238376" y="1714500"/>
            <a:ext cx="6786563" cy="1754188"/>
          </a:xfrm>
          <a:prstGeom prst="rect">
            <a:avLst/>
          </a:prstGeom>
          <a:noFill/>
        </p:spPr>
        <p:txBody>
          <a:bodyPr>
            <a:spAutoFit/>
          </a:bodyPr>
          <a:lstStyle/>
          <a:p>
            <a:pPr>
              <a:defRPr/>
            </a:pPr>
            <a:endParaRPr lang="it-IT" b="1" dirty="0"/>
          </a:p>
          <a:p>
            <a:pPr>
              <a:defRPr/>
            </a:pPr>
            <a:r>
              <a:rPr lang="it-IT" dirty="0"/>
              <a:t>Cliente: “Mia madre è morta e io mi sento devastata”</a:t>
            </a:r>
          </a:p>
          <a:p>
            <a:pPr>
              <a:defRPr/>
            </a:pPr>
            <a:endParaRPr lang="it-IT" dirty="0"/>
          </a:p>
          <a:p>
            <a:pPr>
              <a:defRPr/>
            </a:pPr>
            <a:r>
              <a:rPr lang="it-IT" dirty="0"/>
              <a:t>1: </a:t>
            </a:r>
            <a:r>
              <a:rPr lang="it-IT" dirty="0" err="1"/>
              <a:t>Counselor</a:t>
            </a:r>
            <a:r>
              <a:rPr lang="it-IT" dirty="0"/>
              <a:t>: “La perdite di un genitore può devastare”</a:t>
            </a:r>
          </a:p>
          <a:p>
            <a:pPr>
              <a:defRPr/>
            </a:pPr>
            <a:r>
              <a:rPr lang="it-IT" dirty="0"/>
              <a:t>2: </a:t>
            </a:r>
            <a:r>
              <a:rPr lang="it-IT" dirty="0" err="1"/>
              <a:t>Counselor</a:t>
            </a:r>
            <a:r>
              <a:rPr lang="it-IT" dirty="0"/>
              <a:t>: “Suona terribile”</a:t>
            </a:r>
          </a:p>
          <a:p>
            <a:pPr marL="342900" indent="-342900">
              <a:buFontTx/>
              <a:buAutoNum type="alphaLcPeriod"/>
              <a:defRPr/>
            </a:pPr>
            <a:endParaRPr lang="it-IT" dirty="0"/>
          </a:p>
        </p:txBody>
      </p:sp>
      <p:sp>
        <p:nvSpPr>
          <p:cNvPr id="4" name="CasellaDiTesto 3">
            <a:extLst>
              <a:ext uri="{FF2B5EF4-FFF2-40B4-BE49-F238E27FC236}">
                <a16:creationId xmlns:a16="http://schemas.microsoft.com/office/drawing/2014/main" id="{50CEDF78-DD4D-43F6-A347-CBA63B9FAFF6}"/>
              </a:ext>
            </a:extLst>
          </p:cNvPr>
          <p:cNvSpPr txBox="1">
            <a:spLocks noChangeArrowheads="1"/>
          </p:cNvSpPr>
          <p:nvPr/>
        </p:nvSpPr>
        <p:spPr bwMode="auto">
          <a:xfrm>
            <a:off x="2024064" y="4500564"/>
            <a:ext cx="7858125"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solidFill>
                  <a:schemeClr val="bg1"/>
                </a:solidFill>
                <a:latin typeface="Arial" panose="020B0604020202020204" pitchFamily="34" charset="0"/>
              </a:rPr>
              <a:t>3. Counselor: “Suona come se ti fosse crollato il mondo addosso”</a:t>
            </a:r>
          </a:p>
        </p:txBody>
      </p:sp>
      <p:pic>
        <p:nvPicPr>
          <p:cNvPr id="2" name="Audio 1">
            <a:hlinkClick r:id="" action="ppaction://media"/>
            <a:extLst>
              <a:ext uri="{FF2B5EF4-FFF2-40B4-BE49-F238E27FC236}">
                <a16:creationId xmlns:a16="http://schemas.microsoft.com/office/drawing/2014/main" id="{80A77B0B-EC34-4531-9D5F-8A7D2E1D206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842500" y="6032500"/>
            <a:ext cx="609600" cy="609600"/>
          </a:xfrm>
          <a:prstGeom prst="rect">
            <a:avLst/>
          </a:prstGeom>
        </p:spPr>
      </p:pic>
    </p:spTree>
    <p:custDataLst>
      <p:tags r:id="rId1"/>
    </p:custDataLst>
  </p:cSld>
  <p:clrMapOvr>
    <a:masterClrMapping/>
  </p:clrMapOvr>
  <p:transition spd="med" advTm="10218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7890"/>
                                        </p:tgtEl>
                                        <p:attrNameLst>
                                          <p:attrName>style.visibility</p:attrName>
                                        </p:attrNameLst>
                                      </p:cBhvr>
                                      <p:to>
                                        <p:strVal val="visible"/>
                                      </p:to>
                                    </p:set>
                                    <p:animEffect transition="in" filter="fade">
                                      <p:cBhvr>
                                        <p:cTn id="11" dur="2000"/>
                                        <p:tgtEl>
                                          <p:spTgt spid="378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0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2000"/>
                                        <p:tgtEl>
                                          <p:spTgt spid="5">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2000"/>
                                        <p:tgtEl>
                                          <p:spTgt spid="5">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bg/>
                                          </p:spTgt>
                                        </p:tgtEl>
                                        <p:attrNameLst>
                                          <p:attrName>style.visibility</p:attrName>
                                        </p:attrNameLst>
                                      </p:cBhvr>
                                      <p:to>
                                        <p:strVal val="visible"/>
                                      </p:to>
                                    </p:set>
                                    <p:animEffect transition="in" filter="fade">
                                      <p:cBhvr>
                                        <p:cTn id="31" dur="2000"/>
                                        <p:tgtEl>
                                          <p:spTgt spid="4">
                                            <p:bg/>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7890" grpId="0"/>
      <p:bldP spid="5" grpId="0" build="p"/>
      <p:bldP spid="4"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sellaDiTesto 4">
            <a:extLst>
              <a:ext uri="{FF2B5EF4-FFF2-40B4-BE49-F238E27FC236}">
                <a16:creationId xmlns:a16="http://schemas.microsoft.com/office/drawing/2014/main" id="{8ADC81D6-71F2-4BBE-90E3-2D77617696B7}"/>
              </a:ext>
            </a:extLst>
          </p:cNvPr>
          <p:cNvSpPr txBox="1">
            <a:spLocks noChangeArrowheads="1"/>
          </p:cNvSpPr>
          <p:nvPr/>
        </p:nvSpPr>
        <p:spPr bwMode="auto">
          <a:xfrm>
            <a:off x="2381250" y="1214439"/>
            <a:ext cx="692943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2000" b="1">
                <a:latin typeface="Arial" panose="020B0604020202020204" pitchFamily="34" charset="0"/>
              </a:rPr>
              <a:t>EMPATHY</a:t>
            </a:r>
            <a:r>
              <a:rPr lang="en-US" altLang="it-IT" sz="2000">
                <a:latin typeface="Arial" panose="020B0604020202020204" pitchFamily="34" charset="0"/>
              </a:rPr>
              <a:t> “The state of perceiving the internal frame of reference of another with accuracy, and with the emotional components and meanings which pertain thereto, as if one were the other person but without ever losing the “as if” condition”. </a:t>
            </a:r>
            <a:r>
              <a:rPr lang="en-GB" altLang="it-IT" sz="2000">
                <a:latin typeface="Arial" panose="020B0604020202020204" pitchFamily="34" charset="0"/>
              </a:rPr>
              <a:t>Thus it means to sense the hurt or the pleasure of another as </a:t>
            </a:r>
            <a:r>
              <a:rPr lang="en-GB" altLang="it-IT" sz="2000" b="1">
                <a:latin typeface="Arial" panose="020B0604020202020204" pitchFamily="34" charset="0"/>
              </a:rPr>
              <a:t>he senses it and to perceive the causes thereof as he perceives them</a:t>
            </a:r>
            <a:r>
              <a:rPr lang="en-GB" altLang="it-IT" sz="2000">
                <a:latin typeface="Arial" panose="020B0604020202020204" pitchFamily="34" charset="0"/>
              </a:rPr>
              <a:t>, but without ever losing the recognition that it is as if I were hurt or pleased and so forth. If this “as if” quality is lost, then the state is one of identification (Rogers, 1957)</a:t>
            </a:r>
            <a:endParaRPr lang="it-IT" altLang="it-IT" sz="2000">
              <a:latin typeface="Arial" panose="020B0604020202020204" pitchFamily="34" charset="0"/>
            </a:endParaRPr>
          </a:p>
          <a:p>
            <a:pPr>
              <a:spcBef>
                <a:spcPct val="0"/>
              </a:spcBef>
              <a:buFontTx/>
              <a:buNone/>
            </a:pPr>
            <a:endParaRPr lang="en-US" altLang="it-IT" sz="2000">
              <a:latin typeface="Arial" panose="020B0604020202020204" pitchFamily="34" charset="0"/>
            </a:endParaRPr>
          </a:p>
        </p:txBody>
      </p:sp>
      <p:sp>
        <p:nvSpPr>
          <p:cNvPr id="15363" name="CasellaDiTesto 4">
            <a:extLst>
              <a:ext uri="{FF2B5EF4-FFF2-40B4-BE49-F238E27FC236}">
                <a16:creationId xmlns:a16="http://schemas.microsoft.com/office/drawing/2014/main" id="{2F8417C1-BDC0-45CD-8147-48AC991F4BA0}"/>
              </a:ext>
            </a:extLst>
          </p:cNvPr>
          <p:cNvSpPr txBox="1">
            <a:spLocks noChangeArrowheads="1"/>
          </p:cNvSpPr>
          <p:nvPr/>
        </p:nvSpPr>
        <p:spPr bwMode="auto">
          <a:xfrm>
            <a:off x="2238376" y="5000626"/>
            <a:ext cx="7286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latin typeface="Arial" panose="020B0604020202020204" pitchFamily="34" charset="0"/>
              </a:rPr>
              <a:t>Empatia come abilità di percepire la struttura interna di riferimento del cliente e </a:t>
            </a:r>
            <a:r>
              <a:rPr lang="it-IT" altLang="it-IT" sz="1800" b="1">
                <a:latin typeface="Arial" panose="020B0604020202020204" pitchFamily="34" charset="0"/>
              </a:rPr>
              <a:t>di comunicare la propria percezione al cliente</a:t>
            </a:r>
          </a:p>
        </p:txBody>
      </p:sp>
      <p:sp>
        <p:nvSpPr>
          <p:cNvPr id="4" name="Ritaglia angolo stesso lato rettangolo 3">
            <a:extLst>
              <a:ext uri="{FF2B5EF4-FFF2-40B4-BE49-F238E27FC236}">
                <a16:creationId xmlns:a16="http://schemas.microsoft.com/office/drawing/2014/main" id="{8D560F06-C21B-45B7-A325-03F5C1787099}"/>
              </a:ext>
            </a:extLst>
          </p:cNvPr>
          <p:cNvSpPr/>
          <p:nvPr/>
        </p:nvSpPr>
        <p:spPr>
          <a:xfrm>
            <a:off x="1524000" y="0"/>
            <a:ext cx="9144000" cy="1214438"/>
          </a:xfrm>
          <a:prstGeom prst="snip2SameRect">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365" name="CasellaDiTesto 4">
            <a:extLst>
              <a:ext uri="{FF2B5EF4-FFF2-40B4-BE49-F238E27FC236}">
                <a16:creationId xmlns:a16="http://schemas.microsoft.com/office/drawing/2014/main" id="{B39614E4-9860-48DB-8D65-0A84BD8C00A9}"/>
              </a:ext>
            </a:extLst>
          </p:cNvPr>
          <p:cNvSpPr txBox="1">
            <a:spLocks noChangeArrowheads="1"/>
          </p:cNvSpPr>
          <p:nvPr/>
        </p:nvSpPr>
        <p:spPr bwMode="auto">
          <a:xfrm>
            <a:off x="2381251" y="214313"/>
            <a:ext cx="70723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4800" b="1">
                <a:latin typeface="Arial" panose="020B0604020202020204" pitchFamily="34" charset="0"/>
              </a:rPr>
              <a:t>Empatia</a:t>
            </a:r>
          </a:p>
        </p:txBody>
      </p:sp>
      <p:pic>
        <p:nvPicPr>
          <p:cNvPr id="5" name="Audio 4">
            <a:hlinkClick r:id="" action="ppaction://media"/>
            <a:extLst>
              <a:ext uri="{FF2B5EF4-FFF2-40B4-BE49-F238E27FC236}">
                <a16:creationId xmlns:a16="http://schemas.microsoft.com/office/drawing/2014/main" id="{06FC26EB-B94F-4234-B3C8-1EFDBA6357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p:transition spd="med" advTm="23541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22A46EA-C052-4235-A2FA-22F6717951E5}"/>
              </a:ext>
            </a:extLst>
          </p:cNvPr>
          <p:cNvSpPr/>
          <p:nvPr/>
        </p:nvSpPr>
        <p:spPr>
          <a:xfrm>
            <a:off x="2738414" y="1500174"/>
            <a:ext cx="6812058" cy="923330"/>
          </a:xfrm>
          <a:prstGeom prst="rect">
            <a:avLst/>
          </a:prstGeom>
          <a:noFill/>
        </p:spPr>
        <p:txBody>
          <a:bodyPr wrap="none">
            <a:spAutoFit/>
          </a:bodyPr>
          <a:lstStyle/>
          <a:p>
            <a:pPr algn="ctr">
              <a:defRPr/>
            </a:pPr>
            <a:r>
              <a:rPr lang="it-IT"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3 FASI </a:t>
            </a:r>
            <a:r>
              <a:rPr lang="it-IT"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DI</a:t>
            </a:r>
            <a:r>
              <a:rPr lang="it-IT"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FORMAZIONE</a:t>
            </a:r>
          </a:p>
        </p:txBody>
      </p:sp>
      <p:sp>
        <p:nvSpPr>
          <p:cNvPr id="5" name="Rettangolo 4">
            <a:extLst>
              <a:ext uri="{FF2B5EF4-FFF2-40B4-BE49-F238E27FC236}">
                <a16:creationId xmlns:a16="http://schemas.microsoft.com/office/drawing/2014/main" id="{4732EA1B-15F4-4A4C-B05C-40C416835D3D}"/>
              </a:ext>
            </a:extLst>
          </p:cNvPr>
          <p:cNvSpPr/>
          <p:nvPr/>
        </p:nvSpPr>
        <p:spPr>
          <a:xfrm>
            <a:off x="4238612" y="2571744"/>
            <a:ext cx="3449342" cy="923330"/>
          </a:xfrm>
          <a:prstGeom prst="rect">
            <a:avLst/>
          </a:prstGeom>
          <a:noFill/>
        </p:spPr>
        <p:txBody>
          <a:bodyPr wrap="none">
            <a:spAutoFit/>
          </a:bodyPr>
          <a:lstStyle/>
          <a:p>
            <a:pPr algn="ctr">
              <a:defRPr/>
            </a:pPr>
            <a:r>
              <a:rPr lang="it-IT"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 PROCESSI</a:t>
            </a:r>
          </a:p>
        </p:txBody>
      </p:sp>
      <p:sp>
        <p:nvSpPr>
          <p:cNvPr id="7" name="Rettangolo 6">
            <a:extLst>
              <a:ext uri="{FF2B5EF4-FFF2-40B4-BE49-F238E27FC236}">
                <a16:creationId xmlns:a16="http://schemas.microsoft.com/office/drawing/2014/main" id="{D43ED163-553B-4F94-88B1-C8B741C3B79D}"/>
              </a:ext>
            </a:extLst>
          </p:cNvPr>
          <p:cNvSpPr/>
          <p:nvPr/>
        </p:nvSpPr>
        <p:spPr>
          <a:xfrm>
            <a:off x="1538834" y="3714753"/>
            <a:ext cx="9129166" cy="769441"/>
          </a:xfrm>
          <a:prstGeom prst="rect">
            <a:avLst/>
          </a:prstGeom>
          <a:noFill/>
        </p:spPr>
        <p:txBody>
          <a:bodyPr wrap="none">
            <a:spAutoFit/>
          </a:bodyPr>
          <a:lstStyle/>
          <a:p>
            <a:pPr algn="ctr">
              <a:defRPr/>
            </a:pPr>
            <a:r>
              <a:rPr lang="it-IT"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18 ABILITA’ (9 </a:t>
            </a:r>
            <a:r>
              <a:rPr lang="it-IT" sz="44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a:t>
            </a:r>
            <a:r>
              <a:rPr lang="it-IT"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BASE E 9 ADVANCED</a:t>
            </a:r>
          </a:p>
        </p:txBody>
      </p:sp>
      <p:pic>
        <p:nvPicPr>
          <p:cNvPr id="2" name="Audio 1">
            <a:hlinkClick r:id="" action="ppaction://media"/>
            <a:extLst>
              <a:ext uri="{FF2B5EF4-FFF2-40B4-BE49-F238E27FC236}">
                <a16:creationId xmlns:a16="http://schemas.microsoft.com/office/drawing/2014/main" id="{7836E66A-E1CC-4206-BA40-08BE7BA419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691"/>
    </mc:Choice>
    <mc:Fallback xmlns="">
      <p:transition spd="slow" advTm="5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E36C5E-934F-41C6-A1C1-925AA19C85BD}"/>
              </a:ext>
            </a:extLst>
          </p:cNvPr>
          <p:cNvSpPr>
            <a:spLocks noGrp="1"/>
          </p:cNvSpPr>
          <p:nvPr>
            <p:ph type="title"/>
          </p:nvPr>
        </p:nvSpPr>
        <p:spPr>
          <a:xfrm>
            <a:off x="1524001" y="357189"/>
            <a:ext cx="1685925" cy="511175"/>
          </a:xfrm>
          <a:solidFill>
            <a:srgbClr val="FF0000"/>
          </a:solidFill>
        </p:spPr>
        <p:txBody>
          <a:bodyPr rtlCol="0">
            <a:normAutofit fontScale="90000"/>
          </a:bodyPr>
          <a:lstStyle/>
          <a:p>
            <a:pPr>
              <a:defRPr/>
            </a:pPr>
            <a:r>
              <a:rPr lang="it-IT" sz="3100" dirty="0"/>
              <a:t>FASI</a:t>
            </a:r>
          </a:p>
        </p:txBody>
      </p:sp>
      <p:graphicFrame>
        <p:nvGraphicFramePr>
          <p:cNvPr id="4" name="Tabella 3">
            <a:extLst>
              <a:ext uri="{FF2B5EF4-FFF2-40B4-BE49-F238E27FC236}">
                <a16:creationId xmlns:a16="http://schemas.microsoft.com/office/drawing/2014/main" id="{90A8E1C4-D21D-4749-B548-45FB1FFC2229}"/>
              </a:ext>
            </a:extLst>
          </p:cNvPr>
          <p:cNvGraphicFramePr>
            <a:graphicFrameLocks noGrp="1"/>
          </p:cNvGraphicFramePr>
          <p:nvPr/>
        </p:nvGraphicFramePr>
        <p:xfrm>
          <a:off x="3309939" y="500063"/>
          <a:ext cx="7358061" cy="6146800"/>
        </p:xfrm>
        <a:graphic>
          <a:graphicData uri="http://schemas.openxmlformats.org/drawingml/2006/table">
            <a:tbl>
              <a:tblPr firstRow="1" bandRow="1">
                <a:tableStyleId>{5C22544A-7EE6-4342-B048-85BDC9FD1C3A}</a:tableStyleId>
              </a:tblPr>
              <a:tblGrid>
                <a:gridCol w="2452687">
                  <a:extLst>
                    <a:ext uri="{9D8B030D-6E8A-4147-A177-3AD203B41FA5}">
                      <a16:colId xmlns:a16="http://schemas.microsoft.com/office/drawing/2014/main" val="20000"/>
                    </a:ext>
                  </a:extLst>
                </a:gridCol>
                <a:gridCol w="2452687">
                  <a:extLst>
                    <a:ext uri="{9D8B030D-6E8A-4147-A177-3AD203B41FA5}">
                      <a16:colId xmlns:a16="http://schemas.microsoft.com/office/drawing/2014/main" val="20001"/>
                    </a:ext>
                  </a:extLst>
                </a:gridCol>
                <a:gridCol w="2452687">
                  <a:extLst>
                    <a:ext uri="{9D8B030D-6E8A-4147-A177-3AD203B41FA5}">
                      <a16:colId xmlns:a16="http://schemas.microsoft.com/office/drawing/2014/main" val="20002"/>
                    </a:ext>
                  </a:extLst>
                </a:gridCol>
              </a:tblGrid>
              <a:tr h="370840">
                <a:tc>
                  <a:txBody>
                    <a:bodyPr/>
                    <a:lstStyle/>
                    <a:p>
                      <a:r>
                        <a:rPr lang="it-IT" dirty="0"/>
                        <a:t>1. ESPLORARE</a:t>
                      </a:r>
                    </a:p>
                  </a:txBody>
                  <a:tcPr>
                    <a:solidFill>
                      <a:srgbClr val="FF0000"/>
                    </a:solidFill>
                  </a:tcPr>
                </a:tc>
                <a:tc>
                  <a:txBody>
                    <a:bodyPr/>
                    <a:lstStyle/>
                    <a:p>
                      <a:r>
                        <a:rPr lang="it-IT" dirty="0"/>
                        <a:t>2. COMPRENDERE</a:t>
                      </a:r>
                    </a:p>
                  </a:txBody>
                  <a:tcPr>
                    <a:solidFill>
                      <a:srgbClr val="FF0000"/>
                    </a:solidFill>
                  </a:tcPr>
                </a:tc>
                <a:tc>
                  <a:txBody>
                    <a:bodyPr/>
                    <a:lstStyle/>
                    <a:p>
                      <a:r>
                        <a:rPr lang="it-IT" dirty="0"/>
                        <a:t>3. AGIRE</a:t>
                      </a:r>
                    </a:p>
                  </a:txBody>
                  <a:tcPr>
                    <a:solidFill>
                      <a:srgbClr val="FF0000"/>
                    </a:solidFill>
                  </a:tcPr>
                </a:tc>
                <a:extLst>
                  <a:ext uri="{0D108BD9-81ED-4DB2-BD59-A6C34878D82A}">
                    <a16:rowId xmlns:a16="http://schemas.microsoft.com/office/drawing/2014/main" val="10000"/>
                  </a:ext>
                </a:extLst>
              </a:tr>
              <a:tr h="370840">
                <a:tc>
                  <a:txBody>
                    <a:bodyPr/>
                    <a:lstStyle/>
                    <a:p>
                      <a:r>
                        <a:rPr lang="it-IT" i="1" baseline="0" dirty="0">
                          <a:solidFill>
                            <a:schemeClr val="bg1"/>
                          </a:solidFill>
                        </a:rPr>
                        <a:t>Partecipare</a:t>
                      </a:r>
                    </a:p>
                  </a:txBody>
                  <a:tcPr>
                    <a:solidFill>
                      <a:schemeClr val="tx2">
                        <a:lumMod val="60000"/>
                        <a:lumOff val="40000"/>
                      </a:schemeClr>
                    </a:solidFill>
                  </a:tcPr>
                </a:tc>
                <a:tc>
                  <a:txBody>
                    <a:bodyPr/>
                    <a:lstStyle/>
                    <a:p>
                      <a:r>
                        <a:rPr lang="it-IT" i="1" baseline="0" dirty="0">
                          <a:solidFill>
                            <a:schemeClr val="bg1"/>
                          </a:solidFill>
                        </a:rPr>
                        <a:t>Empatia intercambiabile</a:t>
                      </a:r>
                    </a:p>
                  </a:txBody>
                  <a:tcPr>
                    <a:solidFill>
                      <a:schemeClr val="tx2">
                        <a:lumMod val="60000"/>
                        <a:lumOff val="40000"/>
                      </a:schemeClr>
                    </a:solidFill>
                  </a:tcPr>
                </a:tc>
                <a:tc>
                  <a:txBody>
                    <a:bodyPr/>
                    <a:lstStyle/>
                    <a:p>
                      <a:r>
                        <a:rPr lang="it-IT" i="1" baseline="0" dirty="0" err="1">
                          <a:solidFill>
                            <a:schemeClr val="bg1"/>
                          </a:solidFill>
                        </a:rPr>
                        <a:t>Decision</a:t>
                      </a:r>
                      <a:r>
                        <a:rPr lang="it-IT" i="1" baseline="0" dirty="0">
                          <a:solidFill>
                            <a:schemeClr val="bg1"/>
                          </a:solidFill>
                        </a:rPr>
                        <a:t> </a:t>
                      </a:r>
                      <a:r>
                        <a:rPr lang="it-IT" i="1" baseline="0" dirty="0" err="1">
                          <a:solidFill>
                            <a:schemeClr val="bg1"/>
                          </a:solidFill>
                        </a:rPr>
                        <a:t>making</a:t>
                      </a:r>
                      <a:endParaRPr lang="it-IT" i="1" baseline="0"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01"/>
                  </a:ext>
                </a:extLst>
              </a:tr>
              <a:tr h="370840">
                <a:tc>
                  <a:txBody>
                    <a:bodyPr/>
                    <a:lstStyle/>
                    <a:p>
                      <a:r>
                        <a:rPr lang="it-IT" dirty="0"/>
                        <a:t>        Contatto oculare</a:t>
                      </a:r>
                    </a:p>
                  </a:txBody>
                  <a:tcPr>
                    <a:solidFill>
                      <a:schemeClr val="bg2"/>
                    </a:solidFill>
                  </a:tcPr>
                </a:tc>
                <a:tc>
                  <a:txBody>
                    <a:bodyPr/>
                    <a:lstStyle/>
                    <a:p>
                      <a:r>
                        <a:rPr lang="it-IT" dirty="0"/>
                        <a:t>    Affermare sentimenti e contenuti</a:t>
                      </a:r>
                    </a:p>
                  </a:txBody>
                  <a:tcPr>
                    <a:solidFill>
                      <a:schemeClr val="bg2"/>
                    </a:solidFill>
                  </a:tcPr>
                </a:tc>
                <a:tc>
                  <a:txBody>
                    <a:bodyPr/>
                    <a:lstStyle/>
                    <a:p>
                      <a:r>
                        <a:rPr lang="it-IT" dirty="0"/>
                        <a:t>Decidere</a:t>
                      </a:r>
                    </a:p>
                  </a:txBody>
                  <a:tcPr>
                    <a:solidFill>
                      <a:schemeClr val="bg2"/>
                    </a:solidFill>
                  </a:tcPr>
                </a:tc>
                <a:extLst>
                  <a:ext uri="{0D108BD9-81ED-4DB2-BD59-A6C34878D82A}">
                    <a16:rowId xmlns:a16="http://schemas.microsoft.com/office/drawing/2014/main" val="10002"/>
                  </a:ext>
                </a:extLst>
              </a:tr>
              <a:tr h="370840">
                <a:tc>
                  <a:txBody>
                    <a:bodyPr/>
                    <a:lstStyle/>
                    <a:p>
                      <a:r>
                        <a:rPr lang="it-IT" dirty="0"/>
                        <a:t>        Linguaggio corporeo</a:t>
                      </a:r>
                    </a:p>
                  </a:txBody>
                  <a:tcPr>
                    <a:solidFill>
                      <a:schemeClr val="bg2"/>
                    </a:solidFill>
                  </a:tcPr>
                </a:tc>
                <a:tc>
                  <a:txBody>
                    <a:bodyPr/>
                    <a:lstStyle/>
                    <a:p>
                      <a:r>
                        <a:rPr lang="it-IT" dirty="0" err="1"/>
                        <a:t>Self-disclosure</a:t>
                      </a:r>
                      <a:endParaRPr lang="it-IT" dirty="0"/>
                    </a:p>
                  </a:txBody>
                  <a:tcPr>
                    <a:solidFill>
                      <a:schemeClr val="bg2"/>
                    </a:solidFill>
                  </a:tcPr>
                </a:tc>
                <a:tc>
                  <a:txBody>
                    <a:bodyPr/>
                    <a:lstStyle/>
                    <a:p>
                      <a:r>
                        <a:rPr lang="it-IT" dirty="0"/>
                        <a:t>Scegliere</a:t>
                      </a:r>
                    </a:p>
                  </a:txBody>
                  <a:tcPr>
                    <a:solidFill>
                      <a:schemeClr val="bg2"/>
                    </a:solidFill>
                  </a:tcPr>
                </a:tc>
                <a:extLst>
                  <a:ext uri="{0D108BD9-81ED-4DB2-BD59-A6C34878D82A}">
                    <a16:rowId xmlns:a16="http://schemas.microsoft.com/office/drawing/2014/main" val="10003"/>
                  </a:ext>
                </a:extLst>
              </a:tr>
              <a:tr h="370840">
                <a:tc>
                  <a:txBody>
                    <a:bodyPr/>
                    <a:lstStyle/>
                    <a:p>
                      <a:r>
                        <a:rPr lang="it-IT" dirty="0"/>
                        <a:t>        Allineamento verbale</a:t>
                      </a:r>
                    </a:p>
                  </a:txBody>
                  <a:tcPr>
                    <a:solidFill>
                      <a:schemeClr val="bg2"/>
                    </a:solidFill>
                  </a:tcPr>
                </a:tc>
                <a:tc>
                  <a:txBody>
                    <a:bodyPr/>
                    <a:lstStyle/>
                    <a:p>
                      <a:r>
                        <a:rPr lang="it-IT" dirty="0"/>
                        <a:t>Chiedere espressioni specifiche e concrete</a:t>
                      </a:r>
                    </a:p>
                  </a:txBody>
                  <a:tcPr>
                    <a:solidFill>
                      <a:schemeClr val="bg2"/>
                    </a:solidFill>
                  </a:tcPr>
                </a:tc>
                <a:tc>
                  <a:txBody>
                    <a:bodyPr/>
                    <a:lstStyle/>
                    <a:p>
                      <a:r>
                        <a:rPr lang="it-IT" dirty="0"/>
                        <a:t>Identificare le conseguenze</a:t>
                      </a:r>
                    </a:p>
                  </a:txBody>
                  <a:tcPr>
                    <a:solidFill>
                      <a:schemeClr val="bg2"/>
                    </a:solidFill>
                  </a:tcPr>
                </a:tc>
                <a:extLst>
                  <a:ext uri="{0D108BD9-81ED-4DB2-BD59-A6C34878D82A}">
                    <a16:rowId xmlns:a16="http://schemas.microsoft.com/office/drawing/2014/main" val="10004"/>
                  </a:ext>
                </a:extLst>
              </a:tr>
              <a:tr h="370840">
                <a:tc>
                  <a:txBody>
                    <a:bodyPr/>
                    <a:lstStyle/>
                    <a:p>
                      <a:endParaRPr lang="it-IT" dirty="0"/>
                    </a:p>
                  </a:txBody>
                  <a:tcPr>
                    <a:solidFill>
                      <a:schemeClr val="bg2"/>
                    </a:solidFill>
                  </a:tcPr>
                </a:tc>
                <a:tc>
                  <a:txBody>
                    <a:bodyPr/>
                    <a:lstStyle/>
                    <a:p>
                      <a:endParaRPr lang="it-IT" dirty="0"/>
                    </a:p>
                  </a:txBody>
                  <a:tcPr>
                    <a:solidFill>
                      <a:schemeClr val="bg2"/>
                    </a:solidFill>
                  </a:tcPr>
                </a:tc>
                <a:tc>
                  <a:txBody>
                    <a:bodyPr/>
                    <a:lstStyle/>
                    <a:p>
                      <a:endParaRPr lang="it-IT" dirty="0"/>
                    </a:p>
                  </a:txBody>
                  <a:tcPr>
                    <a:solidFill>
                      <a:schemeClr val="bg2"/>
                    </a:solidFill>
                  </a:tcPr>
                </a:tc>
                <a:extLst>
                  <a:ext uri="{0D108BD9-81ED-4DB2-BD59-A6C34878D82A}">
                    <a16:rowId xmlns:a16="http://schemas.microsoft.com/office/drawing/2014/main" val="10005"/>
                  </a:ext>
                </a:extLst>
              </a:tr>
              <a:tr h="370840">
                <a:tc>
                  <a:txBody>
                    <a:bodyPr/>
                    <a:lstStyle/>
                    <a:p>
                      <a:r>
                        <a:rPr lang="it-IT" i="1" baseline="0" dirty="0">
                          <a:solidFill>
                            <a:schemeClr val="bg1"/>
                          </a:solidFill>
                        </a:rPr>
                        <a:t>Domandare e riformulare</a:t>
                      </a:r>
                    </a:p>
                  </a:txBody>
                  <a:tcP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i="1" baseline="0" dirty="0">
                          <a:solidFill>
                            <a:schemeClr val="bg1"/>
                          </a:solidFill>
                        </a:rPr>
                        <a:t>Empatia additiva</a:t>
                      </a:r>
                    </a:p>
                  </a:txBody>
                  <a:tcPr>
                    <a:solidFill>
                      <a:schemeClr val="tx2">
                        <a:lumMod val="60000"/>
                        <a:lumOff val="40000"/>
                      </a:schemeClr>
                    </a:solidFill>
                  </a:tcPr>
                </a:tc>
                <a:tc>
                  <a:txBody>
                    <a:bodyPr/>
                    <a:lstStyle/>
                    <a:p>
                      <a:r>
                        <a:rPr lang="it-IT" i="1" baseline="0" dirty="0">
                          <a:solidFill>
                            <a:schemeClr val="bg1"/>
                          </a:solidFill>
                        </a:rPr>
                        <a:t>Contrattare</a:t>
                      </a:r>
                    </a:p>
                  </a:txBody>
                  <a:tcPr>
                    <a:solidFill>
                      <a:schemeClr val="tx2">
                        <a:lumMod val="60000"/>
                        <a:lumOff val="40000"/>
                      </a:schemeClr>
                    </a:solidFill>
                  </a:tcPr>
                </a:tc>
                <a:extLst>
                  <a:ext uri="{0D108BD9-81ED-4DB2-BD59-A6C34878D82A}">
                    <a16:rowId xmlns:a16="http://schemas.microsoft.com/office/drawing/2014/main" val="10006"/>
                  </a:ext>
                </a:extLst>
              </a:tr>
              <a:tr h="370840">
                <a:tc>
                  <a:txBody>
                    <a:bodyPr/>
                    <a:lstStyle/>
                    <a:p>
                      <a:r>
                        <a:rPr lang="it-IT" dirty="0"/>
                        <a:t>      Domande aperte</a:t>
                      </a:r>
                    </a:p>
                  </a:txBody>
                  <a:tcPr>
                    <a:solidFill>
                      <a:schemeClr val="bg2"/>
                    </a:solidFill>
                  </a:tcPr>
                </a:tc>
                <a:tc>
                  <a:txBody>
                    <a:bodyPr/>
                    <a:lstStyle/>
                    <a:p>
                      <a:r>
                        <a:rPr lang="it-IT" dirty="0"/>
                        <a:t>Immediatezza</a:t>
                      </a:r>
                    </a:p>
                  </a:txBody>
                  <a:tcPr>
                    <a:solidFill>
                      <a:schemeClr val="bg2"/>
                    </a:solidFill>
                  </a:tcPr>
                </a:tc>
                <a:tc>
                  <a:txBody>
                    <a:bodyPr/>
                    <a:lstStyle/>
                    <a:p>
                      <a:r>
                        <a:rPr lang="it-IT" dirty="0"/>
                        <a:t>Raggiungere un</a:t>
                      </a:r>
                      <a:r>
                        <a:rPr lang="it-IT" baseline="0" dirty="0"/>
                        <a:t> accordo</a:t>
                      </a:r>
                      <a:endParaRPr lang="it-IT" dirty="0"/>
                    </a:p>
                  </a:txBody>
                  <a:tcPr>
                    <a:solidFill>
                      <a:schemeClr val="bg2"/>
                    </a:solidFill>
                  </a:tcPr>
                </a:tc>
                <a:extLst>
                  <a:ext uri="{0D108BD9-81ED-4DB2-BD59-A6C34878D82A}">
                    <a16:rowId xmlns:a16="http://schemas.microsoft.com/office/drawing/2014/main" val="10007"/>
                  </a:ext>
                </a:extLst>
              </a:tr>
              <a:tr h="370840">
                <a:tc>
                  <a:txBody>
                    <a:bodyPr/>
                    <a:lstStyle/>
                    <a:p>
                      <a:r>
                        <a:rPr lang="it-IT" dirty="0"/>
                        <a:t>      Parafrasare</a:t>
                      </a:r>
                    </a:p>
                  </a:txBody>
                  <a:tcPr>
                    <a:solidFill>
                      <a:schemeClr val="bg2"/>
                    </a:solidFill>
                  </a:tcPr>
                </a:tc>
                <a:tc>
                  <a:txBody>
                    <a:bodyPr/>
                    <a:lstStyle/>
                    <a:p>
                      <a:r>
                        <a:rPr lang="it-IT" dirty="0"/>
                        <a:t>Identificazione dei</a:t>
                      </a:r>
                      <a:r>
                        <a:rPr lang="it-IT" baseline="0" dirty="0"/>
                        <a:t> problemi generali, delle azioni intraprese e dei sentimenti</a:t>
                      </a:r>
                      <a:endParaRPr lang="it-IT" dirty="0"/>
                    </a:p>
                  </a:txBody>
                  <a:tcPr>
                    <a:solidFill>
                      <a:schemeClr val="bg2"/>
                    </a:solidFill>
                  </a:tcPr>
                </a:tc>
                <a:tc>
                  <a:txBody>
                    <a:bodyPr/>
                    <a:lstStyle/>
                    <a:p>
                      <a:r>
                        <a:rPr lang="it-IT" dirty="0"/>
                        <a:t>Stabilire scadenze</a:t>
                      </a:r>
                    </a:p>
                  </a:txBody>
                  <a:tcPr>
                    <a:solidFill>
                      <a:schemeClr val="bg2"/>
                    </a:solidFill>
                  </a:tcPr>
                </a:tc>
                <a:extLst>
                  <a:ext uri="{0D108BD9-81ED-4DB2-BD59-A6C34878D82A}">
                    <a16:rowId xmlns:a16="http://schemas.microsoft.com/office/drawing/2014/main" val="10008"/>
                  </a:ext>
                </a:extLst>
              </a:tr>
              <a:tr h="370840">
                <a:tc>
                  <a:txBody>
                    <a:bodyPr/>
                    <a:lstStyle/>
                    <a:p>
                      <a:r>
                        <a:rPr lang="it-IT" dirty="0"/>
                        <a:t>      Riassumere</a:t>
                      </a:r>
                    </a:p>
                  </a:txBody>
                  <a:tcPr>
                    <a:solidFill>
                      <a:schemeClr val="bg2"/>
                    </a:solidFill>
                  </a:tcPr>
                </a:tc>
                <a:tc>
                  <a:txBody>
                    <a:bodyPr/>
                    <a:lstStyle/>
                    <a:p>
                      <a:r>
                        <a:rPr lang="it-IT" dirty="0"/>
                        <a:t>Confrontarsi prendendosi</a:t>
                      </a:r>
                      <a:r>
                        <a:rPr lang="it-IT" baseline="0" dirty="0"/>
                        <a:t> cura</a:t>
                      </a:r>
                      <a:endParaRPr lang="it-IT" dirty="0"/>
                    </a:p>
                  </a:txBody>
                  <a:tcPr>
                    <a:solidFill>
                      <a:schemeClr val="bg2"/>
                    </a:solidFill>
                  </a:tcPr>
                </a:tc>
                <a:tc>
                  <a:txBody>
                    <a:bodyPr/>
                    <a:lstStyle/>
                    <a:p>
                      <a:r>
                        <a:rPr lang="it-IT" dirty="0"/>
                        <a:t>Rivedere gli obiettivi e i comportamenti per raggiungere</a:t>
                      </a:r>
                      <a:r>
                        <a:rPr lang="it-IT" baseline="0" dirty="0"/>
                        <a:t> risultati</a:t>
                      </a:r>
                      <a:endParaRPr lang="it-IT" dirty="0"/>
                    </a:p>
                  </a:txBody>
                  <a:tcPr>
                    <a:solidFill>
                      <a:schemeClr val="bg2"/>
                    </a:solidFill>
                  </a:tcPr>
                </a:tc>
                <a:extLst>
                  <a:ext uri="{0D108BD9-81ED-4DB2-BD59-A6C34878D82A}">
                    <a16:rowId xmlns:a16="http://schemas.microsoft.com/office/drawing/2014/main" val="10009"/>
                  </a:ext>
                </a:extLst>
              </a:tr>
            </a:tbl>
          </a:graphicData>
        </a:graphic>
      </p:graphicFrame>
      <p:sp>
        <p:nvSpPr>
          <p:cNvPr id="5" name="Titolo 1">
            <a:extLst>
              <a:ext uri="{FF2B5EF4-FFF2-40B4-BE49-F238E27FC236}">
                <a16:creationId xmlns:a16="http://schemas.microsoft.com/office/drawing/2014/main" id="{4474DC48-FDFB-42B9-BC89-08F637D42F6B}"/>
              </a:ext>
            </a:extLst>
          </p:cNvPr>
          <p:cNvSpPr txBox="1">
            <a:spLocks/>
          </p:cNvSpPr>
          <p:nvPr/>
        </p:nvSpPr>
        <p:spPr>
          <a:xfrm>
            <a:off x="1524001" y="857251"/>
            <a:ext cx="1685925" cy="511175"/>
          </a:xfrm>
          <a:prstGeom prst="rect">
            <a:avLst/>
          </a:prstGeom>
          <a:solidFill>
            <a:srgbClr val="0070C0"/>
          </a:solidFill>
        </p:spPr>
        <p:txBody>
          <a:bodyPr anchor="ctr">
            <a:normAutofit fontScale="90000" lnSpcReduction="10000"/>
          </a:bodyPr>
          <a:lstStyle/>
          <a:p>
            <a:pPr algn="ctr">
              <a:defRPr/>
            </a:pPr>
            <a:r>
              <a:rPr lang="it-IT" sz="3100" dirty="0">
                <a:latin typeface="+mj-lt"/>
                <a:ea typeface="+mj-ea"/>
                <a:cs typeface="+mj-cs"/>
              </a:rPr>
              <a:t>PROCESSI</a:t>
            </a:r>
          </a:p>
        </p:txBody>
      </p:sp>
      <p:sp>
        <p:nvSpPr>
          <p:cNvPr id="6" name="Titolo 1">
            <a:extLst>
              <a:ext uri="{FF2B5EF4-FFF2-40B4-BE49-F238E27FC236}">
                <a16:creationId xmlns:a16="http://schemas.microsoft.com/office/drawing/2014/main" id="{F31A27D2-F7C5-4863-A5F7-EBD9D3ACD2B0}"/>
              </a:ext>
            </a:extLst>
          </p:cNvPr>
          <p:cNvSpPr txBox="1">
            <a:spLocks/>
          </p:cNvSpPr>
          <p:nvPr/>
        </p:nvSpPr>
        <p:spPr>
          <a:xfrm>
            <a:off x="1524001" y="2357439"/>
            <a:ext cx="1685925" cy="511175"/>
          </a:xfrm>
          <a:prstGeom prst="rect">
            <a:avLst/>
          </a:prstGeom>
          <a:solidFill>
            <a:schemeClr val="bg2"/>
          </a:solidFill>
        </p:spPr>
        <p:txBody>
          <a:bodyPr anchor="ctr">
            <a:normAutofit fontScale="90000" lnSpcReduction="10000"/>
          </a:bodyPr>
          <a:lstStyle/>
          <a:p>
            <a:pPr algn="ctr">
              <a:defRPr/>
            </a:pPr>
            <a:r>
              <a:rPr lang="it-IT" sz="3100" dirty="0">
                <a:latin typeface="+mj-lt"/>
                <a:ea typeface="+mj-ea"/>
                <a:cs typeface="+mj-cs"/>
              </a:rPr>
              <a:t>SKILLS</a:t>
            </a:r>
          </a:p>
        </p:txBody>
      </p:sp>
      <p:pic>
        <p:nvPicPr>
          <p:cNvPr id="3" name="Audio 2">
            <a:hlinkClick r:id="" action="ppaction://media"/>
            <a:extLst>
              <a:ext uri="{FF2B5EF4-FFF2-40B4-BE49-F238E27FC236}">
                <a16:creationId xmlns:a16="http://schemas.microsoft.com/office/drawing/2014/main" id="{8A4DC75A-00A6-4740-A28A-E18E4B3530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298"/>
    </mc:Choice>
    <mc:Fallback xmlns="">
      <p:transition spd="slow" advTm="21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A993A7-FDE2-4A91-8C35-CC00314B8C43}"/>
              </a:ext>
            </a:extLst>
          </p:cNvPr>
          <p:cNvSpPr>
            <a:spLocks noGrp="1"/>
          </p:cNvSpPr>
          <p:nvPr>
            <p:ph type="ctrTitle"/>
          </p:nvPr>
        </p:nvSpPr>
        <p:spPr>
          <a:xfrm>
            <a:off x="1738314" y="3286126"/>
            <a:ext cx="3386137" cy="1470025"/>
          </a:xfrm>
          <a:solidFill>
            <a:schemeClr val="bg2">
              <a:lumMod val="90000"/>
            </a:schemeClr>
          </a:solidFill>
        </p:spPr>
        <p:txBody>
          <a:bodyPr rtlCol="0">
            <a:normAutofit fontScale="90000"/>
          </a:bodyPr>
          <a:lstStyle/>
          <a:p>
            <a:pPr>
              <a:defRPr/>
            </a:pPr>
            <a:r>
              <a:rPr lang="it-IT" dirty="0"/>
              <a:t>9 ABILITA’ </a:t>
            </a:r>
            <a:r>
              <a:rPr lang="it-IT" dirty="0" err="1"/>
              <a:t>DI</a:t>
            </a:r>
            <a:r>
              <a:rPr lang="it-IT" dirty="0"/>
              <a:t> BASE</a:t>
            </a:r>
          </a:p>
        </p:txBody>
      </p:sp>
      <p:sp>
        <p:nvSpPr>
          <p:cNvPr id="3" name="Sottotitolo 2">
            <a:extLst>
              <a:ext uri="{FF2B5EF4-FFF2-40B4-BE49-F238E27FC236}">
                <a16:creationId xmlns:a16="http://schemas.microsoft.com/office/drawing/2014/main" id="{E1DDC935-8C55-41F1-9931-7BEA59B5F882}"/>
              </a:ext>
            </a:extLst>
          </p:cNvPr>
          <p:cNvSpPr>
            <a:spLocks noGrp="1"/>
          </p:cNvSpPr>
          <p:nvPr>
            <p:ph type="subTitle" idx="1"/>
          </p:nvPr>
        </p:nvSpPr>
        <p:spPr>
          <a:xfrm>
            <a:off x="1524000" y="4786313"/>
            <a:ext cx="4643438" cy="1752600"/>
          </a:xfrm>
        </p:spPr>
        <p:txBody>
          <a:bodyPr rtlCol="0">
            <a:normAutofit/>
          </a:bodyPr>
          <a:lstStyle/>
          <a:p>
            <a:pPr>
              <a:defRPr/>
            </a:pPr>
            <a:r>
              <a:rPr lang="it-IT" dirty="0"/>
              <a:t>Abilità volte a costruire una positiva relazione di </a:t>
            </a:r>
            <a:r>
              <a:rPr lang="it-IT" dirty="0" err="1"/>
              <a:t>counseling</a:t>
            </a:r>
            <a:r>
              <a:rPr lang="it-IT" dirty="0"/>
              <a:t> basata su accettazione positiva incondizionata, autenticità e comprensione empatica</a:t>
            </a:r>
          </a:p>
          <a:p>
            <a:pPr>
              <a:defRPr/>
            </a:pPr>
            <a:endParaRPr lang="it-IT" dirty="0"/>
          </a:p>
        </p:txBody>
      </p:sp>
      <p:sp>
        <p:nvSpPr>
          <p:cNvPr id="4" name="Titolo 1">
            <a:extLst>
              <a:ext uri="{FF2B5EF4-FFF2-40B4-BE49-F238E27FC236}">
                <a16:creationId xmlns:a16="http://schemas.microsoft.com/office/drawing/2014/main" id="{5CBEAE70-83DD-4769-8882-3BB1D2516880}"/>
              </a:ext>
            </a:extLst>
          </p:cNvPr>
          <p:cNvSpPr txBox="1">
            <a:spLocks/>
          </p:cNvSpPr>
          <p:nvPr/>
        </p:nvSpPr>
        <p:spPr>
          <a:xfrm>
            <a:off x="7096125" y="3286126"/>
            <a:ext cx="3386138" cy="1470025"/>
          </a:xfrm>
          <a:prstGeom prst="rect">
            <a:avLst/>
          </a:prstGeom>
          <a:solidFill>
            <a:schemeClr val="bg2">
              <a:lumMod val="90000"/>
            </a:schemeClr>
          </a:solidFill>
        </p:spPr>
        <p:txBody>
          <a:bodyPr anchor="ctr">
            <a:normAutofit/>
          </a:bodyPr>
          <a:lstStyle/>
          <a:p>
            <a:pPr algn="ctr">
              <a:defRPr/>
            </a:pPr>
            <a:r>
              <a:rPr lang="it-IT" sz="4400" dirty="0">
                <a:latin typeface="+mj-lt"/>
                <a:ea typeface="+mj-ea"/>
                <a:cs typeface="+mj-cs"/>
              </a:rPr>
              <a:t>9 ABILITA’ SPECIFICHE</a:t>
            </a:r>
          </a:p>
        </p:txBody>
      </p:sp>
      <p:sp>
        <p:nvSpPr>
          <p:cNvPr id="5" name="Sottotitolo 2">
            <a:extLst>
              <a:ext uri="{FF2B5EF4-FFF2-40B4-BE49-F238E27FC236}">
                <a16:creationId xmlns:a16="http://schemas.microsoft.com/office/drawing/2014/main" id="{66C6824E-D391-4C60-87BE-EAFE8CAA6F69}"/>
              </a:ext>
            </a:extLst>
          </p:cNvPr>
          <p:cNvSpPr txBox="1">
            <a:spLocks/>
          </p:cNvSpPr>
          <p:nvPr/>
        </p:nvSpPr>
        <p:spPr>
          <a:xfrm>
            <a:off x="6453188" y="4857750"/>
            <a:ext cx="4214812" cy="1752600"/>
          </a:xfrm>
          <a:prstGeom prst="rect">
            <a:avLst/>
          </a:prstGeom>
        </p:spPr>
        <p:txBody>
          <a:bodyPr>
            <a:normAutofit fontScale="85000" lnSpcReduction="20000"/>
          </a:bodyPr>
          <a:lstStyle/>
          <a:p>
            <a:pPr algn="ctr">
              <a:spcBef>
                <a:spcPct val="20000"/>
              </a:spcBef>
              <a:defRPr/>
            </a:pPr>
            <a:r>
              <a:rPr lang="it-IT" sz="3200" dirty="0">
                <a:solidFill>
                  <a:schemeClr val="tx1">
                    <a:tint val="75000"/>
                  </a:schemeClr>
                </a:solidFill>
              </a:rPr>
              <a:t>Abilità volte ad identificare i sentimenti sottostanti e a promuovere cambiamenti positivi basati sullo sviluppo di piani di azione efficaci</a:t>
            </a:r>
          </a:p>
          <a:p>
            <a:pPr algn="ctr">
              <a:spcBef>
                <a:spcPct val="20000"/>
              </a:spcBef>
              <a:defRPr/>
            </a:pPr>
            <a:endParaRPr lang="it-IT" sz="3200" dirty="0">
              <a:solidFill>
                <a:schemeClr val="tx1">
                  <a:tint val="75000"/>
                </a:schemeClr>
              </a:solidFill>
            </a:endParaRPr>
          </a:p>
        </p:txBody>
      </p:sp>
      <p:sp>
        <p:nvSpPr>
          <p:cNvPr id="6" name="Titolo 1">
            <a:extLst>
              <a:ext uri="{FF2B5EF4-FFF2-40B4-BE49-F238E27FC236}">
                <a16:creationId xmlns:a16="http://schemas.microsoft.com/office/drawing/2014/main" id="{135FF163-7367-4311-B351-52BF0E7992C4}"/>
              </a:ext>
            </a:extLst>
          </p:cNvPr>
          <p:cNvSpPr txBox="1">
            <a:spLocks/>
          </p:cNvSpPr>
          <p:nvPr/>
        </p:nvSpPr>
        <p:spPr>
          <a:xfrm>
            <a:off x="2238375" y="1071564"/>
            <a:ext cx="7772400" cy="1470025"/>
          </a:xfrm>
          <a:prstGeom prst="rect">
            <a:avLst/>
          </a:prstGeom>
        </p:spPr>
        <p:txBody>
          <a:bodyPr anchor="ctr">
            <a:normAutofit fontScale="85000" lnSpcReduction="10000"/>
          </a:bodyPr>
          <a:lstStyle/>
          <a:p>
            <a:pPr algn="ctr">
              <a:defRPr/>
            </a:pPr>
            <a:r>
              <a:rPr lang="it-IT" sz="4400" dirty="0">
                <a:latin typeface="+mj-lt"/>
                <a:ea typeface="+mj-ea"/>
                <a:cs typeface="+mj-cs"/>
              </a:rPr>
              <a:t>LO SCTM MIRA ALL’APPRENDIMENTO </a:t>
            </a:r>
            <a:r>
              <a:rPr lang="it-IT" sz="4400" dirty="0" err="1">
                <a:latin typeface="+mj-lt"/>
                <a:ea typeface="+mj-ea"/>
                <a:cs typeface="+mj-cs"/>
              </a:rPr>
              <a:t>DI</a:t>
            </a:r>
            <a:r>
              <a:rPr lang="it-IT" sz="4400" dirty="0">
                <a:latin typeface="+mj-lt"/>
                <a:ea typeface="+mj-ea"/>
                <a:cs typeface="+mj-cs"/>
              </a:rPr>
              <a:t> 18 ABILITA’ COMPLESSIVE</a:t>
            </a:r>
          </a:p>
        </p:txBody>
      </p:sp>
      <p:pic>
        <p:nvPicPr>
          <p:cNvPr id="7" name="Audio 6">
            <a:hlinkClick r:id="" action="ppaction://media"/>
            <a:extLst>
              <a:ext uri="{FF2B5EF4-FFF2-40B4-BE49-F238E27FC236}">
                <a16:creationId xmlns:a16="http://schemas.microsoft.com/office/drawing/2014/main" id="{8C2AB9B9-B205-49CE-AA3D-8B51C85A1B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895"/>
    </mc:Choice>
    <mc:Fallback xmlns="">
      <p:transition spd="slow" advTm="10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1DBB9-DF76-4C95-8D13-A79A9BF3B21F}"/>
              </a:ext>
            </a:extLst>
          </p:cNvPr>
          <p:cNvSpPr>
            <a:spLocks noGrp="1"/>
          </p:cNvSpPr>
          <p:nvPr>
            <p:ph type="title"/>
          </p:nvPr>
        </p:nvSpPr>
        <p:spPr>
          <a:xfrm>
            <a:off x="7167564" y="0"/>
            <a:ext cx="3500437" cy="1417638"/>
          </a:xfrm>
          <a:solidFill>
            <a:schemeClr val="bg2">
              <a:lumMod val="90000"/>
            </a:schemeClr>
          </a:solidFill>
        </p:spPr>
        <p:txBody>
          <a:bodyPr rtlCol="0">
            <a:normAutofit/>
          </a:bodyPr>
          <a:lstStyle/>
          <a:p>
            <a:pPr>
              <a:defRPr/>
            </a:pPr>
            <a:r>
              <a:rPr lang="it-IT" dirty="0"/>
              <a:t>9 ABILITA’ </a:t>
            </a:r>
            <a:br>
              <a:rPr lang="it-IT" dirty="0"/>
            </a:br>
            <a:r>
              <a:rPr lang="it-IT" dirty="0"/>
              <a:t>SPECIFICHE</a:t>
            </a:r>
          </a:p>
        </p:txBody>
      </p:sp>
      <p:sp>
        <p:nvSpPr>
          <p:cNvPr id="3" name="Segnaposto contenuto 2">
            <a:extLst>
              <a:ext uri="{FF2B5EF4-FFF2-40B4-BE49-F238E27FC236}">
                <a16:creationId xmlns:a16="http://schemas.microsoft.com/office/drawing/2014/main" id="{273D3B65-1708-4C19-BA0B-9BB460D1CF79}"/>
              </a:ext>
            </a:extLst>
          </p:cNvPr>
          <p:cNvSpPr>
            <a:spLocks noGrp="1"/>
          </p:cNvSpPr>
          <p:nvPr>
            <p:ph idx="1"/>
          </p:nvPr>
        </p:nvSpPr>
        <p:spPr>
          <a:xfrm>
            <a:off x="1524001" y="1571626"/>
            <a:ext cx="4543425" cy="4525963"/>
          </a:xfrm>
        </p:spPr>
        <p:txBody>
          <a:bodyPr rtlCol="0">
            <a:normAutofit fontScale="92500"/>
          </a:bodyPr>
          <a:lstStyle/>
          <a:p>
            <a:pPr>
              <a:buFont typeface="Wingdings" pitchFamily="2" charset="2"/>
              <a:buChar char="v"/>
              <a:defRPr/>
            </a:pPr>
            <a:r>
              <a:rPr lang="it-IT" sz="2400" dirty="0"/>
              <a:t> Contatto oculare</a:t>
            </a:r>
          </a:p>
          <a:p>
            <a:pPr>
              <a:buFont typeface="Wingdings" pitchFamily="2" charset="2"/>
              <a:buChar char="v"/>
              <a:defRPr/>
            </a:pPr>
            <a:r>
              <a:rPr lang="it-IT" sz="2400" dirty="0"/>
              <a:t>Linguaggio del corpo</a:t>
            </a:r>
          </a:p>
          <a:p>
            <a:pPr>
              <a:buFont typeface="Wingdings" pitchFamily="2" charset="2"/>
              <a:buChar char="v"/>
              <a:defRPr/>
            </a:pPr>
            <a:r>
              <a:rPr lang="it-IT" sz="2400" dirty="0"/>
              <a:t>Allineamento/convergenza sul piano verbale</a:t>
            </a:r>
          </a:p>
          <a:p>
            <a:pPr>
              <a:buFont typeface="Wingdings" pitchFamily="2" charset="2"/>
              <a:buChar char="v"/>
              <a:defRPr/>
            </a:pPr>
            <a:r>
              <a:rPr lang="it-IT" sz="2400" dirty="0"/>
              <a:t> Domande aperte</a:t>
            </a:r>
          </a:p>
          <a:p>
            <a:pPr>
              <a:buFont typeface="Wingdings" pitchFamily="2" charset="2"/>
              <a:buChar char="v"/>
              <a:defRPr/>
            </a:pPr>
            <a:r>
              <a:rPr lang="it-IT" sz="2400" dirty="0"/>
              <a:t>Parafrasare</a:t>
            </a:r>
          </a:p>
          <a:p>
            <a:pPr>
              <a:buFont typeface="Wingdings" pitchFamily="2" charset="2"/>
              <a:buChar char="v"/>
              <a:defRPr/>
            </a:pPr>
            <a:r>
              <a:rPr lang="it-IT" sz="2400" dirty="0"/>
              <a:t>Riassumere</a:t>
            </a:r>
          </a:p>
          <a:p>
            <a:pPr>
              <a:buFont typeface="Wingdings" pitchFamily="2" charset="2"/>
              <a:buChar char="v"/>
              <a:defRPr/>
            </a:pPr>
            <a:r>
              <a:rPr lang="it-IT" sz="2400" dirty="0"/>
              <a:t>Affermare sentimenti e contenuto</a:t>
            </a:r>
          </a:p>
          <a:p>
            <a:pPr>
              <a:buFont typeface="Wingdings" pitchFamily="2" charset="2"/>
              <a:buChar char="v"/>
              <a:defRPr/>
            </a:pPr>
            <a:r>
              <a:rPr lang="it-IT" sz="2400" dirty="0"/>
              <a:t> </a:t>
            </a:r>
            <a:r>
              <a:rPr lang="it-IT" sz="2400" dirty="0" err="1"/>
              <a:t>Self-disclosure</a:t>
            </a:r>
            <a:endParaRPr lang="it-IT" sz="2400" dirty="0"/>
          </a:p>
          <a:p>
            <a:pPr>
              <a:buFont typeface="Wingdings" pitchFamily="2" charset="2"/>
              <a:buChar char="v"/>
              <a:defRPr/>
            </a:pPr>
            <a:r>
              <a:rPr lang="it-IT" sz="2400" dirty="0"/>
              <a:t> Chiedere espressioni concrete e specifiche</a:t>
            </a:r>
          </a:p>
          <a:p>
            <a:pPr>
              <a:buFont typeface="Wingdings" pitchFamily="2" charset="2"/>
              <a:buChar char="v"/>
              <a:defRPr/>
            </a:pPr>
            <a:endParaRPr lang="it-IT" sz="2400" dirty="0"/>
          </a:p>
        </p:txBody>
      </p:sp>
      <p:sp>
        <p:nvSpPr>
          <p:cNvPr id="4" name="Titolo 1">
            <a:extLst>
              <a:ext uri="{FF2B5EF4-FFF2-40B4-BE49-F238E27FC236}">
                <a16:creationId xmlns:a16="http://schemas.microsoft.com/office/drawing/2014/main" id="{2DBE9F88-725B-4C7D-9865-E2B5A1E2F912}"/>
              </a:ext>
            </a:extLst>
          </p:cNvPr>
          <p:cNvSpPr txBox="1">
            <a:spLocks/>
          </p:cNvSpPr>
          <p:nvPr/>
        </p:nvSpPr>
        <p:spPr>
          <a:xfrm>
            <a:off x="1524000" y="1"/>
            <a:ext cx="3386138" cy="1470025"/>
          </a:xfrm>
          <a:prstGeom prst="rect">
            <a:avLst/>
          </a:prstGeom>
          <a:solidFill>
            <a:schemeClr val="bg2">
              <a:lumMod val="90000"/>
            </a:schemeClr>
          </a:solidFill>
        </p:spPr>
        <p:txBody>
          <a:bodyPr anchor="ctr">
            <a:normAutofit/>
          </a:bodyPr>
          <a:lstStyle/>
          <a:p>
            <a:pPr algn="ctr">
              <a:defRPr/>
            </a:pPr>
            <a:r>
              <a:rPr lang="it-IT" sz="4400" dirty="0">
                <a:latin typeface="+mj-lt"/>
                <a:ea typeface="+mj-ea"/>
                <a:cs typeface="+mj-cs"/>
              </a:rPr>
              <a:t>LE 9 ABILITA’ </a:t>
            </a:r>
            <a:r>
              <a:rPr lang="it-IT" sz="4400" dirty="0" err="1">
                <a:latin typeface="+mj-lt"/>
                <a:ea typeface="+mj-ea"/>
                <a:cs typeface="+mj-cs"/>
              </a:rPr>
              <a:t>DI</a:t>
            </a:r>
            <a:r>
              <a:rPr lang="it-IT" sz="4400" dirty="0">
                <a:latin typeface="+mj-lt"/>
                <a:ea typeface="+mj-ea"/>
                <a:cs typeface="+mj-cs"/>
              </a:rPr>
              <a:t> BASE</a:t>
            </a:r>
          </a:p>
        </p:txBody>
      </p:sp>
      <p:sp>
        <p:nvSpPr>
          <p:cNvPr id="5" name="Segnaposto contenuto 2">
            <a:extLst>
              <a:ext uri="{FF2B5EF4-FFF2-40B4-BE49-F238E27FC236}">
                <a16:creationId xmlns:a16="http://schemas.microsoft.com/office/drawing/2014/main" id="{02BC2815-DE1B-41F9-86E0-256D145D715F}"/>
              </a:ext>
            </a:extLst>
          </p:cNvPr>
          <p:cNvSpPr txBox="1">
            <a:spLocks/>
          </p:cNvSpPr>
          <p:nvPr/>
        </p:nvSpPr>
        <p:spPr>
          <a:xfrm>
            <a:off x="6124576" y="1500188"/>
            <a:ext cx="4543425" cy="4525962"/>
          </a:xfrm>
          <a:prstGeom prst="rect">
            <a:avLst/>
          </a:prstGeom>
        </p:spPr>
        <p:txBody>
          <a:bodyPr>
            <a:normAutofit fontScale="92500" lnSpcReduction="20000"/>
          </a:bodyPr>
          <a:lstStyle/>
          <a:p>
            <a:pPr marL="342900" indent="-342900">
              <a:spcBef>
                <a:spcPct val="20000"/>
              </a:spcBef>
              <a:buFont typeface="Wingdings" pitchFamily="2" charset="2"/>
              <a:buChar char="v"/>
              <a:defRPr/>
            </a:pPr>
            <a:r>
              <a:rPr lang="it-IT" sz="2400" dirty="0"/>
              <a:t> Immediatezza (franchezza)</a:t>
            </a:r>
          </a:p>
          <a:p>
            <a:pPr marL="342900" indent="-342900">
              <a:spcBef>
                <a:spcPct val="20000"/>
              </a:spcBef>
              <a:buFont typeface="Wingdings" pitchFamily="2" charset="2"/>
              <a:buChar char="v"/>
              <a:defRPr/>
            </a:pPr>
            <a:r>
              <a:rPr lang="it-IT" sz="2400" dirty="0"/>
              <a:t>Identificazione dei problemi generali</a:t>
            </a:r>
          </a:p>
          <a:p>
            <a:pPr marL="342900" indent="-342900">
              <a:spcBef>
                <a:spcPct val="20000"/>
              </a:spcBef>
              <a:buFont typeface="Wingdings" pitchFamily="2" charset="2"/>
              <a:buChar char="v"/>
              <a:defRPr/>
            </a:pPr>
            <a:r>
              <a:rPr lang="it-IT" sz="2400" dirty="0"/>
              <a:t>Intraprendere l’azione</a:t>
            </a:r>
          </a:p>
          <a:p>
            <a:pPr marL="342900" indent="-342900">
              <a:spcBef>
                <a:spcPct val="20000"/>
              </a:spcBef>
              <a:buFont typeface="Wingdings" pitchFamily="2" charset="2"/>
              <a:buChar char="v"/>
              <a:defRPr/>
            </a:pPr>
            <a:r>
              <a:rPr lang="it-IT" sz="2400" dirty="0"/>
              <a:t> Confrontarsi prendendosi cura</a:t>
            </a:r>
          </a:p>
          <a:p>
            <a:pPr marL="342900" indent="-342900">
              <a:spcBef>
                <a:spcPct val="20000"/>
              </a:spcBef>
              <a:buFont typeface="Wingdings" pitchFamily="2" charset="2"/>
              <a:buChar char="v"/>
              <a:defRPr/>
            </a:pPr>
            <a:r>
              <a:rPr lang="it-IT" sz="2400" dirty="0"/>
              <a:t>Decidere</a:t>
            </a:r>
          </a:p>
          <a:p>
            <a:pPr marL="342900" indent="-342900">
              <a:spcBef>
                <a:spcPct val="20000"/>
              </a:spcBef>
              <a:buFont typeface="Wingdings" pitchFamily="2" charset="2"/>
              <a:buChar char="v"/>
              <a:defRPr/>
            </a:pPr>
            <a:r>
              <a:rPr lang="it-IT" sz="2400" dirty="0"/>
              <a:t>Scegliere</a:t>
            </a:r>
          </a:p>
          <a:p>
            <a:pPr marL="342900" indent="-342900">
              <a:spcBef>
                <a:spcPct val="20000"/>
              </a:spcBef>
              <a:buFont typeface="Wingdings" pitchFamily="2" charset="2"/>
              <a:buChar char="v"/>
              <a:defRPr/>
            </a:pPr>
            <a:r>
              <a:rPr lang="it-IT" sz="2400" dirty="0"/>
              <a:t>Identificare le conseguenze</a:t>
            </a:r>
          </a:p>
          <a:p>
            <a:pPr marL="342900" indent="-342900">
              <a:spcBef>
                <a:spcPct val="20000"/>
              </a:spcBef>
              <a:buFont typeface="Wingdings" pitchFamily="2" charset="2"/>
              <a:buChar char="v"/>
              <a:defRPr/>
            </a:pPr>
            <a:r>
              <a:rPr lang="it-IT" sz="2400" dirty="0"/>
              <a:t> Raggiungere un accordo</a:t>
            </a:r>
          </a:p>
          <a:p>
            <a:pPr marL="342900" indent="-342900">
              <a:spcBef>
                <a:spcPct val="20000"/>
              </a:spcBef>
              <a:buFont typeface="Wingdings" pitchFamily="2" charset="2"/>
              <a:buChar char="v"/>
              <a:defRPr/>
            </a:pPr>
            <a:r>
              <a:rPr lang="it-IT" sz="2400" dirty="0"/>
              <a:t> Stabilire scadenze</a:t>
            </a:r>
          </a:p>
          <a:p>
            <a:pPr marL="342900" indent="-342900">
              <a:spcBef>
                <a:spcPct val="20000"/>
              </a:spcBef>
              <a:buFont typeface="Wingdings" pitchFamily="2" charset="2"/>
              <a:buChar char="v"/>
              <a:defRPr/>
            </a:pPr>
            <a:r>
              <a:rPr lang="it-IT" sz="2400" dirty="0"/>
              <a:t>Rivedere gli obiettivi e i comportamenti per raggiungere risultati</a:t>
            </a:r>
          </a:p>
          <a:p>
            <a:pPr marL="342900" indent="-342900">
              <a:spcBef>
                <a:spcPct val="20000"/>
              </a:spcBef>
              <a:buFont typeface="Wingdings" pitchFamily="2" charset="2"/>
              <a:buChar char="v"/>
              <a:defRPr/>
            </a:pPr>
            <a:endParaRPr lang="it-IT" sz="2400" dirty="0"/>
          </a:p>
        </p:txBody>
      </p:sp>
      <p:pic>
        <p:nvPicPr>
          <p:cNvPr id="6" name="Audio 5">
            <a:hlinkClick r:id="" action="ppaction://media"/>
            <a:extLst>
              <a:ext uri="{FF2B5EF4-FFF2-40B4-BE49-F238E27FC236}">
                <a16:creationId xmlns:a16="http://schemas.microsoft.com/office/drawing/2014/main" id="{2E758060-55AC-42C6-9729-8A99B31715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970"/>
    </mc:Choice>
    <mc:Fallback xmlns="">
      <p:transition spd="slow" advTm="87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2403A0D-8A8E-48B7-96D2-77F149503B45}"/>
              </a:ext>
            </a:extLst>
          </p:cNvPr>
          <p:cNvSpPr>
            <a:spLocks noGrp="1"/>
          </p:cNvSpPr>
          <p:nvPr>
            <p:ph idx="1"/>
          </p:nvPr>
        </p:nvSpPr>
        <p:spPr>
          <a:xfrm>
            <a:off x="2024063" y="714376"/>
            <a:ext cx="8229600" cy="4525963"/>
          </a:xfrm>
        </p:spPr>
        <p:txBody>
          <a:bodyPr rtlCol="0">
            <a:normAutofit/>
          </a:bodyPr>
          <a:lstStyle/>
          <a:p>
            <a:pPr>
              <a:defRPr/>
            </a:pPr>
            <a:r>
              <a:rPr lang="it-IT" dirty="0"/>
              <a:t>Il </a:t>
            </a:r>
            <a:r>
              <a:rPr lang="it-IT" dirty="0" err="1"/>
              <a:t>counseling</a:t>
            </a:r>
            <a:r>
              <a:rPr lang="it-IT" dirty="0"/>
              <a:t> dovrebbe progredire attraverso le tre fasi in modo sequenziale</a:t>
            </a:r>
          </a:p>
          <a:p>
            <a:pPr>
              <a:defRPr/>
            </a:pPr>
            <a:r>
              <a:rPr lang="it-IT" dirty="0"/>
              <a:t>Ogni fase si basa e costruisce sulla precedente: le abilità di una fase devono essere acquisite e messe in pratica prima di poter passare alla fase successiva</a:t>
            </a:r>
          </a:p>
          <a:p>
            <a:pPr>
              <a:defRPr/>
            </a:pPr>
            <a:r>
              <a:rPr lang="it-IT" dirty="0"/>
              <a:t>Tutti le 3 fasi sono necessarie perché il percorso di </a:t>
            </a:r>
            <a:r>
              <a:rPr lang="it-IT" dirty="0" err="1"/>
              <a:t>counseling</a:t>
            </a:r>
            <a:r>
              <a:rPr lang="it-IT" dirty="0"/>
              <a:t> abbia successo</a:t>
            </a:r>
          </a:p>
          <a:p>
            <a:pPr>
              <a:defRPr/>
            </a:pPr>
            <a:r>
              <a:rPr lang="it-IT" dirty="0"/>
              <a:t>Evitare l’indulgere nel set di abilità preferite e il trascurare abilità di una particolare fase</a:t>
            </a:r>
          </a:p>
        </p:txBody>
      </p:sp>
      <p:pic>
        <p:nvPicPr>
          <p:cNvPr id="2" name="Audio 1">
            <a:hlinkClick r:id="" action="ppaction://media"/>
            <a:extLst>
              <a:ext uri="{FF2B5EF4-FFF2-40B4-BE49-F238E27FC236}">
                <a16:creationId xmlns:a16="http://schemas.microsoft.com/office/drawing/2014/main" id="{0E1CFD41-3221-4DDC-94A3-C4A872137D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730"/>
    </mc:Choice>
    <mc:Fallback xmlns="">
      <p:transition spd="slow" advTm="12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9C98A28F-1A08-451B-8132-D827279762AF}"/>
              </a:ext>
            </a:extLst>
          </p:cNvPr>
          <p:cNvGraphicFramePr>
            <a:graphicFrameLocks noGrp="1"/>
          </p:cNvGraphicFramePr>
          <p:nvPr/>
        </p:nvGraphicFramePr>
        <p:xfrm>
          <a:off x="1881189" y="-71438"/>
          <a:ext cx="8429625" cy="371476"/>
        </p:xfrm>
        <a:graphic>
          <a:graphicData uri="http://schemas.openxmlformats.org/drawingml/2006/table">
            <a:tbl>
              <a:tblPr firstRow="1" bandRow="1">
                <a:tableStyleId>{5C22544A-7EE6-4342-B048-85BDC9FD1C3A}</a:tableStyleId>
              </a:tblPr>
              <a:tblGrid>
                <a:gridCol w="2809875">
                  <a:extLst>
                    <a:ext uri="{9D8B030D-6E8A-4147-A177-3AD203B41FA5}">
                      <a16:colId xmlns:a16="http://schemas.microsoft.com/office/drawing/2014/main" val="20000"/>
                    </a:ext>
                  </a:extLst>
                </a:gridCol>
                <a:gridCol w="2809875">
                  <a:extLst>
                    <a:ext uri="{9D8B030D-6E8A-4147-A177-3AD203B41FA5}">
                      <a16:colId xmlns:a16="http://schemas.microsoft.com/office/drawing/2014/main" val="20001"/>
                    </a:ext>
                  </a:extLst>
                </a:gridCol>
                <a:gridCol w="2809875">
                  <a:extLst>
                    <a:ext uri="{9D8B030D-6E8A-4147-A177-3AD203B41FA5}">
                      <a16:colId xmlns:a16="http://schemas.microsoft.com/office/drawing/2014/main" val="20002"/>
                    </a:ext>
                  </a:extLst>
                </a:gridCol>
              </a:tblGrid>
              <a:tr h="371476">
                <a:tc>
                  <a:txBody>
                    <a:bodyPr/>
                    <a:lstStyle/>
                    <a:p>
                      <a:r>
                        <a:rPr lang="it-IT" sz="1800" dirty="0"/>
                        <a:t>1. ESPLORARE</a:t>
                      </a:r>
                    </a:p>
                  </a:txBody>
                  <a:tcPr marL="91439" marR="91439" marT="45798" marB="45798">
                    <a:solidFill>
                      <a:srgbClr val="FF0000"/>
                    </a:solidFill>
                  </a:tcPr>
                </a:tc>
                <a:tc>
                  <a:txBody>
                    <a:bodyPr/>
                    <a:lstStyle/>
                    <a:p>
                      <a:pPr algn="l"/>
                      <a:r>
                        <a:rPr lang="it-IT" sz="1800" dirty="0"/>
                        <a:t>2. COMPRENDERE</a:t>
                      </a:r>
                    </a:p>
                  </a:txBody>
                  <a:tcPr marL="91439" marR="91439" marT="45798" marB="45798">
                    <a:solidFill>
                      <a:srgbClr val="FF0000"/>
                    </a:solidFill>
                  </a:tcPr>
                </a:tc>
                <a:tc>
                  <a:txBody>
                    <a:bodyPr/>
                    <a:lstStyle/>
                    <a:p>
                      <a:pPr algn="ctr"/>
                      <a:r>
                        <a:rPr lang="it-IT" sz="1800" dirty="0"/>
                        <a:t>3. AGIRE</a:t>
                      </a:r>
                    </a:p>
                  </a:txBody>
                  <a:tcPr marL="91439" marR="91439" marT="45798" marB="45798">
                    <a:solidFill>
                      <a:srgbClr val="FF0000"/>
                    </a:solidFill>
                  </a:tcPr>
                </a:tc>
                <a:extLst>
                  <a:ext uri="{0D108BD9-81ED-4DB2-BD59-A6C34878D82A}">
                    <a16:rowId xmlns:a16="http://schemas.microsoft.com/office/drawing/2014/main" val="10000"/>
                  </a:ext>
                </a:extLst>
              </a:tr>
            </a:tbl>
          </a:graphicData>
        </a:graphic>
      </p:graphicFrame>
      <p:sp>
        <p:nvSpPr>
          <p:cNvPr id="22540" name="Rettangolo 4">
            <a:extLst>
              <a:ext uri="{FF2B5EF4-FFF2-40B4-BE49-F238E27FC236}">
                <a16:creationId xmlns:a16="http://schemas.microsoft.com/office/drawing/2014/main" id="{27E6586A-8227-42F0-883E-B7A1DFB9ABFD}"/>
              </a:ext>
            </a:extLst>
          </p:cNvPr>
          <p:cNvSpPr>
            <a:spLocks noChangeArrowheads="1"/>
          </p:cNvSpPr>
          <p:nvPr/>
        </p:nvSpPr>
        <p:spPr bwMode="auto">
          <a:xfrm>
            <a:off x="1809751" y="465138"/>
            <a:ext cx="2714625" cy="26781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a:t>Serve a stabilire il rapporto. Le abilità acquisite in questo stadio sono il fondamento della relazione di counseling </a:t>
            </a:r>
          </a:p>
        </p:txBody>
      </p:sp>
      <p:sp>
        <p:nvSpPr>
          <p:cNvPr id="22541" name="Rettangolo 5">
            <a:extLst>
              <a:ext uri="{FF2B5EF4-FFF2-40B4-BE49-F238E27FC236}">
                <a16:creationId xmlns:a16="http://schemas.microsoft.com/office/drawing/2014/main" id="{9DD71EB6-E279-4C99-B1E6-580416446B07}"/>
              </a:ext>
            </a:extLst>
          </p:cNvPr>
          <p:cNvSpPr>
            <a:spLocks noChangeArrowheads="1"/>
          </p:cNvSpPr>
          <p:nvPr/>
        </p:nvSpPr>
        <p:spPr bwMode="auto">
          <a:xfrm>
            <a:off x="4738688" y="496889"/>
            <a:ext cx="2786062" cy="5705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it-IT" altLang="it-IT" sz="2400"/>
              <a:t>Il rapporto che si è sviluppato e i problemi che sono stati identificati nella fase “ESPLORARE” vengono riconcettualizzati in questo stadio</a:t>
            </a:r>
          </a:p>
          <a:p>
            <a:pPr eaLnBrk="1" hangingPunct="1"/>
            <a:r>
              <a:rPr lang="it-IT" altLang="it-IT" sz="2400"/>
              <a:t>Si assiste il cliente nella considerazione di nuovi modi di trattare il problema </a:t>
            </a:r>
          </a:p>
        </p:txBody>
      </p:sp>
      <p:sp>
        <p:nvSpPr>
          <p:cNvPr id="22542" name="Rettangolo 6">
            <a:extLst>
              <a:ext uri="{FF2B5EF4-FFF2-40B4-BE49-F238E27FC236}">
                <a16:creationId xmlns:a16="http://schemas.microsoft.com/office/drawing/2014/main" id="{7C80B465-D140-4365-83E7-AF0BE2090C16}"/>
              </a:ext>
            </a:extLst>
          </p:cNvPr>
          <p:cNvSpPr>
            <a:spLocks noChangeArrowheads="1"/>
          </p:cNvSpPr>
          <p:nvPr/>
        </p:nvSpPr>
        <p:spPr bwMode="auto">
          <a:xfrm>
            <a:off x="7739064" y="357188"/>
            <a:ext cx="2714625" cy="34163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it-IT" altLang="it-IT" sz="2400"/>
              <a:t>Le nuove concettualizzazioni sono utilizzate per motivare il cliente a modificare il modo in cui risponde al problema</a:t>
            </a:r>
          </a:p>
        </p:txBody>
      </p:sp>
      <p:cxnSp>
        <p:nvCxnSpPr>
          <p:cNvPr id="8" name="Connettore 2 7">
            <a:extLst>
              <a:ext uri="{FF2B5EF4-FFF2-40B4-BE49-F238E27FC236}">
                <a16:creationId xmlns:a16="http://schemas.microsoft.com/office/drawing/2014/main" id="{285FA867-FCF5-43C9-9F41-DC0932C50B03}"/>
              </a:ext>
            </a:extLst>
          </p:cNvPr>
          <p:cNvCxnSpPr/>
          <p:nvPr/>
        </p:nvCxnSpPr>
        <p:spPr>
          <a:xfrm>
            <a:off x="3667125" y="71439"/>
            <a:ext cx="642938" cy="158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46F5C132-FCB9-4D72-8759-6F523AC7AB2F}"/>
              </a:ext>
            </a:extLst>
          </p:cNvPr>
          <p:cNvCxnSpPr/>
          <p:nvPr/>
        </p:nvCxnSpPr>
        <p:spPr>
          <a:xfrm>
            <a:off x="6738939" y="71439"/>
            <a:ext cx="642937" cy="158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18A72D98-9F2A-415E-B769-D4FF1C08013E}"/>
              </a:ext>
            </a:extLst>
          </p:cNvPr>
          <p:cNvCxnSpPr/>
          <p:nvPr/>
        </p:nvCxnSpPr>
        <p:spPr>
          <a:xfrm>
            <a:off x="4024314" y="1928814"/>
            <a:ext cx="642937" cy="158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C95FB0C2-03AB-4324-96E7-59FA21FC56F8}"/>
              </a:ext>
            </a:extLst>
          </p:cNvPr>
          <p:cNvCxnSpPr/>
          <p:nvPr/>
        </p:nvCxnSpPr>
        <p:spPr>
          <a:xfrm>
            <a:off x="7239000" y="1928814"/>
            <a:ext cx="642938" cy="158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57FBF1CE-11FC-4C91-847E-D215E0DE78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449"/>
    </mc:Choice>
    <mc:Fallback xmlns="">
      <p:transition spd="slow" advTm="9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1|6|36.8|22.6|1.3"/>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735</Words>
  <Application>Microsoft Office PowerPoint</Application>
  <PresentationFormat>Widescreen</PresentationFormat>
  <Paragraphs>105</Paragraphs>
  <Slides>10</Slides>
  <Notes>1</Notes>
  <HiddenSlides>0</HiddenSlides>
  <MMClips>10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10</vt:i4>
      </vt:variant>
    </vt:vector>
  </HeadingPairs>
  <TitlesOfParts>
    <vt:vector size="15" baseType="lpstr">
      <vt:lpstr>Arial</vt:lpstr>
      <vt:lpstr>Calibri</vt:lpstr>
      <vt:lpstr>Calibri Light</vt:lpstr>
      <vt:lpstr>Wingdings</vt:lpstr>
      <vt:lpstr>Tema di Office</vt:lpstr>
      <vt:lpstr>Presentazione standard di PowerPoint</vt:lpstr>
      <vt:lpstr>Esempi</vt:lpstr>
      <vt:lpstr>Presentazione standard di PowerPoint</vt:lpstr>
      <vt:lpstr>Presentazione standard di PowerPoint</vt:lpstr>
      <vt:lpstr>FASI</vt:lpstr>
      <vt:lpstr>9 ABILITA’ DI BASE</vt:lpstr>
      <vt:lpstr>9 ABILITA’  SPECIFICHE</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Casale</dc:creator>
  <cp:lastModifiedBy>Casale</cp:lastModifiedBy>
  <cp:revision>2</cp:revision>
  <dcterms:created xsi:type="dcterms:W3CDTF">2020-03-09T14:09:50Z</dcterms:created>
  <dcterms:modified xsi:type="dcterms:W3CDTF">2020-03-09T14:16:38Z</dcterms:modified>
</cp:coreProperties>
</file>