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18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6B903C-3F22-4AA8-B9FA-09C5D190B78B}" type="datetimeFigureOut">
              <a:rPr lang="it-IT" smtClean="0"/>
              <a:t>12/05/2020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FCF93C-1D0B-4120-B59D-3E6B8AD5B8B7}" type="slidenum">
              <a:rPr lang="it-IT" smtClean="0"/>
              <a:t>‹N›</a:t>
            </a:fld>
            <a:endParaRPr lang="it-IT"/>
          </a:p>
        </p:txBody>
      </p:sp>
    </p:spTree>
    <p:extLst>
      <p:ext uri="{BB962C8B-B14F-4D97-AF65-F5344CB8AC3E}">
        <p14:creationId xmlns:p14="http://schemas.microsoft.com/office/powerpoint/2010/main" val="326297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09F1E97-10BE-4861-924A-A3931D7A9EA7}" type="slidenum">
              <a:rPr lang="it-IT" altLang="it-IT">
                <a:solidFill>
                  <a:prstClr val="black"/>
                </a:solidFill>
              </a:rPr>
              <a:pPr eaLnBrk="1" hangingPunct="1">
                <a:spcBef>
                  <a:spcPct val="0"/>
                </a:spcBef>
              </a:pPr>
              <a:t>11</a:t>
            </a:fld>
            <a:endParaRPr lang="it-IT" altLang="it-IT">
              <a:solidFill>
                <a:prstClr val="black"/>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4400" y="4343400"/>
            <a:ext cx="5029200" cy="4114800"/>
          </a:xfrm>
          <a:noFill/>
        </p:spPr>
        <p:txBody>
          <a:bodyPr/>
          <a:lstStyle/>
          <a:p>
            <a:pPr eaLnBrk="1" hangingPunct="1"/>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E787B31-2257-40A8-B17C-3E7B2865F537}" type="slidenum">
              <a:rPr lang="it-IT" altLang="it-IT">
                <a:solidFill>
                  <a:prstClr val="black"/>
                </a:solidFill>
              </a:rPr>
              <a:pPr eaLnBrk="1" hangingPunct="1">
                <a:spcBef>
                  <a:spcPct val="0"/>
                </a:spcBef>
              </a:pPr>
              <a:t>12</a:t>
            </a:fld>
            <a:endParaRPr lang="it-IT" altLang="it-IT">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914400" y="4343400"/>
            <a:ext cx="5029200" cy="4114800"/>
          </a:xfrm>
          <a:noFill/>
        </p:spPr>
        <p:txBody>
          <a:bodyPr/>
          <a:lstStyle/>
          <a:p>
            <a:pPr eaLnBrk="1" hangingPunct="1"/>
            <a:endParaRPr lang="it-IT"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B187782-0357-44EC-AB9F-582AC8599046}" type="slidenum">
              <a:rPr lang="it-IT" altLang="it-IT">
                <a:solidFill>
                  <a:prstClr val="black"/>
                </a:solidFill>
              </a:rPr>
              <a:pPr eaLnBrk="1" hangingPunct="1">
                <a:spcBef>
                  <a:spcPct val="0"/>
                </a:spcBef>
              </a:pPr>
              <a:t>13</a:t>
            </a:fld>
            <a:endParaRPr lang="it-IT" altLang="it-IT">
              <a:solidFill>
                <a:prstClr val="black"/>
              </a:solidFill>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400" y="4343400"/>
            <a:ext cx="5029200" cy="4114800"/>
          </a:xfrm>
          <a:noFill/>
        </p:spPr>
        <p:txBody>
          <a:bodyPr/>
          <a:lstStyle/>
          <a:p>
            <a:pPr eaLnBrk="1" hangingPunct="1"/>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8457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8797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62455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975561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1255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4909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3786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7593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48775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6767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785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4143268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hyperlink" Target="http://www.ncbi.nlm.nih.gov/pubmed?term=Brodaty%20H%5bAuthor%5d&amp;cauthor=true&amp;cauthor_uid=16360788" TargetMode="External"/><Relationship Id="rId13" Type="http://schemas.openxmlformats.org/officeDocument/2006/relationships/hyperlink" Target="http://www.ncbi.nlm.nih.gov/pubmed?term=Hendrie%20H%5bAuthor%5d&amp;cauthor=true&amp;cauthor_uid=16360788" TargetMode="External"/><Relationship Id="rId18" Type="http://schemas.openxmlformats.org/officeDocument/2006/relationships/hyperlink" Target="http://www.ncbi.nlm.nih.gov/pubmed?term=Rimmer%20E%5bAuthor%5d&amp;cauthor=true&amp;cauthor_uid=16360788" TargetMode="External"/><Relationship Id="rId3" Type="http://schemas.openxmlformats.org/officeDocument/2006/relationships/slideLayout" Target="../slideLayouts/slideLayout7.xml"/><Relationship Id="rId21" Type="http://schemas.openxmlformats.org/officeDocument/2006/relationships/image" Target="../media/image1.png"/><Relationship Id="rId7" Type="http://schemas.openxmlformats.org/officeDocument/2006/relationships/hyperlink" Target="http://www.ncbi.nlm.nih.gov/pubmed?term=Brayne%20C%5bAuthor%5d&amp;cauthor=true&amp;cauthor_uid=16360788" TargetMode="External"/><Relationship Id="rId12" Type="http://schemas.openxmlformats.org/officeDocument/2006/relationships/hyperlink" Target="http://www.ncbi.nlm.nih.gov/pubmed?term=Hasegawa%20K%5bAuthor%5d&amp;cauthor=true&amp;cauthor_uid=16360788" TargetMode="External"/><Relationship Id="rId17" Type="http://schemas.openxmlformats.org/officeDocument/2006/relationships/hyperlink" Target="http://www.ncbi.nlm.nih.gov/pubmed?term=Menezes%20PR%5bAuthor%5d&amp;cauthor=true&amp;cauthor_uid=16360788" TargetMode="External"/><Relationship Id="rId2" Type="http://schemas.openxmlformats.org/officeDocument/2006/relationships/audio" Target="../media/media3.wav"/><Relationship Id="rId16" Type="http://schemas.openxmlformats.org/officeDocument/2006/relationships/hyperlink" Target="http://www.ncbi.nlm.nih.gov/pubmed?term=Mathers%20C%5bAuthor%5d&amp;cauthor=true&amp;cauthor_uid=16360788" TargetMode="External"/><Relationship Id="rId20" Type="http://schemas.openxmlformats.org/officeDocument/2006/relationships/hyperlink" Target="http://www.ncbi.nlm.nih.gov/pubmed?term=Alzheimer's%20Disease%20International%5bCorporate%20Author%5d" TargetMode="External"/><Relationship Id="rId1" Type="http://schemas.microsoft.com/office/2007/relationships/media" Target="../media/media3.wav"/><Relationship Id="rId6" Type="http://schemas.openxmlformats.org/officeDocument/2006/relationships/hyperlink" Target="http://www.ncbi.nlm.nih.gov/pubmed?term=Prince%20M%5bAuthor%5d&amp;cauthor=true&amp;cauthor_uid=16360788" TargetMode="External"/><Relationship Id="rId11" Type="http://schemas.openxmlformats.org/officeDocument/2006/relationships/hyperlink" Target="http://www.ncbi.nlm.nih.gov/pubmed?term=Hall%20K%5bAuthor%5d&amp;cauthor=true&amp;cauthor_uid=16360788" TargetMode="External"/><Relationship Id="rId5" Type="http://schemas.openxmlformats.org/officeDocument/2006/relationships/hyperlink" Target="http://www.ncbi.nlm.nih.gov/pubmed?term=Ferri%20CP%5bAuthor%5d&amp;cauthor=true&amp;cauthor_uid=16360788" TargetMode="External"/><Relationship Id="rId15" Type="http://schemas.openxmlformats.org/officeDocument/2006/relationships/hyperlink" Target="http://www.ncbi.nlm.nih.gov/pubmed?term=Jorm%20A%5bAuthor%5d&amp;cauthor=true&amp;cauthor_uid=16360788" TargetMode="External"/><Relationship Id="rId10" Type="http://schemas.openxmlformats.org/officeDocument/2006/relationships/hyperlink" Target="http://www.ncbi.nlm.nih.gov/pubmed?term=Ganguli%20M%5bAuthor%5d&amp;cauthor=true&amp;cauthor_uid=16360788" TargetMode="External"/><Relationship Id="rId19" Type="http://schemas.openxmlformats.org/officeDocument/2006/relationships/hyperlink" Target="http://www.ncbi.nlm.nih.gov/pubmed?term=Scazufca%20M%5bAuthor%5d&amp;cauthor=true&amp;cauthor_uid=16360788" TargetMode="External"/><Relationship Id="rId4" Type="http://schemas.openxmlformats.org/officeDocument/2006/relationships/hyperlink" Target="http://www.ncbi.nlm.nih.gov/pubmed/16360788?dopt=Abstract" TargetMode="External"/><Relationship Id="rId9" Type="http://schemas.openxmlformats.org/officeDocument/2006/relationships/hyperlink" Target="http://www.ncbi.nlm.nih.gov/pubmed?term=Fratiglioni%20L%5bAuthor%5d&amp;cauthor=true&amp;cauthor_uid=16360788" TargetMode="External"/><Relationship Id="rId14" Type="http://schemas.openxmlformats.org/officeDocument/2006/relationships/hyperlink" Target="http://www.ncbi.nlm.nih.gov/pubmed?term=Huang%20Y%5bAuthor%5d&amp;cauthor=true&amp;cauthor_uid=16360788"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4.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309563" y="2349500"/>
            <a:ext cx="8502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FFFFFF"/>
                </a:solidFill>
              </a:rPr>
              <a:t>Invecchiamento patologico: la demenza di Alzheimer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443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1447800"/>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FFFF66"/>
                </a:solidFill>
                <a:cs typeface="Arial" pitchFamily="34" charset="0"/>
              </a:rPr>
              <a:t>AD is characterized by extensive neuronal loss and its neuropathological hallmarks are the accumulation of abnormally processed proteins in neurofibrillary tangles and amyloid plaques (Selkoe, 2001).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612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533400" y="1295400"/>
            <a:ext cx="7874000" cy="3306763"/>
            <a:chOff x="336" y="816"/>
            <a:chExt cx="4960" cy="2083"/>
          </a:xfrm>
        </p:grpSpPr>
        <p:pic>
          <p:nvPicPr>
            <p:cNvPr id="1536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816"/>
              <a:ext cx="4960" cy="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Rectangle 4"/>
            <p:cNvSpPr>
              <a:spLocks noChangeArrowheads="1"/>
            </p:cNvSpPr>
            <p:nvPr/>
          </p:nvSpPr>
          <p:spPr bwMode="auto">
            <a:xfrm>
              <a:off x="459" y="2592"/>
              <a:ext cx="252" cy="2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368" name="Rectangle 5"/>
            <p:cNvSpPr>
              <a:spLocks noChangeArrowheads="1"/>
            </p:cNvSpPr>
            <p:nvPr/>
          </p:nvSpPr>
          <p:spPr bwMode="auto">
            <a:xfrm>
              <a:off x="2822" y="2606"/>
              <a:ext cx="252" cy="2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sp>
        <p:nvSpPr>
          <p:cNvPr id="15363" name="Rectangle 6"/>
          <p:cNvSpPr>
            <a:spLocks noChangeArrowheads="1"/>
          </p:cNvSpPr>
          <p:nvPr/>
        </p:nvSpPr>
        <p:spPr bwMode="auto">
          <a:xfrm>
            <a:off x="1724025" y="4267200"/>
            <a:ext cx="13795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1400">
                <a:solidFill>
                  <a:srgbClr val="000000"/>
                </a:solidFill>
              </a:rPr>
              <a:t>patient with AD</a:t>
            </a:r>
          </a:p>
        </p:txBody>
      </p:sp>
      <p:sp>
        <p:nvSpPr>
          <p:cNvPr id="15364" name="Rectangle 7"/>
          <p:cNvSpPr>
            <a:spLocks noChangeArrowheads="1"/>
          </p:cNvSpPr>
          <p:nvPr/>
        </p:nvSpPr>
        <p:spPr bwMode="auto">
          <a:xfrm>
            <a:off x="6588125" y="4343400"/>
            <a:ext cx="1336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1400">
                <a:solidFill>
                  <a:srgbClr val="000000"/>
                </a:solidFill>
              </a:rPr>
              <a:t>healthy patient</a:t>
            </a:r>
          </a:p>
        </p:txBody>
      </p:sp>
      <p:sp>
        <p:nvSpPr>
          <p:cNvPr id="15365" name="Rectangle 8"/>
          <p:cNvSpPr>
            <a:spLocks noChangeArrowheads="1"/>
          </p:cNvSpPr>
          <p:nvPr/>
        </p:nvSpPr>
        <p:spPr bwMode="auto">
          <a:xfrm>
            <a:off x="641350" y="422275"/>
            <a:ext cx="766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2000" b="1">
                <a:solidFill>
                  <a:srgbClr val="FFFF66"/>
                </a:solidFill>
              </a:rPr>
              <a:t>CORTICAL ATROPHY IS APPARENT IN PATIENTS WITH AD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948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362200" y="0"/>
            <a:ext cx="426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1600" b="1">
                <a:solidFill>
                  <a:srgbClr val="FFFF66"/>
                </a:solidFill>
              </a:rPr>
              <a:t>Placche amiloidi e grovigli neurofibrillari</a:t>
            </a:r>
            <a:endParaRPr lang="en-US" altLang="it-IT" sz="1600">
              <a:solidFill>
                <a:srgbClr val="FFFF66"/>
              </a:solidFill>
            </a:endParaRPr>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352800"/>
            <a:ext cx="7143750" cy="2190750"/>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Line 4"/>
          <p:cNvSpPr>
            <a:spLocks noChangeShapeType="1"/>
          </p:cNvSpPr>
          <p:nvPr/>
        </p:nvSpPr>
        <p:spPr bwMode="auto">
          <a:xfrm flipV="1">
            <a:off x="1739900" y="4864100"/>
            <a:ext cx="876300" cy="990600"/>
          </a:xfrm>
          <a:prstGeom prst="line">
            <a:avLst/>
          </a:prstGeom>
          <a:noFill/>
          <a:ln w="38100">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endParaRPr>
          </a:p>
        </p:txBody>
      </p:sp>
      <p:sp>
        <p:nvSpPr>
          <p:cNvPr id="16389" name="Line 5"/>
          <p:cNvSpPr>
            <a:spLocks noChangeShapeType="1"/>
          </p:cNvSpPr>
          <p:nvPr/>
        </p:nvSpPr>
        <p:spPr bwMode="auto">
          <a:xfrm flipV="1">
            <a:off x="1574800" y="4318000"/>
            <a:ext cx="419100" cy="1562100"/>
          </a:xfrm>
          <a:prstGeom prst="line">
            <a:avLst/>
          </a:prstGeom>
          <a:noFill/>
          <a:ln w="38100">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endParaRPr>
          </a:p>
        </p:txBody>
      </p:sp>
      <p:sp>
        <p:nvSpPr>
          <p:cNvPr id="16390" name="Rectangle 6"/>
          <p:cNvSpPr>
            <a:spLocks noChangeArrowheads="1"/>
          </p:cNvSpPr>
          <p:nvPr/>
        </p:nvSpPr>
        <p:spPr bwMode="auto">
          <a:xfrm>
            <a:off x="1193800" y="6146800"/>
            <a:ext cx="950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1600" b="1">
                <a:solidFill>
                  <a:srgbClr val="FFFF66"/>
                </a:solidFill>
              </a:rPr>
              <a:t>plaques</a:t>
            </a:r>
          </a:p>
        </p:txBody>
      </p:sp>
      <p:sp>
        <p:nvSpPr>
          <p:cNvPr id="16391" name="Rectangle 7"/>
          <p:cNvSpPr>
            <a:spLocks noChangeArrowheads="1"/>
          </p:cNvSpPr>
          <p:nvPr/>
        </p:nvSpPr>
        <p:spPr bwMode="auto">
          <a:xfrm>
            <a:off x="5016500" y="6172200"/>
            <a:ext cx="2320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1600" b="1">
                <a:solidFill>
                  <a:srgbClr val="FFFF66"/>
                </a:solidFill>
              </a:rPr>
              <a:t>neurofibrillary tangles</a:t>
            </a:r>
          </a:p>
        </p:txBody>
      </p:sp>
      <p:sp>
        <p:nvSpPr>
          <p:cNvPr id="16392" name="Line 8"/>
          <p:cNvSpPr>
            <a:spLocks noChangeShapeType="1"/>
          </p:cNvSpPr>
          <p:nvPr/>
        </p:nvSpPr>
        <p:spPr bwMode="auto">
          <a:xfrm flipV="1">
            <a:off x="6248400" y="4749800"/>
            <a:ext cx="520700" cy="1168400"/>
          </a:xfrm>
          <a:prstGeom prst="line">
            <a:avLst/>
          </a:prstGeom>
          <a:noFill/>
          <a:ln w="38100">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endParaRPr>
          </a:p>
        </p:txBody>
      </p:sp>
      <p:sp>
        <p:nvSpPr>
          <p:cNvPr id="16393" name="Line 9"/>
          <p:cNvSpPr>
            <a:spLocks noChangeShapeType="1"/>
          </p:cNvSpPr>
          <p:nvPr/>
        </p:nvSpPr>
        <p:spPr bwMode="auto">
          <a:xfrm flipH="1" flipV="1">
            <a:off x="5499100" y="3924300"/>
            <a:ext cx="622300" cy="1993900"/>
          </a:xfrm>
          <a:prstGeom prst="line">
            <a:avLst/>
          </a:prstGeom>
          <a:noFill/>
          <a:ln w="38100">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endParaRPr>
          </a:p>
        </p:txBody>
      </p:sp>
      <p:sp>
        <p:nvSpPr>
          <p:cNvPr id="16394" name="Text Box 10"/>
          <p:cNvSpPr txBox="1">
            <a:spLocks noChangeArrowheads="1"/>
          </p:cNvSpPr>
          <p:nvPr/>
        </p:nvSpPr>
        <p:spPr bwMode="auto">
          <a:xfrm>
            <a:off x="0" y="533400"/>
            <a:ext cx="449580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FFFF66"/>
                </a:solidFill>
              </a:rPr>
              <a:t>Placche amiloidi:</a:t>
            </a:r>
            <a:r>
              <a:rPr lang="it-IT" altLang="it-IT" sz="1400">
                <a:solidFill>
                  <a:srgbClr val="FFFF66"/>
                </a:solidFill>
              </a:rPr>
              <a:t> depositi extracellulari delle proteine </a:t>
            </a:r>
            <a:r>
              <a:rPr lang="it-IT" altLang="it-IT" sz="1400">
                <a:solidFill>
                  <a:srgbClr val="FFFF66"/>
                </a:solidFill>
                <a:sym typeface="Symbol" pitchFamily="18" charset="2"/>
              </a:rPr>
              <a:t>-amiloidi 40 e 42, per la maggior parte nella forma di fibrille amiloidi insolubili. Esse sono circondate da neuriti distrofici, microglia attivata ed astrociti.</a:t>
            </a:r>
          </a:p>
          <a:p>
            <a:pPr eaLnBrk="1" fontAlgn="base" hangingPunct="1">
              <a:spcBef>
                <a:spcPct val="0"/>
              </a:spcBef>
              <a:spcAft>
                <a:spcPct val="0"/>
              </a:spcAft>
              <a:buFontTx/>
              <a:buNone/>
            </a:pPr>
            <a:r>
              <a:rPr lang="it-IT" altLang="it-IT" sz="1400" b="1">
                <a:solidFill>
                  <a:srgbClr val="FFFF66"/>
                </a:solidFill>
                <a:sym typeface="Symbol" pitchFamily="18" charset="2"/>
              </a:rPr>
              <a:t>Depositi diffusi di amiloide:</a:t>
            </a:r>
            <a:r>
              <a:rPr lang="it-IT" altLang="it-IT" sz="1400">
                <a:solidFill>
                  <a:srgbClr val="FFFF66"/>
                </a:solidFill>
                <a:sym typeface="Symbol" pitchFamily="18" charset="2"/>
              </a:rPr>
              <a:t> accumuli privi del contorno di neuriti distrofici e glia attivata che caratterizza le placche. In tali depositi la proteina -amiloide, per la maggior parte la -amiloide 42, è in forma non fibrillare (forma “preamiloide”). Nei soggetti normali, è la proteina -amiloide 40 ad essere preponderante (circa il 90%) tra i peptidi -amiloidi prodotti dalle cellule cerebrali.</a:t>
            </a:r>
            <a:endParaRPr lang="it-IT" altLang="it-IT" sz="1400">
              <a:solidFill>
                <a:srgbClr val="FFFF66"/>
              </a:solidFill>
            </a:endParaRPr>
          </a:p>
        </p:txBody>
      </p:sp>
      <p:sp>
        <p:nvSpPr>
          <p:cNvPr id="16395" name="Text Box 11"/>
          <p:cNvSpPr txBox="1">
            <a:spLocks noChangeArrowheads="1"/>
          </p:cNvSpPr>
          <p:nvPr/>
        </p:nvSpPr>
        <p:spPr bwMode="auto">
          <a:xfrm>
            <a:off x="4670425" y="838200"/>
            <a:ext cx="4473575"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FFFF66"/>
                </a:solidFill>
              </a:rPr>
              <a:t>Grovigli neurofibrillari:</a:t>
            </a:r>
            <a:r>
              <a:rPr lang="it-IT" altLang="it-IT" sz="1400">
                <a:solidFill>
                  <a:srgbClr val="FFFF66"/>
                </a:solidFill>
              </a:rPr>
              <a:t> masse intracellulari di filamenti appaiati avvolti ad elica (Paired Helical Filaments, PHF) formati dalla proteina tau in una forma iperfosforilata che rende insolubile questa proteina normalmente molto solubile. </a:t>
            </a:r>
          </a:p>
          <a:p>
            <a:pPr eaLnBrk="1" fontAlgn="base" hangingPunct="1">
              <a:spcBef>
                <a:spcPct val="0"/>
              </a:spcBef>
              <a:spcAft>
                <a:spcPct val="0"/>
              </a:spcAft>
              <a:buFontTx/>
              <a:buNone/>
            </a:pPr>
            <a:r>
              <a:rPr lang="it-IT" altLang="it-IT" sz="1400">
                <a:solidFill>
                  <a:srgbClr val="FFFF66"/>
                </a:solidFill>
              </a:rPr>
              <a:t>I grovigli compaiono soprattutto nella corteccia entorinale, nell’ippocampo,  nell’amigdala e nelle cortecce associative.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025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1812925" y="1189038"/>
            <a:ext cx="5518150" cy="3916362"/>
            <a:chOff x="1142" y="749"/>
            <a:chExt cx="3476" cy="2467"/>
          </a:xfrm>
        </p:grpSpPr>
        <p:pic>
          <p:nvPicPr>
            <p:cNvPr id="17412" name="Picture 3"/>
            <p:cNvPicPr>
              <a:picLocks noChangeAspect="1" noChangeArrowheads="1"/>
            </p:cNvPicPr>
            <p:nvPr/>
          </p:nvPicPr>
          <p:blipFill>
            <a:blip r:embed="rId5">
              <a:extLst>
                <a:ext uri="{28A0092B-C50C-407E-A947-70E740481C1C}">
                  <a14:useLocalDpi xmlns:a14="http://schemas.microsoft.com/office/drawing/2010/main" val="0"/>
                </a:ext>
              </a:extLst>
            </a:blip>
            <a:srcRect b="9502"/>
            <a:stretch>
              <a:fillRect/>
            </a:stretch>
          </p:blipFill>
          <p:spPr bwMode="auto">
            <a:xfrm>
              <a:off x="1142" y="749"/>
              <a:ext cx="3476" cy="2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4"/>
            <p:cNvSpPr>
              <a:spLocks noChangeArrowheads="1"/>
            </p:cNvSpPr>
            <p:nvPr/>
          </p:nvSpPr>
          <p:spPr bwMode="auto">
            <a:xfrm>
              <a:off x="1354" y="895"/>
              <a:ext cx="84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1400">
                  <a:solidFill>
                    <a:srgbClr val="000000"/>
                  </a:solidFill>
                </a:rPr>
                <a:t>healthy patient</a:t>
              </a:r>
            </a:p>
          </p:txBody>
        </p:sp>
        <p:sp>
          <p:nvSpPr>
            <p:cNvPr id="17414" name="Rectangle 5"/>
            <p:cNvSpPr>
              <a:spLocks noChangeArrowheads="1"/>
            </p:cNvSpPr>
            <p:nvPr/>
          </p:nvSpPr>
          <p:spPr bwMode="auto">
            <a:xfrm>
              <a:off x="2627" y="880"/>
              <a:ext cx="869"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1400">
                  <a:solidFill>
                    <a:srgbClr val="000000"/>
                  </a:solidFill>
                </a:rPr>
                <a:t>patient with AD</a:t>
              </a:r>
            </a:p>
          </p:txBody>
        </p:sp>
      </p:grpSp>
      <p:sp>
        <p:nvSpPr>
          <p:cNvPr id="17411" name="Text Box 6"/>
          <p:cNvSpPr txBox="1">
            <a:spLocks noChangeArrowheads="1"/>
          </p:cNvSpPr>
          <p:nvPr/>
        </p:nvSpPr>
        <p:spPr bwMode="auto">
          <a:xfrm>
            <a:off x="2384425" y="5410200"/>
            <a:ext cx="4244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it-IT" altLang="it-IT" sz="2400">
                <a:solidFill>
                  <a:srgbClr val="FFFF66"/>
                </a:solidFill>
              </a:rPr>
              <a:t>Perdita di spine e di dendriti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359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228600"/>
            <a:ext cx="9144000" cy="563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b="1">
                <a:solidFill>
                  <a:srgbClr val="FFFFCC"/>
                </a:solidFill>
              </a:rPr>
              <a:t>Progressione danni anatomici e cognitivi</a:t>
            </a:r>
          </a:p>
          <a:p>
            <a:pPr algn="ctr" eaLnBrk="1" fontAlgn="base" hangingPunct="1">
              <a:spcBef>
                <a:spcPct val="0"/>
              </a:spcBef>
              <a:spcAft>
                <a:spcPct val="0"/>
              </a:spcAft>
              <a:buFontTx/>
              <a:buNone/>
            </a:pPr>
            <a:endParaRPr lang="it-IT" altLang="it-IT" sz="2400" b="1">
              <a:solidFill>
                <a:srgbClr val="FFFFCC"/>
              </a:solidFill>
            </a:endParaRPr>
          </a:p>
          <a:p>
            <a:pPr eaLnBrk="1" fontAlgn="base" hangingPunct="1">
              <a:spcBef>
                <a:spcPct val="0"/>
              </a:spcBef>
              <a:spcAft>
                <a:spcPct val="0"/>
              </a:spcAft>
              <a:buFontTx/>
              <a:buNone/>
            </a:pPr>
            <a:r>
              <a:rPr lang="it-IT" altLang="it-IT" sz="2400">
                <a:solidFill>
                  <a:srgbClr val="FFFFCC"/>
                </a:solidFill>
              </a:rPr>
              <a:t>Braak e Braak: progressione da depositi diffusi a placche mature, da presenza di tau iperfosforilata a grovigli, progressiva perdita neuronale.</a:t>
            </a:r>
          </a:p>
          <a:p>
            <a:pPr eaLnBrk="1" fontAlgn="base" hangingPunct="1">
              <a:spcBef>
                <a:spcPct val="0"/>
              </a:spcBef>
              <a:spcAft>
                <a:spcPct val="0"/>
              </a:spcAft>
              <a:buFontTx/>
              <a:buNone/>
            </a:pPr>
            <a:endParaRPr lang="it-IT" altLang="it-IT" sz="2400">
              <a:solidFill>
                <a:srgbClr val="FFFFCC"/>
              </a:solidFill>
            </a:endParaRPr>
          </a:p>
          <a:p>
            <a:pPr eaLnBrk="1" fontAlgn="base" hangingPunct="1">
              <a:spcBef>
                <a:spcPct val="0"/>
              </a:spcBef>
              <a:spcAft>
                <a:spcPct val="0"/>
              </a:spcAft>
              <a:buFontTx/>
              <a:buNone/>
            </a:pPr>
            <a:r>
              <a:rPr lang="it-IT" altLang="it-IT" sz="2400">
                <a:solidFill>
                  <a:srgbClr val="FFFFCC"/>
                </a:solidFill>
              </a:rPr>
              <a:t>Mesulam et al., 2004: cytopathology in cortical cholinergic pathways is a very early event in the course of the continuum that leads from advanced age to MCI and AD. </a:t>
            </a:r>
          </a:p>
          <a:p>
            <a:pPr eaLnBrk="1" fontAlgn="base" hangingPunct="1">
              <a:spcBef>
                <a:spcPct val="0"/>
              </a:spcBef>
              <a:spcAft>
                <a:spcPct val="0"/>
              </a:spcAft>
              <a:buFontTx/>
              <a:buNone/>
            </a:pPr>
            <a:endParaRPr lang="it-IT" altLang="it-IT" sz="2400">
              <a:solidFill>
                <a:srgbClr val="FFFFCC"/>
              </a:solidFill>
            </a:endParaRPr>
          </a:p>
          <a:p>
            <a:pPr eaLnBrk="1" fontAlgn="base" hangingPunct="1">
              <a:spcBef>
                <a:spcPct val="0"/>
              </a:spcBef>
              <a:spcAft>
                <a:spcPct val="0"/>
              </a:spcAft>
              <a:buFontTx/>
              <a:buNone/>
            </a:pPr>
            <a:r>
              <a:rPr lang="it-IT" altLang="it-IT" sz="2400">
                <a:solidFill>
                  <a:srgbClr val="FFFFCC"/>
                </a:solidFill>
              </a:rPr>
              <a:t>Van Hoesen et al., 1991: NFT appaiono prima nella corteccia entorinale; Braak e Braak: NFT iniziano a comparire nella peririnale??</a:t>
            </a:r>
          </a:p>
          <a:p>
            <a:pPr eaLnBrk="1" fontAlgn="base" hangingPunct="1">
              <a:spcBef>
                <a:spcPct val="0"/>
              </a:spcBef>
              <a:spcAft>
                <a:spcPct val="0"/>
              </a:spcAft>
              <a:buFontTx/>
              <a:buNone/>
            </a:pPr>
            <a:endParaRPr lang="it-IT" altLang="it-IT" sz="2400">
              <a:solidFill>
                <a:srgbClr val="FFFFCC"/>
              </a:solidFill>
            </a:endParaRPr>
          </a:p>
          <a:p>
            <a:pPr algn="ctr" eaLnBrk="1" fontAlgn="base" hangingPunct="1">
              <a:spcBef>
                <a:spcPct val="0"/>
              </a:spcBef>
              <a:spcAft>
                <a:spcPct val="0"/>
              </a:spcAft>
              <a:buFontTx/>
              <a:buNone/>
            </a:pPr>
            <a:endParaRPr lang="it-IT" altLang="it-IT" sz="2800" b="1">
              <a:solidFill>
                <a:srgbClr val="ED9F13"/>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859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838200"/>
            <a:ext cx="91440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FFFF66"/>
                </a:solidFill>
              </a:rPr>
              <a:t>Relazione fra progressione dei deficit cognitivi e dei  danni anatomici: la miglior correlazione è con la riduzione della densità sinaptica.</a:t>
            </a:r>
          </a:p>
          <a:p>
            <a:pPr algn="ctr" eaLnBrk="1" fontAlgn="base" hangingPunct="1">
              <a:spcBef>
                <a:spcPct val="0"/>
              </a:spcBef>
              <a:spcAft>
                <a:spcPct val="0"/>
              </a:spcAft>
              <a:buFontTx/>
              <a:buNone/>
            </a:pPr>
            <a:endParaRPr lang="it-IT" altLang="it-IT" sz="2800">
              <a:solidFill>
                <a:srgbClr val="FFFF66"/>
              </a:solidFill>
            </a:endParaRPr>
          </a:p>
          <a:p>
            <a:pPr algn="ctr" eaLnBrk="1" fontAlgn="base" hangingPunct="1">
              <a:spcBef>
                <a:spcPct val="0"/>
              </a:spcBef>
              <a:spcAft>
                <a:spcPct val="0"/>
              </a:spcAft>
              <a:buFontTx/>
              <a:buNone/>
            </a:pPr>
            <a:endParaRPr lang="it-IT" altLang="it-IT" sz="2800">
              <a:solidFill>
                <a:srgbClr val="FFFF66"/>
              </a:solidFill>
            </a:endParaRPr>
          </a:p>
          <a:p>
            <a:pPr algn="ctr" eaLnBrk="1" fontAlgn="base" hangingPunct="1">
              <a:spcBef>
                <a:spcPct val="0"/>
              </a:spcBef>
              <a:spcAft>
                <a:spcPct val="0"/>
              </a:spcAft>
              <a:buFontTx/>
              <a:buNone/>
            </a:pPr>
            <a:r>
              <a:rPr lang="it-IT" altLang="it-IT" sz="2800">
                <a:solidFill>
                  <a:srgbClr val="FFFF66"/>
                </a:solidFill>
              </a:rPr>
              <a:t>La densità delle placche amiloidi correla con il livello di demenza meno del numero di grovigli neurofibrillari. </a:t>
            </a:r>
          </a:p>
          <a:p>
            <a:pPr algn="ctr" eaLnBrk="1" fontAlgn="base" hangingPunct="1">
              <a:spcBef>
                <a:spcPct val="0"/>
              </a:spcBef>
              <a:spcAft>
                <a:spcPct val="0"/>
              </a:spcAft>
              <a:buFontTx/>
              <a:buNone/>
            </a:pPr>
            <a:endParaRPr lang="it-IT" altLang="it-IT" sz="2800">
              <a:solidFill>
                <a:srgbClr val="FFFF66"/>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417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magin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0"/>
            <a:ext cx="74168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ChangeArrowheads="1"/>
          </p:cNvSpPr>
          <p:nvPr/>
        </p:nvSpPr>
        <p:spPr bwMode="auto">
          <a:xfrm>
            <a:off x="0" y="59563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800" b="1">
                <a:solidFill>
                  <a:srgbClr val="FFFFFF"/>
                </a:solidFill>
              </a:rPr>
              <a:t>Statistics on population aging, analyzed for countries in OECD area for the period  2010/2050</a:t>
            </a:r>
          </a:p>
        </p:txBody>
      </p:sp>
      <p:sp>
        <p:nvSpPr>
          <p:cNvPr id="3076" name="Rectangle 4"/>
          <p:cNvSpPr>
            <a:spLocks noChangeArrowheads="1"/>
          </p:cNvSpPr>
          <p:nvPr/>
        </p:nvSpPr>
        <p:spPr bwMode="auto">
          <a:xfrm>
            <a:off x="2266950" y="3136900"/>
            <a:ext cx="4897438" cy="1428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077" name="Text Box 5"/>
          <p:cNvSpPr txBox="1">
            <a:spLocks noChangeArrowheads="1"/>
          </p:cNvSpPr>
          <p:nvPr/>
        </p:nvSpPr>
        <p:spPr bwMode="auto">
          <a:xfrm>
            <a:off x="963613" y="76200"/>
            <a:ext cx="2792412"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Population aged over 65 years </a:t>
            </a:r>
          </a:p>
        </p:txBody>
      </p:sp>
      <p:sp>
        <p:nvSpPr>
          <p:cNvPr id="3078" name="Text Box 6"/>
          <p:cNvSpPr txBox="1">
            <a:spLocks noChangeArrowheads="1"/>
          </p:cNvSpPr>
          <p:nvPr/>
        </p:nvSpPr>
        <p:spPr bwMode="auto">
          <a:xfrm>
            <a:off x="5478463" y="74613"/>
            <a:ext cx="2792412"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Population aged over 80 years </a:t>
            </a:r>
          </a:p>
        </p:txBody>
      </p:sp>
      <p:sp>
        <p:nvSpPr>
          <p:cNvPr id="3079" name="Rectangle 7"/>
          <p:cNvSpPr>
            <a:spLocks noChangeArrowheads="1"/>
          </p:cNvSpPr>
          <p:nvPr/>
        </p:nvSpPr>
        <p:spPr bwMode="auto">
          <a:xfrm>
            <a:off x="2122488" y="836613"/>
            <a:ext cx="4897437" cy="1428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909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07950" y="696913"/>
            <a:ext cx="9036050"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800">
                <a:solidFill>
                  <a:srgbClr val="000000"/>
                </a:solidFill>
                <a:hlinkClick r:id="rId4" tooltip="Lancet."/>
              </a:rPr>
              <a:t>Lancet.</a:t>
            </a:r>
            <a:r>
              <a:rPr lang="it-IT" altLang="it-IT" sz="1800">
                <a:solidFill>
                  <a:srgbClr val="000000"/>
                </a:solidFill>
              </a:rPr>
              <a:t> 2005 Dec 17;366(9503):2112-7.</a:t>
            </a:r>
            <a:endParaRPr lang="it-IT" altLang="it-IT" sz="1800" b="1">
              <a:solidFill>
                <a:srgbClr val="000000"/>
              </a:solidFill>
            </a:endParaRPr>
          </a:p>
          <a:p>
            <a:pPr algn="ctr" eaLnBrk="1" fontAlgn="base" hangingPunct="1">
              <a:spcBef>
                <a:spcPct val="0"/>
              </a:spcBef>
              <a:spcAft>
                <a:spcPct val="0"/>
              </a:spcAft>
              <a:buFontTx/>
              <a:buNone/>
            </a:pPr>
            <a:r>
              <a:rPr lang="it-IT" altLang="it-IT" sz="1800" b="1">
                <a:solidFill>
                  <a:srgbClr val="000000"/>
                </a:solidFill>
              </a:rPr>
              <a:t>Global prevalence of dementia: a Delphi consensus study.</a:t>
            </a:r>
          </a:p>
          <a:p>
            <a:pPr algn="ctr" eaLnBrk="1" fontAlgn="base" hangingPunct="1">
              <a:spcBef>
                <a:spcPct val="0"/>
              </a:spcBef>
              <a:spcAft>
                <a:spcPct val="0"/>
              </a:spcAft>
              <a:buFontTx/>
              <a:buNone/>
            </a:pPr>
            <a:r>
              <a:rPr lang="it-IT" altLang="it-IT" sz="1800">
                <a:solidFill>
                  <a:srgbClr val="000000"/>
                </a:solidFill>
                <a:hlinkClick r:id="rId5"/>
              </a:rPr>
              <a:t>Ferri CP</a:t>
            </a:r>
            <a:r>
              <a:rPr lang="it-IT" altLang="it-IT" sz="1800">
                <a:solidFill>
                  <a:srgbClr val="000000"/>
                </a:solidFill>
              </a:rPr>
              <a:t>, </a:t>
            </a:r>
            <a:r>
              <a:rPr lang="it-IT" altLang="it-IT" sz="1800">
                <a:solidFill>
                  <a:srgbClr val="000000"/>
                </a:solidFill>
                <a:hlinkClick r:id="rId6"/>
              </a:rPr>
              <a:t>Prince M</a:t>
            </a:r>
            <a:r>
              <a:rPr lang="it-IT" altLang="it-IT" sz="1800">
                <a:solidFill>
                  <a:srgbClr val="000000"/>
                </a:solidFill>
              </a:rPr>
              <a:t>, </a:t>
            </a:r>
            <a:r>
              <a:rPr lang="it-IT" altLang="it-IT" sz="1800">
                <a:solidFill>
                  <a:srgbClr val="000000"/>
                </a:solidFill>
                <a:hlinkClick r:id="rId7"/>
              </a:rPr>
              <a:t>Brayne C</a:t>
            </a:r>
            <a:r>
              <a:rPr lang="it-IT" altLang="it-IT" sz="1800">
                <a:solidFill>
                  <a:srgbClr val="000000"/>
                </a:solidFill>
              </a:rPr>
              <a:t>, </a:t>
            </a:r>
            <a:r>
              <a:rPr lang="it-IT" altLang="it-IT" sz="1800">
                <a:solidFill>
                  <a:srgbClr val="000000"/>
                </a:solidFill>
                <a:hlinkClick r:id="rId8"/>
              </a:rPr>
              <a:t>Brodaty H</a:t>
            </a:r>
            <a:r>
              <a:rPr lang="it-IT" altLang="it-IT" sz="1800">
                <a:solidFill>
                  <a:srgbClr val="000000"/>
                </a:solidFill>
              </a:rPr>
              <a:t>, </a:t>
            </a:r>
            <a:r>
              <a:rPr lang="it-IT" altLang="it-IT" sz="1800">
                <a:solidFill>
                  <a:srgbClr val="000000"/>
                </a:solidFill>
                <a:hlinkClick r:id="rId9"/>
              </a:rPr>
              <a:t>Fratiglioni L</a:t>
            </a:r>
            <a:r>
              <a:rPr lang="it-IT" altLang="it-IT" sz="1800">
                <a:solidFill>
                  <a:srgbClr val="000000"/>
                </a:solidFill>
              </a:rPr>
              <a:t>, </a:t>
            </a:r>
            <a:r>
              <a:rPr lang="it-IT" altLang="it-IT" sz="1800">
                <a:solidFill>
                  <a:srgbClr val="000000"/>
                </a:solidFill>
                <a:hlinkClick r:id="rId10"/>
              </a:rPr>
              <a:t>Ganguli M</a:t>
            </a:r>
            <a:r>
              <a:rPr lang="it-IT" altLang="it-IT" sz="1800">
                <a:solidFill>
                  <a:srgbClr val="000000"/>
                </a:solidFill>
              </a:rPr>
              <a:t>, </a:t>
            </a:r>
            <a:r>
              <a:rPr lang="it-IT" altLang="it-IT" sz="1800">
                <a:solidFill>
                  <a:srgbClr val="000000"/>
                </a:solidFill>
                <a:hlinkClick r:id="rId11"/>
              </a:rPr>
              <a:t>Hall K</a:t>
            </a:r>
            <a:r>
              <a:rPr lang="it-IT" altLang="it-IT" sz="1800">
                <a:solidFill>
                  <a:srgbClr val="000000"/>
                </a:solidFill>
              </a:rPr>
              <a:t>, </a:t>
            </a:r>
            <a:r>
              <a:rPr lang="it-IT" altLang="it-IT" sz="1800">
                <a:solidFill>
                  <a:srgbClr val="000000"/>
                </a:solidFill>
                <a:hlinkClick r:id="rId12"/>
              </a:rPr>
              <a:t>Hasegawa K</a:t>
            </a:r>
            <a:r>
              <a:rPr lang="it-IT" altLang="it-IT" sz="1800">
                <a:solidFill>
                  <a:srgbClr val="000000"/>
                </a:solidFill>
              </a:rPr>
              <a:t>, </a:t>
            </a:r>
            <a:r>
              <a:rPr lang="it-IT" altLang="it-IT" sz="1800">
                <a:solidFill>
                  <a:srgbClr val="000000"/>
                </a:solidFill>
                <a:hlinkClick r:id="rId13"/>
              </a:rPr>
              <a:t>Hendrie H</a:t>
            </a:r>
            <a:r>
              <a:rPr lang="it-IT" altLang="it-IT" sz="1800">
                <a:solidFill>
                  <a:srgbClr val="000000"/>
                </a:solidFill>
              </a:rPr>
              <a:t>, </a:t>
            </a:r>
            <a:r>
              <a:rPr lang="it-IT" altLang="it-IT" sz="1800">
                <a:solidFill>
                  <a:srgbClr val="000000"/>
                </a:solidFill>
                <a:hlinkClick r:id="rId14"/>
              </a:rPr>
              <a:t>Huang Y</a:t>
            </a:r>
            <a:r>
              <a:rPr lang="it-IT" altLang="it-IT" sz="1800">
                <a:solidFill>
                  <a:srgbClr val="000000"/>
                </a:solidFill>
              </a:rPr>
              <a:t>, </a:t>
            </a:r>
            <a:r>
              <a:rPr lang="it-IT" altLang="it-IT" sz="1800">
                <a:solidFill>
                  <a:srgbClr val="000000"/>
                </a:solidFill>
                <a:hlinkClick r:id="rId15"/>
              </a:rPr>
              <a:t>Jorm A</a:t>
            </a:r>
            <a:r>
              <a:rPr lang="it-IT" altLang="it-IT" sz="1800">
                <a:solidFill>
                  <a:srgbClr val="000000"/>
                </a:solidFill>
              </a:rPr>
              <a:t>, </a:t>
            </a:r>
            <a:r>
              <a:rPr lang="it-IT" altLang="it-IT" sz="1800">
                <a:solidFill>
                  <a:srgbClr val="000000"/>
                </a:solidFill>
                <a:hlinkClick r:id="rId16"/>
              </a:rPr>
              <a:t>Mathers C</a:t>
            </a:r>
            <a:r>
              <a:rPr lang="it-IT" altLang="it-IT" sz="1800">
                <a:solidFill>
                  <a:srgbClr val="000000"/>
                </a:solidFill>
              </a:rPr>
              <a:t>, </a:t>
            </a:r>
            <a:r>
              <a:rPr lang="it-IT" altLang="it-IT" sz="1800">
                <a:solidFill>
                  <a:srgbClr val="000000"/>
                </a:solidFill>
                <a:hlinkClick r:id="rId17"/>
              </a:rPr>
              <a:t>Menezes PR</a:t>
            </a:r>
            <a:r>
              <a:rPr lang="it-IT" altLang="it-IT" sz="1800">
                <a:solidFill>
                  <a:srgbClr val="000000"/>
                </a:solidFill>
              </a:rPr>
              <a:t>, </a:t>
            </a:r>
            <a:r>
              <a:rPr lang="it-IT" altLang="it-IT" sz="1800">
                <a:solidFill>
                  <a:srgbClr val="000000"/>
                </a:solidFill>
                <a:hlinkClick r:id="rId18"/>
              </a:rPr>
              <a:t>Rimmer E</a:t>
            </a:r>
            <a:r>
              <a:rPr lang="it-IT" altLang="it-IT" sz="1800">
                <a:solidFill>
                  <a:srgbClr val="000000"/>
                </a:solidFill>
              </a:rPr>
              <a:t>, </a:t>
            </a:r>
            <a:r>
              <a:rPr lang="it-IT" altLang="it-IT" sz="1800">
                <a:solidFill>
                  <a:srgbClr val="000000"/>
                </a:solidFill>
                <a:hlinkClick r:id="rId19"/>
              </a:rPr>
              <a:t>Scazufca M</a:t>
            </a:r>
            <a:r>
              <a:rPr lang="it-IT" altLang="it-IT" sz="1800">
                <a:solidFill>
                  <a:srgbClr val="000000"/>
                </a:solidFill>
              </a:rPr>
              <a:t>; </a:t>
            </a:r>
            <a:r>
              <a:rPr lang="it-IT" altLang="it-IT" sz="1800">
                <a:solidFill>
                  <a:srgbClr val="000000"/>
                </a:solidFill>
                <a:hlinkClick r:id="rId20"/>
              </a:rPr>
              <a:t>Alzheimer's Disease International</a:t>
            </a:r>
            <a:r>
              <a:rPr lang="it-IT" altLang="it-IT" sz="1800">
                <a:solidFill>
                  <a:srgbClr val="000000"/>
                </a:solidFill>
              </a:rPr>
              <a:t>.</a:t>
            </a:r>
          </a:p>
          <a:p>
            <a:pPr algn="ctr" eaLnBrk="1" fontAlgn="base" hangingPunct="1">
              <a:spcBef>
                <a:spcPct val="0"/>
              </a:spcBef>
              <a:spcAft>
                <a:spcPct val="0"/>
              </a:spcAft>
              <a:buFontTx/>
              <a:buNone/>
            </a:pPr>
            <a:endParaRPr lang="it-IT" altLang="it-IT" sz="800" b="1">
              <a:solidFill>
                <a:srgbClr val="000000"/>
              </a:solidFill>
            </a:endParaRPr>
          </a:p>
          <a:p>
            <a:pPr algn="ctr" eaLnBrk="1" fontAlgn="base" hangingPunct="1">
              <a:spcBef>
                <a:spcPct val="0"/>
              </a:spcBef>
              <a:spcAft>
                <a:spcPct val="0"/>
              </a:spcAft>
              <a:buFontTx/>
              <a:buNone/>
            </a:pPr>
            <a:endParaRPr lang="it-IT" altLang="it-IT" sz="800" b="1">
              <a:solidFill>
                <a:srgbClr val="000000"/>
              </a:solidFill>
            </a:endParaRPr>
          </a:p>
          <a:p>
            <a:pPr algn="ctr" eaLnBrk="1" fontAlgn="base" hangingPunct="1">
              <a:spcBef>
                <a:spcPct val="0"/>
              </a:spcBef>
              <a:spcAft>
                <a:spcPct val="0"/>
              </a:spcAft>
              <a:buFontTx/>
              <a:buNone/>
            </a:pPr>
            <a:r>
              <a:rPr lang="it-IT" altLang="it-IT" sz="1400" b="1">
                <a:solidFill>
                  <a:srgbClr val="000000"/>
                </a:solidFill>
              </a:rPr>
              <a:t>METHODS: </a:t>
            </a:r>
          </a:p>
          <a:p>
            <a:pPr algn="ctr" eaLnBrk="1" fontAlgn="base" hangingPunct="1">
              <a:spcBef>
                <a:spcPct val="0"/>
              </a:spcBef>
              <a:spcAft>
                <a:spcPct val="0"/>
              </a:spcAft>
              <a:buFontTx/>
              <a:buNone/>
            </a:pPr>
            <a:r>
              <a:rPr lang="it-IT" altLang="it-IT" sz="1400">
                <a:solidFill>
                  <a:srgbClr val="000000"/>
                </a:solidFill>
              </a:rPr>
              <a:t>12 international experts were provided with a systematic review of published studies on dementia and were asked to provide prevalence estimates for every WHO world region, for men and women combined, in 5-year age bands from 60 to 84 years, and for those aged 85 years and older. UN population estimates and projections were used to estimate numbers of people with dementia in 2001, 2020, and 2040. We estimated incidence rates from prevalence, remission, and mortality.</a:t>
            </a:r>
            <a:endParaRPr lang="it-IT" altLang="it-IT" sz="1400" b="1">
              <a:solidFill>
                <a:srgbClr val="000000"/>
              </a:solidFill>
            </a:endParaRPr>
          </a:p>
          <a:p>
            <a:pPr algn="ctr" eaLnBrk="1" fontAlgn="base" hangingPunct="1">
              <a:spcBef>
                <a:spcPct val="0"/>
              </a:spcBef>
              <a:spcAft>
                <a:spcPct val="0"/>
              </a:spcAft>
              <a:buFontTx/>
              <a:buNone/>
            </a:pPr>
            <a:r>
              <a:rPr lang="it-IT" altLang="it-IT" sz="1800" b="1">
                <a:solidFill>
                  <a:srgbClr val="000000"/>
                </a:solidFill>
              </a:rPr>
              <a:t>FINDINGS: </a:t>
            </a:r>
          </a:p>
          <a:p>
            <a:pPr algn="ctr" eaLnBrk="1" fontAlgn="base" hangingPunct="1">
              <a:spcBef>
                <a:spcPct val="0"/>
              </a:spcBef>
              <a:spcAft>
                <a:spcPct val="0"/>
              </a:spcAft>
              <a:buFontTx/>
              <a:buNone/>
            </a:pPr>
            <a:r>
              <a:rPr lang="it-IT" altLang="it-IT" sz="2000">
                <a:solidFill>
                  <a:srgbClr val="000000"/>
                </a:solidFill>
              </a:rPr>
              <a:t>Evidence from well-planned, representative epidemiological surveys is scarce in many regions. </a:t>
            </a:r>
          </a:p>
          <a:p>
            <a:pPr algn="ctr" eaLnBrk="1" fontAlgn="base" hangingPunct="1">
              <a:spcBef>
                <a:spcPct val="0"/>
              </a:spcBef>
              <a:spcAft>
                <a:spcPct val="0"/>
              </a:spcAft>
              <a:buFontTx/>
              <a:buNone/>
            </a:pPr>
            <a:r>
              <a:rPr lang="it-IT" altLang="it-IT" sz="2000" b="1" u="sng">
                <a:solidFill>
                  <a:srgbClr val="000000"/>
                </a:solidFill>
              </a:rPr>
              <a:t>We estimate that 24.3 million people have dementia today, with 4.6 million new cases of dementia every year (one new case every 7 seconds).</a:t>
            </a:r>
            <a:r>
              <a:rPr lang="it-IT" altLang="it-IT" sz="2000">
                <a:solidFill>
                  <a:srgbClr val="000000"/>
                </a:solidFill>
              </a:rPr>
              <a:t> </a:t>
            </a:r>
            <a:r>
              <a:rPr lang="it-IT" altLang="it-IT" sz="2000" b="1" u="sng">
                <a:solidFill>
                  <a:srgbClr val="000000"/>
                </a:solidFill>
              </a:rPr>
              <a:t>The number of people affected will double every 20 years to 81.1 million by 2040.</a:t>
            </a:r>
            <a:r>
              <a:rPr lang="it-IT" altLang="it-IT" sz="2000">
                <a:solidFill>
                  <a:srgbClr val="000000"/>
                </a:solidFill>
              </a:rPr>
              <a:t> </a:t>
            </a:r>
          </a:p>
          <a:p>
            <a:pPr algn="ctr" eaLnBrk="1" fontAlgn="base" hangingPunct="1">
              <a:spcBef>
                <a:spcPct val="0"/>
              </a:spcBef>
              <a:spcAft>
                <a:spcPct val="0"/>
              </a:spcAft>
              <a:buFontTx/>
              <a:buNone/>
            </a:pPr>
            <a:r>
              <a:rPr lang="it-IT" altLang="it-IT" sz="1800">
                <a:solidFill>
                  <a:srgbClr val="000000"/>
                </a:solidFill>
              </a:rPr>
              <a:t>Most people with dementia live in developing countries (60% in 2001, rising to 71% by 2040). Rates of increase are not uniform; numbers in developed countries are forecast to increase by 100% between 2001 and 2040, but by more than 300% in India, China, and their south Asian and western Pacific neighbours.</a:t>
            </a:r>
            <a:endParaRPr lang="it-IT" altLang="it-IT" sz="1800" b="1">
              <a:solidFill>
                <a:srgbClr val="000000"/>
              </a:solidFill>
            </a:endParaRPr>
          </a:p>
        </p:txBody>
      </p:sp>
      <p:sp>
        <p:nvSpPr>
          <p:cNvPr id="4099" name="Text Box 3"/>
          <p:cNvSpPr txBox="1">
            <a:spLocks noChangeArrowheads="1"/>
          </p:cNvSpPr>
          <p:nvPr/>
        </p:nvSpPr>
        <p:spPr bwMode="auto">
          <a:xfrm>
            <a:off x="1922463" y="92075"/>
            <a:ext cx="5026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b="1">
                <a:solidFill>
                  <a:srgbClr val="000000"/>
                </a:solidFill>
              </a:rPr>
              <a:t>Dementia prevalence in the world</a:t>
            </a:r>
          </a:p>
        </p:txBody>
      </p:sp>
      <p:sp>
        <p:nvSpPr>
          <p:cNvPr id="4100" name="Rectangle 4"/>
          <p:cNvSpPr>
            <a:spLocks noChangeArrowheads="1"/>
          </p:cNvSpPr>
          <p:nvPr/>
        </p:nvSpPr>
        <p:spPr bwMode="auto">
          <a:xfrm>
            <a:off x="179388" y="4495800"/>
            <a:ext cx="8785225" cy="12255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71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75"/>
            <a:ext cx="8820150"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Text Box 3"/>
          <p:cNvSpPr txBox="1">
            <a:spLocks noChangeArrowheads="1"/>
          </p:cNvSpPr>
          <p:nvPr/>
        </p:nvSpPr>
        <p:spPr bwMode="auto">
          <a:xfrm>
            <a:off x="0" y="6491288"/>
            <a:ext cx="521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Alzheimer’s disease international December 2008</a:t>
            </a:r>
          </a:p>
        </p:txBody>
      </p:sp>
      <p:sp>
        <p:nvSpPr>
          <p:cNvPr id="6148" name="Text Box 4"/>
          <p:cNvSpPr txBox="1">
            <a:spLocks noChangeArrowheads="1"/>
          </p:cNvSpPr>
          <p:nvPr/>
        </p:nvSpPr>
        <p:spPr bwMode="auto">
          <a:xfrm>
            <a:off x="1979613" y="0"/>
            <a:ext cx="503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FFFFFF"/>
                </a:solidFill>
              </a:rPr>
              <a:t>Dementia prevalence in the world by regions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491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190500" y="404813"/>
            <a:ext cx="28511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it-IT" altLang="it-IT" sz="1800">
              <a:solidFill>
                <a:srgbClr val="FFFFFF"/>
              </a:solidFill>
            </a:endParaRPr>
          </a:p>
          <a:p>
            <a:pPr algn="ctr" eaLnBrk="1" fontAlgn="base" hangingPunct="1">
              <a:spcBef>
                <a:spcPct val="0"/>
              </a:spcBef>
              <a:spcAft>
                <a:spcPct val="0"/>
              </a:spcAft>
              <a:buFontTx/>
              <a:buNone/>
            </a:pPr>
            <a:r>
              <a:rPr lang="it-IT" altLang="it-IT" sz="1800">
                <a:solidFill>
                  <a:srgbClr val="FFFFFF"/>
                </a:solidFill>
              </a:rPr>
              <a:t>AD prevalence (UK, 2009)</a:t>
            </a:r>
          </a:p>
          <a:p>
            <a:pPr algn="ctr" eaLnBrk="1" fontAlgn="base" hangingPunct="1">
              <a:spcBef>
                <a:spcPct val="0"/>
              </a:spcBef>
              <a:spcAft>
                <a:spcPct val="0"/>
              </a:spcAft>
              <a:buFontTx/>
              <a:buNone/>
            </a:pPr>
            <a:endParaRPr lang="it-IT" altLang="it-IT" sz="1800">
              <a:solidFill>
                <a:srgbClr val="FFFFFF"/>
              </a:solidFill>
            </a:endParaRPr>
          </a:p>
          <a:p>
            <a:pPr algn="ctr" eaLnBrk="1" fontAlgn="base" hangingPunct="1">
              <a:spcBef>
                <a:spcPct val="0"/>
              </a:spcBef>
              <a:spcAft>
                <a:spcPct val="0"/>
              </a:spcAft>
              <a:buFontTx/>
              <a:buNone/>
            </a:pPr>
            <a:r>
              <a:rPr lang="it-IT" altLang="it-IT" sz="1800">
                <a:solidFill>
                  <a:srgbClr val="FFFFFF"/>
                </a:solidFill>
              </a:rPr>
              <a:t> 40-64 years: 1 in 1400 </a:t>
            </a:r>
          </a:p>
          <a:p>
            <a:pPr algn="ctr" eaLnBrk="1" fontAlgn="base" hangingPunct="1">
              <a:spcBef>
                <a:spcPct val="0"/>
              </a:spcBef>
              <a:spcAft>
                <a:spcPct val="0"/>
              </a:spcAft>
              <a:buFontTx/>
              <a:buNone/>
            </a:pPr>
            <a:r>
              <a:rPr lang="it-IT" altLang="it-IT" sz="1800">
                <a:solidFill>
                  <a:srgbClr val="FFFFFF"/>
                </a:solidFill>
              </a:rPr>
              <a:t>65-69 years: 1 in 100 </a:t>
            </a:r>
          </a:p>
          <a:p>
            <a:pPr algn="ctr" eaLnBrk="1" fontAlgn="base" hangingPunct="1">
              <a:spcBef>
                <a:spcPct val="0"/>
              </a:spcBef>
              <a:spcAft>
                <a:spcPct val="0"/>
              </a:spcAft>
              <a:buFontTx/>
              <a:buNone/>
            </a:pPr>
            <a:r>
              <a:rPr lang="it-IT" altLang="it-IT" sz="1800">
                <a:solidFill>
                  <a:srgbClr val="FFFFFF"/>
                </a:solidFill>
              </a:rPr>
              <a:t>70-79 years: 1 in 25 </a:t>
            </a:r>
          </a:p>
          <a:p>
            <a:pPr algn="ctr" eaLnBrk="1" fontAlgn="base" hangingPunct="1">
              <a:spcBef>
                <a:spcPct val="0"/>
              </a:spcBef>
              <a:spcAft>
                <a:spcPct val="0"/>
              </a:spcAft>
              <a:buFontTx/>
              <a:buNone/>
            </a:pPr>
            <a:r>
              <a:rPr lang="it-IT" altLang="it-IT" sz="1800">
                <a:solidFill>
                  <a:srgbClr val="FFFFFF"/>
                </a:solidFill>
              </a:rPr>
              <a:t>80+ years: 1 in 6 </a:t>
            </a:r>
          </a:p>
          <a:p>
            <a:pPr algn="ctr" fontAlgn="base">
              <a:spcBef>
                <a:spcPct val="0"/>
              </a:spcBef>
              <a:spcAft>
                <a:spcPct val="0"/>
              </a:spcAft>
              <a:buFontTx/>
              <a:buNone/>
            </a:pPr>
            <a:endParaRPr lang="it-IT" altLang="it-IT" sz="1800">
              <a:solidFill>
                <a:srgbClr val="FFFFFF"/>
              </a:solidFill>
            </a:endParaRPr>
          </a:p>
        </p:txBody>
      </p:sp>
      <p:pic>
        <p:nvPicPr>
          <p:cNvPr id="7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847725"/>
            <a:ext cx="6156325"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01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0350"/>
            <a:ext cx="6767513" cy="644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 Box 3"/>
          <p:cNvSpPr txBox="1">
            <a:spLocks noChangeArrowheads="1"/>
          </p:cNvSpPr>
          <p:nvPr/>
        </p:nvSpPr>
        <p:spPr bwMode="auto">
          <a:xfrm>
            <a:off x="1331913" y="5157788"/>
            <a:ext cx="151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Selkoe, 2012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926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79388" y="2081213"/>
            <a:ext cx="8964612"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FFFFFF"/>
                </a:solidFill>
              </a:rPr>
              <a:t>The </a:t>
            </a:r>
            <a:r>
              <a:rPr lang="it-IT" altLang="it-IT" sz="2400" i="1">
                <a:solidFill>
                  <a:srgbClr val="FFFFFF"/>
                </a:solidFill>
              </a:rPr>
              <a:t>World Alzheimer Report </a:t>
            </a:r>
            <a:r>
              <a:rPr lang="it-IT" altLang="it-IT" sz="2400">
                <a:solidFill>
                  <a:srgbClr val="FFFFFF"/>
                </a:solidFill>
              </a:rPr>
              <a:t>estimates that, in 2010, the number of people with dementia worldwide was 35.6 million and that this will increase to 65.7 million by 2030 and 115.4 million by 2050 unless effective means of reducing the incidence of this disease are introduced.</a:t>
            </a:r>
          </a:p>
          <a:p>
            <a:pPr algn="ctr" eaLnBrk="1" fontAlgn="base" hangingPunct="1">
              <a:spcBef>
                <a:spcPct val="0"/>
              </a:spcBef>
              <a:spcAft>
                <a:spcPct val="0"/>
              </a:spcAft>
              <a:buFontTx/>
              <a:buNone/>
            </a:pPr>
            <a:endParaRPr lang="it-IT" altLang="it-IT" sz="2400">
              <a:solidFill>
                <a:srgbClr val="FFFFFF"/>
              </a:solidFill>
            </a:endParaRPr>
          </a:p>
          <a:p>
            <a:pPr algn="r" eaLnBrk="1" fontAlgn="base" hangingPunct="1">
              <a:spcBef>
                <a:spcPct val="0"/>
              </a:spcBef>
              <a:spcAft>
                <a:spcPct val="0"/>
              </a:spcAft>
              <a:buFontTx/>
              <a:buNone/>
            </a:pPr>
            <a:r>
              <a:rPr lang="it-IT" altLang="it-IT" sz="2400">
                <a:solidFill>
                  <a:srgbClr val="FFFFFF"/>
                </a:solidFill>
              </a:rPr>
              <a:t>Mangialasche et al., 2012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097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378075" y="2060575"/>
            <a:ext cx="4356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FFFFFF"/>
                </a:solidFill>
              </a:rPr>
              <a:t>Know the enemy better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45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2700" y="765175"/>
            <a:ext cx="91440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FFFF66"/>
                </a:solidFill>
                <a:cs typeface="Times New Roman" pitchFamily="18" charset="0"/>
              </a:rPr>
              <a:t>Alzheimer's Disease (AD) is a genetically complex neurodegenerative disorder which is by far the most frequent cause of dementia. </a:t>
            </a:r>
          </a:p>
          <a:p>
            <a:pPr algn="ctr" eaLnBrk="1" fontAlgn="base" hangingPunct="1">
              <a:spcBef>
                <a:spcPct val="0"/>
              </a:spcBef>
              <a:spcAft>
                <a:spcPct val="0"/>
              </a:spcAft>
              <a:buFontTx/>
              <a:buNone/>
            </a:pPr>
            <a:endParaRPr lang="it-IT" altLang="it-IT" sz="2800">
              <a:solidFill>
                <a:srgbClr val="FFFF66"/>
              </a:solidFill>
              <a:cs typeface="Times New Roman" pitchFamily="18" charset="0"/>
            </a:endParaRPr>
          </a:p>
          <a:p>
            <a:pPr algn="ctr" eaLnBrk="1" fontAlgn="base" hangingPunct="1">
              <a:spcBef>
                <a:spcPct val="0"/>
              </a:spcBef>
              <a:spcAft>
                <a:spcPct val="0"/>
              </a:spcAft>
              <a:buFontTx/>
              <a:buNone/>
            </a:pPr>
            <a:r>
              <a:rPr lang="it-IT" altLang="it-IT" sz="2800">
                <a:solidFill>
                  <a:srgbClr val="FFFF66"/>
                </a:solidFill>
                <a:cs typeface="Times New Roman" pitchFamily="18" charset="0"/>
              </a:rPr>
              <a:t>AD usually begins with a remarkably pure impairment of cognitive functions. </a:t>
            </a:r>
          </a:p>
          <a:p>
            <a:pPr algn="ctr" eaLnBrk="1" fontAlgn="base" hangingPunct="1">
              <a:spcBef>
                <a:spcPct val="0"/>
              </a:spcBef>
              <a:spcAft>
                <a:spcPct val="0"/>
              </a:spcAft>
              <a:buFontTx/>
              <a:buNone/>
            </a:pPr>
            <a:r>
              <a:rPr lang="it-IT" altLang="it-IT" sz="2800">
                <a:solidFill>
                  <a:srgbClr val="FFFF66"/>
                </a:solidFill>
                <a:cs typeface="Times New Roman" pitchFamily="18" charset="0"/>
              </a:rPr>
              <a:t>Patients with this devastating disorder lose their ability to encode new memories and over time, as memory becomes progressivelly more impaired, also the capacities for reasoning, abstraction and language slip away.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442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842</Words>
  <Application>Microsoft Office PowerPoint</Application>
  <PresentationFormat>Presentazione su schermo (4:3)</PresentationFormat>
  <Paragraphs>62</Paragraphs>
  <Slides>15</Slides>
  <Notes>3</Notes>
  <HiddenSlides>0</HiddenSlides>
  <MMClips>15</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2020-05-12T10:21:18Z</dcterms:created>
  <dcterms:modified xsi:type="dcterms:W3CDTF">2020-05-12T10:22:44Z</dcterms:modified>
</cp:coreProperties>
</file>