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1" r:id="rId2"/>
    <p:sldId id="329" r:id="rId3"/>
    <p:sldId id="330" r:id="rId4"/>
    <p:sldId id="323" r:id="rId5"/>
    <p:sldId id="350" r:id="rId6"/>
    <p:sldId id="35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5" r:id="rId17"/>
    <p:sldId id="341" r:id="rId18"/>
    <p:sldId id="342" r:id="rId19"/>
    <p:sldId id="343" r:id="rId20"/>
    <p:sldId id="34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271"/>
  </p:normalViewPr>
  <p:slideViewPr>
    <p:cSldViewPr snapToGrid="0" snapToObjects="1">
      <p:cViewPr varScale="1">
        <p:scale>
          <a:sx n="98" d="100"/>
          <a:sy n="98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7BA02D-EBB9-2440-B589-AECDBF77B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D87C156-4B4B-C940-AB4C-EEDD4530C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636035-138B-3A4B-9755-B3CD1120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991E40-F1D4-244B-87F0-7BB3FFE9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C82F63-2074-7242-9680-7E034DD0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82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E091C7-35C4-D74C-978D-71E717242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3D4AB1-8C8D-D142-B5FB-5DCDCFDC6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9AD145-E103-1240-98EE-614A821A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C982D6-F1A3-4144-96DE-5BCC4614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26AA3D-AD89-DE4E-AD1A-FC5FB4D1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82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24F176-1F3D-8A45-8016-E62785A5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FDF96B-C599-2440-A799-009B330C9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63F372-8B6D-D842-89A5-3769A614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2C5879-BD6C-DC4E-811E-6FFDFA5E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9E295E-FFAB-B24A-AAAF-30EFCC56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99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E1390-5C9C-A844-A43B-DC2CD989E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47D3A8-23EF-6849-BF1A-0431A193D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BAB164-3B49-6C4E-9582-A657AB43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ED707B-3315-394C-B3AD-19AA966C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E3B5B7-AACD-DB4E-9889-3693505C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90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B5380-1F26-B54D-A4D7-B38FADF8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23CB08-5C08-EA44-AC83-A4D3A61B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49040E-5552-0144-A25D-DCC80519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187C11-AE95-D24E-AEEA-ECC053F9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58405F-E65A-7C42-99FB-011A2FD0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16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ED356-EF51-F842-A374-8387F608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C611D0-915E-4947-A3F8-51F1B8BB6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A4CE30-9DAE-384F-82FA-CCA6DFB55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6582DA-39F1-884F-B840-325EC0F1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B102D3-5950-8546-B8F9-02AE0993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8CC655-8F81-B645-A025-E22EDCAC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88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C2565-F2EB-1245-B9C0-8E8D1691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2909E4-5326-C24D-B7DB-CC51C33A7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6D2EEA-33DD-C149-AE11-62F7C80C3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508CEB-3AE2-1C46-A96E-BBE97C3BC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0FFAF41-FB7B-E547-82B0-036B3D897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A39D13-DED3-5D47-B2C7-2E221389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C87DE3-B6D2-1344-A961-0F8506E0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141351-9FB5-AB47-ADDE-F5F3B0E2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53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AE45E-EAFE-AA48-B231-C17A914C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4112CAA-8196-BD4A-81FB-131A52B7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A7D428-9D1E-0342-AB1F-CD9D9A2A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83214A-63BC-9F47-A1EC-1B0EA56B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11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438B39E-F94D-A643-94E2-746FE9C4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5F4C10-9B53-4D4C-B08E-1DD9FB70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F7E546-6095-B743-8E79-F4BDEC66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85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863BD-6837-DD4D-894B-4CE9F4C7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F77221-2C5E-3749-8E91-2D1DFE5B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47686C-33F3-924A-975E-D7D0BCD20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400087-490C-D845-8D41-2650FE12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657888-D4A1-0D43-905C-F60EFD2B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779A0C-41B8-0D4F-A961-D587695D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84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07D60-E2C4-0244-827F-72054D65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CCDD8D6-DA1D-AD42-A24F-6964AA3CE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34F1A6-D497-F749-828D-997F7059C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D9521C-F703-BA4E-BFB0-FADFBFC7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98F463-AB45-FC45-B889-2115C4D9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36B282-F607-114B-A742-50F93138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06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25B779E-596D-3B49-96EA-A975B002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E2A86E-8FE9-244A-AFE2-27940EA8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09C5DD-8195-2241-AB86-44CACCB3C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09FF4-E6E8-AB4C-8AFC-2B39920A89CB}" type="datetimeFigureOut">
              <a:rPr lang="it-IT" smtClean="0"/>
              <a:t>02/05/20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3FD753-FEE1-5D4A-884C-55AB6FECD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F8279-E68E-914D-961D-C9CC64576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952B0-3129-9F4D-9A93-CFAB942E11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5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7E12C-9479-F04B-9B45-2EBD8F41FB5D}"/>
              </a:ext>
            </a:extLst>
          </p:cNvPr>
          <p:cNvSpPr txBox="1"/>
          <p:nvPr/>
        </p:nvSpPr>
        <p:spPr>
          <a:xfrm>
            <a:off x="106018" y="172279"/>
            <a:ext cx="11794434" cy="3779758"/>
          </a:xfrm>
          <a:prstGeom prst="roundRect">
            <a:avLst/>
          </a:prstGeom>
          <a:ln w="38100">
            <a:solidFill>
              <a:srgbClr val="B6AFE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7200" b="1" dirty="0"/>
              <a:t>Ricerca scientifica nel contesto clinico assistenziale – Pediatria –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34A5293-5C78-4C43-A687-595705DE2360}"/>
              </a:ext>
            </a:extLst>
          </p:cNvPr>
          <p:cNvGrpSpPr/>
          <p:nvPr/>
        </p:nvGrpSpPr>
        <p:grpSpPr>
          <a:xfrm>
            <a:off x="10453059" y="5744966"/>
            <a:ext cx="1597631" cy="940755"/>
            <a:chOff x="4109566" y="3625647"/>
            <a:chExt cx="3955312" cy="2064456"/>
          </a:xfrm>
        </p:grpSpPr>
        <p:pic>
          <p:nvPicPr>
            <p:cNvPr id="4" name="image3.jpeg">
              <a:extLst>
                <a:ext uri="{FF2B5EF4-FFF2-40B4-BE49-F238E27FC236}">
                  <a16:creationId xmlns:a16="http://schemas.microsoft.com/office/drawing/2014/main" id="{0852E1CC-F1C8-E64D-BD58-8ACA8FF74F5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09566" y="3679665"/>
              <a:ext cx="1691478" cy="89084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image2.tif">
              <a:extLst>
                <a:ext uri="{FF2B5EF4-FFF2-40B4-BE49-F238E27FC236}">
                  <a16:creationId xmlns:a16="http://schemas.microsoft.com/office/drawing/2014/main" id="{BEBA40B6-4797-304E-85BB-29E12102078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65207" y="4838086"/>
              <a:ext cx="1691477" cy="82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1.jpeg">
              <a:extLst>
                <a:ext uri="{FF2B5EF4-FFF2-40B4-BE49-F238E27FC236}">
                  <a16:creationId xmlns:a16="http://schemas.microsoft.com/office/drawing/2014/main" id="{E60D78BF-E168-7B44-BBD3-D29D93D9886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231192" y="4806439"/>
              <a:ext cx="1448225" cy="8836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tif">
              <a:extLst>
                <a:ext uri="{FF2B5EF4-FFF2-40B4-BE49-F238E27FC236}">
                  <a16:creationId xmlns:a16="http://schemas.microsoft.com/office/drawing/2014/main" id="{841EAE8D-E45B-A34C-B8BD-7E437A86EBF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157013" y="3625647"/>
              <a:ext cx="1907865" cy="99888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9B06F267-ACEA-0D45-BBC4-01A73E11DB2B}"/>
              </a:ext>
            </a:extLst>
          </p:cNvPr>
          <p:cNvSpPr/>
          <p:nvPr/>
        </p:nvSpPr>
        <p:spPr>
          <a:xfrm>
            <a:off x="4941425" y="4810394"/>
            <a:ext cx="2615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Dott.ssa Silvia Ricci </a:t>
            </a:r>
          </a:p>
          <a:p>
            <a:pPr algn="ctr"/>
            <a:r>
              <a:rPr lang="it-IT" sz="2400" dirty="0"/>
              <a:t>04.05.2020</a:t>
            </a:r>
          </a:p>
        </p:txBody>
      </p:sp>
    </p:spTree>
    <p:extLst>
      <p:ext uri="{BB962C8B-B14F-4D97-AF65-F5344CB8AC3E}">
        <p14:creationId xmlns:p14="http://schemas.microsoft.com/office/powerpoint/2010/main" val="3833358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15CB08-6C30-B04B-A199-CC6DD9B5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C6A080-3BA0-2E45-945D-1BCFC35A1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E2EB2A-3ACB-4442-8AC8-5D34F07B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0D4F8A-6F8F-1048-AE44-B9F60660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C53AB9-BF95-EF45-9EE2-D06E74786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7FDFFC-58E1-E94A-B924-AA6E56F3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1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397039C-E232-A148-8712-F693032C1099}"/>
              </a:ext>
            </a:extLst>
          </p:cNvPr>
          <p:cNvSpPr/>
          <p:nvPr/>
        </p:nvSpPr>
        <p:spPr>
          <a:xfrm>
            <a:off x="510434" y="3071241"/>
            <a:ext cx="1142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Si ottiene la valutazione grafica e matematica della performance complessiva del test e del </a:t>
            </a:r>
            <a:r>
              <a:rPr lang="it-IT" dirty="0" err="1"/>
              <a:t>cut</a:t>
            </a:r>
            <a:r>
              <a:rPr lang="it-IT" dirty="0"/>
              <a:t>-off che fornisce il risultato migliore e/o più appropriato alla situazione clinica specifica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1E28AC8-E493-844E-89E8-559186F5B0E7}"/>
              </a:ext>
            </a:extLst>
          </p:cNvPr>
          <p:cNvSpPr/>
          <p:nvPr/>
        </p:nvSpPr>
        <p:spPr>
          <a:xfrm>
            <a:off x="516834" y="2119196"/>
            <a:ext cx="11251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Per ogni valore di </a:t>
            </a:r>
            <a:r>
              <a:rPr lang="it-IT" dirty="0" err="1"/>
              <a:t>cut</a:t>
            </a:r>
            <a:r>
              <a:rPr lang="it-IT" dirty="0"/>
              <a:t>-off studiato, si riportano su un piano cartesiano i valori di sensibilità (ordinate) e il tasso di falsi positivi, </a:t>
            </a:r>
            <a:r>
              <a:rPr lang="it-IT" dirty="0" err="1"/>
              <a:t>cioe</a:t>
            </a:r>
            <a:r>
              <a:rPr lang="it-IT" dirty="0"/>
              <a:t>̀ 1-specificità, del test (ascisse).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C64A4AA-D1B3-4940-8587-6C502BF9AD5D}"/>
              </a:ext>
            </a:extLst>
          </p:cNvPr>
          <p:cNvSpPr/>
          <p:nvPr/>
        </p:nvSpPr>
        <p:spPr>
          <a:xfrm>
            <a:off x="0" y="0"/>
            <a:ext cx="12444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Curva ROC (</a:t>
            </a:r>
            <a:r>
              <a:rPr lang="it-IT" sz="4400" b="1" dirty="0" err="1"/>
              <a:t>Receiver</a:t>
            </a:r>
            <a:r>
              <a:rPr lang="it-IT" sz="4400" b="1" dirty="0"/>
              <a:t> Operating </a:t>
            </a:r>
            <a:r>
              <a:rPr lang="it-IT" sz="4400" b="1" dirty="0" err="1"/>
              <a:t>Characteristic</a:t>
            </a:r>
            <a:r>
              <a:rPr lang="it-IT" sz="4400" b="1" dirty="0"/>
              <a:t> curve)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83438D-1BF6-654D-B0A5-9C2C9EE7B7D0}"/>
              </a:ext>
            </a:extLst>
          </p:cNvPr>
          <p:cNvSpPr txBox="1"/>
          <p:nvPr/>
        </p:nvSpPr>
        <p:spPr>
          <a:xfrm>
            <a:off x="516834" y="1444150"/>
            <a:ext cx="633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 serve per valutare la performance di un test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8F4DC05-D428-3C4E-878D-990D5609C6FE}"/>
              </a:ext>
            </a:extLst>
          </p:cNvPr>
          <p:cNvSpPr/>
          <p:nvPr/>
        </p:nvSpPr>
        <p:spPr>
          <a:xfrm>
            <a:off x="516833" y="4882661"/>
            <a:ext cx="11251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test che identifica l’area maggiore al di sotto della propria curva, offre la migliore performance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320AC3B-77A8-134F-9DFB-4387F355B1DB}"/>
              </a:ext>
            </a:extLst>
          </p:cNvPr>
          <p:cNvSpPr/>
          <p:nvPr/>
        </p:nvSpPr>
        <p:spPr>
          <a:xfrm>
            <a:off x="510434" y="4115282"/>
            <a:ext cx="11257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confronto delle curve ROC di </a:t>
            </a:r>
            <a:r>
              <a:rPr lang="it-IT" dirty="0" err="1"/>
              <a:t>piu</a:t>
            </a:r>
            <a:r>
              <a:rPr lang="it-IT" dirty="0"/>
              <a:t>̀ test consente la valutazione comparativa, grafica e matematica, di due o </a:t>
            </a:r>
            <a:r>
              <a:rPr lang="it-IT" dirty="0" err="1"/>
              <a:t>piu</a:t>
            </a:r>
            <a:r>
              <a:rPr lang="it-IT" dirty="0"/>
              <a:t>̀ test </a:t>
            </a:r>
          </a:p>
        </p:txBody>
      </p:sp>
    </p:spTree>
    <p:extLst>
      <p:ext uri="{BB962C8B-B14F-4D97-AF65-F5344CB8AC3E}">
        <p14:creationId xmlns:p14="http://schemas.microsoft.com/office/powerpoint/2010/main" val="233551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0F5850-D553-324B-9C63-2E1286A76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"/>
          <a:stretch/>
        </p:blipFill>
        <p:spPr>
          <a:xfrm rot="5400000">
            <a:off x="3407466" y="-690769"/>
            <a:ext cx="5943599" cy="915393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D9B23DE-2491-3F4D-96DC-D79AF1973494}"/>
              </a:ext>
            </a:extLst>
          </p:cNvPr>
          <p:cNvSpPr/>
          <p:nvPr/>
        </p:nvSpPr>
        <p:spPr>
          <a:xfrm>
            <a:off x="622852" y="2370987"/>
            <a:ext cx="21203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u="sng" dirty="0">
                <a:latin typeface="Arial" charset="0"/>
              </a:rPr>
              <a:t>Il punto di ottimo e quello in alto a sinistra </a:t>
            </a:r>
            <a:r>
              <a:rPr lang="it-IT" altLang="it-IT" dirty="0">
                <a:latin typeface="Arial" charset="0"/>
              </a:rPr>
              <a:t>(SE=1,SP=1) per il quale la regola di decisione (test diagnostico) è infallibile (nessun FP e FN)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00A3F07-BCE9-984E-80A4-A630C28461C0}"/>
              </a:ext>
            </a:extLst>
          </p:cNvPr>
          <p:cNvCxnSpPr>
            <a:cxnSpLocks/>
          </p:cNvCxnSpPr>
          <p:nvPr/>
        </p:nvCxnSpPr>
        <p:spPr>
          <a:xfrm flipV="1">
            <a:off x="2319130" y="2080591"/>
            <a:ext cx="1537253" cy="8216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72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4B20B7-5848-F54B-82FE-A326775E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289B74-9599-384D-97D1-FEF5C26C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2BAED-94B5-A24F-A403-2B3E1FCE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cosa è un test?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E9F6C0D-C225-B144-82E4-7A4DC3B21212}"/>
              </a:ext>
            </a:extLst>
          </p:cNvPr>
          <p:cNvSpPr/>
          <p:nvPr/>
        </p:nvSpPr>
        <p:spPr>
          <a:xfrm>
            <a:off x="331303" y="1720840"/>
            <a:ext cx="116486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Una qualsiasi “ben definita” procedura che possa fornire informazioni attendibili su un particolare problema.</a:t>
            </a:r>
          </a:p>
          <a:p>
            <a:endParaRPr lang="it-IT" sz="2800" dirty="0"/>
          </a:p>
          <a:p>
            <a:r>
              <a:rPr lang="it-IT" sz="2800" dirty="0"/>
              <a:t>In questa ottica, possono essere considerati «test» anche l'auscultazione cardiaca o la percussione polmonare o l'esame della mucosa congiuntivale ecc. Così come  le domande di un questionario possono essere considerate un «test». </a:t>
            </a:r>
          </a:p>
        </p:txBody>
      </p:sp>
    </p:spTree>
    <p:extLst>
      <p:ext uri="{BB962C8B-B14F-4D97-AF65-F5344CB8AC3E}">
        <p14:creationId xmlns:p14="http://schemas.microsoft.com/office/powerpoint/2010/main" val="335896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AC23C8-9C6B-294D-813F-7CA7E9B9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11087" y="-1444362"/>
            <a:ext cx="6958664" cy="98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0DD72DF-AAC9-9A48-A5FD-4038CF8D999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063FAF-BB5E-6E47-90B6-21A0B6C71C56}"/>
              </a:ext>
            </a:extLst>
          </p:cNvPr>
          <p:cNvSpPr txBox="1"/>
          <p:nvPr/>
        </p:nvSpPr>
        <p:spPr>
          <a:xfrm>
            <a:off x="4200938" y="424070"/>
            <a:ext cx="520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Test diagnostico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AD19D0D-5FAC-694A-9D7D-1556C858ACD0}"/>
              </a:ext>
            </a:extLst>
          </p:cNvPr>
          <p:cNvCxnSpPr>
            <a:cxnSpLocks/>
          </p:cNvCxnSpPr>
          <p:nvPr/>
        </p:nvCxnSpPr>
        <p:spPr>
          <a:xfrm>
            <a:off x="5791200" y="1131956"/>
            <a:ext cx="0" cy="802861"/>
          </a:xfrm>
          <a:prstGeom prst="straightConnector1">
            <a:avLst/>
          </a:prstGeom>
          <a:ln w="38100">
            <a:solidFill>
              <a:srgbClr val="B6AF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912EC7-2808-1A4A-9C71-78AD3069702D}"/>
              </a:ext>
            </a:extLst>
          </p:cNvPr>
          <p:cNvSpPr txBox="1"/>
          <p:nvPr/>
        </p:nvSpPr>
        <p:spPr>
          <a:xfrm>
            <a:off x="2696818" y="1793193"/>
            <a:ext cx="740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VALIDITA’ (grado di affidabilità)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7857027-8E1C-D04D-82D7-E120775D88C9}"/>
              </a:ext>
            </a:extLst>
          </p:cNvPr>
          <p:cNvCxnSpPr>
            <a:cxnSpLocks/>
          </p:cNvCxnSpPr>
          <p:nvPr/>
        </p:nvCxnSpPr>
        <p:spPr>
          <a:xfrm>
            <a:off x="6347305" y="2542088"/>
            <a:ext cx="1246191" cy="1301042"/>
          </a:xfrm>
          <a:prstGeom prst="straightConnector1">
            <a:avLst/>
          </a:prstGeom>
          <a:ln w="38100">
            <a:solidFill>
              <a:srgbClr val="B6AF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BE3A53B-E4A8-2F41-8B3C-CCF777BF5D79}"/>
              </a:ext>
            </a:extLst>
          </p:cNvPr>
          <p:cNvCxnSpPr>
            <a:cxnSpLocks/>
          </p:cNvCxnSpPr>
          <p:nvPr/>
        </p:nvCxnSpPr>
        <p:spPr>
          <a:xfrm flipH="1">
            <a:off x="3889512" y="2542088"/>
            <a:ext cx="1391478" cy="1301042"/>
          </a:xfrm>
          <a:prstGeom prst="straightConnector1">
            <a:avLst/>
          </a:prstGeom>
          <a:ln w="38100">
            <a:solidFill>
              <a:srgbClr val="B6AF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F555AB6-9B26-C846-8E6F-EABE4BD78EC9}"/>
              </a:ext>
            </a:extLst>
          </p:cNvPr>
          <p:cNvSpPr txBox="1"/>
          <p:nvPr/>
        </p:nvSpPr>
        <p:spPr>
          <a:xfrm>
            <a:off x="2385390" y="3870202"/>
            <a:ext cx="520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Accuratezza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4BC5D99-9E58-2748-AAAD-B0B91B37635F}"/>
              </a:ext>
            </a:extLst>
          </p:cNvPr>
          <p:cNvSpPr txBox="1"/>
          <p:nvPr/>
        </p:nvSpPr>
        <p:spPr>
          <a:xfrm>
            <a:off x="2385391" y="4375697"/>
            <a:ext cx="520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Precisione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EC4AC2E-4B07-D74D-A2D1-F25803A7468B}"/>
              </a:ext>
            </a:extLst>
          </p:cNvPr>
          <p:cNvSpPr txBox="1"/>
          <p:nvPr/>
        </p:nvSpPr>
        <p:spPr>
          <a:xfrm>
            <a:off x="6221895" y="3806310"/>
            <a:ext cx="5970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Sensibilità</a:t>
            </a:r>
          </a:p>
          <a:p>
            <a:r>
              <a:rPr lang="it-IT" sz="4000" dirty="0"/>
              <a:t>Specificità</a:t>
            </a:r>
          </a:p>
          <a:p>
            <a:r>
              <a:rPr lang="it-IT" sz="4000" dirty="0"/>
              <a:t>Valore predittivo positivo</a:t>
            </a:r>
          </a:p>
          <a:p>
            <a:r>
              <a:rPr lang="it-IT" sz="4000" dirty="0"/>
              <a:t>Valore predittivo negativo</a:t>
            </a:r>
          </a:p>
        </p:txBody>
      </p:sp>
    </p:spTree>
    <p:extLst>
      <p:ext uri="{BB962C8B-B14F-4D97-AF65-F5344CB8AC3E}">
        <p14:creationId xmlns:p14="http://schemas.microsoft.com/office/powerpoint/2010/main" val="186420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5861" y="551340"/>
            <a:ext cx="8541834" cy="674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Accuratezza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5861" y="1733288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grado di concordanza tra un valore di riferimento, vero o assegnato, ed il risultato medio derivante dall’applicazione del metodo di prova per un elevato numero di repliche.</a:t>
            </a:r>
          </a:p>
          <a:p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5F2DEAE-B4AC-AD4C-AAC5-77CEE1902D4B}"/>
              </a:ext>
            </a:extLst>
          </p:cNvPr>
          <p:cNvSpPr txBox="1">
            <a:spLocks/>
          </p:cNvSpPr>
          <p:nvPr/>
        </p:nvSpPr>
        <p:spPr>
          <a:xfrm>
            <a:off x="675861" y="2826592"/>
            <a:ext cx="8541834" cy="67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>
                <a:solidFill>
                  <a:srgbClr val="FF0000"/>
                </a:solidFill>
              </a:rPr>
              <a:t>Precisione</a:t>
            </a:r>
          </a:p>
          <a:p>
            <a:pPr marL="0" indent="0">
              <a:buFont typeface="Arial"/>
              <a:buNone/>
            </a:pP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2EADDE-A043-3741-BBC1-F6FB130EE0B1}"/>
              </a:ext>
            </a:extLst>
          </p:cNvPr>
          <p:cNvSpPr txBox="1"/>
          <p:nvPr/>
        </p:nvSpPr>
        <p:spPr>
          <a:xfrm>
            <a:off x="675860" y="3505120"/>
            <a:ext cx="9819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Concordanza dei valori ottenuti da una serie di misurazioni effettuate nelle medesime</a:t>
            </a:r>
          </a:p>
          <a:p>
            <a:r>
              <a:rPr lang="it-IT" dirty="0"/>
              <a:t>condizioni e comprende: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Ripetibilità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Riproducibilità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53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5861" y="551340"/>
            <a:ext cx="8541834" cy="674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rgbClr val="FF0000"/>
                </a:solidFill>
              </a:rPr>
              <a:t>Ripetibilità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86069" y="1735914"/>
            <a:ext cx="9819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Esprime la concordanza fra valori ottenuti da prove indipendenti effettuate in condizioni di ripetibilità, ovvero prove condotte da un singolo analista, in un breve intervallo di tempo sugli stessi materiali ,</a:t>
            </a:r>
          </a:p>
          <a:p>
            <a:r>
              <a:rPr lang="it-IT" sz="2000" dirty="0"/>
              <a:t>metodi ,apparecchiature.</a:t>
            </a:r>
          </a:p>
          <a:p>
            <a:pPr algn="ctr"/>
            <a:endParaRPr lang="it-IT" sz="20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3C9B2B8-4675-8D4F-A739-32B1AB10D5E6}"/>
              </a:ext>
            </a:extLst>
          </p:cNvPr>
          <p:cNvSpPr/>
          <p:nvPr/>
        </p:nvSpPr>
        <p:spPr>
          <a:xfrm>
            <a:off x="1186069" y="38770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404040"/>
                </a:solidFill>
              </a:rPr>
              <a:t>Condizioni di ripetibilità: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404040"/>
                </a:solidFill>
              </a:rPr>
              <a:t>Stesso procedimento di misurazione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404040"/>
                </a:solidFill>
              </a:rPr>
              <a:t>Stesso operatore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404040"/>
                </a:solidFill>
              </a:rPr>
              <a:t>Stesso strumento di misura usato nelle stesse condizioni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404040"/>
                </a:solidFill>
              </a:rPr>
              <a:t>Ripetizione entro un breve periodo di tempo</a:t>
            </a:r>
            <a:endParaRPr lang="it-IT" dirty="0">
              <a:solidFill>
                <a:srgbClr val="40404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577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5861" y="551340"/>
            <a:ext cx="8541834" cy="674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rgbClr val="FF0000"/>
                </a:solidFill>
              </a:rPr>
              <a:t>Riproducibilità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186069" y="1735914"/>
            <a:ext cx="98198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Esprime la concordanza fra valori ottenuti da prove indipendenti ottenute in condizioni di </a:t>
            </a:r>
            <a:r>
              <a:rPr lang="it-IT" dirty="0" err="1"/>
              <a:t>riproducibilit</a:t>
            </a:r>
            <a:r>
              <a:rPr lang="it-IT" dirty="0"/>
              <a:t>. ovvero utilizzando lo stesso metodo, lo stesso materiale, ma in laboratori diversi, e con apparecchiature ed operatori diversi.</a:t>
            </a:r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61960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258ACF-98F3-4B44-B2D2-12579464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1" y="0"/>
            <a:ext cx="10892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7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8D80E4-D457-8D47-B771-04540A37D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03" y="0"/>
            <a:ext cx="1019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6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FC38BF-3A89-B94B-96A1-170E8165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0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Macintosh PowerPoint</Application>
  <PresentationFormat>Widescreen</PresentationFormat>
  <Paragraphs>40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Tema di Office</vt:lpstr>
      <vt:lpstr>Presentazione standard di PowerPoint</vt:lpstr>
      <vt:lpstr>Che cosa è un test?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ricci</dc:creator>
  <cp:lastModifiedBy>silvia ricci</cp:lastModifiedBy>
  <cp:revision>1</cp:revision>
  <dcterms:created xsi:type="dcterms:W3CDTF">2020-05-02T17:12:05Z</dcterms:created>
  <dcterms:modified xsi:type="dcterms:W3CDTF">2020-05-02T17:12:34Z</dcterms:modified>
</cp:coreProperties>
</file>