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</p:sldIdLst>
  <p:sldSz cx="9144000" cy="6858000" type="screen4x3"/>
  <p:notesSz cx="6858000" cy="9144000"/>
  <p:defaultTextStyle>
    <a:lvl1pPr defTabSz="457200">
      <a:defRPr>
        <a:latin typeface="+mn-lt"/>
        <a:ea typeface="+mn-ea"/>
        <a:cs typeface="+mn-cs"/>
        <a:sym typeface="Helvetica"/>
      </a:defRPr>
    </a:lvl1pPr>
    <a:lvl2pPr defTabSz="457200">
      <a:defRPr>
        <a:latin typeface="+mn-lt"/>
        <a:ea typeface="+mn-ea"/>
        <a:cs typeface="+mn-cs"/>
        <a:sym typeface="Helvetica"/>
      </a:defRPr>
    </a:lvl2pPr>
    <a:lvl3pPr defTabSz="457200">
      <a:defRPr>
        <a:latin typeface="+mn-lt"/>
        <a:ea typeface="+mn-ea"/>
        <a:cs typeface="+mn-cs"/>
        <a:sym typeface="Helvetica"/>
      </a:defRPr>
    </a:lvl3pPr>
    <a:lvl4pPr defTabSz="457200">
      <a:defRPr>
        <a:latin typeface="+mn-lt"/>
        <a:ea typeface="+mn-ea"/>
        <a:cs typeface="+mn-cs"/>
        <a:sym typeface="Helvetica"/>
      </a:defRPr>
    </a:lvl4pPr>
    <a:lvl5pPr defTabSz="457200">
      <a:defRPr>
        <a:latin typeface="+mn-lt"/>
        <a:ea typeface="+mn-ea"/>
        <a:cs typeface="+mn-cs"/>
        <a:sym typeface="Helvetica"/>
      </a:defRPr>
    </a:lvl5pPr>
    <a:lvl6pPr defTabSz="457200">
      <a:defRPr>
        <a:latin typeface="+mn-lt"/>
        <a:ea typeface="+mn-ea"/>
        <a:cs typeface="+mn-cs"/>
        <a:sym typeface="Helvetica"/>
      </a:defRPr>
    </a:lvl6pPr>
    <a:lvl7pPr defTabSz="457200">
      <a:defRPr>
        <a:latin typeface="+mn-lt"/>
        <a:ea typeface="+mn-ea"/>
        <a:cs typeface="+mn-cs"/>
        <a:sym typeface="Helvetica"/>
      </a:defRPr>
    </a:lvl7pPr>
    <a:lvl8pPr defTabSz="457200">
      <a:defRPr>
        <a:latin typeface="+mn-lt"/>
        <a:ea typeface="+mn-ea"/>
        <a:cs typeface="+mn-cs"/>
        <a:sym typeface="Helvetica"/>
      </a:defRPr>
    </a:lvl8pPr>
    <a:lvl9pPr defTabSz="457200">
      <a:defRPr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407052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algn="ctr">
              <a:buFontTx/>
              <a:defRPr>
                <a:solidFill>
                  <a:srgbClr val="888888"/>
                </a:solidFill>
              </a:defRPr>
            </a:lvl2pPr>
            <a:lvl3pPr algn="ctr">
              <a:buFontTx/>
              <a:defRPr>
                <a:solidFill>
                  <a:srgbClr val="888888"/>
                </a:solidFill>
              </a:defRPr>
            </a:lvl3pPr>
            <a:lvl4pPr algn="ctr">
              <a:buFontTx/>
              <a:defRPr>
                <a:solidFill>
                  <a:srgbClr val="888888"/>
                </a:solidFill>
              </a:defRPr>
            </a:lvl4pPr>
            <a:lvl5pPr algn="ctr">
              <a:buFontTx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Livello 5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/>
            </a:pPr>
            <a:r>
              <a:rPr sz="4000" b="1" cap="all"/>
              <a:t>Titolo Testo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661306" indent="-204106">
              <a:spcBef>
                <a:spcPts val="400"/>
              </a:spcBef>
              <a:buFontTx/>
              <a:defRPr sz="2000">
                <a:solidFill>
                  <a:srgbClr val="888888"/>
                </a:solidFill>
              </a:defRPr>
            </a:lvl2pPr>
            <a:lvl3pPr marL="1104900" indent="-190500">
              <a:spcBef>
                <a:spcPts val="400"/>
              </a:spcBef>
              <a:buFontTx/>
              <a:defRPr sz="2000">
                <a:solidFill>
                  <a:srgbClr val="888888"/>
                </a:solidFill>
              </a:defRPr>
            </a:lvl3pPr>
            <a:lvl4pPr marL="1600200" indent="-228600">
              <a:spcBef>
                <a:spcPts val="400"/>
              </a:spcBef>
              <a:buFontTx/>
              <a:defRPr sz="2000">
                <a:solidFill>
                  <a:srgbClr val="888888"/>
                </a:solidFill>
              </a:defRPr>
            </a:lvl4pPr>
            <a:lvl5pPr marL="2057400" indent="-228600">
              <a:spcBef>
                <a:spcPts val="400"/>
              </a:spcBef>
              <a:buFontTx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Livello 5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Corpo livello uno</a:t>
            </a:r>
          </a:p>
          <a:p>
            <a:pPr lvl="1">
              <a:defRPr sz="1800"/>
            </a:pPr>
            <a:r>
              <a:rPr sz="2800"/>
              <a:t>Corpo livello due</a:t>
            </a:r>
          </a:p>
          <a:p>
            <a:pPr lvl="2">
              <a:defRPr sz="1800"/>
            </a:pPr>
            <a:r>
              <a:rPr sz="2800"/>
              <a:t>Corpo livello tre</a:t>
            </a:r>
          </a:p>
          <a:p>
            <a:pPr lvl="3">
              <a:defRPr sz="1800"/>
            </a:pPr>
            <a:r>
              <a:rPr sz="2800"/>
              <a:t>Corpo livello quattro</a:t>
            </a:r>
          </a:p>
          <a:p>
            <a:pPr lvl="4">
              <a:defRPr sz="1800"/>
            </a:pPr>
            <a:r>
              <a:rPr sz="2800"/>
              <a:t>Livello 5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4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702128" indent="-244928">
              <a:spcBef>
                <a:spcPts val="500"/>
              </a:spcBef>
              <a:buFontTx/>
              <a:defRPr sz="2400" b="1"/>
            </a:lvl2pPr>
            <a:lvl3pPr marL="1143000" indent="-228600">
              <a:spcBef>
                <a:spcPts val="500"/>
              </a:spcBef>
              <a:buFontTx/>
              <a:defRPr sz="2400" b="1"/>
            </a:lvl3pPr>
            <a:lvl4pPr marL="1645920" indent="-274320">
              <a:spcBef>
                <a:spcPts val="500"/>
              </a:spcBef>
              <a:buFontTx/>
              <a:defRPr sz="2400" b="1"/>
            </a:lvl4pPr>
            <a:lvl5pPr marL="2103120" indent="-274320">
              <a:spcBef>
                <a:spcPts val="500"/>
              </a:spcBef>
              <a:buFontTx/>
              <a:defRPr sz="2400" b="1"/>
            </a:lvl5pPr>
          </a:lstStyle>
          <a:p>
            <a:pPr lvl="0">
              <a:defRPr sz="1800" b="0"/>
            </a:pPr>
            <a:r>
              <a:rPr sz="2400" b="1"/>
              <a:t>Corpo livello uno</a:t>
            </a:r>
          </a:p>
          <a:p>
            <a:pPr lvl="1">
              <a:defRPr sz="1800" b="0"/>
            </a:pPr>
            <a:r>
              <a:rPr sz="2400" b="1"/>
              <a:t>Corpo livello due</a:t>
            </a:r>
          </a:p>
          <a:p>
            <a:pPr lvl="2">
              <a:defRPr sz="1800" b="0"/>
            </a:pPr>
            <a:r>
              <a:rPr sz="2400" b="1"/>
              <a:t>Corpo livello tre</a:t>
            </a:r>
          </a:p>
          <a:p>
            <a:pPr lvl="3">
              <a:defRPr sz="1800" b="0"/>
            </a:pPr>
            <a:r>
              <a:rPr sz="2400" b="1"/>
              <a:t>Corpo livello quattro</a:t>
            </a:r>
          </a:p>
          <a:p>
            <a:pPr lvl="4">
              <a:defRPr sz="1800" b="0"/>
            </a:pPr>
            <a:r>
              <a:rPr sz="2400" b="1"/>
              <a:t>Livello 5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9227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Titolo Testo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Titolo Testo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600074" indent="-142874">
              <a:spcBef>
                <a:spcPts val="300"/>
              </a:spcBef>
              <a:buFontTx/>
              <a:defRPr sz="1400"/>
            </a:lvl2pPr>
            <a:lvl3pPr marL="1047750" indent="-133350">
              <a:spcBef>
                <a:spcPts val="300"/>
              </a:spcBef>
              <a:buFontTx/>
              <a:defRPr sz="1400"/>
            </a:lvl3pPr>
            <a:lvl4pPr marL="1531619" indent="-160019">
              <a:spcBef>
                <a:spcPts val="300"/>
              </a:spcBef>
              <a:buFontTx/>
              <a:defRPr sz="1400"/>
            </a:lvl4pPr>
            <a:lvl5pPr marL="1988820" indent="-160020">
              <a:spcBef>
                <a:spcPts val="300"/>
              </a:spcBef>
              <a:buFontTx/>
              <a:defRPr sz="1400"/>
            </a:lvl5pPr>
          </a:lstStyle>
          <a:p>
            <a:pPr lvl="0">
              <a:defRPr sz="1800"/>
            </a:pPr>
            <a:r>
              <a:rPr sz="1400"/>
              <a:t>Corpo livello uno</a:t>
            </a:r>
          </a:p>
          <a:p>
            <a:pPr lvl="1">
              <a:defRPr sz="1800"/>
            </a:pPr>
            <a:r>
              <a:rPr sz="1400"/>
              <a:t>Corpo livello due</a:t>
            </a:r>
          </a:p>
          <a:p>
            <a:pPr lvl="2">
              <a:defRPr sz="1800"/>
            </a:pPr>
            <a:r>
              <a:rPr sz="1400"/>
              <a:t>Corpo livello tre</a:t>
            </a:r>
          </a:p>
          <a:p>
            <a:pPr lvl="3">
              <a:defRPr sz="1800"/>
            </a:pPr>
            <a:r>
              <a:rPr sz="1400"/>
              <a:t>Corpo livello quattro</a:t>
            </a:r>
          </a:p>
          <a:p>
            <a:pPr lvl="4">
              <a:defRPr sz="1800"/>
            </a:pPr>
            <a:r>
              <a:rPr sz="1400"/>
              <a:t>Livello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1"/>
            <a:ext cx="2133600" cy="269239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‹n.›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/>
  <p:txStyles>
    <p:titleStyle>
      <a:lvl1pPr algn="ctr" defTabSz="457200">
        <a:defRPr sz="4400">
          <a:latin typeface="Calibri"/>
          <a:ea typeface="Calibri"/>
          <a:cs typeface="Calibri"/>
          <a:sym typeface="Calibri"/>
        </a:defRPr>
      </a:lvl1pPr>
      <a:lvl2pPr algn="ctr" defTabSz="457200">
        <a:defRPr sz="4400">
          <a:latin typeface="Calibri"/>
          <a:ea typeface="Calibri"/>
          <a:cs typeface="Calibri"/>
          <a:sym typeface="Calibri"/>
        </a:defRPr>
      </a:lvl2pPr>
      <a:lvl3pPr algn="ctr" defTabSz="457200">
        <a:defRPr sz="4400">
          <a:latin typeface="Calibri"/>
          <a:ea typeface="Calibri"/>
          <a:cs typeface="Calibri"/>
          <a:sym typeface="Calibri"/>
        </a:defRPr>
      </a:lvl3pPr>
      <a:lvl4pPr algn="ctr" defTabSz="457200">
        <a:defRPr sz="4400">
          <a:latin typeface="Calibri"/>
          <a:ea typeface="Calibri"/>
          <a:cs typeface="Calibri"/>
          <a:sym typeface="Calibri"/>
        </a:defRPr>
      </a:lvl4pPr>
      <a:lvl5pPr algn="ctr" defTabSz="457200">
        <a:defRPr sz="4400">
          <a:latin typeface="Calibri"/>
          <a:ea typeface="Calibri"/>
          <a:cs typeface="Calibri"/>
          <a:sym typeface="Calibri"/>
        </a:defRPr>
      </a:lvl5pPr>
      <a:lvl6pPr algn="ctr" defTabSz="457200">
        <a:defRPr sz="4400">
          <a:latin typeface="Calibri"/>
          <a:ea typeface="Calibri"/>
          <a:cs typeface="Calibri"/>
          <a:sym typeface="Calibri"/>
        </a:defRPr>
      </a:lvl6pPr>
      <a:lvl7pPr algn="ctr" defTabSz="457200">
        <a:defRPr sz="4400">
          <a:latin typeface="Calibri"/>
          <a:ea typeface="Calibri"/>
          <a:cs typeface="Calibri"/>
          <a:sym typeface="Calibri"/>
        </a:defRPr>
      </a:lvl7pPr>
      <a:lvl8pPr algn="ctr" defTabSz="457200">
        <a:defRPr sz="4400">
          <a:latin typeface="Calibri"/>
          <a:ea typeface="Calibri"/>
          <a:cs typeface="Calibri"/>
          <a:sym typeface="Calibri"/>
        </a:defRPr>
      </a:lvl8pPr>
      <a:lvl9pPr algn="ctr" defTabSz="457200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/>
          <p:nvPr/>
        </p:nvSpPr>
        <p:spPr>
          <a:xfrm>
            <a:off x="648252" y="1305402"/>
            <a:ext cx="4663052" cy="1361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/>
            <a:r>
              <a:rPr sz="3600">
                <a:latin typeface="Comic Sans MS"/>
                <a:ea typeface="Comic Sans MS"/>
                <a:cs typeface="Comic Sans MS"/>
                <a:sym typeface="Comic Sans MS"/>
              </a:rPr>
              <a:t>Pedagogia Generale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sz="3600">
                <a:latin typeface="Comic Sans MS"/>
                <a:ea typeface="Comic Sans MS"/>
                <a:cs typeface="Comic Sans MS"/>
                <a:sym typeface="Comic Sans MS"/>
              </a:rPr>
              <a:t>Fondamenti 2</a:t>
            </a:r>
          </a:p>
        </p:txBody>
      </p:sp>
      <p:sp>
        <p:nvSpPr>
          <p:cNvPr id="51" name="Shape 51"/>
          <p:cNvSpPr/>
          <p:nvPr/>
        </p:nvSpPr>
        <p:spPr>
          <a:xfrm>
            <a:off x="648252" y="2650077"/>
            <a:ext cx="7819029" cy="2136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2400">
                <a:latin typeface="Comic Sans MS"/>
                <a:ea typeface="Comic Sans MS"/>
                <a:cs typeface="Comic Sans MS"/>
                <a:sym typeface="Comic Sans MS"/>
              </a:rPr>
              <a:t>Vanna Boffo          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52" name="Shape 52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xfrm>
            <a:off x="6402163" y="6269942"/>
            <a:ext cx="2133602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1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Shape 184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185" name="Shape 185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 defTabSz="370331">
              <a:defRPr sz="1800"/>
            </a:lvl1pPr>
          </a:lstStyle>
          <a:p>
            <a:pPr lvl="0"/>
            <a:r>
              <a:t/>
            </a:r>
            <a:br/>
            <a:endParaRPr/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 algn="just" defTabSz="402336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7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«In sette anni di scuola popolare […] ho badato solo a non dire stupidaggini, a non lasciarle dire e a non perdere tempo. Poi ho badato a edificare me stesso, a essere io come avrei voluto che</a:t>
            </a:r>
          </a:p>
          <a:p>
            <a:pPr marL="0" lvl="0" indent="0" algn="just" defTabSz="402336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7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diventassero loro. Spesso gli amici mi chiedono come faccio a fare scuola e come faccio a averla piena. Insistono perché io scriva per loro un metodo, che io precisi i programmi, le materie, la tecnica didattica. Sbagliano la domanda, non</a:t>
            </a:r>
          </a:p>
          <a:p>
            <a:pPr marL="0" lvl="0" indent="0" algn="just" defTabSz="402336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7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dovrebbero preoccuparsi di cosa bisogna fare per fare scuola, ma solo di come bisogna essere per fare scuola» Milani L., Esperienze pastorali, Firenze, LEF, 1958, pp. 238-240</a:t>
            </a:r>
          </a:p>
        </p:txBody>
      </p:sp>
      <p:sp>
        <p:nvSpPr>
          <p:cNvPr id="188" name="Shape 188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10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57" name="Shape 57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 defTabSz="429768">
              <a:defRPr sz="2538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38">
                <a:solidFill>
                  <a:srgbClr val="3F6797"/>
                </a:solidFill>
              </a:rPr>
              <a:t>Il rapporto fra Pedagogia e Scienze dell’Educazione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 algn="just" defTabSz="361188">
              <a:spcBef>
                <a:spcPts val="900"/>
              </a:spcBef>
              <a:buSzTx/>
              <a:buNone/>
              <a:defRPr sz="1800"/>
            </a:pPr>
            <a:r>
              <a:rPr sz="2800" b="1">
                <a:solidFill>
                  <a:srgbClr val="3F6797"/>
                </a:solidFill>
              </a:rPr>
              <a:t>Tale rapporto si viene definendo alla fine dell’Ottocento con la nascita dei saperi scientifici così come li conosciamo oggi;</a:t>
            </a:r>
          </a:p>
          <a:p>
            <a:pPr marL="0" lvl="0" indent="0" algn="just" defTabSz="361188">
              <a:spcBef>
                <a:spcPts val="900"/>
              </a:spcBef>
              <a:buSzTx/>
              <a:buNone/>
              <a:defRPr sz="1800"/>
            </a:pPr>
            <a:r>
              <a:rPr sz="2800" b="1">
                <a:solidFill>
                  <a:srgbClr val="3F6797"/>
                </a:solidFill>
              </a:rPr>
              <a:t>Dewey definisce per primo la Pedagogia come la Scienza dell’Educazione (1929);</a:t>
            </a:r>
          </a:p>
          <a:p>
            <a:pPr marL="0" lvl="0" indent="0" algn="just" defTabSz="361188">
              <a:spcBef>
                <a:spcPts val="900"/>
              </a:spcBef>
              <a:buSzTx/>
              <a:buNone/>
              <a:defRPr sz="1800"/>
            </a:pPr>
            <a:r>
              <a:rPr sz="2800" b="1">
                <a:solidFill>
                  <a:srgbClr val="3F6797"/>
                </a:solidFill>
              </a:rPr>
              <a:t>Le Scienze dell’educazione si rafforzano e crescono durante il Novecento sino a collocarsi al centro della teorizzazione pedagogica;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2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64" name="Shape 64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3F6797"/>
                </a:solidFill>
              </a:rPr>
              <a:t>La pedagogia come scienza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 algn="just" defTabSz="333756">
              <a:spcBef>
                <a:spcPts val="8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La pedagogia è una Scienza: appunto la Scienza dell’Educazione;</a:t>
            </a:r>
          </a:p>
          <a:p>
            <a:pPr marL="0" lvl="0" indent="0" algn="just" defTabSz="333756">
              <a:spcBef>
                <a:spcPts val="8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algn="just" defTabSz="333756">
              <a:spcBef>
                <a:spcPts val="8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Nel corso del Novecento si è parlato di una crescita tanto esponenziale delle Scienze dell’Educazione da ritenere che potessero essere assunte al posto della pedagogia stessa: si parla di un collocamento all’interno della pedagogia stessa;</a:t>
            </a:r>
          </a:p>
          <a:p>
            <a:pPr marL="0" lvl="0" indent="0" algn="just" defTabSz="333756">
              <a:spcBef>
                <a:spcPts val="8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algn="just" defTabSz="333756">
              <a:spcBef>
                <a:spcPts val="8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Nel corso del Novecento si è avuto anche il passaggio da una lettura specialistica e settoriale dei problemi educativi a un coordinamento specificamente pedagogico, che implica riflessività, intenzionalità e che si caratterizza come ricostruzione di una unità di senso e come prospettiva di generalità;</a:t>
            </a: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3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1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002060"/>
                </a:solidFill>
              </a:rPr>
              <a:t>Le Scienze dell’Educazione</a:t>
            </a:r>
          </a:p>
        </p:txBody>
      </p:sp>
      <p:pic>
        <p:nvPicPr>
          <p:cNvPr id="70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Shape 71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72" name="Shape 72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457200" y="1244996"/>
            <a:ext cx="8266112" cy="5613004"/>
          </a:xfrm>
          <a:prstGeom prst="rect">
            <a:avLst/>
          </a:prstGeom>
        </p:spPr>
        <p:txBody>
          <a:bodyPr/>
          <a:lstStyle/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Le scienze dell’educazione permettono l’analisi pedagogica. Oggi si fa pedagogia sempre attraverso il riferimento a saperi specifici: sociologici, psicologici, antropologici, ma anche storici, filosofici, biologici, linguistici; </a:t>
            </a: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Le Scienze dell’educazione sono saperi della/per la pedagogia attraverso una intenzionalità specifica che le percorre mediante una curvatura formativo/educativa che è il senso, ma anche la guida, orientando e disponendo tutto secondo il vettore educativo/formativo;</a:t>
            </a: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Il sapere pedagogico parte dalle varie scienze, le assume, le orienta, le dispone secondo il senso educativo/formativo. </a:t>
            </a: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algn="just" defTabSz="402336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Il sapere pedagogico come sapere generale della formazione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xfrm>
            <a:off x="6553200" y="6406786"/>
            <a:ext cx="2133600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4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hape 77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78" name="Shape 78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 defTabSz="356615">
              <a:defRPr sz="24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060"/>
                </a:solidFill>
              </a:rPr>
              <a:t>Le Scienze dell’Educazione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265166" y="1626687"/>
            <a:ext cx="8229601" cy="4525965"/>
          </a:xfrm>
          <a:prstGeom prst="rect">
            <a:avLst/>
          </a:prstGeom>
        </p:spPr>
        <p:txBody>
          <a:bodyPr/>
          <a:lstStyle/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Antropologia</a:t>
            </a:r>
          </a:p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Psicologia</a:t>
            </a:r>
          </a:p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Sociologia</a:t>
            </a:r>
          </a:p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Biologia</a:t>
            </a:r>
          </a:p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Linguistica</a:t>
            </a:r>
          </a:p>
          <a:p>
            <a:pPr marL="0" lvl="0" indent="0" defTabSz="425194">
              <a:spcBef>
                <a:spcPts val="1100"/>
              </a:spcBef>
              <a:buSzTx/>
              <a:buNone/>
              <a:defRPr sz="1800"/>
            </a:pPr>
            <a:r>
              <a:rPr sz="32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rPr>
              <a:t>Storia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5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Shape 84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85" name="Shape 85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>
              <a:defRPr sz="31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002060"/>
                </a:solidFill>
              </a:rPr>
              <a:t>Le Scienze dell’Educazione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I Problemi pedagogici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scuola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famiglia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Le Istituzioni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Lo Stato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100" b="1">
                <a:solidFill>
                  <a:srgbClr val="3F6797"/>
                </a:solidFill>
                <a:latin typeface="Comic Sans MS"/>
                <a:ea typeface="Comic Sans MS"/>
                <a:cs typeface="Comic Sans MS"/>
                <a:sym typeface="Comic Sans MS"/>
              </a:rPr>
              <a:t>Il Soggetto/Persona/Individuo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6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hape 91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92" name="Shape 92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F6797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F6797"/>
                </a:solidFill>
              </a:rPr>
              <a:t>Le fonti di una Scienza dell’Educazione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Problema di Dewey: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Può esistere una scienza dell’educazione?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Sì, come sapere che applica il metodo scientifico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Metodo Scientifico: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1) Osservazione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2) Astrazione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3) Ipotesi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4) Teoria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5) Verifica</a:t>
            </a:r>
          </a:p>
          <a:p>
            <a:pPr marL="0" lvl="0" indent="0" defTabSz="367405">
              <a:spcBef>
                <a:spcPts val="800"/>
              </a:spcBef>
              <a:buSzTx/>
              <a:buNone/>
              <a:defRPr sz="1800"/>
            </a:pPr>
            <a:r>
              <a:rPr sz="2058" b="1">
                <a:solidFill>
                  <a:srgbClr val="3F6797"/>
                </a:solidFill>
              </a:rPr>
              <a:t>Si parte sempre da Problemi Educativi che pongono, appunto, Problemi.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7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hape 98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99" name="Shape 99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>
              <a:defRPr sz="31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002060"/>
                </a:solidFill>
              </a:rPr>
              <a:t>Le fonti di una Scienza  dell’Educazione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1) L’educazione è per sua natura un circolo o una spirale senza fine</a:t>
            </a: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2) essa include in sè la scienza</a:t>
            </a: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3) propone nuovi problemi</a:t>
            </a: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endParaRPr sz="2000" b="1">
              <a:solidFill>
                <a:srgbClr val="3F6797"/>
              </a:solidFill>
            </a:endParaRP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4) che reclamano “maggior pensiero” e più “vasta scienza”, secondo una perpetua successione.</a:t>
            </a:r>
          </a:p>
          <a:p>
            <a:pPr marL="0" lvl="0" indent="0" defTabSz="406908">
              <a:spcBef>
                <a:spcPts val="1000"/>
              </a:spcBef>
              <a:buSzTx/>
              <a:buNone/>
              <a:defRPr sz="1800"/>
            </a:pPr>
            <a:r>
              <a:rPr sz="2000" b="1">
                <a:solidFill>
                  <a:srgbClr val="3F6797"/>
                </a:solidFill>
              </a:rPr>
              <a:t>Tale scienza è fatta di fonti (scienze) che vanno però raccolte in teorie educative di cui la filosofia, come pensiero generale dell’educazione, è la costruttrice, attivando un pensiero antropologico e problematico, sempre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8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05"/>
            <a:ext cx="9180512" cy="6872636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hape 105"/>
          <p:cNvSpPr/>
          <p:nvPr/>
        </p:nvSpPr>
        <p:spPr>
          <a:xfrm>
            <a:off x="648252" y="2650077"/>
            <a:ext cx="7819029" cy="171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  <a:p>
            <a:pPr lvl="0" algn="just"/>
            <a:r>
              <a:rPr sz="1400">
                <a:latin typeface="Calibri"/>
                <a:ea typeface="Calibri"/>
                <a:cs typeface="Calibri"/>
                <a:sym typeface="Calibri"/>
              </a:rPr>
              <a:t>           </a:t>
            </a:r>
          </a:p>
        </p:txBody>
      </p:sp>
      <p:sp>
        <p:nvSpPr>
          <p:cNvPr id="106" name="Shape 106"/>
          <p:cNvSpPr/>
          <p:nvPr/>
        </p:nvSpPr>
        <p:spPr>
          <a:xfrm>
            <a:off x="8255000" y="6366466"/>
            <a:ext cx="280763" cy="501652"/>
          </a:xfrm>
          <a:prstGeom prst="rect">
            <a:avLst/>
          </a:prstGeom>
          <a:solidFill>
            <a:srgbClr val="003053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325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457200" y="695457"/>
            <a:ext cx="8229600" cy="722182"/>
          </a:xfrm>
          <a:prstGeom prst="rect">
            <a:avLst/>
          </a:prstGeom>
        </p:spPr>
        <p:txBody>
          <a:bodyPr/>
          <a:lstStyle>
            <a:lvl1pPr>
              <a:defRPr sz="2700">
                <a:solidFill>
                  <a:srgbClr val="002060"/>
                </a:solid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002060"/>
                </a:solidFill>
              </a:rPr>
              <a:t>Le antinomie pedagogiche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300" b="1">
                <a:solidFill>
                  <a:srgbClr val="3F6797"/>
                </a:solidFill>
              </a:rPr>
              <a:t>Le antinomie formali della pedagogia: scienza e filosofia, teoria e prassi, teche e arte, sapere razionale e teche;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endParaRPr sz="2300" b="1">
              <a:solidFill>
                <a:srgbClr val="3F6797"/>
              </a:solidFill>
            </a:endParaRP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300" b="1">
                <a:solidFill>
                  <a:srgbClr val="3F6797"/>
                </a:solidFill>
              </a:rPr>
              <a:t>Le antinomie pratico-teoriche; sono quelle classiche tra educare e istruire e formare; tra autorità e libertà, tra cultura e professione nell’istruzione/formazione; </a:t>
            </a: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endParaRPr sz="2300" b="1">
              <a:solidFill>
                <a:srgbClr val="3F6797"/>
              </a:solidFill>
            </a:endParaRPr>
          </a:p>
          <a:p>
            <a:pPr marL="0" lvl="0" indent="0">
              <a:spcBef>
                <a:spcPts val="1200"/>
              </a:spcBef>
              <a:buSzTx/>
              <a:buNone/>
              <a:defRPr sz="1800"/>
            </a:pPr>
            <a:r>
              <a:rPr sz="2300" b="1">
                <a:solidFill>
                  <a:srgbClr val="3F6797"/>
                </a:solidFill>
              </a:rPr>
              <a:t>Le antinomie pratico-educative; tra amestro e scolaro, tra genitori e figli</a:t>
            </a:r>
          </a:p>
        </p:txBody>
      </p:sp>
      <p:sp>
        <p:nvSpPr>
          <p:cNvPr id="109" name="Shape 109"/>
          <p:cNvSpPr>
            <a:spLocks noGrp="1"/>
          </p:cNvSpPr>
          <p:nvPr>
            <p:ph type="sldNum" sz="quarter" idx="2"/>
          </p:nvPr>
        </p:nvSpPr>
        <p:spPr>
          <a:xfrm>
            <a:off x="6553200" y="6269942"/>
            <a:ext cx="2133600" cy="172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9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682</Words>
  <Application>Microsoft Macintosh PowerPoint</Application>
  <PresentationFormat>Presentazione su schermo (4:3)</PresentationFormat>
  <Paragraphs>155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Default</vt:lpstr>
      <vt:lpstr>Presentazione di PowerPoint</vt:lpstr>
      <vt:lpstr>Il rapporto fra Pedagogia e Scienze dell’Educazione</vt:lpstr>
      <vt:lpstr>La pedagogia come scienza</vt:lpstr>
      <vt:lpstr>Le Scienze dell’Educazione</vt:lpstr>
      <vt:lpstr>Le Scienze dell’Educazione</vt:lpstr>
      <vt:lpstr>Le Scienze dell’Educazione</vt:lpstr>
      <vt:lpstr>Le fonti di una Scienza dell’Educazione</vt:lpstr>
      <vt:lpstr>Le fonti di una Scienza  dell’Educazione</vt:lpstr>
      <vt:lpstr>Le antinomie pedagogiche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cp:lastModifiedBy>Vanna Boffo</cp:lastModifiedBy>
  <cp:revision>1</cp:revision>
  <dcterms:modified xsi:type="dcterms:W3CDTF">2019-10-20T14:57:30Z</dcterms:modified>
</cp:coreProperties>
</file>