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A3B52-B094-42EC-B66D-6B927684606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0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2FE2-F8D2-4C35-8C76-13990BAB0C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1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E461E-0946-4A78-8B50-9DAA59C6EA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9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06699-C278-4864-B8D3-E0AD4815A56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2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2C6EA-6422-45EF-B75D-F084FED1045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DECB-15CC-4762-B5FA-7AC3AB83A21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4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124AF-683A-4F29-99C6-B2E1278197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63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FF975-5881-4C97-A2C4-216D884CA34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5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7E07-0873-493C-9218-9BF6B9BC120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8EDD6-E3CE-4084-9B3A-AE1E421B662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6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75B83-D3D5-409B-9A0E-19DE809AF65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3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F263BB-5262-4A11-BB9B-D36BD07BA434}" type="slidenum">
              <a:rPr lang="it-IT" altLang="it-IT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 b="1">
                <a:solidFill>
                  <a:srgbClr val="000000"/>
                </a:solidFill>
                <a:latin typeface="Arial" pitchFamily="34" charset="0"/>
              </a:rPr>
              <a:t>Age-related changes in gene expression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 b="1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The maintenance of LTP requires gene expression and de novo protein synthesis; therefore, it is not surprising that aged animals and humans also show alterations in these processes. 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47183"/>
          <a:stretch>
            <a:fillRect/>
          </a:stretch>
        </p:blipFill>
        <p:spPr bwMode="auto">
          <a:xfrm>
            <a:off x="5148263" y="1700213"/>
            <a:ext cx="3779837" cy="260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0" y="1916113"/>
            <a:ext cx="5148263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itchFamily="34" charset="0"/>
              </a:rPr>
              <a:t>Following behavioural induction, the proportion of cells expressing a gene in a specific brain structure can be measured with fluorescence in situ hybridization. Panel b shows confocal images of fluorescence in situ hybridization for Arc mRNA in the dentate gyrus of a young rat and an old rat. Granule cells are shown in red and Arc mRNA in yellow. </a:t>
            </a:r>
            <a:r>
              <a:rPr lang="it-IT" altLang="it-IT" sz="1800" b="1">
                <a:solidFill>
                  <a:srgbClr val="000000"/>
                </a:solidFill>
                <a:latin typeface="Arial" pitchFamily="34" charset="0"/>
              </a:rPr>
              <a:t>After spatial exploration, more granule cells are positively labelled for Arc in young than old rats</a:t>
            </a:r>
            <a:r>
              <a:rPr lang="it-IT" altLang="it-IT" sz="1800">
                <a:solidFill>
                  <a:srgbClr val="000000"/>
                </a:solidFill>
                <a:latin typeface="Arial" pitchFamily="34" charset="0"/>
              </a:rPr>
              <a:t>. No such changes in CA3, for instance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" pitchFamily="34" charset="0"/>
              </a:rPr>
              <a:t>In humans, </a:t>
            </a:r>
            <a:r>
              <a:rPr lang="it-IT" altLang="it-IT" sz="1800" b="1">
                <a:solidFill>
                  <a:srgbClr val="000000"/>
                </a:solidFill>
                <a:latin typeface="Arial" pitchFamily="34" charset="0"/>
              </a:rPr>
              <a:t>prominent change in baseline gene expression occurred in the sixth to seventh decades</a:t>
            </a:r>
            <a:r>
              <a:rPr lang="it-IT" altLang="it-IT" sz="1800">
                <a:solidFill>
                  <a:srgbClr val="000000"/>
                </a:solidFill>
                <a:latin typeface="Arial" pitchFamily="34" charset="0"/>
              </a:rPr>
              <a:t> across cortical regions, suggesting that this period is a critical transition point in brain aging, particularly in males.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1331913" y="6553200"/>
            <a:ext cx="4176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Arial" pitchFamily="34" charset="0"/>
              </a:rPr>
              <a:t>Burke and Barnes, 2006; Berchtoldt et al., 2008</a:t>
            </a:r>
          </a:p>
        </p:txBody>
      </p:sp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437063"/>
            <a:ext cx="372110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Epigenetic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factors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in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aging</a:t>
            </a:r>
            <a:endParaRPr lang="it-IT" altLang="it-IT" sz="28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Young and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old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animals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show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differences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in DNA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methylation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In the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resting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old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brain,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granule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cells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, for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example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had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overall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higher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methylation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levels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meaning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it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was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less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likely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that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plasticity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genes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could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be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transcribed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from the DNA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Barnes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Sweatt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see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Barnes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2001).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There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may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well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be a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number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changes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accumulate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during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aging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via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epigenetic</a:t>
            </a:r>
            <a:r>
              <a:rPr lang="it-IT" altLang="it-IT" sz="2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  <a:latin typeface="Arial" pitchFamily="34" charset="0"/>
              </a:rPr>
              <a:t>means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, and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dysregulation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these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processes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may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contribute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in a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fundamental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way to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normal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age-related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 cognitive </a:t>
            </a:r>
            <a:r>
              <a:rPr lang="it-IT" altLang="it-IT" sz="2800" dirty="0" err="1">
                <a:solidFill>
                  <a:srgbClr val="000000"/>
                </a:solidFill>
                <a:latin typeface="Arial" pitchFamily="34" charset="0"/>
              </a:rPr>
              <a:t>change</a:t>
            </a:r>
            <a:r>
              <a:rPr lang="it-IT" altLang="it-IT" sz="2800" dirty="0">
                <a:solidFill>
                  <a:srgbClr val="000000"/>
                </a:solidFill>
                <a:latin typeface="Arial" pitchFamily="34" charset="0"/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0" y="581025"/>
            <a:ext cx="91440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Peleg et al. (2010) found that during contextual fear conditioning learning,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aged mice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(16 months old) exhibited a specific deregulation of histone H4 lysine 12 (H4K12) acetylation and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failed to initiate a hippocampal gene expression program associated with memory consolidation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ja-JP" sz="2800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This was in very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good correlation with behavioural data 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showing a deficit in long-term fear memory.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ja-JP" sz="2800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Interestingly,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restoration of physiological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H4K12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acetylation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GB" altLang="ja-JP" sz="2800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reinstated the expression of learning-induced genes and led to recovery of cognitive performance</a:t>
            </a:r>
            <a:r>
              <a:rPr lang="en-GB" altLang="ja-JP" sz="28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0" y="188913"/>
            <a:ext cx="9144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FFFF66"/>
                </a:solidFill>
                <a:latin typeface="Arial" pitchFamily="34" charset="0"/>
              </a:rPr>
              <a:t>The maintenance of place maps also differs between young and old animals.</a:t>
            </a: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In normal young rats, a place map for a given environment can remain stable for months. Therefore, when a rat is returned to the same environment, the same place map is retrieved. A similar stability of CA1 place maps in aged rats is observed within and between episodes of behaviour in the same environment.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  <a:latin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  <a:latin typeface="Arial" pitchFamily="34" charset="0"/>
              </a:rPr>
              <a:t>Occasionally, however, if the old rat is removed from the environment and returned later, the original place map is not retrieved and an independent population of place cells may be activated even in a familiar room.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07950" y="0"/>
            <a:ext cx="8869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99"/>
                </a:solidFill>
                <a:latin typeface="Arial" pitchFamily="34" charset="0"/>
              </a:rPr>
              <a:t>Spatial maps of an environment DO NOT remain locked to context in old rats 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5797550"/>
            <a:ext cx="6804025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923" tIns="72462" rIns="144923" bIns="72462">
            <a:spAutoFit/>
          </a:bodyPr>
          <a:lstStyle>
            <a:lvl1pPr defTabSz="1449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44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4493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44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4493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66"/>
                </a:solidFill>
                <a:latin typeface="Arial" pitchFamily="34" charset="0"/>
              </a:rPr>
              <a:t>In the second case, the old animal DOES NOT remember having been in this place, DOES NOT possess a spatial map of it and may think to be in another place.</a:t>
            </a:r>
          </a:p>
        </p:txBody>
      </p:sp>
      <p:sp>
        <p:nvSpPr>
          <p:cNvPr id="57348" name="Text Box 8"/>
          <p:cNvSpPr txBox="1">
            <a:spLocks noChangeArrowheads="1"/>
          </p:cNvSpPr>
          <p:nvPr/>
        </p:nvSpPr>
        <p:spPr bwMode="auto">
          <a:xfrm>
            <a:off x="395288" y="549275"/>
            <a:ext cx="1406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44923" tIns="72462" rIns="144923" bIns="72462">
            <a:spAutoFit/>
          </a:bodyPr>
          <a:lstStyle>
            <a:lvl1pPr defTabSz="1449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44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4493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44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4493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FFFF66"/>
                </a:solidFill>
                <a:latin typeface="Arial" pitchFamily="34" charset="0"/>
              </a:rPr>
              <a:t>Exploration</a:t>
            </a:r>
          </a:p>
        </p:txBody>
      </p:sp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6513513" y="549275"/>
            <a:ext cx="259556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44923" tIns="72462" rIns="144923" bIns="72462">
            <a:spAutoFit/>
          </a:bodyPr>
          <a:lstStyle>
            <a:lvl1pPr defTabSz="14493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4493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4493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44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4493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4493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FFFF66"/>
                </a:solidFill>
                <a:latin typeface="Arial" pitchFamily="34" charset="0"/>
              </a:rPr>
              <a:t>24h later, re-exploration</a:t>
            </a:r>
          </a:p>
        </p:txBody>
      </p:sp>
      <p:grpSp>
        <p:nvGrpSpPr>
          <p:cNvPr id="57350" name="Group 18"/>
          <p:cNvGrpSpPr>
            <a:grpSpLocks noChangeAspect="1"/>
          </p:cNvGrpSpPr>
          <p:nvPr/>
        </p:nvGrpSpPr>
        <p:grpSpPr bwMode="auto">
          <a:xfrm>
            <a:off x="1042988" y="908050"/>
            <a:ext cx="1951037" cy="1944688"/>
            <a:chOff x="329" y="1021"/>
            <a:chExt cx="1756" cy="1750"/>
          </a:xfrm>
        </p:grpSpPr>
        <p:sp>
          <p:nvSpPr>
            <p:cNvPr id="57376" name="Oval 4"/>
            <p:cNvSpPr>
              <a:spLocks noChangeAspect="1" noChangeArrowheads="1"/>
            </p:cNvSpPr>
            <p:nvPr/>
          </p:nvSpPr>
          <p:spPr bwMode="auto">
            <a:xfrm>
              <a:off x="329" y="1021"/>
              <a:ext cx="1756" cy="17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7" name="Oval 5"/>
            <p:cNvSpPr>
              <a:spLocks noChangeAspect="1" noChangeArrowheads="1"/>
            </p:cNvSpPr>
            <p:nvPr/>
          </p:nvSpPr>
          <p:spPr bwMode="auto">
            <a:xfrm>
              <a:off x="549" y="1282"/>
              <a:ext cx="438" cy="47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8" name="Oval 6" descr="Diagonali larghe verso l'alto"/>
            <p:cNvSpPr>
              <a:spLocks noChangeAspect="1" noChangeArrowheads="1"/>
            </p:cNvSpPr>
            <p:nvPr/>
          </p:nvSpPr>
          <p:spPr bwMode="auto">
            <a:xfrm>
              <a:off x="768" y="1746"/>
              <a:ext cx="303" cy="323"/>
            </a:xfrm>
            <a:prstGeom prst="ellipse">
              <a:avLst/>
            </a:prstGeom>
            <a:pattFill prst="wdUpDiag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9" name="Oval 7"/>
            <p:cNvSpPr>
              <a:spLocks noChangeAspect="1" noChangeArrowheads="1"/>
            </p:cNvSpPr>
            <p:nvPr/>
          </p:nvSpPr>
          <p:spPr bwMode="auto">
            <a:xfrm>
              <a:off x="1865" y="1744"/>
              <a:ext cx="194" cy="2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80" name="Oval 14" descr="Linee verticali scure"/>
            <p:cNvSpPr>
              <a:spLocks noChangeAspect="1" noChangeArrowheads="1"/>
            </p:cNvSpPr>
            <p:nvPr/>
          </p:nvSpPr>
          <p:spPr bwMode="auto">
            <a:xfrm>
              <a:off x="1670" y="1790"/>
              <a:ext cx="305" cy="325"/>
            </a:xfrm>
            <a:prstGeom prst="ellipse">
              <a:avLst/>
            </a:prstGeom>
            <a:pattFill prst="dkVert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7351" name="Oval 10"/>
          <p:cNvSpPr>
            <a:spLocks noChangeAspect="1" noChangeArrowheads="1"/>
          </p:cNvSpPr>
          <p:nvPr/>
        </p:nvSpPr>
        <p:spPr bwMode="auto">
          <a:xfrm>
            <a:off x="7158038" y="4913313"/>
            <a:ext cx="1951037" cy="19446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352" name="Oval 11"/>
          <p:cNvSpPr>
            <a:spLocks noChangeAspect="1" noChangeArrowheads="1"/>
          </p:cNvSpPr>
          <p:nvPr/>
        </p:nvSpPr>
        <p:spPr bwMode="auto">
          <a:xfrm>
            <a:off x="7940675" y="5092700"/>
            <a:ext cx="419100" cy="4429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353" name="Oval 12" descr="Griglia larga"/>
          <p:cNvSpPr>
            <a:spLocks noChangeAspect="1" noChangeArrowheads="1"/>
          </p:cNvSpPr>
          <p:nvPr/>
        </p:nvSpPr>
        <p:spPr bwMode="auto">
          <a:xfrm>
            <a:off x="8293100" y="6102350"/>
            <a:ext cx="547688" cy="584200"/>
          </a:xfrm>
          <a:prstGeom prst="ellipse">
            <a:avLst/>
          </a:prstGeom>
          <a:pattFill prst="lgGrid">
            <a:fgClr>
              <a:srgbClr val="FF3300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354" name="Oval 13"/>
          <p:cNvSpPr>
            <a:spLocks noChangeAspect="1" noChangeArrowheads="1"/>
          </p:cNvSpPr>
          <p:nvPr/>
        </p:nvSpPr>
        <p:spPr bwMode="auto">
          <a:xfrm>
            <a:off x="8040688" y="5748338"/>
            <a:ext cx="214312" cy="230187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7355" name="Oval 15" descr="Linee verticali scure"/>
          <p:cNvSpPr>
            <a:spLocks noChangeAspect="1" noChangeArrowheads="1"/>
          </p:cNvSpPr>
          <p:nvPr/>
        </p:nvSpPr>
        <p:spPr bwMode="auto">
          <a:xfrm>
            <a:off x="7334250" y="5799138"/>
            <a:ext cx="357188" cy="382587"/>
          </a:xfrm>
          <a:prstGeom prst="ellipse">
            <a:avLst/>
          </a:prstGeom>
          <a:pattFill prst="dkVert">
            <a:fgClr>
              <a:schemeClr val="accent1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7356" name="Group 21"/>
          <p:cNvGrpSpPr>
            <a:grpSpLocks noChangeAspect="1"/>
          </p:cNvGrpSpPr>
          <p:nvPr/>
        </p:nvGrpSpPr>
        <p:grpSpPr bwMode="auto">
          <a:xfrm>
            <a:off x="6437313" y="908050"/>
            <a:ext cx="1951037" cy="1944688"/>
            <a:chOff x="329" y="1021"/>
            <a:chExt cx="1756" cy="1750"/>
          </a:xfrm>
        </p:grpSpPr>
        <p:sp>
          <p:nvSpPr>
            <p:cNvPr id="57371" name="Oval 22"/>
            <p:cNvSpPr>
              <a:spLocks noChangeAspect="1" noChangeArrowheads="1"/>
            </p:cNvSpPr>
            <p:nvPr/>
          </p:nvSpPr>
          <p:spPr bwMode="auto">
            <a:xfrm>
              <a:off x="329" y="1021"/>
              <a:ext cx="1756" cy="17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2" name="Oval 23"/>
            <p:cNvSpPr>
              <a:spLocks noChangeAspect="1" noChangeArrowheads="1"/>
            </p:cNvSpPr>
            <p:nvPr/>
          </p:nvSpPr>
          <p:spPr bwMode="auto">
            <a:xfrm>
              <a:off x="549" y="1282"/>
              <a:ext cx="438" cy="47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3" name="Oval 24" descr="Diagonali larghe verso l'alto"/>
            <p:cNvSpPr>
              <a:spLocks noChangeAspect="1" noChangeArrowheads="1"/>
            </p:cNvSpPr>
            <p:nvPr/>
          </p:nvSpPr>
          <p:spPr bwMode="auto">
            <a:xfrm>
              <a:off x="768" y="1746"/>
              <a:ext cx="303" cy="323"/>
            </a:xfrm>
            <a:prstGeom prst="ellipse">
              <a:avLst/>
            </a:prstGeom>
            <a:pattFill prst="wdUpDiag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4" name="Oval 25"/>
            <p:cNvSpPr>
              <a:spLocks noChangeAspect="1" noChangeArrowheads="1"/>
            </p:cNvSpPr>
            <p:nvPr/>
          </p:nvSpPr>
          <p:spPr bwMode="auto">
            <a:xfrm>
              <a:off x="1865" y="1744"/>
              <a:ext cx="194" cy="2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5" name="Oval 26" descr="Linee verticali scure"/>
            <p:cNvSpPr>
              <a:spLocks noChangeAspect="1" noChangeArrowheads="1"/>
            </p:cNvSpPr>
            <p:nvPr/>
          </p:nvSpPr>
          <p:spPr bwMode="auto">
            <a:xfrm>
              <a:off x="1670" y="1790"/>
              <a:ext cx="305" cy="325"/>
            </a:xfrm>
            <a:prstGeom prst="ellipse">
              <a:avLst/>
            </a:prstGeom>
            <a:pattFill prst="dkVert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7357" name="Text Box 27"/>
          <p:cNvSpPr txBox="1">
            <a:spLocks noChangeArrowheads="1"/>
          </p:cNvSpPr>
          <p:nvPr/>
        </p:nvSpPr>
        <p:spPr bwMode="auto">
          <a:xfrm>
            <a:off x="4157663" y="1808163"/>
            <a:ext cx="919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66"/>
                </a:solidFill>
                <a:latin typeface="Arial" pitchFamily="34" charset="0"/>
              </a:rPr>
              <a:t>Young</a:t>
            </a:r>
          </a:p>
        </p:txBody>
      </p:sp>
      <p:grpSp>
        <p:nvGrpSpPr>
          <p:cNvPr id="57358" name="Group 28"/>
          <p:cNvGrpSpPr>
            <a:grpSpLocks noChangeAspect="1"/>
          </p:cNvGrpSpPr>
          <p:nvPr/>
        </p:nvGrpSpPr>
        <p:grpSpPr bwMode="auto">
          <a:xfrm>
            <a:off x="1042988" y="3789363"/>
            <a:ext cx="1951037" cy="1944687"/>
            <a:chOff x="329" y="1021"/>
            <a:chExt cx="1756" cy="1750"/>
          </a:xfrm>
        </p:grpSpPr>
        <p:sp>
          <p:nvSpPr>
            <p:cNvPr id="57366" name="Oval 29"/>
            <p:cNvSpPr>
              <a:spLocks noChangeAspect="1" noChangeArrowheads="1"/>
            </p:cNvSpPr>
            <p:nvPr/>
          </p:nvSpPr>
          <p:spPr bwMode="auto">
            <a:xfrm>
              <a:off x="329" y="1021"/>
              <a:ext cx="1756" cy="17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7" name="Oval 30"/>
            <p:cNvSpPr>
              <a:spLocks noChangeAspect="1" noChangeArrowheads="1"/>
            </p:cNvSpPr>
            <p:nvPr/>
          </p:nvSpPr>
          <p:spPr bwMode="auto">
            <a:xfrm>
              <a:off x="549" y="1282"/>
              <a:ext cx="438" cy="47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8" name="Oval 31" descr="Diagonali larghe verso l'alto"/>
            <p:cNvSpPr>
              <a:spLocks noChangeAspect="1" noChangeArrowheads="1"/>
            </p:cNvSpPr>
            <p:nvPr/>
          </p:nvSpPr>
          <p:spPr bwMode="auto">
            <a:xfrm>
              <a:off x="768" y="1746"/>
              <a:ext cx="303" cy="323"/>
            </a:xfrm>
            <a:prstGeom prst="ellipse">
              <a:avLst/>
            </a:prstGeom>
            <a:pattFill prst="wdUpDiag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9" name="Oval 32"/>
            <p:cNvSpPr>
              <a:spLocks noChangeAspect="1" noChangeArrowheads="1"/>
            </p:cNvSpPr>
            <p:nvPr/>
          </p:nvSpPr>
          <p:spPr bwMode="auto">
            <a:xfrm>
              <a:off x="1865" y="1744"/>
              <a:ext cx="194" cy="2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70" name="Oval 33" descr="Linee verticali scure"/>
            <p:cNvSpPr>
              <a:spLocks noChangeAspect="1" noChangeArrowheads="1"/>
            </p:cNvSpPr>
            <p:nvPr/>
          </p:nvSpPr>
          <p:spPr bwMode="auto">
            <a:xfrm>
              <a:off x="1670" y="1790"/>
              <a:ext cx="305" cy="325"/>
            </a:xfrm>
            <a:prstGeom prst="ellipse">
              <a:avLst/>
            </a:prstGeom>
            <a:pattFill prst="dkVert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7359" name="Group 34"/>
          <p:cNvGrpSpPr>
            <a:grpSpLocks noChangeAspect="1"/>
          </p:cNvGrpSpPr>
          <p:nvPr/>
        </p:nvGrpSpPr>
        <p:grpSpPr bwMode="auto">
          <a:xfrm>
            <a:off x="7085013" y="2924175"/>
            <a:ext cx="1951037" cy="1944688"/>
            <a:chOff x="329" y="1021"/>
            <a:chExt cx="1756" cy="1750"/>
          </a:xfrm>
        </p:grpSpPr>
        <p:sp>
          <p:nvSpPr>
            <p:cNvPr id="57361" name="Oval 35"/>
            <p:cNvSpPr>
              <a:spLocks noChangeAspect="1" noChangeArrowheads="1"/>
            </p:cNvSpPr>
            <p:nvPr/>
          </p:nvSpPr>
          <p:spPr bwMode="auto">
            <a:xfrm>
              <a:off x="329" y="1021"/>
              <a:ext cx="1756" cy="17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2" name="Oval 36"/>
            <p:cNvSpPr>
              <a:spLocks noChangeAspect="1" noChangeArrowheads="1"/>
            </p:cNvSpPr>
            <p:nvPr/>
          </p:nvSpPr>
          <p:spPr bwMode="auto">
            <a:xfrm>
              <a:off x="549" y="1282"/>
              <a:ext cx="438" cy="47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3" name="Oval 37" descr="Diagonali larghe verso l'alto"/>
            <p:cNvSpPr>
              <a:spLocks noChangeAspect="1" noChangeArrowheads="1"/>
            </p:cNvSpPr>
            <p:nvPr/>
          </p:nvSpPr>
          <p:spPr bwMode="auto">
            <a:xfrm>
              <a:off x="768" y="1746"/>
              <a:ext cx="303" cy="323"/>
            </a:xfrm>
            <a:prstGeom prst="ellipse">
              <a:avLst/>
            </a:prstGeom>
            <a:pattFill prst="wdUpDiag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4" name="Oval 38"/>
            <p:cNvSpPr>
              <a:spLocks noChangeAspect="1" noChangeArrowheads="1"/>
            </p:cNvSpPr>
            <p:nvPr/>
          </p:nvSpPr>
          <p:spPr bwMode="auto">
            <a:xfrm>
              <a:off x="1865" y="1744"/>
              <a:ext cx="194" cy="20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365" name="Oval 39" descr="Linee verticali scure"/>
            <p:cNvSpPr>
              <a:spLocks noChangeAspect="1" noChangeArrowheads="1"/>
            </p:cNvSpPr>
            <p:nvPr/>
          </p:nvSpPr>
          <p:spPr bwMode="auto">
            <a:xfrm>
              <a:off x="1670" y="1790"/>
              <a:ext cx="305" cy="325"/>
            </a:xfrm>
            <a:prstGeom prst="ellipse">
              <a:avLst/>
            </a:prstGeom>
            <a:pattFill prst="dkVert">
              <a:fgClr>
                <a:srgbClr val="FF33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7360" name="Text Box 40"/>
          <p:cNvSpPr txBox="1">
            <a:spLocks noChangeArrowheads="1"/>
          </p:cNvSpPr>
          <p:nvPr/>
        </p:nvSpPr>
        <p:spPr bwMode="auto">
          <a:xfrm>
            <a:off x="4497388" y="4616450"/>
            <a:ext cx="57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66"/>
                </a:solidFill>
                <a:latin typeface="Arial" pitchFamily="34" charset="0"/>
              </a:rPr>
              <a:t>Old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00013"/>
            <a:ext cx="3617913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7424738" y="6381750"/>
            <a:ext cx="1719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Arial" pitchFamily="34" charset="0"/>
              </a:rPr>
              <a:t>Gerrard et al., 2008</a:t>
            </a:r>
          </a:p>
        </p:txBody>
      </p:sp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203700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3635375" y="134938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pitchFamily="34" charset="0"/>
              </a:rPr>
              <a:t>Reactivation of hippocampal neurons during sleep is impaired in aged rats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Struttura predefinita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Presentazione su schermo (4:3)</PresentationFormat>
  <Paragraphs>32</Paragraphs>
  <Slides>6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2020-05-08T18:00:11Z</dcterms:created>
  <dcterms:modified xsi:type="dcterms:W3CDTF">2020-05-08T18:00:50Z</dcterms:modified>
</cp:coreProperties>
</file>