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98" r:id="rId2"/>
    <p:sldId id="530" r:id="rId3"/>
    <p:sldId id="531" r:id="rId4"/>
    <p:sldId id="532" r:id="rId5"/>
    <p:sldId id="533" r:id="rId6"/>
    <p:sldId id="552" r:id="rId7"/>
    <p:sldId id="534" r:id="rId8"/>
    <p:sldId id="535" r:id="rId9"/>
    <p:sldId id="570" r:id="rId10"/>
    <p:sldId id="564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83" r:id="rId20"/>
    <p:sldId id="584" r:id="rId21"/>
    <p:sldId id="585" r:id="rId22"/>
    <p:sldId id="545" r:id="rId23"/>
    <p:sldId id="546" r:id="rId24"/>
    <p:sldId id="547" r:id="rId25"/>
    <p:sldId id="550" r:id="rId26"/>
    <p:sldId id="551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79" r:id="rId36"/>
    <p:sldId id="580" r:id="rId37"/>
    <p:sldId id="581" r:id="rId38"/>
    <p:sldId id="582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4BE61E2-A66F-5B44-9822-3AD31F377CF5}">
          <p14:sldIdLst>
            <p14:sldId id="398"/>
            <p14:sldId id="530"/>
            <p14:sldId id="531"/>
            <p14:sldId id="532"/>
            <p14:sldId id="533"/>
            <p14:sldId id="552"/>
            <p14:sldId id="534"/>
            <p14:sldId id="535"/>
            <p14:sldId id="570"/>
            <p14:sldId id="564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83"/>
            <p14:sldId id="584"/>
            <p14:sldId id="585"/>
            <p14:sldId id="545"/>
            <p14:sldId id="546"/>
            <p14:sldId id="547"/>
            <p14:sldId id="550"/>
            <p14:sldId id="551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</p14:sldIdLst>
        </p14:section>
        <p14:section name="Sezione senza titolo" id="{8E343645-4A92-924A-B37D-19AE85F63E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59630" autoAdjust="0"/>
  </p:normalViewPr>
  <p:slideViewPr>
    <p:cSldViewPr snapToGrid="0" snapToObjects="1">
      <p:cViewPr varScale="1">
        <p:scale>
          <a:sx n="52" d="100"/>
          <a:sy n="52" d="100"/>
        </p:scale>
        <p:origin x="19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29E9-7B65-B84B-BDAB-1017F7136E96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CC40C-7A67-754A-9ACF-12795F3AC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2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1108-0964-F049-9CEB-F681F4C323A8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F8C6D-F7D9-8747-B593-00CE082FD5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244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F8C6D-F7D9-8747-B593-00CE082FD54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76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F7BF03C-CEFF-3345-AEE0-375FEBCFBCFF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58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8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272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it-IT" sz="2000" dirty="0">
              <a:latin typeface="Arial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defRPr/>
            </a:pPr>
            <a:fld id="{3298E7E7-4F59-FB4C-931D-433BF07C0432}" type="slidenum">
              <a:rPr lang="it-IT" smtClean="0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defRPr/>
              </a:pPr>
              <a:t>10</a:t>
            </a:fld>
            <a:endParaRPr lang="it-IT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9586EC-8EB0-1F4D-ACCF-F106E0ECC894}" type="slidenum">
              <a:rPr lang="it-IT" sz="1200">
                <a:latin typeface="Calibri" charset="0"/>
              </a:rPr>
              <a:pPr eaLnBrk="1" hangingPunct="1"/>
              <a:t>11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F5F20-4E66-B14A-98B3-A26F551BD9B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50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A0B5CF-AF78-5344-97CE-5BB1F99B39A9}" type="slidenum">
              <a:rPr lang="it-IT" sz="1200">
                <a:latin typeface="Calibri" charset="0"/>
              </a:rPr>
              <a:pPr eaLnBrk="1" hangingPunct="1"/>
              <a:t>22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726C1D-CD1A-584C-A69B-8C1EF453BEEB}" type="slidenum">
              <a:rPr lang="it-IT" sz="1200">
                <a:latin typeface="Calibri" charset="0"/>
              </a:rPr>
              <a:pPr eaLnBrk="1" hangingPunct="1"/>
              <a:t>24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AD7ABA-222B-8D4F-8314-352F92B9D085}" type="slidenum">
              <a:rPr lang="it-IT" sz="1200">
                <a:latin typeface="Calibri" charset="0"/>
              </a:rPr>
              <a:pPr eaLnBrk="1" hangingPunct="1"/>
              <a:t>2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EB17D8-7C3F-3047-8DF2-87958FCA2B47}" type="slidenum">
              <a:rPr lang="it-IT" sz="1200">
                <a:latin typeface="Calibri" charset="0"/>
              </a:rPr>
              <a:pPr eaLnBrk="1" hangingPunct="1"/>
              <a:t>3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3567B3-FE2D-C244-9307-050424B004E2}" type="slidenum">
              <a:rPr lang="it-IT" sz="1200">
                <a:latin typeface="Calibri" charset="0"/>
              </a:rPr>
              <a:pPr eaLnBrk="1" hangingPunct="1"/>
              <a:t>4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4A203D-5ECC-F24A-9391-D9A7E892F735}" type="slidenum">
              <a:rPr lang="it-IT" sz="1200">
                <a:latin typeface="Calibri" charset="0"/>
              </a:rPr>
              <a:pPr eaLnBrk="1" hangingPunct="1"/>
              <a:t>5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FED89C0-6752-2348-ADB4-85D423C6FC38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140289" name="Text Box 1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CE6894-8071-5547-B3F6-411DCCF23C89}" type="slidenum">
              <a:rPr lang="it-IT" sz="1200">
                <a:latin typeface="Calibri" charset="0"/>
              </a:rPr>
              <a:pPr eaLnBrk="1" hangingPunct="1"/>
              <a:t>7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583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00218A-1F61-9C4C-A98F-18E3C94C25F6}" type="slidenum">
              <a:rPr lang="it-IT" sz="1200">
                <a:latin typeface="Calibri" charset="0"/>
              </a:rPr>
              <a:pPr eaLnBrk="1" hangingPunct="1"/>
              <a:t>8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z="1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1CDDAF-E3AD-F34F-9BDD-CBD5D8B80A94}" type="slidenum">
              <a:rPr lang="it-IT" sz="1200">
                <a:latin typeface="Calibri" charset="0"/>
              </a:rPr>
              <a:pPr eaLnBrk="1" hangingPunct="1"/>
              <a:t>9</a:t>
            </a:fld>
            <a:endParaRPr lang="it-IT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7999"/>
            <a:ext cx="7543800" cy="1450976"/>
          </a:xfrm>
        </p:spPr>
        <p:txBody>
          <a:bodyPr anchor="b"/>
          <a:lstStyle>
            <a:lvl1pPr algn="ctr">
              <a:defRPr sz="3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inserire il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131" y="4572000"/>
            <a:ext cx="3016132" cy="637338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E1D8-3F2C-A24E-8584-8D1FA4999DF8}" type="datetime1">
              <a:rPr lang="it-IT" smtClean="0"/>
              <a:t>24/04/18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85800" y="33618"/>
            <a:ext cx="7543799" cy="2000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Corso di Public Management and Accounting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1" u="none" strike="noStrike" kern="1200" cap="none" spc="0" normalizeH="0" baseline="0" noProof="0" dirty="0">
                <a:ln>
                  <a:noFill/>
                </a:ln>
                <a:solidFill>
                  <a:srgbClr val="073779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Laurea magistrale in Accounting e Libera Professione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7377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4A23-B86E-8041-82AA-D2740CD194A9}" type="datetime1">
              <a:rPr lang="it-IT" smtClean="0"/>
              <a:t>24/04/18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58A0-2027-8F4E-9036-7D59431BD8E0}" type="datetime1">
              <a:rPr lang="it-IT" smtClean="0"/>
              <a:t>24/04/18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FC9A-4510-034E-B1F1-7BC07D6D3C8A}" type="datetime1">
              <a:rPr lang="it-IT" smtClean="0"/>
              <a:t>24/04/18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D92B-FA96-3C42-A4A3-CF72B2C8721E}" type="datetime1">
              <a:rPr lang="it-IT" smtClean="0"/>
              <a:t>24/04/18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9E18-4923-804C-B2AC-AF5B2D7E76AD}" type="datetime1">
              <a:rPr lang="it-IT" smtClean="0"/>
              <a:t>24/04/18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833A-D9F7-9C4D-B6BE-014FE8DBA999}" type="datetime1">
              <a:rPr lang="it-IT" smtClean="0"/>
              <a:t>24/04/18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097F-BE8C-A143-ABFC-2EEFAB9B5B50}" type="datetime1">
              <a:rPr lang="it-IT" smtClean="0"/>
              <a:t>24/04/18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5118-3490-7948-80F2-2BD7AA8044ED}" type="datetime1">
              <a:rPr lang="it-IT" smtClean="0"/>
              <a:t>24/04/18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4508-DF36-3A4A-AAD4-193B2565F07B}" type="datetime1">
              <a:rPr lang="it-IT" smtClean="0"/>
              <a:t>24/04/18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E126-ED24-B64F-BCB8-2691D972875D}" type="datetime1">
              <a:rPr lang="it-IT" smtClean="0"/>
              <a:t>24/04/18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672804"/>
            <a:ext cx="685800" cy="61851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7AA945-76CB-D84C-9264-6FE1FA9D39B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Elena </a:t>
            </a:r>
            <a:r>
              <a:rPr lang="it-IT" dirty="0" err="1"/>
              <a:t>Gori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2E567E-0362-5A41-9A9F-677C0972367B}" type="datetime1">
              <a:rPr lang="it-IT" smtClean="0"/>
              <a:t>24/04/18</a:t>
            </a:fld>
            <a:endParaRPr lang="it-IT" dirty="0"/>
          </a:p>
        </p:txBody>
      </p:sp>
      <p:pic>
        <p:nvPicPr>
          <p:cNvPr id="10" name="Immagine 9" descr="DISEI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63" y="9467"/>
            <a:ext cx="1356537" cy="6633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rilevazioni contabili nelle aziende pubbliche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A.A.  2017/2018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71435"/>
              </p:ext>
            </p:extLst>
          </p:nvPr>
        </p:nvGraphicFramePr>
        <p:xfrm>
          <a:off x="5974543" y="5449343"/>
          <a:ext cx="21336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lipArt" r:id="rId4" imgW="1035720" imgH="504720" progId="MS_ClipArt_Gallery.2">
                  <p:embed/>
                </p:oleObj>
              </mc:Choice>
              <mc:Fallback>
                <p:oleObj name="ClipArt" r:id="rId4" imgW="1035720" imgH="504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4543" y="5449343"/>
                        <a:ext cx="21336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974543" y="4701870"/>
            <a:ext cx="189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Muussari</a:t>
            </a:r>
            <a:r>
              <a:rPr lang="it-IT" dirty="0"/>
              <a:t> Cap. 6</a:t>
            </a:r>
          </a:p>
        </p:txBody>
      </p:sp>
    </p:spTree>
    <p:extLst>
      <p:ext uri="{BB962C8B-B14F-4D97-AF65-F5344CB8AC3E}">
        <p14:creationId xmlns:p14="http://schemas.microsoft.com/office/powerpoint/2010/main" val="77981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dirty="0">
                <a:solidFill>
                  <a:srgbClr val="1782BF"/>
                </a:solidFill>
                <a:latin typeface="Cambria" charset="0"/>
              </a:rPr>
              <a:t>L’impegno di spesa…e il principio della competenza finanziaria rafforzata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60363" y="2184400"/>
            <a:ext cx="7620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1313" indent="-22701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73779"/>
              </a:buClr>
              <a:buSzPct val="45000"/>
              <a:buFont typeface="Arial" charset="0"/>
              <a:buChar char="•"/>
              <a:defRPr/>
            </a:pPr>
            <a:r>
              <a:rPr lang="it-IT" sz="2400" dirty="0">
                <a:latin typeface="Calibri" charset="0"/>
              </a:rPr>
              <a:t>La scadenza dell’obbligazione è l’elemento necessario per imputare gli effetti di spesa a ciascun esercizio finanziario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73779"/>
              </a:buClr>
              <a:buSzPct val="45000"/>
              <a:buFont typeface="Arial" charset="0"/>
              <a:buChar char="•"/>
              <a:defRPr/>
            </a:pPr>
            <a:r>
              <a:rPr lang="it-IT" sz="2400" dirty="0">
                <a:latin typeface="Calibri" charset="0"/>
              </a:rPr>
              <a:t>Non possono essere riferite ad un determinato esercizio finanziario le spese per le quali non sia venuta a scadere, nello stesso esercizio finanziario, la relativa obbligazione giuridica</a:t>
            </a: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412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Residui passivi</a:t>
            </a:r>
          </a:p>
        </p:txBody>
      </p:sp>
      <p:sp>
        <p:nvSpPr>
          <p:cNvPr id="56322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Uscite impegnate ma non pagate al termine dell’anno finanziario </a:t>
            </a:r>
            <a:r>
              <a:rPr lang="it-IT" dirty="0">
                <a:sym typeface="Wingdings" charset="0"/>
              </a:rPr>
              <a:t> debiti che l’APT ha verso soggetti esterni</a:t>
            </a:r>
          </a:p>
          <a:p>
            <a:pPr lvl="1"/>
            <a:r>
              <a:rPr lang="it-IT" dirty="0">
                <a:sym typeface="Wingdings" charset="0"/>
              </a:rPr>
              <a:t>Residui passivi di stanziamento, giustificati da uno stanziamento in bilancio e non da un atto di impegno</a:t>
            </a:r>
          </a:p>
          <a:p>
            <a:r>
              <a:rPr lang="it-IT" dirty="0">
                <a:sym typeface="Wingdings" charset="0"/>
              </a:rPr>
              <a:t>Prima della loro iscrizione nel conto del bilancio occorre verificare se sia opportuno il loro mantenimento (</a:t>
            </a:r>
            <a:r>
              <a:rPr lang="it-IT" b="1" dirty="0" err="1">
                <a:sym typeface="Wingdings" charset="0"/>
              </a:rPr>
              <a:t>riaccertamento</a:t>
            </a:r>
            <a:r>
              <a:rPr lang="it-IT" b="1" dirty="0">
                <a:sym typeface="Wingdings" charset="0"/>
              </a:rPr>
              <a:t> dei residui passivi</a:t>
            </a:r>
            <a:r>
              <a:rPr lang="it-IT" dirty="0">
                <a:sym typeface="Wingdings" charset="0"/>
              </a:rPr>
              <a:t>)</a:t>
            </a:r>
          </a:p>
          <a:p>
            <a:pPr lvl="1"/>
            <a:r>
              <a:rPr lang="it-IT" dirty="0">
                <a:sym typeface="Wingdings" charset="0"/>
              </a:rPr>
              <a:t>Minori residui passivi </a:t>
            </a:r>
          </a:p>
          <a:p>
            <a:pPr lvl="1"/>
            <a:r>
              <a:rPr lang="it-IT" dirty="0">
                <a:sym typeface="Wingdings" charset="0"/>
              </a:rPr>
              <a:t>Maggiori residui passivi </a:t>
            </a:r>
            <a:r>
              <a:rPr lang="it-IT" b="1" dirty="0">
                <a:sym typeface="Wingdings" charset="0"/>
              </a:rPr>
              <a:t>non</a:t>
            </a:r>
            <a:r>
              <a:rPr lang="it-IT" dirty="0">
                <a:sym typeface="Wingdings" charset="0"/>
              </a:rPr>
              <a:t> sono possibili perché la spesa ha un limite quantitativo invalicabile nell’impegno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73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rilevazione consuntiva dei residui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Dalla gestione di competenza	</a:t>
            </a:r>
          </a:p>
          <a:p>
            <a:pPr lvl="1"/>
            <a:r>
              <a:rPr lang="it-IT" dirty="0"/>
              <a:t>Residui attivi in c/competenza: entrate accertate e non riscosse</a:t>
            </a:r>
          </a:p>
          <a:p>
            <a:pPr lvl="1"/>
            <a:r>
              <a:rPr lang="it-IT" dirty="0"/>
              <a:t>Residui passivi in c/competenza: spese impegnate e non pagate</a:t>
            </a:r>
          </a:p>
          <a:p>
            <a:r>
              <a:rPr lang="it-IT" dirty="0"/>
              <a:t>Dalla gestione dei residui</a:t>
            </a:r>
          </a:p>
          <a:p>
            <a:pPr lvl="1"/>
            <a:r>
              <a:rPr lang="it-IT" dirty="0"/>
              <a:t>Residui attivi c/residui: residui attivi iniziali (ovvero quelli provenienti dagli esercizi precedenti) non cancellati e non riscossi</a:t>
            </a:r>
          </a:p>
          <a:p>
            <a:pPr lvl="1"/>
            <a:r>
              <a:rPr lang="it-IT" dirty="0"/>
              <a:t>Residui passivi c/residui: residui passivi iniziali (ovvero quelli provenienti dagli esercizi precedenti) non cancellati e non pagati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Economie e diseconomie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955800"/>
            <a:ext cx="8140700" cy="3962400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verifica obbligatoria degli equilibri di bilancio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Almeno una volta all’anno e comunque entro il 31/7, il Consiglio deve:</a:t>
            </a:r>
          </a:p>
          <a:p>
            <a:pPr lvl="1"/>
            <a:r>
              <a:rPr lang="it-IT" dirty="0"/>
              <a:t>Effettuare una ricognizione sullo stato di attuazione dei programmi e dare atto del permanere degli equilibri generali di bilancio</a:t>
            </a:r>
          </a:p>
          <a:p>
            <a:pPr lvl="1"/>
            <a:r>
              <a:rPr lang="it-IT" dirty="0"/>
              <a:t>Se si rileva la presenza di:</a:t>
            </a:r>
          </a:p>
          <a:p>
            <a:pPr lvl="2"/>
            <a:r>
              <a:rPr lang="it-IT" dirty="0"/>
              <a:t>Disavanzo di amministrazione</a:t>
            </a:r>
          </a:p>
          <a:p>
            <a:pPr lvl="2"/>
            <a:r>
              <a:rPr lang="it-IT" dirty="0"/>
              <a:t>Debiti fuori bilancio</a:t>
            </a:r>
          </a:p>
          <a:p>
            <a:pPr lvl="2"/>
            <a:r>
              <a:rPr lang="it-IT" dirty="0"/>
              <a:t>Disavanzo in corso di formazione</a:t>
            </a:r>
          </a:p>
          <a:p>
            <a:pPr marL="685800" lvl="2" indent="0">
              <a:buNone/>
            </a:pPr>
            <a:r>
              <a:rPr lang="it-IT" dirty="0"/>
              <a:t>Occorre adottare i provvedimenti necessari per il ripiano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1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L’assestamento di bilancio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Verifica complessiva degli stanziamenti da effettuarsi entro il 30/11 ed eventuale modifica degli stessi</a:t>
            </a:r>
          </a:p>
          <a:p>
            <a:r>
              <a:rPr lang="it-IT" dirty="0"/>
              <a:t>Il bilancio di previsione annuale modificato dall’assestamento prende il nome di bilancio assestato</a:t>
            </a:r>
          </a:p>
          <a:p>
            <a:r>
              <a:rPr lang="it-IT" dirty="0"/>
              <a:t>Dopo questa data non è più possibile fare variazioni di bilancio, con esclusione dell’utilizzo del fondo di riserva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35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contenut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eaLnBrk="1" hangingPunct="1"/>
            <a:r>
              <a:rPr lang="it-IT" dirty="0"/>
              <a:t>rispondono alla necessità di adeguare il Bilancio di previsione annuale (per far fronte a nuove o mutate esigenze)</a:t>
            </a:r>
          </a:p>
          <a:p>
            <a:pPr eaLnBrk="1" hangingPunct="1"/>
            <a:r>
              <a:rPr lang="it-IT" dirty="0"/>
              <a:t>possono comportare anche variazioni al Bilancio di previsione pluriennale</a:t>
            </a:r>
          </a:p>
          <a:p>
            <a:pPr eaLnBrk="1" hangingPunct="1"/>
            <a:r>
              <a:rPr lang="it-IT" dirty="0"/>
              <a:t>vengono, di norma, deliberate dall’</a:t>
            </a:r>
            <a:r>
              <a:rPr lang="it-IT" altLang="ja-JP" dirty="0"/>
              <a:t>organo volitivo su proposta dell’organo di governo</a:t>
            </a:r>
          </a:p>
          <a:p>
            <a:pPr eaLnBrk="1" hangingPunct="1"/>
            <a:r>
              <a:rPr lang="it-IT" dirty="0"/>
              <a:t>si realizzano tramite tre forme principali. Negli enti locali:</a:t>
            </a:r>
          </a:p>
          <a:p>
            <a:pPr lvl="1" eaLnBrk="1" hangingPunct="1"/>
            <a:r>
              <a:rPr lang="it-IT" dirty="0"/>
              <a:t>storno di fondi (i casi di divieto sono esplicitamente previsti dalla legge) -  entro 30/11 </a:t>
            </a:r>
          </a:p>
          <a:p>
            <a:pPr lvl="1" eaLnBrk="1" hangingPunct="1"/>
            <a:r>
              <a:rPr lang="it-IT" dirty="0"/>
              <a:t>utilizzo di nuove o maggiori entrate - entro 30/11</a:t>
            </a:r>
          </a:p>
          <a:p>
            <a:pPr lvl="1" eaLnBrk="1" hangingPunct="1"/>
            <a:r>
              <a:rPr lang="it-IT" dirty="0"/>
              <a:t>utilizzo fondo di riserva - entro 31/12</a:t>
            </a:r>
          </a:p>
          <a:p>
            <a:pPr lvl="2" eaLnBrk="1" hangingPunct="1"/>
            <a:endParaRPr lang="it-IT" sz="1600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Variazioni di bilancio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2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contenuto 2"/>
          <p:cNvSpPr>
            <a:spLocks noGrp="1"/>
          </p:cNvSpPr>
          <p:nvPr>
            <p:ph idx="1"/>
          </p:nvPr>
        </p:nvSpPr>
        <p:spPr>
          <a:xfrm>
            <a:off x="457200" y="1535773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000" dirty="0">
                <a:latin typeface="Arial" charset="0"/>
              </a:rPr>
              <a:t>	Voci di spesa generiche destinate ad alimentare voci di spesa specifiche (</a:t>
            </a:r>
            <a:r>
              <a:rPr lang="it-IT" sz="2000" dirty="0">
                <a:latin typeface="Arial" charset="0"/>
                <a:sym typeface="Wingdings" charset="0"/>
              </a:rPr>
              <a:t> </a:t>
            </a:r>
            <a:r>
              <a:rPr lang="it-IT" sz="2000" i="1" dirty="0">
                <a:latin typeface="Arial" charset="0"/>
                <a:sym typeface="Wingdings" charset="0"/>
              </a:rPr>
              <a:t>storno</a:t>
            </a:r>
            <a:r>
              <a:rPr lang="it-IT" sz="2000" dirty="0">
                <a:latin typeface="Arial" charset="0"/>
                <a:sym typeface="Wingdings" charset="0"/>
              </a:rPr>
              <a:t>) per attenuare </a:t>
            </a:r>
            <a:r>
              <a:rPr lang="it-IT" sz="2000" dirty="0">
                <a:latin typeface="Arial" charset="0"/>
              </a:rPr>
              <a:t>l’</a:t>
            </a:r>
            <a:r>
              <a:rPr lang="it-IT" altLang="ja-JP" sz="2000" dirty="0">
                <a:latin typeface="Arial" charset="0"/>
              </a:rPr>
              <a:t>intrinseca rigidità del bilancio</a:t>
            </a:r>
          </a:p>
          <a:p>
            <a:pPr eaLnBrk="1" hangingPunct="1"/>
            <a:endParaRPr lang="it-IT" dirty="0">
              <a:latin typeface="Arial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31813"/>
              </p:ext>
            </p:extLst>
          </p:nvPr>
        </p:nvGraphicFramePr>
        <p:xfrm>
          <a:off x="177732" y="2344945"/>
          <a:ext cx="8775699" cy="4159704"/>
        </p:xfrm>
        <a:graphic>
          <a:graphicData uri="http://schemas.openxmlformats.org/drawingml/2006/table">
            <a:tbl>
              <a:tblPr/>
              <a:tblGrid>
                <a:gridCol w="164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Tipologia di fondi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Stato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Regioni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Enti locali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4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Fondi di riserva ordinari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(coprono spese già previste nel BPFA)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per le spese obbligatorie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per le spese obbligatorie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di competenza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per le spese impreviste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per le spese impreviste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di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riserva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di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cassa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9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Fondi speciali per la reiscrizione in bilancio di residui passivi perenti delle spese correnti e in conto capitale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per le autorizzazione di </a:t>
                      </a:r>
                      <a:r>
                        <a:rPr kumimoji="0" lang="it-IT" sz="14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 di riserva per le autorizzazioni di </a:t>
                      </a:r>
                      <a:r>
                        <a:rPr kumimoji="0" lang="it-IT" sz="1400" b="0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Fondi di riserva straordinari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Fondo/i speciale/i per provvedimenti legislativi in corso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Fondo/i speciale/i per provvedimenti legislativi in corso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I fondi di riserva (1/2)</a:t>
            </a:r>
          </a:p>
        </p:txBody>
      </p:sp>
      <p:sp>
        <p:nvSpPr>
          <p:cNvPr id="28709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chemeClr val="tx2"/>
                </a:solidFill>
              </a:rPr>
              <a:t>Elena Gori </a:t>
            </a:r>
          </a:p>
        </p:txBody>
      </p:sp>
    </p:spTree>
    <p:extLst>
      <p:ext uri="{BB962C8B-B14F-4D97-AF65-F5344CB8AC3E}">
        <p14:creationId xmlns:p14="http://schemas.microsoft.com/office/powerpoint/2010/main" val="402705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contenuto 2"/>
          <p:cNvSpPr>
            <a:spLocks noGrp="1"/>
          </p:cNvSpPr>
          <p:nvPr>
            <p:ph idx="1"/>
          </p:nvPr>
        </p:nvSpPr>
        <p:spPr>
          <a:xfrm>
            <a:off x="457200" y="1738313"/>
            <a:ext cx="8229600" cy="4824412"/>
          </a:xfrm>
        </p:spPr>
        <p:txBody>
          <a:bodyPr/>
          <a:lstStyle/>
          <a:p>
            <a:pPr eaLnBrk="1" hangingPunct="1"/>
            <a:r>
              <a:rPr lang="it-IT" dirty="0"/>
              <a:t>Sono voci di spesa generiche </a:t>
            </a:r>
          </a:p>
          <a:p>
            <a:pPr eaLnBrk="1" hangingPunct="1"/>
            <a:r>
              <a:rPr lang="it-IT" dirty="0"/>
              <a:t>Consentono di apportare variazioni senza dover ricorrere ad una nuova autorizzazione dell’organo elettivo</a:t>
            </a:r>
          </a:p>
          <a:p>
            <a:pPr eaLnBrk="1" hangingPunct="1"/>
            <a:r>
              <a:rPr lang="it-IT" dirty="0"/>
              <a:t>Ordinari/straordinari</a:t>
            </a:r>
          </a:p>
          <a:p>
            <a:pPr lvl="1" eaLnBrk="1" hangingPunct="1"/>
            <a:r>
              <a:rPr lang="it-IT" sz="1800" dirty="0"/>
              <a:t>Stato: Ordinari -  fondo di riserva per le spese obbligatorie, fondo di riserva per le spese impreviste, Fondi speciali per la </a:t>
            </a:r>
            <a:r>
              <a:rPr lang="it-IT" sz="1800" dirty="0" err="1"/>
              <a:t>reiscrizione</a:t>
            </a:r>
            <a:r>
              <a:rPr lang="it-IT" sz="1800" dirty="0"/>
              <a:t> dei residui passivi perenti, fondo di riserva per le autorizzazioni di cassa. Straordinari Fondo speciale per i provvedimenti legislativi in corso</a:t>
            </a:r>
          </a:p>
          <a:p>
            <a:pPr lvl="1" eaLnBrk="1" hangingPunct="1"/>
            <a:r>
              <a:rPr lang="it-IT" sz="1800" dirty="0"/>
              <a:t>Enti locali: Fondo di riserva</a:t>
            </a:r>
          </a:p>
          <a:p>
            <a:pPr eaLnBrk="1" hangingPunct="1"/>
            <a:r>
              <a:rPr lang="it-IT" dirty="0"/>
              <a:t>No maggiori spese ma solo una modifica nella sua composizione</a:t>
            </a:r>
          </a:p>
          <a:p>
            <a:pPr eaLnBrk="1" hangingPunct="1"/>
            <a:r>
              <a:rPr lang="it-IT" dirty="0"/>
              <a:t>Variazione effettuata con semplice atto amministrativo</a:t>
            </a:r>
          </a:p>
          <a:p>
            <a:pPr lvl="2" eaLnBrk="1" hangingPunct="1"/>
            <a:endParaRPr lang="it-IT" sz="1600" dirty="0"/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I fondi di riserva (2/2)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704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Fondo di riserva di competenza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Inserito per gli enti locali nella missione “Fondi e Accantonamenti”, all’interno del programma “Fondo di riserva”, gli enti locali iscrivono un fondo di riserva non inferiore allo 0,30 e non superiore al 2% del totale delle spese correnti di competenza inizialmente previste in bilancio</a:t>
            </a:r>
          </a:p>
          <a:p>
            <a:r>
              <a:rPr lang="it-IT" dirty="0"/>
              <a:t>Il limite minimo aumenta a 0,45% in caso di presenza di anticipazione di tesoreria</a:t>
            </a:r>
          </a:p>
          <a:p>
            <a:r>
              <a:rPr lang="it-IT" dirty="0"/>
              <a:t>Utilizzato mediante delibera di Giunta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5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/>
              <a:t>Logiche contabili nelle aziende pubbliche: </a:t>
            </a:r>
            <a:br>
              <a:rPr lang="it-IT" dirty="0"/>
            </a:br>
            <a:r>
              <a:rPr lang="it-IT" dirty="0"/>
              <a:t>il conto e i sistemi contabili</a:t>
            </a:r>
          </a:p>
        </p:txBody>
      </p:sp>
      <p:sp>
        <p:nvSpPr>
          <p:cNvPr id="1741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una preziosa fonte di informazioni per assumere decisioni sull’impiego delle risorse finalizzate al conseguimento di specifici obiettivi per controllare i risultati delle decisioni assunte</a:t>
            </a:r>
          </a:p>
          <a:p>
            <a:r>
              <a:rPr lang="it-IT" dirty="0"/>
              <a:t>I sistemi di rilevazione contabile cambiano quando l’utilizzatore modifica i suoi obiettivi conoscitivi e le aspettative informative </a:t>
            </a:r>
            <a:r>
              <a:rPr lang="it-IT" dirty="0">
                <a:sym typeface="Wingdings" charset="0"/>
              </a:rPr>
              <a:t> variazione dello scenario socio-economico</a:t>
            </a:r>
          </a:p>
          <a:p>
            <a:pPr lvl="1"/>
            <a:r>
              <a:rPr lang="it-IT" dirty="0">
                <a:sym typeface="Wingdings" charset="0"/>
              </a:rPr>
              <a:t>Il sistema di rilevazione delle aziende pubbliche ha subito modifiche profonde a partire dalla seconda metà degli Anni ‘90</a:t>
            </a: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03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Fondo di riserva di cassa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Nella missione “Fondi e Accantonamenti”, all’interno del programma “Fondo di riserva”, gli enti locali iscrivono un fondo di riserva di cassa non inferiore allo 0,2% delle spese finali</a:t>
            </a:r>
          </a:p>
          <a:p>
            <a:r>
              <a:rPr lang="it-IT" dirty="0"/>
              <a:t>Utilizzato mediante delibera di Giunta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630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fondi per gli enti locali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Fondo spese per indennità di fine mandato</a:t>
            </a:r>
          </a:p>
          <a:p>
            <a:r>
              <a:rPr lang="it-IT" dirty="0"/>
              <a:t>Fondo rischi spese legali</a:t>
            </a:r>
          </a:p>
          <a:p>
            <a:r>
              <a:rPr lang="it-IT" dirty="0"/>
              <a:t>Fondo crediti dubbia esigibilità (FCDE)</a:t>
            </a:r>
          </a:p>
          <a:p>
            <a:r>
              <a:rPr lang="it-IT" dirty="0"/>
              <a:t>Fondo vincolato per perdite partecipate</a:t>
            </a:r>
          </a:p>
          <a:p>
            <a:r>
              <a:rPr lang="it-IT" dirty="0"/>
              <a:t>Fondo pluriennale vincolato (FPV)</a:t>
            </a:r>
          </a:p>
          <a:p>
            <a:r>
              <a:rPr lang="it-IT" dirty="0"/>
              <a:t>Fondo miglioramenti contrattuali</a:t>
            </a:r>
          </a:p>
          <a:p>
            <a:pPr marL="114300" indent="0">
              <a:buNone/>
            </a:pPr>
            <a:r>
              <a:rPr lang="it-IT" dirty="0"/>
              <a:t>Attenzione! Questi fondi non costituiscono strumenti di flessibilità del bilancio ma hanno natura di copertura da perdite o </a:t>
            </a:r>
            <a:r>
              <a:rPr lang="it-IT"/>
              <a:t>spese future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65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il risultato di amministrazione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47800" y="1954213"/>
            <a:ext cx="6629400" cy="349544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600" dirty="0">
                <a:latin typeface="Tahoma" charset="0"/>
              </a:rPr>
              <a:t>Risultato di amministrazione iniziale</a:t>
            </a:r>
          </a:p>
          <a:p>
            <a:pPr eaLnBrk="1" hangingPunct="1">
              <a:spcBef>
                <a:spcPct val="50000"/>
              </a:spcBef>
            </a:pPr>
            <a:r>
              <a:rPr lang="it-IT" sz="2600" dirty="0">
                <a:latin typeface="Tahoma" charset="0"/>
              </a:rPr>
              <a:t>+ Accertamenti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sz="2600" dirty="0">
                <a:latin typeface="Tahoma" charset="0"/>
              </a:rPr>
              <a:t>  Impegni</a:t>
            </a:r>
          </a:p>
          <a:p>
            <a:pPr eaLnBrk="1" hangingPunct="1">
              <a:spcBef>
                <a:spcPct val="50000"/>
              </a:spcBef>
            </a:pPr>
            <a:r>
              <a:rPr lang="it-IT" sz="2600" dirty="0">
                <a:latin typeface="Tahoma" charset="0"/>
              </a:rPr>
              <a:t>+ Economie in c/residui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sz="2600" u="sng" dirty="0">
                <a:latin typeface="Tahoma" charset="0"/>
              </a:rPr>
              <a:t>  Diseconomie in c/residui</a:t>
            </a:r>
          </a:p>
          <a:p>
            <a:pPr eaLnBrk="1" hangingPunct="1">
              <a:spcBef>
                <a:spcPct val="50000"/>
              </a:spcBef>
            </a:pPr>
            <a:r>
              <a:rPr lang="it-IT" sz="2600" dirty="0">
                <a:latin typeface="Tahoma" charset="0"/>
              </a:rPr>
              <a:t>= Risultato di amministrazione finale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il fondo di cassa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0200" y="1905000"/>
            <a:ext cx="6858000" cy="34750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600">
                <a:latin typeface="Tahoma" charset="0"/>
              </a:rPr>
              <a:t>FONDO CASSA INIZIALE</a:t>
            </a:r>
          </a:p>
          <a:p>
            <a:pPr eaLnBrk="1" hangingPunct="1">
              <a:spcBef>
                <a:spcPct val="50000"/>
              </a:spcBef>
            </a:pPr>
            <a:r>
              <a:rPr lang="it-IT" sz="2600">
                <a:latin typeface="Tahoma" charset="0"/>
              </a:rPr>
              <a:t>+ riscossioni in c/competenza</a:t>
            </a:r>
          </a:p>
          <a:p>
            <a:pPr eaLnBrk="1" hangingPunct="1">
              <a:spcBef>
                <a:spcPct val="50000"/>
              </a:spcBef>
            </a:pPr>
            <a:r>
              <a:rPr lang="it-IT" sz="2600">
                <a:latin typeface="Tahoma" charset="0"/>
              </a:rPr>
              <a:t>+ riscossioni in c/residui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sz="2600">
                <a:latin typeface="Tahoma" charset="0"/>
              </a:rPr>
              <a:t>  pagamenti in c/competenza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sz="2600" u="sng">
                <a:latin typeface="Tahoma" charset="0"/>
              </a:rPr>
              <a:t>  pagamenti in c/residui</a:t>
            </a:r>
          </a:p>
          <a:p>
            <a:pPr eaLnBrk="1" hangingPunct="1">
              <a:spcBef>
                <a:spcPct val="50000"/>
              </a:spcBef>
            </a:pPr>
            <a:r>
              <a:rPr lang="it-IT" sz="2600">
                <a:latin typeface="Tahoma" charset="0"/>
              </a:rPr>
              <a:t>= FONDO CASSA FINALE</a:t>
            </a: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9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/>
              <a:t>e con il fondo di cassa e i residui otteniamo…..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7848600" cy="21256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>
                <a:latin typeface="Tahoma" charset="0"/>
              </a:rPr>
              <a:t>FONDO CASSA FINALE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Tahoma" charset="0"/>
              </a:rPr>
              <a:t>+ RESIDUI ATTIVI FINALI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it-IT" u="sng">
                <a:latin typeface="Tahoma" charset="0"/>
              </a:rPr>
              <a:t> RESIDUI PASSIVI FINALI</a:t>
            </a:r>
          </a:p>
          <a:p>
            <a:pPr eaLnBrk="1" hangingPunct="1">
              <a:spcBef>
                <a:spcPct val="50000"/>
              </a:spcBef>
            </a:pPr>
            <a:r>
              <a:rPr lang="it-IT">
                <a:latin typeface="Tahoma" charset="0"/>
              </a:rPr>
              <a:t>= RISULTATO DI AMM. FINALE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0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Possiamo anche scomporre il risultato di amministrazione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Secondo le gestioni: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61" y="2272631"/>
            <a:ext cx="6720249" cy="4448843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8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Alcune riflessioni sul risultato finale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8" y="1700873"/>
            <a:ext cx="7420162" cy="4708949"/>
          </a:xfrm>
          <a:prstGeom prst="rect">
            <a:avLst/>
          </a:prstGeom>
        </p:spPr>
      </p:pic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901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rilevazioni contabili di esercizio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Vediamo alcuni esempi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899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rilevazioni concomitanti (1/3)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Compilare le seguenti tabelle relative alle rilevazioni concomitanti e ai valori di sintesi al 31/12 maturati per le seguenti operazioni di gestione:</a:t>
            </a:r>
          </a:p>
          <a:p>
            <a:pPr lvl="1"/>
            <a:r>
              <a:rPr lang="it-IT" dirty="0"/>
              <a:t>Il comune y nell’anno </a:t>
            </a:r>
            <a:r>
              <a:rPr lang="it-IT" dirty="0" err="1"/>
              <a:t>n</a:t>
            </a:r>
            <a:r>
              <a:rPr lang="it-IT" dirty="0"/>
              <a:t> prevede di accendere un mutuo passivo per 120.000 €, in data 10/01 stipula il contratto con Unicredit S.p.A. per un importo pari a 110.000 e il 30/01/</a:t>
            </a:r>
            <a:r>
              <a:rPr lang="it-IT" dirty="0" err="1"/>
              <a:t>n</a:t>
            </a:r>
            <a:r>
              <a:rPr lang="it-IT" dirty="0"/>
              <a:t> accredita l’intero importo.</a:t>
            </a:r>
          </a:p>
          <a:p>
            <a:pPr lvl="1"/>
            <a:r>
              <a:rPr lang="it-IT" dirty="0"/>
              <a:t>Sempre nell’anno </a:t>
            </a:r>
            <a:r>
              <a:rPr lang="it-IT" dirty="0" err="1"/>
              <a:t>n</a:t>
            </a:r>
            <a:r>
              <a:rPr lang="it-IT" dirty="0"/>
              <a:t> il comune prevede di sostenere spese per servizi per 60.000€, in data 12/04 impegna 58.000€; la prestazione viene eseguita integralmente il 15/04; della spesa per servizi sono pagati 38.000€ il 30/04 (liquidati il 15/04 e ordinati il 25/04). </a:t>
            </a:r>
          </a:p>
          <a:p>
            <a:pPr lvl="1"/>
            <a:r>
              <a:rPr lang="it-IT" dirty="0"/>
              <a:t>Un residuo passivo iniziale di € 15.000 viene pagato a titolo definitivo il 06/07 per un importo pari a € 14.800 (l’importo era stato già liquidato e ordinato l’anno n-1)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843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rilevazioni concomitanti (2/3)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474860"/>
              </p:ext>
            </p:extLst>
          </p:nvPr>
        </p:nvGraphicFramePr>
        <p:xfrm>
          <a:off x="457200" y="19304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29</a:t>
            </a:fld>
            <a:endParaRPr lang="it-IT"/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454522"/>
              </p:ext>
            </p:extLst>
          </p:nvPr>
        </p:nvGraphicFramePr>
        <p:xfrm>
          <a:off x="457200" y="4191000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84200" y="14176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Spesa: </a:t>
            </a:r>
          </a:p>
        </p:txBody>
      </p:sp>
    </p:spTree>
    <p:extLst>
      <p:ext uri="{BB962C8B-B14F-4D97-AF65-F5344CB8AC3E}">
        <p14:creationId xmlns:p14="http://schemas.microsoft.com/office/powerpoint/2010/main" val="138279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/>
              <a:t>La contabilità pubblica prima degli anni ‘90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defTabSz="457200">
              <a:spcBef>
                <a:spcPct val="30000"/>
              </a:spcBef>
              <a:buClrTx/>
              <a:buFont typeface="Arial" charset="0"/>
              <a:buAutoNum type="arabicPeriod"/>
            </a:pPr>
            <a:r>
              <a:rPr lang="it-IT" dirty="0"/>
              <a:t>La funzione di autorizzazione del bilancio di previsione finanziario annuale è coerente con un contenuto finanziario dei valori contabili </a:t>
            </a:r>
          </a:p>
          <a:p>
            <a:pPr marL="457200" indent="-457200" defTabSz="457200">
              <a:spcBef>
                <a:spcPct val="30000"/>
              </a:spcBef>
              <a:buClrTx/>
              <a:buFont typeface="Arial" charset="0"/>
              <a:buAutoNum type="arabicPeriod"/>
            </a:pPr>
            <a:r>
              <a:rPr lang="it-IT" dirty="0"/>
              <a:t>La rilevazione dell’aspetto finanziario dei fatti di gestione non comporta i complessi procedimenti di stima necessari quando si intenda determinare il risultato economico d’esercizio e il valore del patrimonio aziendale</a:t>
            </a:r>
          </a:p>
          <a:p>
            <a:pPr marL="457200" indent="-457200" defTabSz="457200">
              <a:spcBef>
                <a:spcPct val="30000"/>
              </a:spcBef>
              <a:buClrTx/>
              <a:buFont typeface="Arial" charset="0"/>
              <a:buAutoNum type="arabicPeriod"/>
            </a:pPr>
            <a:r>
              <a:rPr lang="it-IT" dirty="0"/>
              <a:t>Il ruolo tradizionalmente attribuito alla contabilità pubblica è di natura giuridico formale sull’operato dei soggetti che maneggiano il denaro pubblico</a:t>
            </a:r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864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rilevazioni concomitanti (3/3)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38788"/>
              </p:ext>
            </p:extLst>
          </p:nvPr>
        </p:nvGraphicFramePr>
        <p:xfrm>
          <a:off x="457200" y="1930400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4200" y="141763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Spesa: </a:t>
            </a:r>
          </a:p>
        </p:txBody>
      </p:sp>
      <p:graphicFrame>
        <p:nvGraphicFramePr>
          <p:cNvPr id="10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02723"/>
              </p:ext>
            </p:extLst>
          </p:nvPr>
        </p:nvGraphicFramePr>
        <p:xfrm>
          <a:off x="584200" y="4488181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9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Soluzioni: Le rilevazioni concomitanti (1/2)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117188"/>
              </p:ext>
            </p:extLst>
          </p:nvPr>
        </p:nvGraphicFramePr>
        <p:xfrm>
          <a:off x="457200" y="19304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1/1/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Previsione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10/1/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Accertamento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30/1/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Riscossione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30/1/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Versamento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31</a:t>
            </a:fld>
            <a:endParaRPr lang="it-IT"/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265451"/>
              </p:ext>
            </p:extLst>
          </p:nvPr>
        </p:nvGraphicFramePr>
        <p:xfrm>
          <a:off x="457200" y="4191000"/>
          <a:ext cx="762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1/1/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Previsione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12/4/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Impegno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15/4/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Liquidazione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25/4/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Ordinazione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30/4/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6/7/</a:t>
                      </a:r>
                      <a:r>
                        <a:rPr lang="it-IT" dirty="0" err="1"/>
                        <a:t>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14.800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84200" y="14176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Spesa: </a:t>
            </a:r>
          </a:p>
        </p:txBody>
      </p:sp>
    </p:spTree>
    <p:extLst>
      <p:ext uri="{BB962C8B-B14F-4D97-AF65-F5344CB8AC3E}">
        <p14:creationId xmlns:p14="http://schemas.microsoft.com/office/powerpoint/2010/main" val="1093352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Soluzioni: le rilevazioni concomitanti (2/2)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881787"/>
              </p:ext>
            </p:extLst>
          </p:nvPr>
        </p:nvGraphicFramePr>
        <p:xfrm>
          <a:off x="457200" y="1930400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Diseconomia di entrata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4200" y="141763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Spesa: </a:t>
            </a:r>
          </a:p>
        </p:txBody>
      </p:sp>
      <p:graphicFrame>
        <p:nvGraphicFramePr>
          <p:cNvPr id="10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642884"/>
              </p:ext>
            </p:extLst>
          </p:nvPr>
        </p:nvGraphicFramePr>
        <p:xfrm>
          <a:off x="584200" y="4488181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Economia</a:t>
                      </a:r>
                      <a:r>
                        <a:rPr lang="it-IT" baseline="0" dirty="0"/>
                        <a:t> di spesa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Residui passivi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Economia</a:t>
                      </a:r>
                      <a:r>
                        <a:rPr lang="it-IT" baseline="0" dirty="0"/>
                        <a:t> in c/residui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55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Adesso provate con questi: Esercizio 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Compilare le seguenti tabelle relative alle rilevazioni concomitanti e ai valori di sintesi al 31/12 maturati per le seguenti operazioni di gestione:</a:t>
            </a:r>
          </a:p>
          <a:p>
            <a:pPr lvl="1"/>
            <a:r>
              <a:rPr lang="it-IT" dirty="0"/>
              <a:t>Il comune y nell’anno </a:t>
            </a:r>
            <a:r>
              <a:rPr lang="it-IT" dirty="0" err="1"/>
              <a:t>n</a:t>
            </a:r>
            <a:r>
              <a:rPr lang="it-IT" dirty="0"/>
              <a:t> prevede entrate tributarie per di 65.000 €, in data 10/01 vengono accertate entrate per 63.000€ e il 30/10/</a:t>
            </a:r>
            <a:r>
              <a:rPr lang="it-IT" dirty="0" err="1"/>
              <a:t>n</a:t>
            </a:r>
            <a:r>
              <a:rPr lang="it-IT" dirty="0"/>
              <a:t> si riscuotono 61.000€. Il versamento ha luogo il giorno dopo. </a:t>
            </a:r>
          </a:p>
          <a:p>
            <a:pPr lvl="1"/>
            <a:r>
              <a:rPr lang="it-IT" dirty="0"/>
              <a:t>Sempre nell’anno </a:t>
            </a:r>
            <a:r>
              <a:rPr lang="it-IT" dirty="0" err="1"/>
              <a:t>n</a:t>
            </a:r>
            <a:r>
              <a:rPr lang="it-IT" dirty="0"/>
              <a:t> il comune prevede di sostenere spese per servizi per 160.000€, in data 22/05 impegna 155.000€, (la prestazione viene erogata il 25/5); la spesa viene pagata per un importo pari a 130.000€ il 30/06 (liquidati il 25/06 e ordinati il 28/06). </a:t>
            </a:r>
          </a:p>
          <a:p>
            <a:pPr lvl="1"/>
            <a:r>
              <a:rPr lang="it-IT" dirty="0"/>
              <a:t>Inoltre un residuo passivo iniziale di € 114.000 viene pagato il 06/07 per un importo pari a € 113.500 (l’importo era stato già liquidato e ordinato l’anno n-1)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37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rilevazioni: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337539"/>
              </p:ext>
            </p:extLst>
          </p:nvPr>
        </p:nvGraphicFramePr>
        <p:xfrm>
          <a:off x="457200" y="19304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34</a:t>
            </a:fld>
            <a:endParaRPr lang="it-IT"/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58481"/>
              </p:ext>
            </p:extLst>
          </p:nvPr>
        </p:nvGraphicFramePr>
        <p:xfrm>
          <a:off x="457200" y="4191000"/>
          <a:ext cx="762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84200" y="14176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Spesa: </a:t>
            </a:r>
          </a:p>
        </p:txBody>
      </p:sp>
    </p:spTree>
    <p:extLst>
      <p:ext uri="{BB962C8B-B14F-4D97-AF65-F5344CB8AC3E}">
        <p14:creationId xmlns:p14="http://schemas.microsoft.com/office/powerpoint/2010/main" val="3794937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valori di sintesi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223651"/>
              </p:ext>
            </p:extLst>
          </p:nvPr>
        </p:nvGraphicFramePr>
        <p:xfrm>
          <a:off x="457200" y="1930400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4200" y="141763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Spesa: </a:t>
            </a:r>
          </a:p>
        </p:txBody>
      </p:sp>
      <p:graphicFrame>
        <p:nvGraphicFramePr>
          <p:cNvPr id="10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220813"/>
              </p:ext>
            </p:extLst>
          </p:nvPr>
        </p:nvGraphicFramePr>
        <p:xfrm>
          <a:off x="584200" y="4488181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243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B: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Compilare le seguenti tabelle relative alle rilevazioni concomitanti e ai valori di sintesi al 31/12 maturati per le seguenti operazioni di gestione:</a:t>
            </a:r>
          </a:p>
          <a:p>
            <a:pPr lvl="1"/>
            <a:r>
              <a:rPr lang="it-IT" dirty="0"/>
              <a:t>Il comune y nell’anno </a:t>
            </a:r>
            <a:r>
              <a:rPr lang="it-IT" dirty="0" err="1"/>
              <a:t>n</a:t>
            </a:r>
            <a:r>
              <a:rPr lang="it-IT" dirty="0"/>
              <a:t> prevede di acquisire entrate da servizi per 260.000 €, in data 16/01 il dirigente emette la lista di carico per un importo pari a 245.000 e il 29/03/</a:t>
            </a:r>
            <a:r>
              <a:rPr lang="it-IT" dirty="0" err="1"/>
              <a:t>n</a:t>
            </a:r>
            <a:r>
              <a:rPr lang="it-IT" dirty="0"/>
              <a:t> riscuote a mezzo agente metà importo. Il versamento ha luogo il giorno successivo. Il 18/9 riscuote a saldo 122.000€. Il versamento ha luogo il giorno successivo.</a:t>
            </a:r>
          </a:p>
          <a:p>
            <a:pPr lvl="1"/>
            <a:r>
              <a:rPr lang="it-IT" dirty="0"/>
              <a:t> Sempre nell’anno </a:t>
            </a:r>
            <a:r>
              <a:rPr lang="it-IT" dirty="0" err="1"/>
              <a:t>n</a:t>
            </a:r>
            <a:r>
              <a:rPr lang="it-IT" dirty="0"/>
              <a:t> il comune prevede di realizzare una scuola per 860.000€, in data 28/04 chiude la gara e appalta la costruzione della scuola per un importo pari a 848.000€. Il crono programma prevede che per l’anno </a:t>
            </a:r>
            <a:r>
              <a:rPr lang="it-IT" dirty="0" err="1"/>
              <a:t>n</a:t>
            </a:r>
            <a:r>
              <a:rPr lang="it-IT" dirty="0"/>
              <a:t> il primo SAL è pari a 150.000€. Il pagamento relativo al 1° SAL viene registrato il 30/06 (liquidati il 15/06 e ordinati il 25/06) per un importo pari a 130.000. </a:t>
            </a:r>
          </a:p>
          <a:p>
            <a:pPr lvl="1"/>
            <a:r>
              <a:rPr lang="it-IT" dirty="0"/>
              <a:t>Inoltre un residuo passivo iniziale di € 155.000 viene pagato a titolo definitivo il 06/07 per un importo pari a € 150.000 (l’importo era stato già liquidato e ordinato l’anno n-1)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  <a:latin typeface="Calibri"/>
              </a:rPr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>
                <a:latin typeface="Calibri"/>
              </a:rPr>
              <a:pPr/>
              <a:t>36</a:t>
            </a:fld>
            <a:endParaRPr lang="it-IT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234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rilevazioni: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84027"/>
              </p:ext>
            </p:extLst>
          </p:nvPr>
        </p:nvGraphicFramePr>
        <p:xfrm>
          <a:off x="457200" y="19304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37</a:t>
            </a:fld>
            <a:endParaRPr lang="it-IT"/>
          </a:p>
        </p:txBody>
      </p:sp>
      <p:graphicFrame>
        <p:nvGraphicFramePr>
          <p:cNvPr id="7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688699"/>
              </p:ext>
            </p:extLst>
          </p:nvPr>
        </p:nvGraphicFramePr>
        <p:xfrm>
          <a:off x="457200" y="4191000"/>
          <a:ext cx="7620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84200" y="14176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Spesa: </a:t>
            </a:r>
          </a:p>
        </p:txBody>
      </p:sp>
    </p:spTree>
    <p:extLst>
      <p:ext uri="{BB962C8B-B14F-4D97-AF65-F5344CB8AC3E}">
        <p14:creationId xmlns:p14="http://schemas.microsoft.com/office/powerpoint/2010/main" val="1409066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valori di sintesi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363731"/>
              </p:ext>
            </p:extLst>
          </p:nvPr>
        </p:nvGraphicFramePr>
        <p:xfrm>
          <a:off x="457200" y="1930400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Elena Gori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A945-76CB-D84C-9264-6FE1FA9D39BC}" type="slidenum">
              <a:rPr lang="it-IT" smtClean="0"/>
              <a:t>38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4200" y="141763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Entrata: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6600" y="38423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Valori di sintesi al 31/12 - Spesa: </a:t>
            </a:r>
          </a:p>
        </p:txBody>
      </p:sp>
      <p:graphicFrame>
        <p:nvGraphicFramePr>
          <p:cNvPr id="10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392001"/>
              </p:ext>
            </p:extLst>
          </p:nvPr>
        </p:nvGraphicFramePr>
        <p:xfrm>
          <a:off x="584200" y="4488181"/>
          <a:ext cx="69723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Importo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64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>
            <a:spLocks noChangeArrowheads="1"/>
          </p:cNvSpPr>
          <p:nvPr/>
        </p:nvSpPr>
        <p:spPr bwMode="auto">
          <a:xfrm>
            <a:off x="411163" y="2474913"/>
            <a:ext cx="7993062" cy="1703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1"/>
          </a:gradFill>
          <a:ln w="9525">
            <a:solidFill>
              <a:srgbClr val="2F2F98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</a:rPr>
              <a:t>Processo di riforma manageriale delle APT:</a:t>
            </a:r>
          </a:p>
          <a:p>
            <a:pPr>
              <a:buFont typeface="Arial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</a:rPr>
              <a:t> Maggiore attenzione ai risultati dell’agire pubblico</a:t>
            </a:r>
          </a:p>
          <a:p>
            <a:pPr>
              <a:buFont typeface="Arial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</a:rPr>
              <a:t> Proposte di introduzione di contabilità </a:t>
            </a:r>
            <a:r>
              <a:rPr lang="it-IT" sz="1600" b="1" dirty="0">
                <a:solidFill>
                  <a:srgbClr val="000000"/>
                </a:solidFill>
              </a:rPr>
              <a:t>economico-patrimoniale</a:t>
            </a:r>
            <a:r>
              <a:rPr lang="it-IT" sz="1600" dirty="0">
                <a:solidFill>
                  <a:srgbClr val="000000"/>
                </a:solidFill>
              </a:rPr>
              <a:t> (i fatti amministrativi e di gestione vengono osservati e contestualmente memorizzati nell’aspetto finanziario ed economico) </a:t>
            </a:r>
          </a:p>
          <a:p>
            <a:pPr lvl="1">
              <a:buFont typeface="Arial" charset="0"/>
              <a:buChar char="•"/>
              <a:defRPr/>
            </a:pPr>
            <a:r>
              <a:rPr lang="it-IT" sz="1600" dirty="0">
                <a:solidFill>
                  <a:srgbClr val="000000"/>
                </a:solidFill>
              </a:rPr>
              <a:t>alcune realtà come le ASL sono definitivamente passate alla contabilità economico patrimoniale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39725" y="2041525"/>
            <a:ext cx="3887788" cy="4333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>
                <a:solidFill>
                  <a:srgbClr val="FFFFFF"/>
                </a:solidFill>
                <a:latin typeface="Arial" charset="0"/>
                <a:ea typeface="ＭＳ Ｐゴシック" charset="0"/>
              </a:rPr>
              <a:t>A partire dalla metà degli anni </a:t>
            </a:r>
            <a:r>
              <a:rPr lang="ja-JP" altLang="it-IT">
                <a:solidFill>
                  <a:srgbClr val="FFFFFF"/>
                </a:solidFill>
                <a:latin typeface="Arial" charset="0"/>
                <a:ea typeface="ＭＳ Ｐゴシック" charset="0"/>
              </a:rPr>
              <a:t>’</a:t>
            </a:r>
            <a:r>
              <a:rPr lang="it-IT">
                <a:solidFill>
                  <a:srgbClr val="FFFFFF"/>
                </a:solidFill>
                <a:latin typeface="Arial" charset="0"/>
                <a:ea typeface="ＭＳ Ｐゴシック" charset="0"/>
              </a:rPr>
              <a:t>90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Logiche contabili nelle </a:t>
            </a:r>
            <a:r>
              <a:rPr lang="it-IT" dirty="0" err="1"/>
              <a:t>apt</a:t>
            </a:r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0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Contabilità a base finanziaria</a:t>
            </a:r>
          </a:p>
        </p:txBody>
      </p:sp>
      <p:sp>
        <p:nvSpPr>
          <p:cNvPr id="235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Ha per oggetto la rilevazione di entrate e uscite (spese)</a:t>
            </a:r>
          </a:p>
          <a:p>
            <a:r>
              <a:rPr lang="it-IT" dirty="0"/>
              <a:t>Sono previsti due distinti cicli finanziari, articolati in fasi</a:t>
            </a:r>
          </a:p>
          <a:p>
            <a:pPr lvl="1"/>
            <a:r>
              <a:rPr lang="it-IT" dirty="0"/>
              <a:t>Ciclo finanziario delle entrate</a:t>
            </a:r>
          </a:p>
          <a:p>
            <a:pPr lvl="1"/>
            <a:r>
              <a:rPr lang="it-IT" dirty="0"/>
              <a:t>Ciclo finanziario delle spese</a:t>
            </a:r>
          </a:p>
        </p:txBody>
      </p:sp>
      <p:sp>
        <p:nvSpPr>
          <p:cNvPr id="6" name="Parentesi graffa chiusa 5"/>
          <p:cNvSpPr/>
          <p:nvPr/>
        </p:nvSpPr>
        <p:spPr>
          <a:xfrm>
            <a:off x="4778375" y="2600324"/>
            <a:ext cx="361950" cy="89535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557" name="CasellaDiTesto 6"/>
          <p:cNvSpPr txBox="1">
            <a:spLocks noChangeArrowheads="1"/>
          </p:cNvSpPr>
          <p:nvPr/>
        </p:nvSpPr>
        <p:spPr bwMode="auto">
          <a:xfrm>
            <a:off x="5313363" y="2724942"/>
            <a:ext cx="139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/>
              <a:t>Esecuzione del bilancio</a:t>
            </a: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6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14350" y="1785938"/>
            <a:ext cx="75866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2700" algn="just" hangingPunct="1">
              <a:lnSpc>
                <a:spcPct val="100000"/>
              </a:lnSpc>
              <a:buClrTx/>
              <a:buFontTx/>
              <a:buNone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it-IT" sz="2400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«Tutte le obbligazioni giuridicamente perfezionate attive e passive, che danno luogo a entrate e spese per l’ente, devono essere registrate nelle scritture contabili quando l’obbligazione è perfezionata, con imputazione all’esercizio in cui l’obbligazione viene a scadenza.» (all.4/2 </a:t>
            </a:r>
            <a:r>
              <a:rPr lang="it-IT" sz="2400" dirty="0" err="1">
                <a:solidFill>
                  <a:srgbClr val="000000"/>
                </a:solidFill>
                <a:latin typeface="Calibri" charset="0"/>
                <a:cs typeface="Microsoft YaHei" charset="0"/>
              </a:rPr>
              <a:t>Dlgs</a:t>
            </a:r>
            <a:r>
              <a:rPr lang="it-IT" sz="2400" dirty="0">
                <a:solidFill>
                  <a:srgbClr val="000000"/>
                </a:solidFill>
                <a:latin typeface="Calibri" charset="0"/>
                <a:cs typeface="Microsoft YaHei" charset="0"/>
              </a:rPr>
              <a:t>. 118/2011)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7620000" cy="11080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>
                <a:solidFill>
                  <a:srgbClr val="1782BF"/>
                </a:solidFill>
                <a:latin typeface="Cambria" charset="0"/>
              </a:rPr>
              <a:t>Applicazione del nuovo principio di competenza finanziaria</a:t>
            </a:r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746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>
                <a:latin typeface="Arial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03675" y="1757363"/>
            <a:ext cx="2303463" cy="792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25603" name="CasellaDiTesto 4"/>
          <p:cNvSpPr txBox="1">
            <a:spLocks noChangeArrowheads="1"/>
          </p:cNvSpPr>
          <p:nvPr/>
        </p:nvSpPr>
        <p:spPr bwMode="auto">
          <a:xfrm>
            <a:off x="4579938" y="1730375"/>
            <a:ext cx="1223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Previsione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4795838" y="2116138"/>
            <a:ext cx="719137" cy="36036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BPFA</a:t>
            </a:r>
          </a:p>
        </p:txBody>
      </p:sp>
      <p:sp>
        <p:nvSpPr>
          <p:cNvPr id="7" name="Freccia in giù 6"/>
          <p:cNvSpPr>
            <a:spLocks noChangeArrowheads="1"/>
          </p:cNvSpPr>
          <p:nvPr/>
        </p:nvSpPr>
        <p:spPr bwMode="auto">
          <a:xfrm>
            <a:off x="4867275" y="2549525"/>
            <a:ext cx="576263" cy="431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5606" name="CasellaDiTesto 7"/>
          <p:cNvSpPr txBox="1">
            <a:spLocks noChangeArrowheads="1"/>
          </p:cNvSpPr>
          <p:nvPr/>
        </p:nvSpPr>
        <p:spPr bwMode="auto">
          <a:xfrm>
            <a:off x="4219575" y="2981325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Atto di accertamento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140075" y="3341688"/>
            <a:ext cx="4103688" cy="9350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25608" name="CasellaDiTesto 9"/>
          <p:cNvSpPr txBox="1">
            <a:spLocks noChangeArrowheads="1"/>
          </p:cNvSpPr>
          <p:nvPr/>
        </p:nvSpPr>
        <p:spPr bwMode="auto">
          <a:xfrm>
            <a:off x="4364038" y="331470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accertamento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5588000" y="3700463"/>
            <a:ext cx="1368425" cy="50482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Registrazione contabile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3282950" y="3700463"/>
            <a:ext cx="1836738" cy="50482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Verifica delle documentazione</a:t>
            </a:r>
          </a:p>
        </p:txBody>
      </p:sp>
      <p:sp>
        <p:nvSpPr>
          <p:cNvPr id="15" name="Freccia in giù 14"/>
          <p:cNvSpPr>
            <a:spLocks noChangeArrowheads="1"/>
          </p:cNvSpPr>
          <p:nvPr/>
        </p:nvSpPr>
        <p:spPr bwMode="auto">
          <a:xfrm>
            <a:off x="4940300" y="4276725"/>
            <a:ext cx="574675" cy="3603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5612" name="CasellaDiTesto 15"/>
          <p:cNvSpPr txBox="1">
            <a:spLocks noChangeArrowheads="1"/>
          </p:cNvSpPr>
          <p:nvPr/>
        </p:nvSpPr>
        <p:spPr bwMode="auto">
          <a:xfrm>
            <a:off x="4298950" y="4624388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Ordinativo di incasso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140075" y="4924425"/>
            <a:ext cx="4103688" cy="936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25614" name="CasellaDiTesto 17"/>
          <p:cNvSpPr txBox="1">
            <a:spLocks noChangeArrowheads="1"/>
          </p:cNvSpPr>
          <p:nvPr/>
        </p:nvSpPr>
        <p:spPr bwMode="auto">
          <a:xfrm>
            <a:off x="4506913" y="4884738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riscossione</a:t>
            </a: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5659438" y="5284788"/>
            <a:ext cx="1368425" cy="50482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Agente contabile</a:t>
            </a: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3355975" y="5284788"/>
            <a:ext cx="1366838" cy="50482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tesoriere</a:t>
            </a:r>
          </a:p>
        </p:txBody>
      </p:sp>
      <p:sp>
        <p:nvSpPr>
          <p:cNvPr id="21" name="Freccia circolare a sinistra 20"/>
          <p:cNvSpPr/>
          <p:nvPr/>
        </p:nvSpPr>
        <p:spPr>
          <a:xfrm rot="5400000">
            <a:off x="4861719" y="5003007"/>
            <a:ext cx="731837" cy="2305050"/>
          </a:xfrm>
          <a:prstGeom prst="curvedLeftArrow">
            <a:avLst>
              <a:gd name="adj1" fmla="val 17302"/>
              <a:gd name="adj2" fmla="val 53818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5618" name="CasellaDiTesto 21"/>
          <p:cNvSpPr txBox="1">
            <a:spLocks noChangeArrowheads="1"/>
          </p:cNvSpPr>
          <p:nvPr/>
        </p:nvSpPr>
        <p:spPr bwMode="auto">
          <a:xfrm>
            <a:off x="4579938" y="6005513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versamento</a:t>
            </a:r>
          </a:p>
        </p:txBody>
      </p:sp>
      <p:sp>
        <p:nvSpPr>
          <p:cNvPr id="25619" name="CasellaDiTesto 22"/>
          <p:cNvSpPr txBox="1">
            <a:spLocks noChangeArrowheads="1"/>
          </p:cNvSpPr>
          <p:nvPr/>
        </p:nvSpPr>
        <p:spPr bwMode="auto">
          <a:xfrm>
            <a:off x="827088" y="1900238"/>
            <a:ext cx="1512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Fase preliminare</a:t>
            </a:r>
          </a:p>
        </p:txBody>
      </p:sp>
      <p:sp>
        <p:nvSpPr>
          <p:cNvPr id="25620" name="CasellaDiTesto 23"/>
          <p:cNvSpPr txBox="1">
            <a:spLocks noChangeArrowheads="1"/>
          </p:cNvSpPr>
          <p:nvPr/>
        </p:nvSpPr>
        <p:spPr bwMode="auto">
          <a:xfrm>
            <a:off x="755650" y="3490913"/>
            <a:ext cx="121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Fase di diritto</a:t>
            </a:r>
          </a:p>
        </p:txBody>
      </p:sp>
      <p:sp>
        <p:nvSpPr>
          <p:cNvPr id="25621" name="CasellaDiTesto 24"/>
          <p:cNvSpPr txBox="1">
            <a:spLocks noChangeArrowheads="1"/>
          </p:cNvSpPr>
          <p:nvPr/>
        </p:nvSpPr>
        <p:spPr bwMode="auto">
          <a:xfrm>
            <a:off x="827088" y="6005513"/>
            <a:ext cx="136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Fase eventuale</a:t>
            </a:r>
          </a:p>
        </p:txBody>
      </p:sp>
      <p:sp>
        <p:nvSpPr>
          <p:cNvPr id="25622" name="CasellaDiTesto 25"/>
          <p:cNvSpPr txBox="1">
            <a:spLocks noChangeArrowheads="1"/>
          </p:cNvSpPr>
          <p:nvPr/>
        </p:nvSpPr>
        <p:spPr bwMode="auto">
          <a:xfrm>
            <a:off x="827088" y="4989513"/>
            <a:ext cx="1223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Fase materiale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79513" y="3451590"/>
            <a:ext cx="461665" cy="295232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it-IT" dirty="0">
                <a:ea typeface="+mn-ea"/>
              </a:rPr>
              <a:t>Fasi esecutive o di gestione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t-IT" dirty="0"/>
              <a:t>Contabilità a base finanziaria: ciclo finanziario delle entrate</a:t>
            </a:r>
          </a:p>
        </p:txBody>
      </p:sp>
      <p:sp>
        <p:nvSpPr>
          <p:cNvPr id="3" name="Parentesi graffa aperta 2"/>
          <p:cNvSpPr/>
          <p:nvPr/>
        </p:nvSpPr>
        <p:spPr>
          <a:xfrm>
            <a:off x="641350" y="3371850"/>
            <a:ext cx="320675" cy="3149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29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2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Residui attivi</a:t>
            </a:r>
          </a:p>
        </p:txBody>
      </p:sp>
      <p:sp>
        <p:nvSpPr>
          <p:cNvPr id="50178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Entrate accertate ma non riscosse al termine dell’anno finanziario </a:t>
            </a:r>
            <a:r>
              <a:rPr lang="it-IT" dirty="0">
                <a:sym typeface="Wingdings" charset="0"/>
              </a:rPr>
              <a:t> crediti che l’APT vanta verso soggetti esterni</a:t>
            </a:r>
          </a:p>
          <a:p>
            <a:r>
              <a:rPr lang="it-IT" dirty="0">
                <a:sym typeface="Wingdings" charset="0"/>
              </a:rPr>
              <a:t>Prima della loro iscrizione nel conto del bilancio occorre verificare se sia opportuno il loro mantenimento (</a:t>
            </a:r>
            <a:r>
              <a:rPr lang="it-IT" b="1" dirty="0" err="1">
                <a:sym typeface="Wingdings" charset="0"/>
              </a:rPr>
              <a:t>riaccertamento</a:t>
            </a:r>
            <a:r>
              <a:rPr lang="it-IT" b="1" dirty="0">
                <a:sym typeface="Wingdings" charset="0"/>
              </a:rPr>
              <a:t> dei residui attivi</a:t>
            </a:r>
            <a:r>
              <a:rPr lang="it-IT" dirty="0">
                <a:sym typeface="Wingdings" charset="0"/>
              </a:rPr>
              <a:t>)</a:t>
            </a:r>
          </a:p>
          <a:p>
            <a:pPr lvl="1"/>
            <a:r>
              <a:rPr lang="it-IT" dirty="0">
                <a:sym typeface="Wingdings" charset="0"/>
              </a:rPr>
              <a:t>Minori residui attivi: viene meno in tutto o in parte la ragione del credito per avvenuta estinzione legale, per indebito o erroneo accertamento o per dubbia esigibilità  insussistenza  minori entrate</a:t>
            </a:r>
          </a:p>
          <a:p>
            <a:pPr lvl="1"/>
            <a:r>
              <a:rPr lang="it-IT" dirty="0">
                <a:sym typeface="Wingdings" charset="0"/>
              </a:rPr>
              <a:t>Maggiori residui attivi: quando la somma che si ha diritto a riscuotere è maggiore a quella accertata  maggiori entrate</a:t>
            </a:r>
          </a:p>
          <a:p>
            <a:pPr lvl="1"/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69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ccia in giù 28"/>
          <p:cNvSpPr>
            <a:spLocks noChangeArrowheads="1"/>
          </p:cNvSpPr>
          <p:nvPr/>
        </p:nvSpPr>
        <p:spPr bwMode="auto">
          <a:xfrm>
            <a:off x="4211638" y="3284538"/>
            <a:ext cx="576262" cy="28892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>
                <a:latin typeface="Arial" charset="0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39975" y="1598613"/>
            <a:ext cx="4638675" cy="576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555875" y="1743075"/>
            <a:ext cx="720725" cy="35877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BPFA</a:t>
            </a:r>
          </a:p>
        </p:txBody>
      </p:sp>
      <p:sp>
        <p:nvSpPr>
          <p:cNvPr id="27654" name="CasellaDiTesto 6"/>
          <p:cNvSpPr txBox="1">
            <a:spLocks noChangeArrowheads="1"/>
          </p:cNvSpPr>
          <p:nvPr/>
        </p:nvSpPr>
        <p:spPr bwMode="auto">
          <a:xfrm>
            <a:off x="3924300" y="1695450"/>
            <a:ext cx="122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Previsione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724525" y="1743075"/>
            <a:ext cx="719138" cy="35877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BPFP</a:t>
            </a:r>
          </a:p>
        </p:txBody>
      </p:sp>
      <p:sp>
        <p:nvSpPr>
          <p:cNvPr id="9" name="Freccia in giù 8"/>
          <p:cNvSpPr>
            <a:spLocks noChangeArrowheads="1"/>
          </p:cNvSpPr>
          <p:nvPr/>
        </p:nvSpPr>
        <p:spPr bwMode="auto">
          <a:xfrm>
            <a:off x="4211638" y="2097088"/>
            <a:ext cx="576262" cy="28733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7657" name="CasellaDiTesto 9"/>
          <p:cNvSpPr txBox="1">
            <a:spLocks noChangeArrowheads="1"/>
          </p:cNvSpPr>
          <p:nvPr/>
        </p:nvSpPr>
        <p:spPr bwMode="auto">
          <a:xfrm>
            <a:off x="2738438" y="226695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Obbligazione giuridicamente perfezionata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339975" y="2574925"/>
            <a:ext cx="4638675" cy="719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27659" name="CasellaDiTesto 11"/>
          <p:cNvSpPr txBox="1">
            <a:spLocks noChangeArrowheads="1"/>
          </p:cNvSpPr>
          <p:nvPr/>
        </p:nvSpPr>
        <p:spPr bwMode="auto">
          <a:xfrm>
            <a:off x="4035425" y="2487613"/>
            <a:ext cx="1223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Impegno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5508625" y="2751138"/>
            <a:ext cx="1268413" cy="35877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automatico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3995738" y="2822575"/>
            <a:ext cx="1263650" cy="360363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pluriennale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2411413" y="2751138"/>
            <a:ext cx="982662" cy="35877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annuale</a:t>
            </a:r>
          </a:p>
        </p:txBody>
      </p:sp>
      <p:sp>
        <p:nvSpPr>
          <p:cNvPr id="16" name="Ovale 15"/>
          <p:cNvSpPr>
            <a:spLocks noChangeArrowheads="1"/>
          </p:cNvSpPr>
          <p:nvPr/>
        </p:nvSpPr>
        <p:spPr bwMode="auto">
          <a:xfrm>
            <a:off x="3713163" y="3325813"/>
            <a:ext cx="1655762" cy="433387"/>
          </a:xfrm>
          <a:prstGeom prst="ellipse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dk1"/>
                </a:solidFill>
                <a:latin typeface="+mn-lt"/>
                <a:ea typeface="+mn-ea"/>
              </a:rPr>
              <a:t>fornitore</a:t>
            </a:r>
          </a:p>
        </p:txBody>
      </p:sp>
      <p:cxnSp>
        <p:nvCxnSpPr>
          <p:cNvPr id="18" name="Forma 17"/>
          <p:cNvCxnSpPr>
            <a:stCxn id="15" idx="2"/>
            <a:endCxn id="16" idx="2"/>
          </p:cNvCxnSpPr>
          <p:nvPr/>
        </p:nvCxnSpPr>
        <p:spPr>
          <a:xfrm rot="16200000" flipH="1">
            <a:off x="3092451" y="2921000"/>
            <a:ext cx="431800" cy="8096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stCxn id="13" idx="2"/>
            <a:endCxn id="16" idx="6"/>
          </p:cNvCxnSpPr>
          <p:nvPr/>
        </p:nvCxnSpPr>
        <p:spPr>
          <a:xfrm rot="5400000">
            <a:off x="5540375" y="2938463"/>
            <a:ext cx="431800" cy="774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4" idx="2"/>
            <a:endCxn id="16" idx="0"/>
          </p:cNvCxnSpPr>
          <p:nvPr/>
        </p:nvCxnSpPr>
        <p:spPr>
          <a:xfrm flipH="1">
            <a:off x="4540250" y="3182938"/>
            <a:ext cx="8731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667" name="CasellaDiTesto 29"/>
          <p:cNvSpPr txBox="1">
            <a:spLocks noChangeArrowheads="1"/>
          </p:cNvSpPr>
          <p:nvPr/>
        </p:nvSpPr>
        <p:spPr bwMode="auto">
          <a:xfrm>
            <a:off x="2987675" y="4718050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Determinazione somma da pagare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339975" y="3997325"/>
            <a:ext cx="4638675" cy="649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27669" name="CasellaDiTesto 31"/>
          <p:cNvSpPr txBox="1">
            <a:spLocks noChangeArrowheads="1"/>
          </p:cNvSpPr>
          <p:nvPr/>
        </p:nvSpPr>
        <p:spPr bwMode="auto">
          <a:xfrm>
            <a:off x="3921125" y="3738563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prestazione</a:t>
            </a:r>
          </a:p>
        </p:txBody>
      </p:sp>
      <p:sp>
        <p:nvSpPr>
          <p:cNvPr id="27670" name="CasellaDiTesto 32"/>
          <p:cNvSpPr txBox="1">
            <a:spLocks noChangeArrowheads="1"/>
          </p:cNvSpPr>
          <p:nvPr/>
        </p:nvSpPr>
        <p:spPr bwMode="auto">
          <a:xfrm>
            <a:off x="3851275" y="3997325"/>
            <a:ext cx="143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liquidazione</a:t>
            </a:r>
          </a:p>
        </p:txBody>
      </p:sp>
      <p:sp>
        <p:nvSpPr>
          <p:cNvPr id="34" name="Rettangolo 33"/>
          <p:cNvSpPr>
            <a:spLocks noChangeArrowheads="1"/>
          </p:cNvSpPr>
          <p:nvPr/>
        </p:nvSpPr>
        <p:spPr bwMode="auto">
          <a:xfrm>
            <a:off x="5435600" y="4070350"/>
            <a:ext cx="1341438" cy="4953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Controllo quantitativo</a:t>
            </a:r>
          </a:p>
        </p:txBody>
      </p:sp>
      <p:sp>
        <p:nvSpPr>
          <p:cNvPr id="35" name="Rettangolo 34"/>
          <p:cNvSpPr>
            <a:spLocks noChangeArrowheads="1"/>
          </p:cNvSpPr>
          <p:nvPr/>
        </p:nvSpPr>
        <p:spPr bwMode="auto">
          <a:xfrm>
            <a:off x="2411413" y="4070350"/>
            <a:ext cx="1223962" cy="4953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Controllo qualitativo</a:t>
            </a:r>
          </a:p>
        </p:txBody>
      </p:sp>
      <p:sp>
        <p:nvSpPr>
          <p:cNvPr id="36" name="Freccia in giù 35"/>
          <p:cNvSpPr>
            <a:spLocks noChangeArrowheads="1"/>
          </p:cNvSpPr>
          <p:nvPr/>
        </p:nvSpPr>
        <p:spPr bwMode="auto">
          <a:xfrm>
            <a:off x="4270375" y="4430713"/>
            <a:ext cx="576263" cy="35877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2339975" y="5005388"/>
            <a:ext cx="4638675" cy="72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i="1" dirty="0"/>
          </a:p>
        </p:txBody>
      </p:sp>
      <p:sp>
        <p:nvSpPr>
          <p:cNvPr id="27675" name="CasellaDiTesto 50"/>
          <p:cNvSpPr txBox="1">
            <a:spLocks noChangeArrowheads="1"/>
          </p:cNvSpPr>
          <p:nvPr/>
        </p:nvSpPr>
        <p:spPr bwMode="auto">
          <a:xfrm>
            <a:off x="3851275" y="4933950"/>
            <a:ext cx="143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/>
              <a:t>ordinazione</a:t>
            </a:r>
          </a:p>
        </p:txBody>
      </p:sp>
      <p:sp>
        <p:nvSpPr>
          <p:cNvPr id="55" name="Rettangolo 54"/>
          <p:cNvSpPr>
            <a:spLocks noChangeArrowheads="1"/>
          </p:cNvSpPr>
          <p:nvPr/>
        </p:nvSpPr>
        <p:spPr bwMode="auto">
          <a:xfrm>
            <a:off x="5580063" y="5149850"/>
            <a:ext cx="1196975" cy="4318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Apertura di credito</a:t>
            </a:r>
          </a:p>
        </p:txBody>
      </p:sp>
      <p:sp>
        <p:nvSpPr>
          <p:cNvPr id="56" name="Rettangolo 55"/>
          <p:cNvSpPr>
            <a:spLocks noChangeArrowheads="1"/>
          </p:cNvSpPr>
          <p:nvPr/>
        </p:nvSpPr>
        <p:spPr bwMode="auto">
          <a:xfrm>
            <a:off x="3924300" y="5222875"/>
            <a:ext cx="1135063" cy="358775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Ruoli di spese fisse</a:t>
            </a:r>
          </a:p>
        </p:txBody>
      </p:sp>
      <p:sp>
        <p:nvSpPr>
          <p:cNvPr id="57" name="Rettangolo 56"/>
          <p:cNvSpPr>
            <a:spLocks noChangeArrowheads="1"/>
          </p:cNvSpPr>
          <p:nvPr/>
        </p:nvSpPr>
        <p:spPr bwMode="auto">
          <a:xfrm>
            <a:off x="2411413" y="5149850"/>
            <a:ext cx="1071562" cy="431800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dk1"/>
                </a:solidFill>
                <a:latin typeface="+mn-lt"/>
                <a:ea typeface="+mn-ea"/>
              </a:rPr>
              <a:t>Mandato diretto</a:t>
            </a:r>
          </a:p>
        </p:txBody>
      </p:sp>
      <p:sp>
        <p:nvSpPr>
          <p:cNvPr id="59" name="Ovale 58"/>
          <p:cNvSpPr>
            <a:spLocks noChangeArrowheads="1"/>
          </p:cNvSpPr>
          <p:nvPr/>
        </p:nvSpPr>
        <p:spPr bwMode="auto">
          <a:xfrm>
            <a:off x="3708400" y="5726113"/>
            <a:ext cx="1592263" cy="360362"/>
          </a:xfrm>
          <a:prstGeom prst="ellipse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dk1"/>
                </a:solidFill>
                <a:latin typeface="+mn-lt"/>
                <a:ea typeface="+mn-ea"/>
              </a:rPr>
              <a:t>tesoriere</a:t>
            </a:r>
          </a:p>
        </p:txBody>
      </p:sp>
      <p:cxnSp>
        <p:nvCxnSpPr>
          <p:cNvPr id="62" name="Forma 61"/>
          <p:cNvCxnSpPr>
            <a:stCxn id="57" idx="2"/>
            <a:endCxn id="59" idx="2"/>
          </p:cNvCxnSpPr>
          <p:nvPr/>
        </p:nvCxnSpPr>
        <p:spPr>
          <a:xfrm rot="16200000" flipH="1">
            <a:off x="3166269" y="5363369"/>
            <a:ext cx="323850" cy="7604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Forma 64"/>
          <p:cNvCxnSpPr>
            <a:stCxn id="55" idx="2"/>
            <a:endCxn id="59" idx="6"/>
          </p:cNvCxnSpPr>
          <p:nvPr/>
        </p:nvCxnSpPr>
        <p:spPr>
          <a:xfrm rot="5400000">
            <a:off x="5577682" y="5304631"/>
            <a:ext cx="323850" cy="8778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nettore 2 66"/>
          <p:cNvCxnSpPr>
            <a:stCxn id="56" idx="2"/>
            <a:endCxn id="59" idx="0"/>
          </p:cNvCxnSpPr>
          <p:nvPr/>
        </p:nvCxnSpPr>
        <p:spPr>
          <a:xfrm>
            <a:off x="4492625" y="5581650"/>
            <a:ext cx="12700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6" name="Freccia in giù 105"/>
          <p:cNvSpPr>
            <a:spLocks noChangeArrowheads="1"/>
          </p:cNvSpPr>
          <p:nvPr/>
        </p:nvSpPr>
        <p:spPr bwMode="auto">
          <a:xfrm>
            <a:off x="4211638" y="6013450"/>
            <a:ext cx="576262" cy="36036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7684" name="CasellaDiTesto 106"/>
          <p:cNvSpPr txBox="1">
            <a:spLocks noChangeArrowheads="1"/>
          </p:cNvSpPr>
          <p:nvPr/>
        </p:nvSpPr>
        <p:spPr bwMode="auto">
          <a:xfrm>
            <a:off x="3708400" y="6230938"/>
            <a:ext cx="171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/>
              <a:t>Risorse finanziarie</a:t>
            </a:r>
          </a:p>
        </p:txBody>
      </p:sp>
      <p:sp>
        <p:nvSpPr>
          <p:cNvPr id="108" name="Rettangolo 107"/>
          <p:cNvSpPr/>
          <p:nvPr/>
        </p:nvSpPr>
        <p:spPr>
          <a:xfrm>
            <a:off x="3635375" y="6518275"/>
            <a:ext cx="1800225" cy="287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/>
              <a:t>pagamento</a:t>
            </a:r>
          </a:p>
        </p:txBody>
      </p:sp>
      <p:sp>
        <p:nvSpPr>
          <p:cNvPr id="27686" name="CasellaDiTesto 113"/>
          <p:cNvSpPr txBox="1">
            <a:spLocks noChangeArrowheads="1"/>
          </p:cNvSpPr>
          <p:nvPr/>
        </p:nvSpPr>
        <p:spPr bwMode="auto">
          <a:xfrm>
            <a:off x="938213" y="1743075"/>
            <a:ext cx="1511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Fase preliminare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539553" y="2276872"/>
            <a:ext cx="461665" cy="410445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it-IT" dirty="0">
                <a:ea typeface="+mn-ea"/>
              </a:rPr>
              <a:t>Fasi esecutive o di gestione</a:t>
            </a:r>
          </a:p>
        </p:txBody>
      </p:sp>
      <p:sp>
        <p:nvSpPr>
          <p:cNvPr id="42" name="Freccia in giù 8"/>
          <p:cNvSpPr>
            <a:spLocks noChangeArrowheads="1"/>
          </p:cNvSpPr>
          <p:nvPr/>
        </p:nvSpPr>
        <p:spPr bwMode="auto">
          <a:xfrm>
            <a:off x="4270375" y="3629025"/>
            <a:ext cx="576263" cy="23018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4FEFF"/>
              </a:gs>
              <a:gs pos="35001">
                <a:srgbClr val="EBFEFF"/>
              </a:gs>
              <a:gs pos="100000">
                <a:srgbClr val="F6FFFF"/>
              </a:gs>
            </a:gsLst>
            <a:lin ang="16200000" scaled="1"/>
          </a:gradFill>
          <a:ln w="9525">
            <a:solidFill>
              <a:srgbClr val="D5E8EA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Contabilità a base finanziaria: ciclo finanziario delle spese</a:t>
            </a:r>
          </a:p>
        </p:txBody>
      </p:sp>
      <p:sp>
        <p:nvSpPr>
          <p:cNvPr id="43" name="Segnaposto piè di pagina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it-IT" dirty="0"/>
              <a:t>Elena Gori</a:t>
            </a:r>
          </a:p>
        </p:txBody>
      </p:sp>
      <p:sp>
        <p:nvSpPr>
          <p:cNvPr id="44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6F7AA945-76CB-D84C-9264-6FE1FA9D39B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6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za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iacenz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z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Adiacenza.thmx</Template>
  <TotalTime>645</TotalTime>
  <Words>2240</Words>
  <Application>Microsoft Macintosh PowerPoint</Application>
  <PresentationFormat>Presentazione su schermo (4:3)</PresentationFormat>
  <Paragraphs>385</Paragraphs>
  <Slides>38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Microsoft YaHei</vt:lpstr>
      <vt:lpstr>ＭＳ 明朝</vt:lpstr>
      <vt:lpstr>ＭＳ Ｐゴシック</vt:lpstr>
      <vt:lpstr>Arial</vt:lpstr>
      <vt:lpstr>Calibri</vt:lpstr>
      <vt:lpstr>Cambria</vt:lpstr>
      <vt:lpstr>Tahoma</vt:lpstr>
      <vt:lpstr>Wingdings</vt:lpstr>
      <vt:lpstr>Adiacenza</vt:lpstr>
      <vt:lpstr>ClipArt</vt:lpstr>
      <vt:lpstr>Le rilevazioni contabili nelle aziende pubbliche</vt:lpstr>
      <vt:lpstr>Logiche contabili nelle aziende pubbliche:  il conto e i sistemi contabili</vt:lpstr>
      <vt:lpstr>La contabilità pubblica prima degli anni ‘90</vt:lpstr>
      <vt:lpstr>Logiche contabili nelle apt</vt:lpstr>
      <vt:lpstr>Contabilità a base finanziaria</vt:lpstr>
      <vt:lpstr>Applicazione del nuovo principio di competenza finanziaria</vt:lpstr>
      <vt:lpstr>Contabilità a base finanziaria: ciclo finanziario delle entrate</vt:lpstr>
      <vt:lpstr>Residui attivi</vt:lpstr>
      <vt:lpstr>Contabilità a base finanziaria: ciclo finanziario delle spese</vt:lpstr>
      <vt:lpstr>L’impegno di spesa…e il principio della competenza finanziaria rafforzata</vt:lpstr>
      <vt:lpstr>Residui passivi</vt:lpstr>
      <vt:lpstr>La rilevazione consuntiva dei residui</vt:lpstr>
      <vt:lpstr>Economie e diseconomie</vt:lpstr>
      <vt:lpstr>La verifica obbligatoria degli equilibri di bilancio</vt:lpstr>
      <vt:lpstr>L’assestamento di bilancio</vt:lpstr>
      <vt:lpstr>Variazioni di bilancio</vt:lpstr>
      <vt:lpstr>I fondi di riserva (1/2)</vt:lpstr>
      <vt:lpstr>I fondi di riserva (2/2)</vt:lpstr>
      <vt:lpstr>Fondo di riserva di competenza</vt:lpstr>
      <vt:lpstr>Fondo di riserva di cassa</vt:lpstr>
      <vt:lpstr>Ulteriori fondi per gli enti locali</vt:lpstr>
      <vt:lpstr>il risultato di amministrazione</vt:lpstr>
      <vt:lpstr>il fondo di cassa</vt:lpstr>
      <vt:lpstr>e con il fondo di cassa e i residui otteniamo…..</vt:lpstr>
      <vt:lpstr>Possiamo anche scomporre il risultato di amministrazione</vt:lpstr>
      <vt:lpstr>Alcune riflessioni sul risultato finale</vt:lpstr>
      <vt:lpstr>Le rilevazioni contabili di esercizio</vt:lpstr>
      <vt:lpstr>Le rilevazioni concomitanti (1/3)</vt:lpstr>
      <vt:lpstr>Le rilevazioni concomitanti (2/3)</vt:lpstr>
      <vt:lpstr>Le rilevazioni concomitanti (3/3)</vt:lpstr>
      <vt:lpstr>Soluzioni: Le rilevazioni concomitanti (1/2)</vt:lpstr>
      <vt:lpstr>Soluzioni: le rilevazioni concomitanti (2/2)</vt:lpstr>
      <vt:lpstr>Adesso provate con questi: Esercizio A</vt:lpstr>
      <vt:lpstr>Le rilevazioni:</vt:lpstr>
      <vt:lpstr>I valori di sintesi</vt:lpstr>
      <vt:lpstr>Esercizio B:</vt:lpstr>
      <vt:lpstr>Le rilevazioni:</vt:lpstr>
      <vt:lpstr>I valori di sintesi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Silvia Fissi</dc:creator>
  <cp:lastModifiedBy>Utente di Microsoft Office</cp:lastModifiedBy>
  <cp:revision>118</cp:revision>
  <dcterms:created xsi:type="dcterms:W3CDTF">2014-11-20T17:28:56Z</dcterms:created>
  <dcterms:modified xsi:type="dcterms:W3CDTF">2018-04-24T14:30:21Z</dcterms:modified>
</cp:coreProperties>
</file>